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70"/>
  </p:notesMasterIdLst>
  <p:sldIdLst>
    <p:sldId id="256" r:id="rId5"/>
    <p:sldId id="269" r:id="rId6"/>
    <p:sldId id="270" r:id="rId7"/>
    <p:sldId id="294" r:id="rId8"/>
    <p:sldId id="271" r:id="rId9"/>
    <p:sldId id="295" r:id="rId10"/>
    <p:sldId id="296" r:id="rId11"/>
    <p:sldId id="298" r:id="rId12"/>
    <p:sldId id="297" r:id="rId13"/>
    <p:sldId id="299" r:id="rId14"/>
    <p:sldId id="272" r:id="rId15"/>
    <p:sldId id="300" r:id="rId16"/>
    <p:sldId id="301" r:id="rId17"/>
    <p:sldId id="304" r:id="rId18"/>
    <p:sldId id="306" r:id="rId19"/>
    <p:sldId id="307" r:id="rId20"/>
    <p:sldId id="311" r:id="rId21"/>
    <p:sldId id="310" r:id="rId22"/>
    <p:sldId id="293" r:id="rId23"/>
    <p:sldId id="312" r:id="rId24"/>
    <p:sldId id="313" r:id="rId25"/>
    <p:sldId id="314" r:id="rId26"/>
    <p:sldId id="315" r:id="rId27"/>
    <p:sldId id="316" r:id="rId28"/>
    <p:sldId id="317" r:id="rId29"/>
    <p:sldId id="318" r:id="rId30"/>
    <p:sldId id="319" r:id="rId31"/>
    <p:sldId id="320" r:id="rId32"/>
    <p:sldId id="321" r:id="rId33"/>
    <p:sldId id="323" r:id="rId34"/>
    <p:sldId id="325" r:id="rId35"/>
    <p:sldId id="326" r:id="rId36"/>
    <p:sldId id="327" r:id="rId37"/>
    <p:sldId id="324" r:id="rId38"/>
    <p:sldId id="328" r:id="rId39"/>
    <p:sldId id="329" r:id="rId40"/>
    <p:sldId id="330" r:id="rId41"/>
    <p:sldId id="331" r:id="rId42"/>
    <p:sldId id="332" r:id="rId43"/>
    <p:sldId id="333" r:id="rId44"/>
    <p:sldId id="335" r:id="rId45"/>
    <p:sldId id="334" r:id="rId46"/>
    <p:sldId id="336" r:id="rId47"/>
    <p:sldId id="337" r:id="rId48"/>
    <p:sldId id="338" r:id="rId49"/>
    <p:sldId id="359" r:id="rId50"/>
    <p:sldId id="339" r:id="rId51"/>
    <p:sldId id="340" r:id="rId52"/>
    <p:sldId id="342" r:id="rId53"/>
    <p:sldId id="343" r:id="rId54"/>
    <p:sldId id="344" r:id="rId55"/>
    <p:sldId id="345" r:id="rId56"/>
    <p:sldId id="346" r:id="rId57"/>
    <p:sldId id="347" r:id="rId58"/>
    <p:sldId id="348" r:id="rId59"/>
    <p:sldId id="349" r:id="rId60"/>
    <p:sldId id="350" r:id="rId61"/>
    <p:sldId id="351" r:id="rId62"/>
    <p:sldId id="352" r:id="rId63"/>
    <p:sldId id="357" r:id="rId64"/>
    <p:sldId id="358" r:id="rId65"/>
    <p:sldId id="354" r:id="rId66"/>
    <p:sldId id="355" r:id="rId67"/>
    <p:sldId id="356" r:id="rId68"/>
    <p:sldId id="268" r:id="rId69"/>
  </p:sldIdLst>
  <p:sldSz cx="12192000" cy="6858000"/>
  <p:notesSz cx="6858000" cy="9144000"/>
  <p:embeddedFontLst>
    <p:embeddedFont>
      <p:font typeface="Aptos Serif" panose="02020604070405020304" pitchFamily="18" charset="0"/>
      <p:regular r:id="rId71"/>
      <p:bold r:id="rId72"/>
      <p:italic r:id="rId73"/>
      <p:boldItalic r:id="rId74"/>
    </p:embeddedFont>
    <p:embeddedFont>
      <p:font typeface="Play" panose="02020604070405020304"/>
      <p:regular r:id="rId75"/>
      <p:bold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80" roundtripDataSignature="AMtx7mjHj+pt+BLxbZT+pkqjDNQ7NwOT8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854"/>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Stile medio 1 - Color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5" autoAdjust="0"/>
    <p:restoredTop sz="86698" autoAdjust="0"/>
  </p:normalViewPr>
  <p:slideViewPr>
    <p:cSldViewPr snapToGrid="0">
      <p:cViewPr>
        <p:scale>
          <a:sx n="90" d="100"/>
          <a:sy n="90" d="100"/>
        </p:scale>
        <p:origin x="232"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4.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2.fntdata"/><Relationship Id="rId80"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3.fntdata"/><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6.fntdata"/><Relationship Id="rId7" Type="http://schemas.openxmlformats.org/officeDocument/2006/relationships/slide" Target="slides/slide3.xml"/><Relationship Id="rId71"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_rels/data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 Id="rId4" Type="http://schemas.openxmlformats.org/officeDocument/2006/relationships/image" Target="../media/image55.png"/></Relationships>
</file>

<file path=ppt/diagrams/_rels/data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image" Target="../media/image15.png"/><Relationship Id="rId4" Type="http://schemas.openxmlformats.org/officeDocument/2006/relationships/image" Target="../media/image18.png"/></Relationships>
</file>

<file path=ppt/diagrams/_rels/data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4" Type="http://schemas.openxmlformats.org/officeDocument/2006/relationships/image" Target="../media/image34.pn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image" Target="../media/image15.png"/><Relationship Id="rId4" Type="http://schemas.openxmlformats.org/officeDocument/2006/relationships/image" Target="../media/image18.png"/></Relationships>
</file>

<file path=ppt/diagrams/_rels/data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ata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image" Target="../media/image15.png"/><Relationship Id="rId4" Type="http://schemas.openxmlformats.org/officeDocument/2006/relationships/image" Target="../media/image18.png"/></Relationships>
</file>

<file path=ppt/diagrams/_rels/data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 Id="rId4" Type="http://schemas.openxmlformats.org/officeDocument/2006/relationships/image" Target="../media/image55.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image" Target="../media/image15.png"/><Relationship Id="rId4" Type="http://schemas.openxmlformats.org/officeDocument/2006/relationships/image" Target="../media/image18.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4" Type="http://schemas.openxmlformats.org/officeDocument/2006/relationships/image" Target="../media/image3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image" Target="../media/image15.png"/><Relationship Id="rId4" Type="http://schemas.openxmlformats.org/officeDocument/2006/relationships/image" Target="../media/image1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image" Target="../media/image15.png"/><Relationship Id="rId4" Type="http://schemas.openxmlformats.org/officeDocument/2006/relationships/image" Target="../media/image1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de-AT"/>
        </a:p>
      </dgm:t>
    </dgm:pt>
    <dgm:pt modelId="{C6F1239E-0EE1-47BC-864C-5A8197DB5335}">
      <dgm:prSet phldrT="[Testo]"/>
      <dgm:spPr/>
      <dgm:t>
        <a:bodyPr/>
        <a:lstStyle/>
        <a:p>
          <a:r>
            <a:rPr lang="fr-FR" b="1" noProof="0" dirty="0">
              <a:latin typeface="Aptos" panose="020B0004020202020204" pitchFamily="34" charset="0"/>
            </a:rPr>
            <a:t>Réduction des émissions CO2</a:t>
          </a:r>
        </a:p>
      </dgm:t>
    </dgm:pt>
    <dgm:pt modelId="{380748FC-A034-43B2-923E-625A6878B968}" type="parTrans" cxnId="{D71B14A3-F62C-4C7F-815F-095C5715556D}">
      <dgm:prSet/>
      <dgm:spPr/>
      <dgm:t>
        <a:bodyPr/>
        <a:lstStyle/>
        <a:p>
          <a:endParaRPr lang="it-IT">
            <a:latin typeface="Aptos" panose="020B0004020202020204" pitchFamily="34" charset="0"/>
          </a:endParaRPr>
        </a:p>
      </dgm:t>
    </dgm:pt>
    <dgm:pt modelId="{B2C7E7B5-9EF4-4061-9EF8-EB6DF953F255}" type="sibTrans" cxnId="{D71B14A3-F62C-4C7F-815F-095C5715556D}">
      <dgm:prSet/>
      <dgm:spPr/>
      <dgm:t>
        <a:bodyPr/>
        <a:lstStyle/>
        <a:p>
          <a:endParaRPr lang="it-IT">
            <a:latin typeface="Aptos" panose="020B0004020202020204" pitchFamily="34" charset="0"/>
          </a:endParaRPr>
        </a:p>
      </dgm:t>
    </dgm:pt>
    <dgm:pt modelId="{20E2CA3C-BC70-48E0-91A7-F1D57A353279}">
      <dgm:prSet phldrT="[Testo]"/>
      <dgm:spPr/>
      <dgm:t>
        <a:bodyPr/>
        <a:lstStyle/>
        <a:p>
          <a:r>
            <a:rPr lang="fr-FR" b="1" noProof="0" dirty="0">
              <a:latin typeface="Aptos" panose="020B0004020202020204" pitchFamily="34" charset="0"/>
            </a:rPr>
            <a:t>Approvisionnement durable en matière première</a:t>
          </a:r>
        </a:p>
      </dgm:t>
    </dgm:pt>
    <dgm:pt modelId="{47C1C7C7-523A-46BB-8E4B-7404172AA2C1}" type="parTrans" cxnId="{FF525D2C-F519-44EC-85EB-5F45626158DE}">
      <dgm:prSet/>
      <dgm:spPr/>
      <dgm:t>
        <a:bodyPr/>
        <a:lstStyle/>
        <a:p>
          <a:endParaRPr lang="it-IT">
            <a:latin typeface="Aptos" panose="020B0004020202020204" pitchFamily="34" charset="0"/>
          </a:endParaRPr>
        </a:p>
      </dgm:t>
    </dgm:pt>
    <dgm:pt modelId="{C4BABA5C-9346-4B3F-8524-61E494DD6E2C}" type="sibTrans" cxnId="{FF525D2C-F519-44EC-85EB-5F45626158DE}">
      <dgm:prSet/>
      <dgm:spPr/>
      <dgm:t>
        <a:bodyPr/>
        <a:lstStyle/>
        <a:p>
          <a:endParaRPr lang="it-IT">
            <a:latin typeface="Aptos" panose="020B0004020202020204" pitchFamily="34" charset="0"/>
          </a:endParaRPr>
        </a:p>
      </dgm:t>
    </dgm:pt>
    <dgm:pt modelId="{65663190-50EB-4DF0-A7DD-9F40672306DD}">
      <dgm:prSet phldrT="[Testo]"/>
      <dgm:spPr/>
      <dgm:t>
        <a:bodyPr/>
        <a:lstStyle/>
        <a:p>
          <a:r>
            <a:rPr lang="fr-FR" b="1" noProof="0" dirty="0">
              <a:latin typeface="Aptos" panose="020B0004020202020204" pitchFamily="34" charset="0"/>
            </a:rPr>
            <a:t>Économie d’eau et d’énergie</a:t>
          </a:r>
        </a:p>
      </dgm:t>
    </dgm:pt>
    <dgm:pt modelId="{4D8CB377-1DD6-4FDC-872D-1743FB3B8A13}" type="parTrans" cxnId="{AE9E2FE0-E9ED-4EC6-9DA9-673F70C9DC0A}">
      <dgm:prSet/>
      <dgm:spPr/>
      <dgm:t>
        <a:bodyPr/>
        <a:lstStyle/>
        <a:p>
          <a:endParaRPr lang="it-IT">
            <a:latin typeface="Aptos" panose="020B0004020202020204" pitchFamily="34" charset="0"/>
          </a:endParaRPr>
        </a:p>
      </dgm:t>
    </dgm:pt>
    <dgm:pt modelId="{195508CC-F0F1-4BFD-83CD-A44A91770335}" type="sibTrans" cxnId="{AE9E2FE0-E9ED-4EC6-9DA9-673F70C9DC0A}">
      <dgm:prSet/>
      <dgm:spPr/>
      <dgm:t>
        <a:bodyPr/>
        <a:lstStyle/>
        <a:p>
          <a:endParaRPr lang="it-IT">
            <a:latin typeface="Aptos" panose="020B0004020202020204" pitchFamily="34" charset="0"/>
          </a:endParaRPr>
        </a:p>
      </dgm:t>
    </dgm:pt>
    <dgm:pt modelId="{214F2A54-A04F-4F6A-9FFA-BD40A32A4B31}">
      <dgm:prSet phldrT="[Testo]"/>
      <dgm:spPr/>
      <dgm:t>
        <a:bodyPr/>
        <a:lstStyle/>
        <a:p>
          <a:r>
            <a:rPr lang="fr-FR" b="1" noProof="0" dirty="0">
              <a:latin typeface="Aptos" panose="020B0004020202020204" pitchFamily="34" charset="0"/>
            </a:rPr>
            <a:t>Élimination de produits chimiques dangereux</a:t>
          </a:r>
        </a:p>
      </dgm:t>
    </dgm:pt>
    <dgm:pt modelId="{56FA30EC-C70D-4A5C-8C95-DA1B8AE73D12}" type="parTrans" cxnId="{F3B66B45-CFBC-4E4E-8D58-39DFADE47E9D}">
      <dgm:prSet/>
      <dgm:spPr/>
      <dgm:t>
        <a:bodyPr/>
        <a:lstStyle/>
        <a:p>
          <a:endParaRPr lang="it-IT">
            <a:latin typeface="Aptos" panose="020B0004020202020204" pitchFamily="34" charset="0"/>
          </a:endParaRPr>
        </a:p>
      </dgm:t>
    </dgm:pt>
    <dgm:pt modelId="{D0DB5ED6-92DD-47C0-9D4A-2DC4B37E396D}" type="sibTrans" cxnId="{F3B66B45-CFBC-4E4E-8D58-39DFADE47E9D}">
      <dgm:prSet/>
      <dgm:spPr/>
      <dgm:t>
        <a:bodyPr/>
        <a:lstStyle/>
        <a:p>
          <a:endParaRPr lang="it-IT">
            <a:latin typeface="Aptos" panose="020B0004020202020204" pitchFamily="34" charset="0"/>
          </a:endParaRPr>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CB2B6D9-7F1B-433C-8301-A56E95B84F1E}" type="doc">
      <dgm:prSet loTypeId="urn:microsoft.com/office/officeart/2005/8/layout/hProcess10" loCatId="process" qsTypeId="urn:microsoft.com/office/officeart/2005/8/quickstyle/simple5" qsCatId="simple" csTypeId="urn:microsoft.com/office/officeart/2005/8/colors/colorful2" csCatId="colorful" phldr="1"/>
      <dgm:spPr/>
      <dgm:t>
        <a:bodyPr/>
        <a:lstStyle/>
        <a:p>
          <a:endParaRPr lang="de-AT"/>
        </a:p>
      </dgm:t>
    </dgm:pt>
    <dgm:pt modelId="{5A0438FE-AB28-4769-9FF3-13BD469DA029}">
      <dgm:prSet phldrT="[Testo]"/>
      <dgm:spPr>
        <a:solidFill>
          <a:srgbClr val="92D050"/>
        </a:solidFill>
      </dgm:spPr>
      <dgm:t>
        <a:bodyPr/>
        <a:lstStyle/>
        <a:p>
          <a:r>
            <a:rPr lang="fr-FR" b="1" noProof="0" dirty="0">
              <a:solidFill>
                <a:schemeClr val="tx1"/>
              </a:solidFill>
              <a:latin typeface="Aptos" panose="020B0004020202020204" pitchFamily="34" charset="0"/>
            </a:rPr>
            <a:t>Génération de déchets </a:t>
          </a:r>
        </a:p>
      </dgm:t>
    </dgm:pt>
    <dgm:pt modelId="{7B199FD3-35E2-468A-AD77-E1CFA04C82BD}" type="parTrans" cxnId="{08FE2824-D28E-4FA6-931C-20DD362E5A7E}">
      <dgm:prSet/>
      <dgm:spPr/>
      <dgm:t>
        <a:bodyPr/>
        <a:lstStyle/>
        <a:p>
          <a:endParaRPr lang="it-IT">
            <a:latin typeface="Aptos" panose="020B0004020202020204" pitchFamily="34" charset="0"/>
          </a:endParaRPr>
        </a:p>
      </dgm:t>
    </dgm:pt>
    <dgm:pt modelId="{37829EFE-5D57-429A-91BD-FF2909C07A10}" type="sibTrans" cxnId="{08FE2824-D28E-4FA6-931C-20DD362E5A7E}">
      <dgm:prSet/>
      <dgm:spPr/>
      <dgm:t>
        <a:bodyPr/>
        <a:lstStyle/>
        <a:p>
          <a:endParaRPr lang="it-IT">
            <a:latin typeface="Aptos" panose="020B0004020202020204" pitchFamily="34" charset="0"/>
          </a:endParaRPr>
        </a:p>
      </dgm:t>
    </dgm:pt>
    <dgm:pt modelId="{83ED3E0C-11FB-413C-A665-D4B43ADDBBF2}">
      <dgm:prSet phldrT="[Testo]"/>
      <dgm:spPr>
        <a:solidFill>
          <a:srgbClr val="00B050"/>
        </a:solidFill>
      </dgm:spPr>
      <dgm:t>
        <a:bodyPr/>
        <a:lstStyle/>
        <a:p>
          <a:r>
            <a:rPr lang="fr-FR" b="1" noProof="0" dirty="0">
              <a:solidFill>
                <a:schemeClr val="tx1"/>
              </a:solidFill>
              <a:latin typeface="Aptos" panose="020B0004020202020204" pitchFamily="34" charset="0"/>
            </a:rPr>
            <a:t>Pollution de l’environnement, émissions</a:t>
          </a:r>
        </a:p>
      </dgm:t>
    </dgm:pt>
    <dgm:pt modelId="{62F08A10-BC49-4389-859F-683FFFDDF6E5}" type="parTrans" cxnId="{9BAA9F44-5BB9-4891-9C17-A44EFF23BAE6}">
      <dgm:prSet/>
      <dgm:spPr/>
      <dgm:t>
        <a:bodyPr/>
        <a:lstStyle/>
        <a:p>
          <a:endParaRPr lang="it-IT">
            <a:latin typeface="Aptos" panose="020B0004020202020204" pitchFamily="34" charset="0"/>
          </a:endParaRPr>
        </a:p>
      </dgm:t>
    </dgm:pt>
    <dgm:pt modelId="{7E26DA4E-5C1D-429F-80A1-FD5A43387557}" type="sibTrans" cxnId="{9BAA9F44-5BB9-4891-9C17-A44EFF23BAE6}">
      <dgm:prSet/>
      <dgm:spPr/>
      <dgm:t>
        <a:bodyPr/>
        <a:lstStyle/>
        <a:p>
          <a:endParaRPr lang="it-IT">
            <a:latin typeface="Aptos" panose="020B0004020202020204" pitchFamily="34" charset="0"/>
          </a:endParaRPr>
        </a:p>
      </dgm:t>
    </dgm:pt>
    <dgm:pt modelId="{01781E69-6DE9-4A8C-BDD5-C7C5F461AEB6}">
      <dgm:prSet phldrT="[Testo]"/>
      <dgm:spPr>
        <a:solidFill>
          <a:srgbClr val="00B0F0"/>
        </a:solidFill>
      </dgm:spPr>
      <dgm:t>
        <a:bodyPr/>
        <a:lstStyle/>
        <a:p>
          <a:r>
            <a:rPr lang="fr-FR" b="1" noProof="0" dirty="0">
              <a:solidFill>
                <a:schemeClr val="tx1"/>
              </a:solidFill>
              <a:latin typeface="Aptos" panose="020B0004020202020204" pitchFamily="34" charset="0"/>
            </a:rPr>
            <a:t>Émissions CO2 </a:t>
          </a:r>
        </a:p>
      </dgm:t>
    </dgm:pt>
    <dgm:pt modelId="{751B74C6-2F96-4A5A-9F47-4392102D6A89}" type="parTrans" cxnId="{280D4A43-1FCA-483F-B1E2-91615D5B201F}">
      <dgm:prSet/>
      <dgm:spPr/>
      <dgm:t>
        <a:bodyPr/>
        <a:lstStyle/>
        <a:p>
          <a:endParaRPr lang="it-IT">
            <a:latin typeface="Aptos" panose="020B0004020202020204" pitchFamily="34" charset="0"/>
          </a:endParaRPr>
        </a:p>
      </dgm:t>
    </dgm:pt>
    <dgm:pt modelId="{45C3C70A-9FC9-4A17-9964-0A765B5E5155}" type="sibTrans" cxnId="{280D4A43-1FCA-483F-B1E2-91615D5B201F}">
      <dgm:prSet/>
      <dgm:spPr/>
      <dgm:t>
        <a:bodyPr/>
        <a:lstStyle/>
        <a:p>
          <a:endParaRPr lang="it-IT">
            <a:latin typeface="Aptos" panose="020B0004020202020204" pitchFamily="34" charset="0"/>
          </a:endParaRPr>
        </a:p>
      </dgm:t>
    </dgm:pt>
    <dgm:pt modelId="{4AD9BAB6-0652-4378-8B9A-FEE27B99849F}">
      <dgm:prSet phldrT="[Testo]"/>
      <dgm:spPr>
        <a:solidFill>
          <a:srgbClr val="FFC000"/>
        </a:solidFill>
      </dgm:spPr>
      <dgm:t>
        <a:bodyPr/>
        <a:lstStyle/>
        <a:p>
          <a:r>
            <a:rPr lang="fr-FR" b="1" noProof="0" dirty="0">
              <a:solidFill>
                <a:schemeClr val="tx1"/>
              </a:solidFill>
              <a:latin typeface="Aptos" panose="020B0004020202020204" pitchFamily="34" charset="0"/>
            </a:rPr>
            <a:t>Raréfaction des ressources, déforestation</a:t>
          </a:r>
        </a:p>
      </dgm:t>
    </dgm:pt>
    <dgm:pt modelId="{348DB52E-1854-403D-B6EB-0750E5155316}" type="sibTrans" cxnId="{3E7D09A4-48FC-4404-9F45-C06DDD9E9E02}">
      <dgm:prSet/>
      <dgm:spPr/>
      <dgm:t>
        <a:bodyPr/>
        <a:lstStyle/>
        <a:p>
          <a:endParaRPr lang="it-IT">
            <a:latin typeface="Aptos" panose="020B0004020202020204" pitchFamily="34" charset="0"/>
          </a:endParaRPr>
        </a:p>
      </dgm:t>
    </dgm:pt>
    <dgm:pt modelId="{32744CF5-D368-4CA4-9D8C-9BB528055D2C}" type="parTrans" cxnId="{3E7D09A4-48FC-4404-9F45-C06DDD9E9E02}">
      <dgm:prSet/>
      <dgm:spPr/>
      <dgm:t>
        <a:bodyPr/>
        <a:lstStyle/>
        <a:p>
          <a:endParaRPr lang="it-IT">
            <a:latin typeface="Aptos" panose="020B0004020202020204" pitchFamily="34" charset="0"/>
          </a:endParaRPr>
        </a:p>
      </dgm:t>
    </dgm:pt>
    <dgm:pt modelId="{EFBCB34D-E3E8-4243-8401-8B32F9BB39D1}" type="pres">
      <dgm:prSet presAssocID="{FCB2B6D9-7F1B-433C-8301-A56E95B84F1E}" presName="Name0" presStyleCnt="0">
        <dgm:presLayoutVars>
          <dgm:dir/>
          <dgm:resizeHandles val="exact"/>
        </dgm:presLayoutVars>
      </dgm:prSet>
      <dgm:spPr/>
    </dgm:pt>
    <dgm:pt modelId="{B3FDB994-F5D9-445C-97C4-A7B9D2F3526B}" type="pres">
      <dgm:prSet presAssocID="{4AD9BAB6-0652-4378-8B9A-FEE27B99849F}" presName="composite" presStyleCnt="0"/>
      <dgm:spPr/>
    </dgm:pt>
    <dgm:pt modelId="{0B073655-4E54-427A-8D95-582299723C00}" type="pres">
      <dgm:prSet presAssocID="{4AD9BAB6-0652-4378-8B9A-FEE27B99849F}" presName="imagSh" presStyleLbl="bgImgPlace1" presStyleIdx="0" presStyleCnt="4" custLinFactNeighborX="-2802" custLinFactNeighborY="-17511"/>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pt>
    <dgm:pt modelId="{24498366-E69B-49DE-AE4C-DE5319BB2FB8}" type="pres">
      <dgm:prSet presAssocID="{4AD9BAB6-0652-4378-8B9A-FEE27B99849F}" presName="txNode" presStyleLbl="node1" presStyleIdx="0" presStyleCnt="4" custLinFactNeighborX="5008" custLinFactNeighborY="16110">
        <dgm:presLayoutVars>
          <dgm:bulletEnabled val="1"/>
        </dgm:presLayoutVars>
      </dgm:prSet>
      <dgm:spPr/>
    </dgm:pt>
    <dgm:pt modelId="{EC8C65C2-C09A-408B-BB15-779D1FEE0EEC}" type="pres">
      <dgm:prSet presAssocID="{348DB52E-1854-403D-B6EB-0750E5155316}" presName="sibTrans" presStyleLbl="sibTrans2D1" presStyleIdx="0" presStyleCnt="3"/>
      <dgm:spPr/>
    </dgm:pt>
    <dgm:pt modelId="{2EF576AE-937E-4466-BB14-0F753A6E0864}" type="pres">
      <dgm:prSet presAssocID="{348DB52E-1854-403D-B6EB-0750E5155316}" presName="connTx" presStyleLbl="sibTrans2D1" presStyleIdx="0" presStyleCnt="3"/>
      <dgm:spPr/>
    </dgm:pt>
    <dgm:pt modelId="{7F08A2A6-A41E-4764-BFD1-707F78EBB00B}" type="pres">
      <dgm:prSet presAssocID="{5A0438FE-AB28-4769-9FF3-13BD469DA029}" presName="composite" presStyleCnt="0"/>
      <dgm:spPr/>
    </dgm:pt>
    <dgm:pt modelId="{BD1CE81C-F6B3-4B25-B7F0-88E2F18CF1F0}" type="pres">
      <dgm:prSet presAssocID="{5A0438FE-AB28-4769-9FF3-13BD469DA029}" presName="imagSh" presStyleLbl="bgImgPlace1" presStyleIdx="1" presStyleCnt="4" custLinFactNeighborX="-1462" custLinFactNeighborY="-18500"/>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42501D15-22D7-4FEC-A933-CD424E39270E}" type="pres">
      <dgm:prSet presAssocID="{5A0438FE-AB28-4769-9FF3-13BD469DA029}" presName="txNode" presStyleLbl="node1" presStyleIdx="1" presStyleCnt="4" custLinFactNeighborX="8534" custLinFactNeighborY="16467">
        <dgm:presLayoutVars>
          <dgm:bulletEnabled val="1"/>
        </dgm:presLayoutVars>
      </dgm:prSet>
      <dgm:spPr/>
    </dgm:pt>
    <dgm:pt modelId="{7FC8AC7D-15AC-4374-ADCC-AC29850919DC}" type="pres">
      <dgm:prSet presAssocID="{37829EFE-5D57-429A-91BD-FF2909C07A10}" presName="sibTrans" presStyleLbl="sibTrans2D1" presStyleIdx="1" presStyleCnt="3"/>
      <dgm:spPr/>
    </dgm:pt>
    <dgm:pt modelId="{B8B9144C-7B0D-4E14-9BA4-8B4E26B47D16}" type="pres">
      <dgm:prSet presAssocID="{37829EFE-5D57-429A-91BD-FF2909C07A10}" presName="connTx" presStyleLbl="sibTrans2D1" presStyleIdx="1" presStyleCnt="3"/>
      <dgm:spPr/>
    </dgm:pt>
    <dgm:pt modelId="{9D8EF90F-F596-4379-80E2-F6B9625712B2}" type="pres">
      <dgm:prSet presAssocID="{83ED3E0C-11FB-413C-A665-D4B43ADDBBF2}" presName="composite" presStyleCnt="0"/>
      <dgm:spPr/>
    </dgm:pt>
    <dgm:pt modelId="{F9AA1A5B-BC77-44A3-9711-0D8D87879CC0}" type="pres">
      <dgm:prSet presAssocID="{83ED3E0C-11FB-413C-A665-D4B43ADDBBF2}" presName="imagSh" presStyleLbl="bgImgPlace1" presStyleIdx="2" presStyleCnt="4" custLinFactNeighborX="-3620" custLinFactNeighborY="-18290"/>
      <dgm:spPr>
        <a:blipFill>
          <a:blip xmlns:r="http://schemas.openxmlformats.org/officeDocument/2006/relationships" r:embed="rId3">
            <a:extLst>
              <a:ext uri="{28A0092B-C50C-407E-A947-70E740481C1C}">
                <a14:useLocalDpi xmlns:a14="http://schemas.microsoft.com/office/drawing/2010/main" val="0"/>
              </a:ext>
            </a:extLst>
          </a:blip>
          <a:srcRect/>
          <a:stretch>
            <a:fillRect l="-28000" r="-28000"/>
          </a:stretch>
        </a:blipFill>
      </dgm:spPr>
    </dgm:pt>
    <dgm:pt modelId="{1E068E20-8E23-4CAE-8407-E97FA132F46D}" type="pres">
      <dgm:prSet presAssocID="{83ED3E0C-11FB-413C-A665-D4B43ADDBBF2}" presName="txNode" presStyleLbl="node1" presStyleIdx="2" presStyleCnt="4" custLinFactNeighborX="14962" custLinFactNeighborY="17063">
        <dgm:presLayoutVars>
          <dgm:bulletEnabled val="1"/>
        </dgm:presLayoutVars>
      </dgm:prSet>
      <dgm:spPr/>
    </dgm:pt>
    <dgm:pt modelId="{7C551E97-8D22-4F3F-B66F-DC2934121137}" type="pres">
      <dgm:prSet presAssocID="{7E26DA4E-5C1D-429F-80A1-FD5A43387557}" presName="sibTrans" presStyleLbl="sibTrans2D1" presStyleIdx="2" presStyleCnt="3"/>
      <dgm:spPr/>
    </dgm:pt>
    <dgm:pt modelId="{792DD0AD-84CD-4C7A-A028-D1CBD9ABD841}" type="pres">
      <dgm:prSet presAssocID="{7E26DA4E-5C1D-429F-80A1-FD5A43387557}" presName="connTx" presStyleLbl="sibTrans2D1" presStyleIdx="2" presStyleCnt="3"/>
      <dgm:spPr/>
    </dgm:pt>
    <dgm:pt modelId="{46A42881-F549-4ED0-841F-4AEED7B8DEDE}" type="pres">
      <dgm:prSet presAssocID="{01781E69-6DE9-4A8C-BDD5-C7C5F461AEB6}" presName="composite" presStyleCnt="0"/>
      <dgm:spPr/>
    </dgm:pt>
    <dgm:pt modelId="{E5500FC7-7FFC-40C3-8981-5F56E084D31C}" type="pres">
      <dgm:prSet presAssocID="{01781E69-6DE9-4A8C-BDD5-C7C5F461AEB6}" presName="imagSh" presStyleLbl="bgImgPlace1" presStyleIdx="3" presStyleCnt="4" custLinFactNeighborX="-2101" custLinFactNeighborY="-17093"/>
      <dgm:spPr>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dgm:spPr>
    </dgm:pt>
    <dgm:pt modelId="{F345C659-C95E-4303-BC31-A92918715C08}" type="pres">
      <dgm:prSet presAssocID="{01781E69-6DE9-4A8C-BDD5-C7C5F461AEB6}" presName="txNode" presStyleLbl="node1" presStyleIdx="3" presStyleCnt="4" custLinFactNeighborX="77" custLinFactNeighborY="17888">
        <dgm:presLayoutVars>
          <dgm:bulletEnabled val="1"/>
        </dgm:presLayoutVars>
      </dgm:prSet>
      <dgm:spPr/>
    </dgm:pt>
  </dgm:ptLst>
  <dgm:cxnLst>
    <dgm:cxn modelId="{08FE2824-D28E-4FA6-931C-20DD362E5A7E}" srcId="{FCB2B6D9-7F1B-433C-8301-A56E95B84F1E}" destId="{5A0438FE-AB28-4769-9FF3-13BD469DA029}" srcOrd="1" destOrd="0" parTransId="{7B199FD3-35E2-468A-AD77-E1CFA04C82BD}" sibTransId="{37829EFE-5D57-429A-91BD-FF2909C07A10}"/>
    <dgm:cxn modelId="{B4361625-BD97-449B-8EE5-56982DC1AAD4}" type="presOf" srcId="{7E26DA4E-5C1D-429F-80A1-FD5A43387557}" destId="{792DD0AD-84CD-4C7A-A028-D1CBD9ABD841}" srcOrd="1" destOrd="0" presId="urn:microsoft.com/office/officeart/2005/8/layout/hProcess10"/>
    <dgm:cxn modelId="{48B93626-1200-4D40-AD3B-773C7BEEC922}" type="presOf" srcId="{FCB2B6D9-7F1B-433C-8301-A56E95B84F1E}" destId="{EFBCB34D-E3E8-4243-8401-8B32F9BB39D1}" srcOrd="0" destOrd="0" presId="urn:microsoft.com/office/officeart/2005/8/layout/hProcess10"/>
    <dgm:cxn modelId="{8828913B-7F92-4990-9988-750706F2D6FB}" type="presOf" srcId="{37829EFE-5D57-429A-91BD-FF2909C07A10}" destId="{B8B9144C-7B0D-4E14-9BA4-8B4E26B47D16}" srcOrd="1" destOrd="0" presId="urn:microsoft.com/office/officeart/2005/8/layout/hProcess10"/>
    <dgm:cxn modelId="{75B1C53C-673F-43CC-86F7-A0096DAD1617}" type="presOf" srcId="{348DB52E-1854-403D-B6EB-0750E5155316}" destId="{2EF576AE-937E-4466-BB14-0F753A6E0864}" srcOrd="1" destOrd="0" presId="urn:microsoft.com/office/officeart/2005/8/layout/hProcess10"/>
    <dgm:cxn modelId="{2B65E341-E6C6-4B5E-8DA6-225BE5A699B7}" type="presOf" srcId="{4AD9BAB6-0652-4378-8B9A-FEE27B99849F}" destId="{24498366-E69B-49DE-AE4C-DE5319BB2FB8}" srcOrd="0" destOrd="0" presId="urn:microsoft.com/office/officeart/2005/8/layout/hProcess10"/>
    <dgm:cxn modelId="{280D4A43-1FCA-483F-B1E2-91615D5B201F}" srcId="{FCB2B6D9-7F1B-433C-8301-A56E95B84F1E}" destId="{01781E69-6DE9-4A8C-BDD5-C7C5F461AEB6}" srcOrd="3" destOrd="0" parTransId="{751B74C6-2F96-4A5A-9F47-4392102D6A89}" sibTransId="{45C3C70A-9FC9-4A17-9964-0A765B5E5155}"/>
    <dgm:cxn modelId="{9BAA9F44-5BB9-4891-9C17-A44EFF23BAE6}" srcId="{FCB2B6D9-7F1B-433C-8301-A56E95B84F1E}" destId="{83ED3E0C-11FB-413C-A665-D4B43ADDBBF2}" srcOrd="2" destOrd="0" parTransId="{62F08A10-BC49-4389-859F-683FFFDDF6E5}" sibTransId="{7E26DA4E-5C1D-429F-80A1-FD5A43387557}"/>
    <dgm:cxn modelId="{44F49A4B-9A75-45BE-9DE5-EB4A772376EB}" type="presOf" srcId="{348DB52E-1854-403D-B6EB-0750E5155316}" destId="{EC8C65C2-C09A-408B-BB15-779D1FEE0EEC}" srcOrd="0" destOrd="0" presId="urn:microsoft.com/office/officeart/2005/8/layout/hProcess10"/>
    <dgm:cxn modelId="{03B86F65-8454-4540-942F-354906220C43}" type="presOf" srcId="{37829EFE-5D57-429A-91BD-FF2909C07A10}" destId="{7FC8AC7D-15AC-4374-ADCC-AC29850919DC}" srcOrd="0" destOrd="0" presId="urn:microsoft.com/office/officeart/2005/8/layout/hProcess10"/>
    <dgm:cxn modelId="{30029F7A-F9A4-4165-AF99-D41C9D6EAE20}" type="presOf" srcId="{83ED3E0C-11FB-413C-A665-D4B43ADDBBF2}" destId="{1E068E20-8E23-4CAE-8407-E97FA132F46D}" srcOrd="0" destOrd="0" presId="urn:microsoft.com/office/officeart/2005/8/layout/hProcess10"/>
    <dgm:cxn modelId="{3E7D09A4-48FC-4404-9F45-C06DDD9E9E02}" srcId="{FCB2B6D9-7F1B-433C-8301-A56E95B84F1E}" destId="{4AD9BAB6-0652-4378-8B9A-FEE27B99849F}" srcOrd="0" destOrd="0" parTransId="{32744CF5-D368-4CA4-9D8C-9BB528055D2C}" sibTransId="{348DB52E-1854-403D-B6EB-0750E5155316}"/>
    <dgm:cxn modelId="{7E6418CB-BF04-48E1-B2E5-8A71254DB35F}" type="presOf" srcId="{01781E69-6DE9-4A8C-BDD5-C7C5F461AEB6}" destId="{F345C659-C95E-4303-BC31-A92918715C08}" srcOrd="0" destOrd="0" presId="urn:microsoft.com/office/officeart/2005/8/layout/hProcess10"/>
    <dgm:cxn modelId="{D3C563E5-DFB6-4436-888C-AECA757DE363}" type="presOf" srcId="{7E26DA4E-5C1D-429F-80A1-FD5A43387557}" destId="{7C551E97-8D22-4F3F-B66F-DC2934121137}" srcOrd="0" destOrd="0" presId="urn:microsoft.com/office/officeart/2005/8/layout/hProcess10"/>
    <dgm:cxn modelId="{78EA39ED-C25C-4C29-A2A0-4CDB7B22AC03}" type="presOf" srcId="{5A0438FE-AB28-4769-9FF3-13BD469DA029}" destId="{42501D15-22D7-4FEC-A933-CD424E39270E}" srcOrd="0" destOrd="0" presId="urn:microsoft.com/office/officeart/2005/8/layout/hProcess10"/>
    <dgm:cxn modelId="{63E60410-DD7B-444C-85F8-C5E3C15C1231}" type="presParOf" srcId="{EFBCB34D-E3E8-4243-8401-8B32F9BB39D1}" destId="{B3FDB994-F5D9-445C-97C4-A7B9D2F3526B}" srcOrd="0" destOrd="0" presId="urn:microsoft.com/office/officeart/2005/8/layout/hProcess10"/>
    <dgm:cxn modelId="{FCE4E696-9FD1-4B99-AEA9-C30D201320C8}" type="presParOf" srcId="{B3FDB994-F5D9-445C-97C4-A7B9D2F3526B}" destId="{0B073655-4E54-427A-8D95-582299723C00}" srcOrd="0" destOrd="0" presId="urn:microsoft.com/office/officeart/2005/8/layout/hProcess10"/>
    <dgm:cxn modelId="{7CD30407-BB42-40A5-B546-153368739BB1}" type="presParOf" srcId="{B3FDB994-F5D9-445C-97C4-A7B9D2F3526B}" destId="{24498366-E69B-49DE-AE4C-DE5319BB2FB8}" srcOrd="1" destOrd="0" presId="urn:microsoft.com/office/officeart/2005/8/layout/hProcess10"/>
    <dgm:cxn modelId="{63BCEB92-2D30-4EEE-B972-2F7ACB928191}" type="presParOf" srcId="{EFBCB34D-E3E8-4243-8401-8B32F9BB39D1}" destId="{EC8C65C2-C09A-408B-BB15-779D1FEE0EEC}" srcOrd="1" destOrd="0" presId="urn:microsoft.com/office/officeart/2005/8/layout/hProcess10"/>
    <dgm:cxn modelId="{E3441EDE-19A6-4FD0-B19A-5974DE58B4E2}" type="presParOf" srcId="{EC8C65C2-C09A-408B-BB15-779D1FEE0EEC}" destId="{2EF576AE-937E-4466-BB14-0F753A6E0864}" srcOrd="0" destOrd="0" presId="urn:microsoft.com/office/officeart/2005/8/layout/hProcess10"/>
    <dgm:cxn modelId="{4523E6DD-7523-4D56-9BA4-308CB677BDCD}" type="presParOf" srcId="{EFBCB34D-E3E8-4243-8401-8B32F9BB39D1}" destId="{7F08A2A6-A41E-4764-BFD1-707F78EBB00B}" srcOrd="2" destOrd="0" presId="urn:microsoft.com/office/officeart/2005/8/layout/hProcess10"/>
    <dgm:cxn modelId="{F0EACC52-3E3C-47AB-810F-AC3E98893FA7}" type="presParOf" srcId="{7F08A2A6-A41E-4764-BFD1-707F78EBB00B}" destId="{BD1CE81C-F6B3-4B25-B7F0-88E2F18CF1F0}" srcOrd="0" destOrd="0" presId="urn:microsoft.com/office/officeart/2005/8/layout/hProcess10"/>
    <dgm:cxn modelId="{3A631283-A902-430C-B277-2D15C5B957C0}" type="presParOf" srcId="{7F08A2A6-A41E-4764-BFD1-707F78EBB00B}" destId="{42501D15-22D7-4FEC-A933-CD424E39270E}" srcOrd="1" destOrd="0" presId="urn:microsoft.com/office/officeart/2005/8/layout/hProcess10"/>
    <dgm:cxn modelId="{E9AE2E77-CCC1-4EA1-B16E-4C8766E69C4B}" type="presParOf" srcId="{EFBCB34D-E3E8-4243-8401-8B32F9BB39D1}" destId="{7FC8AC7D-15AC-4374-ADCC-AC29850919DC}" srcOrd="3" destOrd="0" presId="urn:microsoft.com/office/officeart/2005/8/layout/hProcess10"/>
    <dgm:cxn modelId="{0C15CA0E-28AF-4684-9668-C82E67D1AFF1}" type="presParOf" srcId="{7FC8AC7D-15AC-4374-ADCC-AC29850919DC}" destId="{B8B9144C-7B0D-4E14-9BA4-8B4E26B47D16}" srcOrd="0" destOrd="0" presId="urn:microsoft.com/office/officeart/2005/8/layout/hProcess10"/>
    <dgm:cxn modelId="{D2D9C784-FB2C-4795-808A-BE778154758F}" type="presParOf" srcId="{EFBCB34D-E3E8-4243-8401-8B32F9BB39D1}" destId="{9D8EF90F-F596-4379-80E2-F6B9625712B2}" srcOrd="4" destOrd="0" presId="urn:microsoft.com/office/officeart/2005/8/layout/hProcess10"/>
    <dgm:cxn modelId="{0BF5977C-27E8-46B9-A7A2-790F2BC3CC49}" type="presParOf" srcId="{9D8EF90F-F596-4379-80E2-F6B9625712B2}" destId="{F9AA1A5B-BC77-44A3-9711-0D8D87879CC0}" srcOrd="0" destOrd="0" presId="urn:microsoft.com/office/officeart/2005/8/layout/hProcess10"/>
    <dgm:cxn modelId="{CAACC5DE-FA2F-45AE-8DEA-0A557C985082}" type="presParOf" srcId="{9D8EF90F-F596-4379-80E2-F6B9625712B2}" destId="{1E068E20-8E23-4CAE-8407-E97FA132F46D}" srcOrd="1" destOrd="0" presId="urn:microsoft.com/office/officeart/2005/8/layout/hProcess10"/>
    <dgm:cxn modelId="{90047710-613E-4DA8-BE41-81168A2D7001}" type="presParOf" srcId="{EFBCB34D-E3E8-4243-8401-8B32F9BB39D1}" destId="{7C551E97-8D22-4F3F-B66F-DC2934121137}" srcOrd="5" destOrd="0" presId="urn:microsoft.com/office/officeart/2005/8/layout/hProcess10"/>
    <dgm:cxn modelId="{2576BD64-F17F-4C93-A46D-33774E9BE8BB}" type="presParOf" srcId="{7C551E97-8D22-4F3F-B66F-DC2934121137}" destId="{792DD0AD-84CD-4C7A-A028-D1CBD9ABD841}" srcOrd="0" destOrd="0" presId="urn:microsoft.com/office/officeart/2005/8/layout/hProcess10"/>
    <dgm:cxn modelId="{D8B38FE3-45FD-49AE-B9CB-69C44276CB95}" type="presParOf" srcId="{EFBCB34D-E3E8-4243-8401-8B32F9BB39D1}" destId="{46A42881-F549-4ED0-841F-4AEED7B8DEDE}" srcOrd="6" destOrd="0" presId="urn:microsoft.com/office/officeart/2005/8/layout/hProcess10"/>
    <dgm:cxn modelId="{C0E4F0C0-4FA3-4A32-8021-88DBC8715580}" type="presParOf" srcId="{46A42881-F549-4ED0-841F-4AEED7B8DEDE}" destId="{E5500FC7-7FFC-40C3-8981-5F56E084D31C}" srcOrd="0" destOrd="0" presId="urn:microsoft.com/office/officeart/2005/8/layout/hProcess10"/>
    <dgm:cxn modelId="{A0B39FB1-2624-423D-A404-82DDCC79F608}" type="presParOf" srcId="{46A42881-F549-4ED0-841F-4AEED7B8DEDE}" destId="{F345C659-C95E-4303-BC31-A92918715C08}"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de-AT"/>
        </a:p>
      </dgm:t>
    </dgm:pt>
    <dgm:pt modelId="{C6F1239E-0EE1-47BC-864C-5A8197DB5335}">
      <dgm:prSet phldrT="[Testo]" custT="1"/>
      <dgm:spPr/>
      <dgm:t>
        <a:bodyPr/>
        <a:lstStyle/>
        <a:p>
          <a:r>
            <a:rPr lang="fr-FR" sz="1800" b="1" noProof="0" dirty="0">
              <a:latin typeface="Aptos" panose="020B0004020202020204" pitchFamily="34" charset="0"/>
            </a:rPr>
            <a:t>Utilisation d’énergie verte dans la production</a:t>
          </a:r>
        </a:p>
      </dgm:t>
    </dgm:pt>
    <dgm:pt modelId="{380748FC-A034-43B2-923E-625A6878B968}" type="parTrans" cxnId="{D71B14A3-F62C-4C7F-815F-095C5715556D}">
      <dgm:prSet/>
      <dgm:spPr/>
      <dgm:t>
        <a:bodyPr/>
        <a:lstStyle/>
        <a:p>
          <a:endParaRPr lang="it-IT" sz="1400">
            <a:latin typeface="Aptos" panose="020B0004020202020204" pitchFamily="34" charset="0"/>
          </a:endParaRPr>
        </a:p>
      </dgm:t>
    </dgm:pt>
    <dgm:pt modelId="{B2C7E7B5-9EF4-4061-9EF8-EB6DF953F255}" type="sibTrans" cxnId="{D71B14A3-F62C-4C7F-815F-095C5715556D}">
      <dgm:prSet/>
      <dgm:spPr/>
      <dgm:t>
        <a:bodyPr/>
        <a:lstStyle/>
        <a:p>
          <a:endParaRPr lang="it-IT" sz="1400">
            <a:latin typeface="Aptos" panose="020B0004020202020204" pitchFamily="34" charset="0"/>
          </a:endParaRPr>
        </a:p>
      </dgm:t>
    </dgm:pt>
    <dgm:pt modelId="{20E2CA3C-BC70-48E0-91A7-F1D57A353279}">
      <dgm:prSet phldrT="[Testo]" custT="1"/>
      <dgm:spPr/>
      <dgm:t>
        <a:bodyPr/>
        <a:lstStyle/>
        <a:p>
          <a:r>
            <a:rPr lang="fr-FR" sz="1800" b="1" noProof="0" dirty="0">
              <a:latin typeface="Aptos" panose="020B0004020202020204" pitchFamily="34" charset="0"/>
            </a:rPr>
            <a:t>Réduction des emballages, garantie de la recyclabilité</a:t>
          </a:r>
        </a:p>
      </dgm:t>
    </dgm:pt>
    <dgm:pt modelId="{47C1C7C7-523A-46BB-8E4B-7404172AA2C1}" type="parTrans" cxnId="{FF525D2C-F519-44EC-85EB-5F45626158DE}">
      <dgm:prSet/>
      <dgm:spPr/>
      <dgm:t>
        <a:bodyPr/>
        <a:lstStyle/>
        <a:p>
          <a:endParaRPr lang="it-IT" sz="1400">
            <a:latin typeface="Aptos" panose="020B0004020202020204" pitchFamily="34" charset="0"/>
          </a:endParaRPr>
        </a:p>
      </dgm:t>
    </dgm:pt>
    <dgm:pt modelId="{C4BABA5C-9346-4B3F-8524-61E494DD6E2C}" type="sibTrans" cxnId="{FF525D2C-F519-44EC-85EB-5F45626158DE}">
      <dgm:prSet/>
      <dgm:spPr/>
      <dgm:t>
        <a:bodyPr/>
        <a:lstStyle/>
        <a:p>
          <a:endParaRPr lang="it-IT" sz="1400">
            <a:latin typeface="Aptos" panose="020B0004020202020204" pitchFamily="34" charset="0"/>
          </a:endParaRPr>
        </a:p>
      </dgm:t>
    </dgm:pt>
    <dgm:pt modelId="{65663190-50EB-4DF0-A7DD-9F40672306DD}">
      <dgm:prSet phldrT="[Testo]" custT="1"/>
      <dgm:spPr/>
      <dgm:t>
        <a:bodyPr/>
        <a:lstStyle/>
        <a:p>
          <a:r>
            <a:rPr lang="fr-FR" sz="1800" b="1" noProof="0" dirty="0">
              <a:latin typeface="Aptos" panose="020B0004020202020204" pitchFamily="34" charset="0"/>
            </a:rPr>
            <a:t>Produits écolabellisés</a:t>
          </a:r>
        </a:p>
      </dgm:t>
    </dgm:pt>
    <dgm:pt modelId="{4D8CB377-1DD6-4FDC-872D-1743FB3B8A13}" type="parTrans" cxnId="{AE9E2FE0-E9ED-4EC6-9DA9-673F70C9DC0A}">
      <dgm:prSet/>
      <dgm:spPr/>
      <dgm:t>
        <a:bodyPr/>
        <a:lstStyle/>
        <a:p>
          <a:endParaRPr lang="it-IT" sz="1400">
            <a:latin typeface="Aptos" panose="020B0004020202020204" pitchFamily="34" charset="0"/>
          </a:endParaRPr>
        </a:p>
      </dgm:t>
    </dgm:pt>
    <dgm:pt modelId="{195508CC-F0F1-4BFD-83CD-A44A91770335}" type="sibTrans" cxnId="{AE9E2FE0-E9ED-4EC6-9DA9-673F70C9DC0A}">
      <dgm:prSet/>
      <dgm:spPr/>
      <dgm:t>
        <a:bodyPr/>
        <a:lstStyle/>
        <a:p>
          <a:endParaRPr lang="it-IT" sz="1400">
            <a:latin typeface="Aptos" panose="020B0004020202020204" pitchFamily="34" charset="0"/>
          </a:endParaRPr>
        </a:p>
      </dgm:t>
    </dgm:pt>
    <dgm:pt modelId="{214F2A54-A04F-4F6A-9FFA-BD40A32A4B31}">
      <dgm:prSet phldrT="[Testo]" custT="1"/>
      <dgm:spPr/>
      <dgm:t>
        <a:bodyPr/>
        <a:lstStyle/>
        <a:p>
          <a:r>
            <a:rPr lang="fr-FR" sz="1800" b="1" noProof="0" dirty="0">
              <a:latin typeface="Aptos" panose="020B0004020202020204" pitchFamily="34" charset="0"/>
            </a:rPr>
            <a:t>Élimination d’ingrédients dangereux</a:t>
          </a:r>
        </a:p>
      </dgm:t>
    </dgm:pt>
    <dgm:pt modelId="{56FA30EC-C70D-4A5C-8C95-DA1B8AE73D12}" type="parTrans" cxnId="{F3B66B45-CFBC-4E4E-8D58-39DFADE47E9D}">
      <dgm:prSet/>
      <dgm:spPr/>
      <dgm:t>
        <a:bodyPr/>
        <a:lstStyle/>
        <a:p>
          <a:endParaRPr lang="it-IT" sz="1400">
            <a:latin typeface="Aptos" panose="020B0004020202020204" pitchFamily="34" charset="0"/>
          </a:endParaRPr>
        </a:p>
      </dgm:t>
    </dgm:pt>
    <dgm:pt modelId="{D0DB5ED6-92DD-47C0-9D4A-2DC4B37E396D}" type="sibTrans" cxnId="{F3B66B45-CFBC-4E4E-8D58-39DFADE47E9D}">
      <dgm:prSet/>
      <dgm:spPr/>
      <dgm:t>
        <a:bodyPr/>
        <a:lstStyle/>
        <a:p>
          <a:endParaRPr lang="it-IT" sz="1400">
            <a:latin typeface="Aptos" panose="020B0004020202020204" pitchFamily="34" charset="0"/>
          </a:endParaRPr>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custScaleX="123021">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de-AT"/>
        </a:p>
      </dgm:t>
    </dgm:pt>
    <dgm:pt modelId="{C6F1239E-0EE1-47BC-864C-5A8197DB5335}">
      <dgm:prSet phldrT="[Testo]" custT="1"/>
      <dgm:spPr/>
      <dgm:t>
        <a:bodyPr/>
        <a:lstStyle/>
        <a:p>
          <a:r>
            <a:rPr lang="fr-FR" sz="2000" b="1" noProof="0" dirty="0">
              <a:latin typeface="Aptos" panose="020B0004020202020204" pitchFamily="34" charset="0"/>
            </a:rPr>
            <a:t>Conditions de travail équitable</a:t>
          </a:r>
        </a:p>
      </dgm:t>
    </dgm:pt>
    <dgm:pt modelId="{380748FC-A034-43B2-923E-625A6878B968}" type="parTrans" cxnId="{D71B14A3-F62C-4C7F-815F-095C5715556D}">
      <dgm:prSet/>
      <dgm:spPr/>
      <dgm:t>
        <a:bodyPr/>
        <a:lstStyle/>
        <a:p>
          <a:endParaRPr lang="it-IT" sz="1400">
            <a:latin typeface="Aptos" panose="020B0004020202020204" pitchFamily="34" charset="0"/>
          </a:endParaRPr>
        </a:p>
      </dgm:t>
    </dgm:pt>
    <dgm:pt modelId="{B2C7E7B5-9EF4-4061-9EF8-EB6DF953F255}" type="sibTrans" cxnId="{D71B14A3-F62C-4C7F-815F-095C5715556D}">
      <dgm:prSet/>
      <dgm:spPr/>
      <dgm:t>
        <a:bodyPr/>
        <a:lstStyle/>
        <a:p>
          <a:endParaRPr lang="it-IT" sz="1400">
            <a:latin typeface="Aptos" panose="020B0004020202020204" pitchFamily="34" charset="0"/>
          </a:endParaRPr>
        </a:p>
      </dgm:t>
    </dgm:pt>
    <dgm:pt modelId="{20E2CA3C-BC70-48E0-91A7-F1D57A353279}">
      <dgm:prSet phldrT="[Testo]" custT="1"/>
      <dgm:spPr/>
      <dgm:t>
        <a:bodyPr/>
        <a:lstStyle/>
        <a:p>
          <a:r>
            <a:rPr lang="fr-FR" sz="2000" b="1" noProof="0" dirty="0">
              <a:latin typeface="Aptos" panose="020B0004020202020204" pitchFamily="34" charset="0"/>
            </a:rPr>
            <a:t>Conditions de travail sécurisées</a:t>
          </a:r>
        </a:p>
      </dgm:t>
    </dgm:pt>
    <dgm:pt modelId="{47C1C7C7-523A-46BB-8E4B-7404172AA2C1}" type="parTrans" cxnId="{FF525D2C-F519-44EC-85EB-5F45626158DE}">
      <dgm:prSet/>
      <dgm:spPr/>
      <dgm:t>
        <a:bodyPr/>
        <a:lstStyle/>
        <a:p>
          <a:endParaRPr lang="it-IT" sz="1400">
            <a:latin typeface="Aptos" panose="020B0004020202020204" pitchFamily="34" charset="0"/>
          </a:endParaRPr>
        </a:p>
      </dgm:t>
    </dgm:pt>
    <dgm:pt modelId="{C4BABA5C-9346-4B3F-8524-61E494DD6E2C}" type="sibTrans" cxnId="{FF525D2C-F519-44EC-85EB-5F45626158DE}">
      <dgm:prSet/>
      <dgm:spPr/>
      <dgm:t>
        <a:bodyPr/>
        <a:lstStyle/>
        <a:p>
          <a:endParaRPr lang="it-IT" sz="1400">
            <a:latin typeface="Aptos" panose="020B0004020202020204" pitchFamily="34" charset="0"/>
          </a:endParaRPr>
        </a:p>
      </dgm:t>
    </dgm:pt>
    <dgm:pt modelId="{65663190-50EB-4DF0-A7DD-9F40672306DD}">
      <dgm:prSet phldrT="[Testo]" custT="1"/>
      <dgm:spPr/>
      <dgm:t>
        <a:bodyPr/>
        <a:lstStyle/>
        <a:p>
          <a:r>
            <a:rPr lang="fr-FR" sz="2000" b="1" noProof="0" dirty="0">
              <a:latin typeface="Aptos" panose="020B0004020202020204" pitchFamily="34" charset="0"/>
            </a:rPr>
            <a:t>Égalité des sexes, inclusion</a:t>
          </a:r>
        </a:p>
      </dgm:t>
    </dgm:pt>
    <dgm:pt modelId="{4D8CB377-1DD6-4FDC-872D-1743FB3B8A13}" type="parTrans" cxnId="{AE9E2FE0-E9ED-4EC6-9DA9-673F70C9DC0A}">
      <dgm:prSet/>
      <dgm:spPr/>
      <dgm:t>
        <a:bodyPr/>
        <a:lstStyle/>
        <a:p>
          <a:endParaRPr lang="it-IT" sz="1400">
            <a:latin typeface="Aptos" panose="020B0004020202020204" pitchFamily="34" charset="0"/>
          </a:endParaRPr>
        </a:p>
      </dgm:t>
    </dgm:pt>
    <dgm:pt modelId="{195508CC-F0F1-4BFD-83CD-A44A91770335}" type="sibTrans" cxnId="{AE9E2FE0-E9ED-4EC6-9DA9-673F70C9DC0A}">
      <dgm:prSet/>
      <dgm:spPr/>
      <dgm:t>
        <a:bodyPr/>
        <a:lstStyle/>
        <a:p>
          <a:endParaRPr lang="it-IT" sz="1400">
            <a:latin typeface="Aptos" panose="020B0004020202020204" pitchFamily="34" charset="0"/>
          </a:endParaRPr>
        </a:p>
      </dgm:t>
    </dgm:pt>
    <dgm:pt modelId="{214F2A54-A04F-4F6A-9FFA-BD40A32A4B31}">
      <dgm:prSet phldrT="[Testo]" custT="1"/>
      <dgm:spPr/>
      <dgm:t>
        <a:bodyPr/>
        <a:lstStyle/>
        <a:p>
          <a:r>
            <a:rPr lang="fr-FR" sz="2000" b="1" noProof="0" dirty="0">
              <a:latin typeface="Aptos" panose="020B0004020202020204" pitchFamily="34" charset="0"/>
            </a:rPr>
            <a:t>Droits des travailleurs, salaires</a:t>
          </a:r>
        </a:p>
      </dgm:t>
    </dgm:pt>
    <dgm:pt modelId="{56FA30EC-C70D-4A5C-8C95-DA1B8AE73D12}" type="parTrans" cxnId="{F3B66B45-CFBC-4E4E-8D58-39DFADE47E9D}">
      <dgm:prSet/>
      <dgm:spPr/>
      <dgm:t>
        <a:bodyPr/>
        <a:lstStyle/>
        <a:p>
          <a:endParaRPr lang="it-IT" sz="1400">
            <a:latin typeface="Aptos" panose="020B0004020202020204" pitchFamily="34" charset="0"/>
          </a:endParaRPr>
        </a:p>
      </dgm:t>
    </dgm:pt>
    <dgm:pt modelId="{D0DB5ED6-92DD-47C0-9D4A-2DC4B37E396D}" type="sibTrans" cxnId="{F3B66B45-CFBC-4E4E-8D58-39DFADE47E9D}">
      <dgm:prSet/>
      <dgm:spPr/>
      <dgm:t>
        <a:bodyPr/>
        <a:lstStyle/>
        <a:p>
          <a:endParaRPr lang="it-IT" sz="1400">
            <a:latin typeface="Aptos" panose="020B0004020202020204" pitchFamily="34" charset="0"/>
          </a:endParaRPr>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de-AT"/>
        </a:p>
      </dgm:t>
    </dgm:pt>
    <dgm:pt modelId="{C6F1239E-0EE1-47BC-864C-5A8197DB5335}">
      <dgm:prSet phldrT="[Testo]" custT="1"/>
      <dgm:spPr/>
      <dgm:t>
        <a:bodyPr/>
        <a:lstStyle/>
        <a:p>
          <a:r>
            <a:rPr lang="fr-FR" sz="2000" b="1" noProof="0" dirty="0">
              <a:latin typeface="Aptos" panose="020B0004020202020204" pitchFamily="34" charset="0"/>
            </a:rPr>
            <a:t>Conditions de travail équitables</a:t>
          </a:r>
        </a:p>
      </dgm:t>
    </dgm:pt>
    <dgm:pt modelId="{380748FC-A034-43B2-923E-625A6878B968}" type="parTrans" cxnId="{D71B14A3-F62C-4C7F-815F-095C5715556D}">
      <dgm:prSet/>
      <dgm:spPr/>
      <dgm:t>
        <a:bodyPr/>
        <a:lstStyle/>
        <a:p>
          <a:endParaRPr lang="it-IT" sz="1400">
            <a:latin typeface="Aptos" panose="020B0004020202020204" pitchFamily="34" charset="0"/>
          </a:endParaRPr>
        </a:p>
      </dgm:t>
    </dgm:pt>
    <dgm:pt modelId="{B2C7E7B5-9EF4-4061-9EF8-EB6DF953F255}" type="sibTrans" cxnId="{D71B14A3-F62C-4C7F-815F-095C5715556D}">
      <dgm:prSet/>
      <dgm:spPr/>
      <dgm:t>
        <a:bodyPr/>
        <a:lstStyle/>
        <a:p>
          <a:endParaRPr lang="it-IT" sz="1400">
            <a:latin typeface="Aptos" panose="020B0004020202020204" pitchFamily="34" charset="0"/>
          </a:endParaRPr>
        </a:p>
      </dgm:t>
    </dgm:pt>
    <dgm:pt modelId="{20E2CA3C-BC70-48E0-91A7-F1D57A353279}">
      <dgm:prSet phldrT="[Testo]" custT="1"/>
      <dgm:spPr/>
      <dgm:t>
        <a:bodyPr/>
        <a:lstStyle/>
        <a:p>
          <a:r>
            <a:rPr lang="fr-FR" sz="2000" b="1" noProof="0" dirty="0">
              <a:latin typeface="Aptos" panose="020B0004020202020204" pitchFamily="34" charset="0"/>
            </a:rPr>
            <a:t>Conditions de travail sécurisées</a:t>
          </a:r>
        </a:p>
      </dgm:t>
    </dgm:pt>
    <dgm:pt modelId="{47C1C7C7-523A-46BB-8E4B-7404172AA2C1}" type="parTrans" cxnId="{FF525D2C-F519-44EC-85EB-5F45626158DE}">
      <dgm:prSet/>
      <dgm:spPr/>
      <dgm:t>
        <a:bodyPr/>
        <a:lstStyle/>
        <a:p>
          <a:endParaRPr lang="it-IT" sz="1400">
            <a:latin typeface="Aptos" panose="020B0004020202020204" pitchFamily="34" charset="0"/>
          </a:endParaRPr>
        </a:p>
      </dgm:t>
    </dgm:pt>
    <dgm:pt modelId="{C4BABA5C-9346-4B3F-8524-61E494DD6E2C}" type="sibTrans" cxnId="{FF525D2C-F519-44EC-85EB-5F45626158DE}">
      <dgm:prSet/>
      <dgm:spPr/>
      <dgm:t>
        <a:bodyPr/>
        <a:lstStyle/>
        <a:p>
          <a:endParaRPr lang="it-IT" sz="1400">
            <a:latin typeface="Aptos" panose="020B0004020202020204" pitchFamily="34" charset="0"/>
          </a:endParaRPr>
        </a:p>
      </dgm:t>
    </dgm:pt>
    <dgm:pt modelId="{65663190-50EB-4DF0-A7DD-9F40672306DD}">
      <dgm:prSet phldrT="[Testo]" custT="1"/>
      <dgm:spPr/>
      <dgm:t>
        <a:bodyPr/>
        <a:lstStyle/>
        <a:p>
          <a:r>
            <a:rPr lang="fr-FR" sz="2000" b="1" noProof="0" dirty="0">
              <a:latin typeface="Aptos" panose="020B0004020202020204" pitchFamily="34" charset="0"/>
            </a:rPr>
            <a:t>Égalité des sexes et inclusion</a:t>
          </a:r>
        </a:p>
      </dgm:t>
    </dgm:pt>
    <dgm:pt modelId="{4D8CB377-1DD6-4FDC-872D-1743FB3B8A13}" type="parTrans" cxnId="{AE9E2FE0-E9ED-4EC6-9DA9-673F70C9DC0A}">
      <dgm:prSet/>
      <dgm:spPr/>
      <dgm:t>
        <a:bodyPr/>
        <a:lstStyle/>
        <a:p>
          <a:endParaRPr lang="it-IT" sz="1400">
            <a:latin typeface="Aptos" panose="020B0004020202020204" pitchFamily="34" charset="0"/>
          </a:endParaRPr>
        </a:p>
      </dgm:t>
    </dgm:pt>
    <dgm:pt modelId="{195508CC-F0F1-4BFD-83CD-A44A91770335}" type="sibTrans" cxnId="{AE9E2FE0-E9ED-4EC6-9DA9-673F70C9DC0A}">
      <dgm:prSet/>
      <dgm:spPr/>
      <dgm:t>
        <a:bodyPr/>
        <a:lstStyle/>
        <a:p>
          <a:endParaRPr lang="it-IT" sz="1400">
            <a:latin typeface="Aptos" panose="020B0004020202020204" pitchFamily="34" charset="0"/>
          </a:endParaRPr>
        </a:p>
      </dgm:t>
    </dgm:pt>
    <dgm:pt modelId="{214F2A54-A04F-4F6A-9FFA-BD40A32A4B31}">
      <dgm:prSet phldrT="[Testo]" custT="1"/>
      <dgm:spPr/>
      <dgm:t>
        <a:bodyPr/>
        <a:lstStyle/>
        <a:p>
          <a:r>
            <a:rPr lang="fr-FR" sz="2000" b="1" noProof="0" dirty="0">
              <a:latin typeface="Aptos" panose="020B0004020202020204" pitchFamily="34" charset="0"/>
            </a:rPr>
            <a:t>Droits des travailleurs, salaires</a:t>
          </a:r>
        </a:p>
      </dgm:t>
    </dgm:pt>
    <dgm:pt modelId="{56FA30EC-C70D-4A5C-8C95-DA1B8AE73D12}" type="parTrans" cxnId="{F3B66B45-CFBC-4E4E-8D58-39DFADE47E9D}">
      <dgm:prSet/>
      <dgm:spPr/>
      <dgm:t>
        <a:bodyPr/>
        <a:lstStyle/>
        <a:p>
          <a:endParaRPr lang="it-IT" sz="1400">
            <a:latin typeface="Aptos" panose="020B0004020202020204" pitchFamily="34" charset="0"/>
          </a:endParaRPr>
        </a:p>
      </dgm:t>
    </dgm:pt>
    <dgm:pt modelId="{D0DB5ED6-92DD-47C0-9D4A-2DC4B37E396D}" type="sibTrans" cxnId="{F3B66B45-CFBC-4E4E-8D58-39DFADE47E9D}">
      <dgm:prSet/>
      <dgm:spPr/>
      <dgm:t>
        <a:bodyPr/>
        <a:lstStyle/>
        <a:p>
          <a:endParaRPr lang="it-IT" sz="1400">
            <a:latin typeface="Aptos" panose="020B0004020202020204" pitchFamily="34" charset="0"/>
          </a:endParaRPr>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de-AT"/>
        </a:p>
      </dgm:t>
    </dgm:pt>
    <dgm:pt modelId="{C6F1239E-0EE1-47BC-864C-5A8197DB5335}">
      <dgm:prSet phldrT="[Testo]" custT="1"/>
      <dgm:spPr/>
      <dgm:t>
        <a:bodyPr/>
        <a:lstStyle/>
        <a:p>
          <a:r>
            <a:rPr lang="fr-FR" sz="2000" b="1" noProof="0" dirty="0">
              <a:latin typeface="Aptos" panose="020B0004020202020204" pitchFamily="34" charset="0"/>
            </a:rPr>
            <a:t>Partenariats durables avec les fournisseurs</a:t>
          </a:r>
        </a:p>
      </dgm:t>
    </dgm:pt>
    <dgm:pt modelId="{380748FC-A034-43B2-923E-625A6878B968}" type="parTrans" cxnId="{D71B14A3-F62C-4C7F-815F-095C5715556D}">
      <dgm:prSet/>
      <dgm:spPr/>
      <dgm:t>
        <a:bodyPr/>
        <a:lstStyle/>
        <a:p>
          <a:endParaRPr lang="it-IT" sz="1400">
            <a:latin typeface="Aptos" panose="020B0004020202020204" pitchFamily="34" charset="0"/>
          </a:endParaRPr>
        </a:p>
      </dgm:t>
    </dgm:pt>
    <dgm:pt modelId="{B2C7E7B5-9EF4-4061-9EF8-EB6DF953F255}" type="sibTrans" cxnId="{D71B14A3-F62C-4C7F-815F-095C5715556D}">
      <dgm:prSet/>
      <dgm:spPr/>
      <dgm:t>
        <a:bodyPr/>
        <a:lstStyle/>
        <a:p>
          <a:endParaRPr lang="it-IT" sz="1400">
            <a:latin typeface="Aptos" panose="020B0004020202020204" pitchFamily="34" charset="0"/>
          </a:endParaRPr>
        </a:p>
      </dgm:t>
    </dgm:pt>
    <dgm:pt modelId="{20E2CA3C-BC70-48E0-91A7-F1D57A353279}">
      <dgm:prSet phldrT="[Testo]" custT="1"/>
      <dgm:spPr/>
      <dgm:t>
        <a:bodyPr/>
        <a:lstStyle/>
        <a:p>
          <a:r>
            <a:rPr lang="fr-FR" sz="2000" b="1" noProof="0" dirty="0">
              <a:latin typeface="Aptos" panose="020B0004020202020204" pitchFamily="34" charset="0"/>
            </a:rPr>
            <a:t>Évolution des capacités des fournisseurs</a:t>
          </a:r>
        </a:p>
      </dgm:t>
    </dgm:pt>
    <dgm:pt modelId="{47C1C7C7-523A-46BB-8E4B-7404172AA2C1}" type="parTrans" cxnId="{FF525D2C-F519-44EC-85EB-5F45626158DE}">
      <dgm:prSet/>
      <dgm:spPr/>
      <dgm:t>
        <a:bodyPr/>
        <a:lstStyle/>
        <a:p>
          <a:endParaRPr lang="it-IT" sz="1400">
            <a:latin typeface="Aptos" panose="020B0004020202020204" pitchFamily="34" charset="0"/>
          </a:endParaRPr>
        </a:p>
      </dgm:t>
    </dgm:pt>
    <dgm:pt modelId="{C4BABA5C-9346-4B3F-8524-61E494DD6E2C}" type="sibTrans" cxnId="{FF525D2C-F519-44EC-85EB-5F45626158DE}">
      <dgm:prSet/>
      <dgm:spPr/>
      <dgm:t>
        <a:bodyPr/>
        <a:lstStyle/>
        <a:p>
          <a:endParaRPr lang="it-IT" sz="1400">
            <a:latin typeface="Aptos" panose="020B0004020202020204" pitchFamily="34" charset="0"/>
          </a:endParaRPr>
        </a:p>
      </dgm:t>
    </dgm:pt>
    <dgm:pt modelId="{65663190-50EB-4DF0-A7DD-9F40672306DD}">
      <dgm:prSet phldrT="[Testo]" custT="1"/>
      <dgm:spPr/>
      <dgm:t>
        <a:bodyPr/>
        <a:lstStyle/>
        <a:p>
          <a:r>
            <a:rPr lang="fr-FR" sz="2000" b="1" noProof="0" dirty="0">
              <a:latin typeface="Aptos" panose="020B0004020202020204" pitchFamily="34" charset="0"/>
            </a:rPr>
            <a:t>Introduction d’innovations</a:t>
          </a:r>
        </a:p>
      </dgm:t>
    </dgm:pt>
    <dgm:pt modelId="{4D8CB377-1DD6-4FDC-872D-1743FB3B8A13}" type="parTrans" cxnId="{AE9E2FE0-E9ED-4EC6-9DA9-673F70C9DC0A}">
      <dgm:prSet/>
      <dgm:spPr/>
      <dgm:t>
        <a:bodyPr/>
        <a:lstStyle/>
        <a:p>
          <a:endParaRPr lang="it-IT" sz="1400">
            <a:latin typeface="Aptos" panose="020B0004020202020204" pitchFamily="34" charset="0"/>
          </a:endParaRPr>
        </a:p>
      </dgm:t>
    </dgm:pt>
    <dgm:pt modelId="{195508CC-F0F1-4BFD-83CD-A44A91770335}" type="sibTrans" cxnId="{AE9E2FE0-E9ED-4EC6-9DA9-673F70C9DC0A}">
      <dgm:prSet/>
      <dgm:spPr/>
      <dgm:t>
        <a:bodyPr/>
        <a:lstStyle/>
        <a:p>
          <a:endParaRPr lang="it-IT" sz="1400">
            <a:latin typeface="Aptos" panose="020B0004020202020204" pitchFamily="34" charset="0"/>
          </a:endParaRPr>
        </a:p>
      </dgm:t>
    </dgm:pt>
    <dgm:pt modelId="{214F2A54-A04F-4F6A-9FFA-BD40A32A4B31}">
      <dgm:prSet phldrT="[Testo]" custT="1"/>
      <dgm:spPr/>
      <dgm:t>
        <a:bodyPr/>
        <a:lstStyle/>
        <a:p>
          <a:r>
            <a:rPr lang="fr-FR" sz="2000" b="1" noProof="0" dirty="0">
              <a:latin typeface="Aptos" panose="020B0004020202020204" pitchFamily="34" charset="0"/>
            </a:rPr>
            <a:t>Réduction des risques </a:t>
          </a:r>
        </a:p>
      </dgm:t>
    </dgm:pt>
    <dgm:pt modelId="{56FA30EC-C70D-4A5C-8C95-DA1B8AE73D12}" type="parTrans" cxnId="{F3B66B45-CFBC-4E4E-8D58-39DFADE47E9D}">
      <dgm:prSet/>
      <dgm:spPr/>
      <dgm:t>
        <a:bodyPr/>
        <a:lstStyle/>
        <a:p>
          <a:endParaRPr lang="it-IT" sz="1400">
            <a:latin typeface="Aptos" panose="020B0004020202020204" pitchFamily="34" charset="0"/>
          </a:endParaRPr>
        </a:p>
      </dgm:t>
    </dgm:pt>
    <dgm:pt modelId="{D0DB5ED6-92DD-47C0-9D4A-2DC4B37E396D}" type="sibTrans" cxnId="{F3B66B45-CFBC-4E4E-8D58-39DFADE47E9D}">
      <dgm:prSet/>
      <dgm:spPr/>
      <dgm:t>
        <a:bodyPr/>
        <a:lstStyle/>
        <a:p>
          <a:endParaRPr lang="it-IT" sz="1400">
            <a:latin typeface="Aptos" panose="020B0004020202020204" pitchFamily="34" charset="0"/>
          </a:endParaRPr>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custLinFactNeighborX="2220" custLinFactNeighborY="6661"/>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F9CF28-115C-42E4-9E1A-F20212CB017B}" type="doc">
      <dgm:prSet loTypeId="urn:microsoft.com/office/officeart/2008/layout/IncreasingCircleProcess" loCatId="list" qsTypeId="urn:microsoft.com/office/officeart/2005/8/quickstyle/simple1" qsCatId="simple" csTypeId="urn:microsoft.com/office/officeart/2005/8/colors/accent1_2" csCatId="accent1" phldr="1"/>
      <dgm:spPr/>
      <dgm:t>
        <a:bodyPr/>
        <a:lstStyle/>
        <a:p>
          <a:endParaRPr lang="it-IT"/>
        </a:p>
      </dgm:t>
    </dgm:pt>
    <dgm:pt modelId="{273D676A-B48F-44DA-9CA7-CFE65B938255}">
      <dgm:prSet phldrT="[Testo]" custT="1"/>
      <dgm:spPr/>
      <dgm:t>
        <a:bodyPr/>
        <a:lstStyle/>
        <a:p>
          <a:r>
            <a:rPr lang="fr-FR" sz="1600" b="1" noProof="0" dirty="0">
              <a:solidFill>
                <a:srgbClr val="035854"/>
              </a:solidFill>
              <a:latin typeface="Aptos" panose="020B0004020202020204" pitchFamily="34" charset="0"/>
            </a:rPr>
            <a:t>Taux du coton certifié </a:t>
          </a:r>
        </a:p>
      </dgm:t>
    </dgm:pt>
    <dgm:pt modelId="{C20A92C1-54AD-4B97-9ECF-91B7271CABA5}" type="parTrans" cxnId="{674164C9-9DB4-4D17-9D9F-7319A6E2B34D}">
      <dgm:prSet/>
      <dgm:spPr/>
      <dgm:t>
        <a:bodyPr/>
        <a:lstStyle/>
        <a:p>
          <a:endParaRPr lang="it-IT" sz="2400">
            <a:latin typeface="Aptos" panose="020B0004020202020204" pitchFamily="34" charset="0"/>
          </a:endParaRPr>
        </a:p>
      </dgm:t>
    </dgm:pt>
    <dgm:pt modelId="{94369040-309A-4AA0-A2AF-DD2B611C1A02}" type="sibTrans" cxnId="{674164C9-9DB4-4D17-9D9F-7319A6E2B34D}">
      <dgm:prSet/>
      <dgm:spPr/>
      <dgm:t>
        <a:bodyPr/>
        <a:lstStyle/>
        <a:p>
          <a:endParaRPr lang="it-IT" sz="2400">
            <a:latin typeface="Aptos" panose="020B0004020202020204" pitchFamily="34" charset="0"/>
          </a:endParaRPr>
        </a:p>
      </dgm:t>
    </dgm:pt>
    <dgm:pt modelId="{B743DCB8-FD12-489B-9657-63A763C2BEDB}">
      <dgm:prSet phldrT="[Testo]" custT="1"/>
      <dgm:spPr/>
      <dgm:t>
        <a:bodyPr/>
        <a:lstStyle/>
        <a:p>
          <a:r>
            <a:rPr lang="fr-FR" sz="1600" noProof="0" dirty="0">
              <a:latin typeface="Aptos" panose="020B0004020202020204" pitchFamily="34" charset="0"/>
            </a:rPr>
            <a:t>Des points sont attribués </a:t>
          </a:r>
          <a:r>
            <a:rPr lang="fr-FR" sz="1600" b="1" noProof="0" dirty="0">
              <a:latin typeface="Aptos" panose="020B0004020202020204" pitchFamily="34" charset="0"/>
            </a:rPr>
            <a:t>en échelons de 10 %  </a:t>
          </a:r>
          <a:r>
            <a:rPr lang="fr-FR" sz="1600" noProof="0" dirty="0">
              <a:latin typeface="Aptos" panose="020B0004020202020204" pitchFamily="34" charset="0"/>
            </a:rPr>
            <a:t>de dépassement du taux minimum de coton de protection IPM ou bio. </a:t>
          </a:r>
        </a:p>
      </dgm:t>
    </dgm:pt>
    <dgm:pt modelId="{94F58DD8-2E71-4E6C-879E-3A92A74F8344}" type="parTrans" cxnId="{92101554-5FD5-434B-807F-09EC369C2126}">
      <dgm:prSet/>
      <dgm:spPr/>
      <dgm:t>
        <a:bodyPr/>
        <a:lstStyle/>
        <a:p>
          <a:endParaRPr lang="it-IT" sz="2400">
            <a:latin typeface="Aptos" panose="020B0004020202020204" pitchFamily="34" charset="0"/>
          </a:endParaRPr>
        </a:p>
      </dgm:t>
    </dgm:pt>
    <dgm:pt modelId="{F70B58AC-F687-4D21-9687-8C06BC168EA4}" type="sibTrans" cxnId="{92101554-5FD5-434B-807F-09EC369C2126}">
      <dgm:prSet/>
      <dgm:spPr/>
      <dgm:t>
        <a:bodyPr/>
        <a:lstStyle/>
        <a:p>
          <a:endParaRPr lang="it-IT" sz="2400">
            <a:latin typeface="Aptos" panose="020B0004020202020204" pitchFamily="34" charset="0"/>
          </a:endParaRPr>
        </a:p>
      </dgm:t>
    </dgm:pt>
    <dgm:pt modelId="{EE030E5C-FF81-423E-9B1C-191D82F56D5D}">
      <dgm:prSet phldrT="[Testo]" custT="1"/>
      <dgm:spPr/>
      <dgm:t>
        <a:bodyPr/>
        <a:lstStyle/>
        <a:p>
          <a:r>
            <a:rPr lang="fr-FR" sz="1600" b="1" noProof="0" dirty="0">
              <a:solidFill>
                <a:srgbClr val="035854"/>
              </a:solidFill>
              <a:latin typeface="Aptos" panose="020B0004020202020204" pitchFamily="34" charset="0"/>
            </a:rPr>
            <a:t>Fibres synthétiques recyclées</a:t>
          </a:r>
        </a:p>
      </dgm:t>
    </dgm:pt>
    <dgm:pt modelId="{717720BC-97DE-445E-8625-E255D31A9EF5}" type="parTrans" cxnId="{ABA121C0-5AA3-43AA-B994-657832F68AFC}">
      <dgm:prSet/>
      <dgm:spPr/>
      <dgm:t>
        <a:bodyPr/>
        <a:lstStyle/>
        <a:p>
          <a:endParaRPr lang="it-IT" sz="2400">
            <a:latin typeface="Aptos" panose="020B0004020202020204" pitchFamily="34" charset="0"/>
          </a:endParaRPr>
        </a:p>
      </dgm:t>
    </dgm:pt>
    <dgm:pt modelId="{608E1329-4886-47AF-B884-46D6C29CB26C}" type="sibTrans" cxnId="{ABA121C0-5AA3-43AA-B994-657832F68AFC}">
      <dgm:prSet/>
      <dgm:spPr/>
      <dgm:t>
        <a:bodyPr/>
        <a:lstStyle/>
        <a:p>
          <a:endParaRPr lang="it-IT" sz="2400">
            <a:latin typeface="Aptos" panose="020B0004020202020204" pitchFamily="34" charset="0"/>
          </a:endParaRPr>
        </a:p>
      </dgm:t>
    </dgm:pt>
    <dgm:pt modelId="{F5AEFAA3-BB78-4CA3-8733-1DDF1384CBE3}">
      <dgm:prSet phldrT="[Testo]" custT="1"/>
      <dgm:spPr/>
      <dgm:t>
        <a:bodyPr/>
        <a:lstStyle/>
        <a:p>
          <a:r>
            <a:rPr lang="fr-FR" sz="1600" noProof="0" dirty="0">
              <a:latin typeface="Aptos" panose="020B0004020202020204" pitchFamily="34" charset="0"/>
            </a:rPr>
            <a:t>Des points sont attribués </a:t>
          </a:r>
          <a:r>
            <a:rPr lang="fr-FR" sz="1600" b="1" noProof="0" dirty="0">
              <a:latin typeface="Aptos" panose="020B0004020202020204" pitchFamily="34" charset="0"/>
            </a:rPr>
            <a:t>en échelons de 10 % de dépassement </a:t>
          </a:r>
          <a:r>
            <a:rPr lang="fr-FR" sz="1600" noProof="0" dirty="0">
              <a:latin typeface="Aptos" panose="020B0004020202020204" pitchFamily="34" charset="0"/>
            </a:rPr>
            <a:t>du taux minimum des </a:t>
          </a:r>
          <a:r>
            <a:rPr lang="fr-FR" sz="1600" b="1" noProof="0" dirty="0">
              <a:latin typeface="Aptos" panose="020B0004020202020204" pitchFamily="34" charset="0"/>
            </a:rPr>
            <a:t>20 % </a:t>
          </a:r>
          <a:r>
            <a:rPr lang="fr-FR" sz="1600" noProof="0" dirty="0">
              <a:latin typeface="Aptos" panose="020B0004020202020204" pitchFamily="34" charset="0"/>
            </a:rPr>
            <a:t>de polyester ou nylon recyclé. </a:t>
          </a:r>
        </a:p>
      </dgm:t>
    </dgm:pt>
    <dgm:pt modelId="{D4668CC0-BC0A-4B68-8F81-9D9DC1EA5A68}" type="parTrans" cxnId="{812D84F4-F5F2-4673-923F-E6CF082A8D4D}">
      <dgm:prSet/>
      <dgm:spPr/>
      <dgm:t>
        <a:bodyPr/>
        <a:lstStyle/>
        <a:p>
          <a:endParaRPr lang="it-IT" sz="2400">
            <a:latin typeface="Aptos" panose="020B0004020202020204" pitchFamily="34" charset="0"/>
          </a:endParaRPr>
        </a:p>
      </dgm:t>
    </dgm:pt>
    <dgm:pt modelId="{D852B23E-05F6-4FA9-AC1B-F1F50B4F9DD8}" type="sibTrans" cxnId="{812D84F4-F5F2-4673-923F-E6CF082A8D4D}">
      <dgm:prSet/>
      <dgm:spPr/>
      <dgm:t>
        <a:bodyPr/>
        <a:lstStyle/>
        <a:p>
          <a:endParaRPr lang="it-IT" sz="2400">
            <a:latin typeface="Aptos" panose="020B0004020202020204" pitchFamily="34" charset="0"/>
          </a:endParaRPr>
        </a:p>
      </dgm:t>
    </dgm:pt>
    <dgm:pt modelId="{C049DAA0-8BD6-41D4-995C-F8271F9DA4A2}">
      <dgm:prSet phldrT="[Testo]" custT="1"/>
      <dgm:spPr/>
      <dgm:t>
        <a:bodyPr/>
        <a:lstStyle/>
        <a:p>
          <a:r>
            <a:rPr lang="fr-FR" sz="1600" b="1" noProof="0" dirty="0">
              <a:solidFill>
                <a:srgbClr val="035854"/>
              </a:solidFill>
              <a:latin typeface="Aptos" panose="020B0004020202020204" pitchFamily="34" charset="0"/>
            </a:rPr>
            <a:t>Restriction de l’emploi de produits chimiques</a:t>
          </a:r>
        </a:p>
      </dgm:t>
    </dgm:pt>
    <dgm:pt modelId="{0C94F7E6-8DBF-4284-8093-9E8B7A5A9312}" type="parTrans" cxnId="{0DF34CD2-202A-41ED-8398-82BD689B09BB}">
      <dgm:prSet/>
      <dgm:spPr/>
      <dgm:t>
        <a:bodyPr/>
        <a:lstStyle/>
        <a:p>
          <a:endParaRPr lang="it-IT" sz="2400">
            <a:latin typeface="Aptos" panose="020B0004020202020204" pitchFamily="34" charset="0"/>
          </a:endParaRPr>
        </a:p>
      </dgm:t>
    </dgm:pt>
    <dgm:pt modelId="{FAA00BE5-8FAB-444D-A888-9EB8ADCAF68A}" type="sibTrans" cxnId="{0DF34CD2-202A-41ED-8398-82BD689B09BB}">
      <dgm:prSet/>
      <dgm:spPr/>
      <dgm:t>
        <a:bodyPr/>
        <a:lstStyle/>
        <a:p>
          <a:endParaRPr lang="it-IT" sz="2400">
            <a:latin typeface="Aptos" panose="020B0004020202020204" pitchFamily="34" charset="0"/>
          </a:endParaRPr>
        </a:p>
      </dgm:t>
    </dgm:pt>
    <dgm:pt modelId="{AF702DEC-AEF8-40F8-BFD9-6E156ADE0052}">
      <dgm:prSet phldrT="[Testo]" custT="1"/>
      <dgm:spPr/>
      <dgm:t>
        <a:bodyPr/>
        <a:lstStyle/>
        <a:p>
          <a:r>
            <a:rPr lang="fr-FR" sz="1600" noProof="0" dirty="0">
              <a:latin typeface="Aptos" panose="020B0004020202020204" pitchFamily="34" charset="0"/>
            </a:rPr>
            <a:t>Des points sont attribués </a:t>
          </a:r>
          <a:r>
            <a:rPr lang="fr-FR" sz="1600" b="1" noProof="0" dirty="0">
              <a:latin typeface="Aptos" panose="020B0004020202020204" pitchFamily="34" charset="0"/>
            </a:rPr>
            <a:t>pour l’utilisation restreinte de substances dangereuses </a:t>
          </a:r>
          <a:r>
            <a:rPr lang="fr-FR" sz="1600" noProof="0" dirty="0">
              <a:latin typeface="Aptos" panose="020B0004020202020204" pitchFamily="34" charset="0"/>
            </a:rPr>
            <a:t>lors de la teinte, l’impression et l’apprêt. </a:t>
          </a:r>
        </a:p>
      </dgm:t>
    </dgm:pt>
    <dgm:pt modelId="{D9ADC6F5-0628-448C-A489-C5E9A0C9AE72}" type="parTrans" cxnId="{D114BD4E-725F-47A3-9903-8AD5D4183F50}">
      <dgm:prSet/>
      <dgm:spPr/>
      <dgm:t>
        <a:bodyPr/>
        <a:lstStyle/>
        <a:p>
          <a:endParaRPr lang="it-IT" sz="2400">
            <a:latin typeface="Aptos" panose="020B0004020202020204" pitchFamily="34" charset="0"/>
          </a:endParaRPr>
        </a:p>
      </dgm:t>
    </dgm:pt>
    <dgm:pt modelId="{0501761B-9173-4AAA-B108-FCCBF3F757EC}" type="sibTrans" cxnId="{D114BD4E-725F-47A3-9903-8AD5D4183F50}">
      <dgm:prSet/>
      <dgm:spPr/>
      <dgm:t>
        <a:bodyPr/>
        <a:lstStyle/>
        <a:p>
          <a:endParaRPr lang="it-IT" sz="2400">
            <a:latin typeface="Aptos" panose="020B0004020202020204" pitchFamily="34" charset="0"/>
          </a:endParaRPr>
        </a:p>
      </dgm:t>
    </dgm:pt>
    <dgm:pt modelId="{BB403400-10E7-4D21-9039-29296FD8A789}">
      <dgm:prSet phldrT="[Testo]" custT="1"/>
      <dgm:spPr/>
      <dgm:t>
        <a:bodyPr/>
        <a:lstStyle/>
        <a:p>
          <a:r>
            <a:rPr lang="fr-FR" sz="1600" b="1" noProof="0" dirty="0">
              <a:latin typeface="Aptos" panose="020B0004020202020204" pitchFamily="34" charset="0"/>
            </a:rPr>
            <a:t>Les logos et/ou marques </a:t>
          </a:r>
          <a:r>
            <a:rPr lang="fr-FR" sz="1600" noProof="0" dirty="0">
              <a:latin typeface="Aptos" panose="020B0004020202020204" pitchFamily="34" charset="0"/>
            </a:rPr>
            <a:t>doivent se détacher ou se prêter à la surimpression </a:t>
          </a:r>
          <a:r>
            <a:rPr lang="fr-FR" sz="1600" b="1" noProof="0" dirty="0">
              <a:latin typeface="Aptos" panose="020B0004020202020204" pitchFamily="34" charset="0"/>
            </a:rPr>
            <a:t>sans dégradation</a:t>
          </a:r>
          <a:r>
            <a:rPr lang="fr-FR" sz="1600" noProof="0" dirty="0">
              <a:latin typeface="Aptos" panose="020B0004020202020204" pitchFamily="34" charset="0"/>
            </a:rPr>
            <a:t>.</a:t>
          </a:r>
        </a:p>
      </dgm:t>
    </dgm:pt>
    <dgm:pt modelId="{A15C78EF-D2A8-4751-BAC8-F56487809C15}" type="parTrans" cxnId="{2C715EB0-AF29-4E71-8ECC-6EDCFB034F1B}">
      <dgm:prSet/>
      <dgm:spPr/>
      <dgm:t>
        <a:bodyPr/>
        <a:lstStyle/>
        <a:p>
          <a:endParaRPr lang="it-IT" sz="2400">
            <a:latin typeface="Aptos" panose="020B0004020202020204" pitchFamily="34" charset="0"/>
          </a:endParaRPr>
        </a:p>
      </dgm:t>
    </dgm:pt>
    <dgm:pt modelId="{DF53F9B7-9D2C-459A-963D-66C9C9F8D8D0}" type="sibTrans" cxnId="{2C715EB0-AF29-4E71-8ECC-6EDCFB034F1B}">
      <dgm:prSet/>
      <dgm:spPr/>
      <dgm:t>
        <a:bodyPr/>
        <a:lstStyle/>
        <a:p>
          <a:endParaRPr lang="it-IT" sz="2400">
            <a:latin typeface="Aptos" panose="020B0004020202020204" pitchFamily="34" charset="0"/>
          </a:endParaRPr>
        </a:p>
      </dgm:t>
    </dgm:pt>
    <dgm:pt modelId="{4EEAEC4B-DB5B-44E6-A236-B02621CB7776}">
      <dgm:prSet phldrT="[Testo]" custT="1"/>
      <dgm:spPr/>
      <dgm:t>
        <a:bodyPr/>
        <a:lstStyle/>
        <a:p>
          <a:r>
            <a:rPr lang="fr-FR" sz="1600" b="1" noProof="0" dirty="0">
              <a:solidFill>
                <a:srgbClr val="035854"/>
              </a:solidFill>
              <a:latin typeface="Aptos" panose="020B0004020202020204" pitchFamily="34" charset="0"/>
            </a:rPr>
            <a:t>Conception en vue d’une réutilisation et d’un recyclage</a:t>
          </a:r>
        </a:p>
      </dgm:t>
    </dgm:pt>
    <dgm:pt modelId="{CB13046F-F70D-4361-9903-709B900A2D4C}" type="parTrans" cxnId="{FDBBE1E6-8C10-4E4B-BEFF-C7DEFB83D9D2}">
      <dgm:prSet/>
      <dgm:spPr/>
      <dgm:t>
        <a:bodyPr/>
        <a:lstStyle/>
        <a:p>
          <a:endParaRPr lang="it-IT" sz="2400">
            <a:latin typeface="Aptos" panose="020B0004020202020204" pitchFamily="34" charset="0"/>
          </a:endParaRPr>
        </a:p>
      </dgm:t>
    </dgm:pt>
    <dgm:pt modelId="{A499183F-17FA-4110-AE7F-4575DB5E2F56}" type="sibTrans" cxnId="{FDBBE1E6-8C10-4E4B-BEFF-C7DEFB83D9D2}">
      <dgm:prSet/>
      <dgm:spPr/>
      <dgm:t>
        <a:bodyPr/>
        <a:lstStyle/>
        <a:p>
          <a:endParaRPr lang="it-IT" sz="2400">
            <a:latin typeface="Aptos" panose="020B0004020202020204" pitchFamily="34" charset="0"/>
          </a:endParaRPr>
        </a:p>
      </dgm:t>
    </dgm:pt>
    <dgm:pt modelId="{846EFABB-51F6-49F5-8438-CE920B54073E}" type="pres">
      <dgm:prSet presAssocID="{91F9CF28-115C-42E4-9E1A-F20212CB017B}" presName="Name0" presStyleCnt="0">
        <dgm:presLayoutVars>
          <dgm:chMax val="7"/>
          <dgm:chPref val="7"/>
          <dgm:dir/>
          <dgm:animOne val="branch"/>
          <dgm:animLvl val="lvl"/>
        </dgm:presLayoutVars>
      </dgm:prSet>
      <dgm:spPr/>
    </dgm:pt>
    <dgm:pt modelId="{73ACC46D-1C12-4B87-A10B-2EA57837829C}" type="pres">
      <dgm:prSet presAssocID="{273D676A-B48F-44DA-9CA7-CFE65B938255}" presName="composite" presStyleCnt="0"/>
      <dgm:spPr/>
    </dgm:pt>
    <dgm:pt modelId="{D3D894C7-1C77-4825-9C32-4041C21C1D4F}" type="pres">
      <dgm:prSet presAssocID="{273D676A-B48F-44DA-9CA7-CFE65B938255}" presName="BackAccent" presStyleLbl="bgShp" presStyleIdx="0" presStyleCnt="4"/>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2E3170D-AC24-4ED4-916D-755E22EC38AF}" type="pres">
      <dgm:prSet presAssocID="{273D676A-B48F-44DA-9CA7-CFE65B938255}" presName="Accent" presStyleLbl="alignNode1" presStyleIdx="0" presStyleCnt="4"/>
      <dgm:spPr/>
    </dgm:pt>
    <dgm:pt modelId="{442A1D9F-86F9-40FE-9528-5947857397FC}" type="pres">
      <dgm:prSet presAssocID="{273D676A-B48F-44DA-9CA7-CFE65B938255}" presName="Child" presStyleLbl="revTx" presStyleIdx="0" presStyleCnt="8">
        <dgm:presLayoutVars>
          <dgm:chMax val="0"/>
          <dgm:chPref val="0"/>
          <dgm:bulletEnabled val="1"/>
        </dgm:presLayoutVars>
      </dgm:prSet>
      <dgm:spPr/>
    </dgm:pt>
    <dgm:pt modelId="{2A1778A6-FDEE-4A40-B09C-CA0693C28837}" type="pres">
      <dgm:prSet presAssocID="{273D676A-B48F-44DA-9CA7-CFE65B938255}" presName="Parent" presStyleLbl="revTx" presStyleIdx="1" presStyleCnt="8">
        <dgm:presLayoutVars>
          <dgm:chMax val="1"/>
          <dgm:chPref val="1"/>
          <dgm:bulletEnabled val="1"/>
        </dgm:presLayoutVars>
      </dgm:prSet>
      <dgm:spPr/>
    </dgm:pt>
    <dgm:pt modelId="{ECCB56C0-299C-4097-92BC-7833733BB530}" type="pres">
      <dgm:prSet presAssocID="{94369040-309A-4AA0-A2AF-DD2B611C1A02}" presName="sibTrans" presStyleCnt="0"/>
      <dgm:spPr/>
    </dgm:pt>
    <dgm:pt modelId="{2919BAC1-7A91-4BB7-ACAB-131A54F9A596}" type="pres">
      <dgm:prSet presAssocID="{EE030E5C-FF81-423E-9B1C-191D82F56D5D}" presName="composite" presStyleCnt="0"/>
      <dgm:spPr/>
    </dgm:pt>
    <dgm:pt modelId="{378317F1-552D-4E44-BDF1-CF97C6BC543E}" type="pres">
      <dgm:prSet presAssocID="{EE030E5C-FF81-423E-9B1C-191D82F56D5D}" presName="BackAccent" presStyleLbl="bgShp" presStyleIdx="1" presStyleCnt="4" custLinFactNeighborX="2508"/>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AD4AA0B8-C0A4-4053-BB22-A38A15345559}" type="pres">
      <dgm:prSet presAssocID="{EE030E5C-FF81-423E-9B1C-191D82F56D5D}" presName="Accent" presStyleLbl="alignNode1" presStyleIdx="1" presStyleCnt="4" custLinFactY="100000" custLinFactNeighborX="-40755" custLinFactNeighborY="164425"/>
      <dgm:spPr>
        <a:solidFill>
          <a:schemeClr val="bg1"/>
        </a:solidFill>
        <a:ln>
          <a:solidFill>
            <a:schemeClr val="bg1"/>
          </a:solidFill>
        </a:ln>
      </dgm:spPr>
    </dgm:pt>
    <dgm:pt modelId="{CDF8B9AE-FE87-499A-B9BC-09037BF9A3CD}" type="pres">
      <dgm:prSet presAssocID="{EE030E5C-FF81-423E-9B1C-191D82F56D5D}" presName="Child" presStyleLbl="revTx" presStyleIdx="2" presStyleCnt="8">
        <dgm:presLayoutVars>
          <dgm:chMax val="0"/>
          <dgm:chPref val="0"/>
          <dgm:bulletEnabled val="1"/>
        </dgm:presLayoutVars>
      </dgm:prSet>
      <dgm:spPr/>
    </dgm:pt>
    <dgm:pt modelId="{67F57FAA-77E3-4CE4-8EE6-2E15F640005F}" type="pres">
      <dgm:prSet presAssocID="{EE030E5C-FF81-423E-9B1C-191D82F56D5D}" presName="Parent" presStyleLbl="revTx" presStyleIdx="3" presStyleCnt="8">
        <dgm:presLayoutVars>
          <dgm:chMax val="1"/>
          <dgm:chPref val="1"/>
          <dgm:bulletEnabled val="1"/>
        </dgm:presLayoutVars>
      </dgm:prSet>
      <dgm:spPr/>
    </dgm:pt>
    <dgm:pt modelId="{8FC5AD22-3FA8-47C7-B6FD-1ECEBF50671C}" type="pres">
      <dgm:prSet presAssocID="{608E1329-4886-47AF-B884-46D6C29CB26C}" presName="sibTrans" presStyleCnt="0"/>
      <dgm:spPr/>
    </dgm:pt>
    <dgm:pt modelId="{5D305B35-5E4A-44BB-A141-F56B08018AF8}" type="pres">
      <dgm:prSet presAssocID="{C049DAA0-8BD6-41D4-995C-F8271F9DA4A2}" presName="composite" presStyleCnt="0"/>
      <dgm:spPr/>
    </dgm:pt>
    <dgm:pt modelId="{E0433E04-ECCC-456A-8944-6867C46888D6}" type="pres">
      <dgm:prSet presAssocID="{C049DAA0-8BD6-41D4-995C-F8271F9DA4A2}" presName="BackAccent" presStyleLbl="bgShp" presStyleIdx="2" presStyleCnt="4"/>
      <dgm:spPr/>
    </dgm:pt>
    <dgm:pt modelId="{603EDF0A-3E4B-4801-8211-DE92DD18D41F}" type="pres">
      <dgm:prSet presAssocID="{C049DAA0-8BD6-41D4-995C-F8271F9DA4A2}" presName="Accent" presStyleLbl="alignNode1" presStyleIdx="2" presStyleCnt="4"/>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4FBB62C4-4B06-4E5C-98C6-96A8D7F7AB14}" type="pres">
      <dgm:prSet presAssocID="{C049DAA0-8BD6-41D4-995C-F8271F9DA4A2}" presName="Child" presStyleLbl="revTx" presStyleIdx="4" presStyleCnt="8">
        <dgm:presLayoutVars>
          <dgm:chMax val="0"/>
          <dgm:chPref val="0"/>
          <dgm:bulletEnabled val="1"/>
        </dgm:presLayoutVars>
      </dgm:prSet>
      <dgm:spPr/>
    </dgm:pt>
    <dgm:pt modelId="{56D3B594-D35A-4B01-863A-3F5AE82F1C83}" type="pres">
      <dgm:prSet presAssocID="{C049DAA0-8BD6-41D4-995C-F8271F9DA4A2}" presName="Parent" presStyleLbl="revTx" presStyleIdx="5" presStyleCnt="8">
        <dgm:presLayoutVars>
          <dgm:chMax val="1"/>
          <dgm:chPref val="1"/>
          <dgm:bulletEnabled val="1"/>
        </dgm:presLayoutVars>
      </dgm:prSet>
      <dgm:spPr/>
    </dgm:pt>
    <dgm:pt modelId="{B4B66C75-40B9-4FCA-8E97-093C1E6FC482}" type="pres">
      <dgm:prSet presAssocID="{FAA00BE5-8FAB-444D-A888-9EB8ADCAF68A}" presName="sibTrans" presStyleCnt="0"/>
      <dgm:spPr/>
    </dgm:pt>
    <dgm:pt modelId="{8F5338E0-7FD0-475B-B6E0-EB822E0DD07D}" type="pres">
      <dgm:prSet presAssocID="{4EEAEC4B-DB5B-44E6-A236-B02621CB7776}" presName="composite" presStyleCnt="0"/>
      <dgm:spPr/>
    </dgm:pt>
    <dgm:pt modelId="{979169D8-5239-4679-835D-7B3197137A0F}" type="pres">
      <dgm:prSet presAssocID="{4EEAEC4B-DB5B-44E6-A236-B02621CB7776}" presName="BackAccent" presStyleLbl="bgShp" presStyleIdx="3" presStyleCnt="4"/>
      <dgm:spPr/>
    </dgm:pt>
    <dgm:pt modelId="{5F277E42-E1C7-4D24-8F9C-6A9F2EE0B507}" type="pres">
      <dgm:prSet presAssocID="{4EEAEC4B-DB5B-44E6-A236-B02621CB7776}" presName="Accent" presStyleLbl="alignNode1" presStyleIdx="3" presStyleCnt="4"/>
      <dgm:spPr>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1931474A-CDC5-4F11-A73E-15D4D8875943}" type="pres">
      <dgm:prSet presAssocID="{4EEAEC4B-DB5B-44E6-A236-B02621CB7776}" presName="Child" presStyleLbl="revTx" presStyleIdx="6" presStyleCnt="8">
        <dgm:presLayoutVars>
          <dgm:chMax val="0"/>
          <dgm:chPref val="0"/>
          <dgm:bulletEnabled val="1"/>
        </dgm:presLayoutVars>
      </dgm:prSet>
      <dgm:spPr/>
    </dgm:pt>
    <dgm:pt modelId="{30E41426-324D-47C3-A0F4-A367EB7FC617}" type="pres">
      <dgm:prSet presAssocID="{4EEAEC4B-DB5B-44E6-A236-B02621CB7776}" presName="Parent" presStyleLbl="revTx" presStyleIdx="7" presStyleCnt="8">
        <dgm:presLayoutVars>
          <dgm:chMax val="1"/>
          <dgm:chPref val="1"/>
          <dgm:bulletEnabled val="1"/>
        </dgm:presLayoutVars>
      </dgm:prSet>
      <dgm:spPr/>
    </dgm:pt>
  </dgm:ptLst>
  <dgm:cxnLst>
    <dgm:cxn modelId="{B2CDD303-F994-4F6B-9BA7-80A1677089E3}" type="presOf" srcId="{B743DCB8-FD12-489B-9657-63A763C2BEDB}" destId="{442A1D9F-86F9-40FE-9528-5947857397FC}" srcOrd="0" destOrd="0" presId="urn:microsoft.com/office/officeart/2008/layout/IncreasingCircleProcess"/>
    <dgm:cxn modelId="{76902A06-49BE-485E-8382-97D1A9E4FAE8}" type="presOf" srcId="{BB403400-10E7-4D21-9039-29296FD8A789}" destId="{1931474A-CDC5-4F11-A73E-15D4D8875943}" srcOrd="0" destOrd="0" presId="urn:microsoft.com/office/officeart/2008/layout/IncreasingCircleProcess"/>
    <dgm:cxn modelId="{D114BD4E-725F-47A3-9903-8AD5D4183F50}" srcId="{C049DAA0-8BD6-41D4-995C-F8271F9DA4A2}" destId="{AF702DEC-AEF8-40F8-BFD9-6E156ADE0052}" srcOrd="0" destOrd="0" parTransId="{D9ADC6F5-0628-448C-A489-C5E9A0C9AE72}" sibTransId="{0501761B-9173-4AAA-B108-FCCBF3F757EC}"/>
    <dgm:cxn modelId="{92101554-5FD5-434B-807F-09EC369C2126}" srcId="{273D676A-B48F-44DA-9CA7-CFE65B938255}" destId="{B743DCB8-FD12-489B-9657-63A763C2BEDB}" srcOrd="0" destOrd="0" parTransId="{94F58DD8-2E71-4E6C-879E-3A92A74F8344}" sibTransId="{F70B58AC-F687-4D21-9687-8C06BC168EA4}"/>
    <dgm:cxn modelId="{E695D164-841B-4A25-A9F3-46E75A81D2AC}" type="presOf" srcId="{F5AEFAA3-BB78-4CA3-8733-1DDF1384CBE3}" destId="{CDF8B9AE-FE87-499A-B9BC-09037BF9A3CD}" srcOrd="0" destOrd="0" presId="urn:microsoft.com/office/officeart/2008/layout/IncreasingCircleProcess"/>
    <dgm:cxn modelId="{F842236E-0A7C-4FBC-9956-1B9724DABA9D}" type="presOf" srcId="{EE030E5C-FF81-423E-9B1C-191D82F56D5D}" destId="{67F57FAA-77E3-4CE4-8EE6-2E15F640005F}" srcOrd="0" destOrd="0" presId="urn:microsoft.com/office/officeart/2008/layout/IncreasingCircleProcess"/>
    <dgm:cxn modelId="{9C45C471-D343-455F-8FF0-AEDE8FEBC40E}" type="presOf" srcId="{273D676A-B48F-44DA-9CA7-CFE65B938255}" destId="{2A1778A6-FDEE-4A40-B09C-CA0693C28837}" srcOrd="0" destOrd="0" presId="urn:microsoft.com/office/officeart/2008/layout/IncreasingCircleProcess"/>
    <dgm:cxn modelId="{DE37097F-48B3-4339-AA5C-84B3C7897980}" type="presOf" srcId="{91F9CF28-115C-42E4-9E1A-F20212CB017B}" destId="{846EFABB-51F6-49F5-8438-CE920B54073E}" srcOrd="0" destOrd="0" presId="urn:microsoft.com/office/officeart/2008/layout/IncreasingCircleProcess"/>
    <dgm:cxn modelId="{92211885-622B-48ED-92B7-054794AB41CC}" type="presOf" srcId="{AF702DEC-AEF8-40F8-BFD9-6E156ADE0052}" destId="{4FBB62C4-4B06-4E5C-98C6-96A8D7F7AB14}" srcOrd="0" destOrd="0" presId="urn:microsoft.com/office/officeart/2008/layout/IncreasingCircleProcess"/>
    <dgm:cxn modelId="{2C715EB0-AF29-4E71-8ECC-6EDCFB034F1B}" srcId="{4EEAEC4B-DB5B-44E6-A236-B02621CB7776}" destId="{BB403400-10E7-4D21-9039-29296FD8A789}" srcOrd="0" destOrd="0" parTransId="{A15C78EF-D2A8-4751-BAC8-F56487809C15}" sibTransId="{DF53F9B7-9D2C-459A-963D-66C9C9F8D8D0}"/>
    <dgm:cxn modelId="{ABA121C0-5AA3-43AA-B994-657832F68AFC}" srcId="{91F9CF28-115C-42E4-9E1A-F20212CB017B}" destId="{EE030E5C-FF81-423E-9B1C-191D82F56D5D}" srcOrd="1" destOrd="0" parTransId="{717720BC-97DE-445E-8625-E255D31A9EF5}" sibTransId="{608E1329-4886-47AF-B884-46D6C29CB26C}"/>
    <dgm:cxn modelId="{674164C9-9DB4-4D17-9D9F-7319A6E2B34D}" srcId="{91F9CF28-115C-42E4-9E1A-F20212CB017B}" destId="{273D676A-B48F-44DA-9CA7-CFE65B938255}" srcOrd="0" destOrd="0" parTransId="{C20A92C1-54AD-4B97-9ECF-91B7271CABA5}" sibTransId="{94369040-309A-4AA0-A2AF-DD2B611C1A02}"/>
    <dgm:cxn modelId="{2F3755CC-B105-469D-85A1-9ABFD5538C1B}" type="presOf" srcId="{4EEAEC4B-DB5B-44E6-A236-B02621CB7776}" destId="{30E41426-324D-47C3-A0F4-A367EB7FC617}" srcOrd="0" destOrd="0" presId="urn:microsoft.com/office/officeart/2008/layout/IncreasingCircleProcess"/>
    <dgm:cxn modelId="{0DF34CD2-202A-41ED-8398-82BD689B09BB}" srcId="{91F9CF28-115C-42E4-9E1A-F20212CB017B}" destId="{C049DAA0-8BD6-41D4-995C-F8271F9DA4A2}" srcOrd="2" destOrd="0" parTransId="{0C94F7E6-8DBF-4284-8093-9E8B7A5A9312}" sibTransId="{FAA00BE5-8FAB-444D-A888-9EB8ADCAF68A}"/>
    <dgm:cxn modelId="{33E586DB-1765-4694-B5E1-57DCBF6FFF94}" type="presOf" srcId="{C049DAA0-8BD6-41D4-995C-F8271F9DA4A2}" destId="{56D3B594-D35A-4B01-863A-3F5AE82F1C83}" srcOrd="0" destOrd="0" presId="urn:microsoft.com/office/officeart/2008/layout/IncreasingCircleProcess"/>
    <dgm:cxn modelId="{FDBBE1E6-8C10-4E4B-BEFF-C7DEFB83D9D2}" srcId="{91F9CF28-115C-42E4-9E1A-F20212CB017B}" destId="{4EEAEC4B-DB5B-44E6-A236-B02621CB7776}" srcOrd="3" destOrd="0" parTransId="{CB13046F-F70D-4361-9903-709B900A2D4C}" sibTransId="{A499183F-17FA-4110-AE7F-4575DB5E2F56}"/>
    <dgm:cxn modelId="{812D84F4-F5F2-4673-923F-E6CF082A8D4D}" srcId="{EE030E5C-FF81-423E-9B1C-191D82F56D5D}" destId="{F5AEFAA3-BB78-4CA3-8733-1DDF1384CBE3}" srcOrd="0" destOrd="0" parTransId="{D4668CC0-BC0A-4B68-8F81-9D9DC1EA5A68}" sibTransId="{D852B23E-05F6-4FA9-AC1B-F1F50B4F9DD8}"/>
    <dgm:cxn modelId="{6712427A-93F3-446B-9418-7FD3DA010963}" type="presParOf" srcId="{846EFABB-51F6-49F5-8438-CE920B54073E}" destId="{73ACC46D-1C12-4B87-A10B-2EA57837829C}" srcOrd="0" destOrd="0" presId="urn:microsoft.com/office/officeart/2008/layout/IncreasingCircleProcess"/>
    <dgm:cxn modelId="{23460A43-848D-458D-BB7D-97B70842ABC1}" type="presParOf" srcId="{73ACC46D-1C12-4B87-A10B-2EA57837829C}" destId="{D3D894C7-1C77-4825-9C32-4041C21C1D4F}" srcOrd="0" destOrd="0" presId="urn:microsoft.com/office/officeart/2008/layout/IncreasingCircleProcess"/>
    <dgm:cxn modelId="{3BE4CCB4-821B-4B9F-9E05-12327833C921}" type="presParOf" srcId="{73ACC46D-1C12-4B87-A10B-2EA57837829C}" destId="{02E3170D-AC24-4ED4-916D-755E22EC38AF}" srcOrd="1" destOrd="0" presId="urn:microsoft.com/office/officeart/2008/layout/IncreasingCircleProcess"/>
    <dgm:cxn modelId="{7EA4C680-D00C-4285-B8DF-C68D0B95A8EB}" type="presParOf" srcId="{73ACC46D-1C12-4B87-A10B-2EA57837829C}" destId="{442A1D9F-86F9-40FE-9528-5947857397FC}" srcOrd="2" destOrd="0" presId="urn:microsoft.com/office/officeart/2008/layout/IncreasingCircleProcess"/>
    <dgm:cxn modelId="{70AF2064-71E5-4748-A314-52A85B3A3379}" type="presParOf" srcId="{73ACC46D-1C12-4B87-A10B-2EA57837829C}" destId="{2A1778A6-FDEE-4A40-B09C-CA0693C28837}" srcOrd="3" destOrd="0" presId="urn:microsoft.com/office/officeart/2008/layout/IncreasingCircleProcess"/>
    <dgm:cxn modelId="{BFF25BC4-315A-4468-B555-4370D72A7AD1}" type="presParOf" srcId="{846EFABB-51F6-49F5-8438-CE920B54073E}" destId="{ECCB56C0-299C-4097-92BC-7833733BB530}" srcOrd="1" destOrd="0" presId="urn:microsoft.com/office/officeart/2008/layout/IncreasingCircleProcess"/>
    <dgm:cxn modelId="{5BD9E46E-3E5D-4A7F-A0F9-7AAC89B4BC9E}" type="presParOf" srcId="{846EFABB-51F6-49F5-8438-CE920B54073E}" destId="{2919BAC1-7A91-4BB7-ACAB-131A54F9A596}" srcOrd="2" destOrd="0" presId="urn:microsoft.com/office/officeart/2008/layout/IncreasingCircleProcess"/>
    <dgm:cxn modelId="{DDFC173A-BFFF-4A63-9966-2CB9175D25A8}" type="presParOf" srcId="{2919BAC1-7A91-4BB7-ACAB-131A54F9A596}" destId="{378317F1-552D-4E44-BDF1-CF97C6BC543E}" srcOrd="0" destOrd="0" presId="urn:microsoft.com/office/officeart/2008/layout/IncreasingCircleProcess"/>
    <dgm:cxn modelId="{94E6C709-54EE-4B05-8305-F2D9A6C7CC10}" type="presParOf" srcId="{2919BAC1-7A91-4BB7-ACAB-131A54F9A596}" destId="{AD4AA0B8-C0A4-4053-BB22-A38A15345559}" srcOrd="1" destOrd="0" presId="urn:microsoft.com/office/officeart/2008/layout/IncreasingCircleProcess"/>
    <dgm:cxn modelId="{CEFE2698-A743-4851-94A3-7298C44DD15C}" type="presParOf" srcId="{2919BAC1-7A91-4BB7-ACAB-131A54F9A596}" destId="{CDF8B9AE-FE87-499A-B9BC-09037BF9A3CD}" srcOrd="2" destOrd="0" presId="urn:microsoft.com/office/officeart/2008/layout/IncreasingCircleProcess"/>
    <dgm:cxn modelId="{8E770FBA-9A9F-464F-9565-6E117D142369}" type="presParOf" srcId="{2919BAC1-7A91-4BB7-ACAB-131A54F9A596}" destId="{67F57FAA-77E3-4CE4-8EE6-2E15F640005F}" srcOrd="3" destOrd="0" presId="urn:microsoft.com/office/officeart/2008/layout/IncreasingCircleProcess"/>
    <dgm:cxn modelId="{FC04A268-035A-418B-939D-F32E88D875D5}" type="presParOf" srcId="{846EFABB-51F6-49F5-8438-CE920B54073E}" destId="{8FC5AD22-3FA8-47C7-B6FD-1ECEBF50671C}" srcOrd="3" destOrd="0" presId="urn:microsoft.com/office/officeart/2008/layout/IncreasingCircleProcess"/>
    <dgm:cxn modelId="{465EF2C8-321A-44F8-A44A-EC9D669E854F}" type="presParOf" srcId="{846EFABB-51F6-49F5-8438-CE920B54073E}" destId="{5D305B35-5E4A-44BB-A141-F56B08018AF8}" srcOrd="4" destOrd="0" presId="urn:microsoft.com/office/officeart/2008/layout/IncreasingCircleProcess"/>
    <dgm:cxn modelId="{BBCA8305-9B77-42F2-B20F-F6C955688D11}" type="presParOf" srcId="{5D305B35-5E4A-44BB-A141-F56B08018AF8}" destId="{E0433E04-ECCC-456A-8944-6867C46888D6}" srcOrd="0" destOrd="0" presId="urn:microsoft.com/office/officeart/2008/layout/IncreasingCircleProcess"/>
    <dgm:cxn modelId="{60FA1E23-8935-4539-98ED-A75BC47A7344}" type="presParOf" srcId="{5D305B35-5E4A-44BB-A141-F56B08018AF8}" destId="{603EDF0A-3E4B-4801-8211-DE92DD18D41F}" srcOrd="1" destOrd="0" presId="urn:microsoft.com/office/officeart/2008/layout/IncreasingCircleProcess"/>
    <dgm:cxn modelId="{30A6B856-A4CB-4BC9-8ED2-338A90382D3B}" type="presParOf" srcId="{5D305B35-5E4A-44BB-A141-F56B08018AF8}" destId="{4FBB62C4-4B06-4E5C-98C6-96A8D7F7AB14}" srcOrd="2" destOrd="0" presId="urn:microsoft.com/office/officeart/2008/layout/IncreasingCircleProcess"/>
    <dgm:cxn modelId="{88402F86-8182-4258-AC2C-307C8A338E06}" type="presParOf" srcId="{5D305B35-5E4A-44BB-A141-F56B08018AF8}" destId="{56D3B594-D35A-4B01-863A-3F5AE82F1C83}" srcOrd="3" destOrd="0" presId="urn:microsoft.com/office/officeart/2008/layout/IncreasingCircleProcess"/>
    <dgm:cxn modelId="{1A8D9AD1-748A-4718-8409-0A76179F6B20}" type="presParOf" srcId="{846EFABB-51F6-49F5-8438-CE920B54073E}" destId="{B4B66C75-40B9-4FCA-8E97-093C1E6FC482}" srcOrd="5" destOrd="0" presId="urn:microsoft.com/office/officeart/2008/layout/IncreasingCircleProcess"/>
    <dgm:cxn modelId="{11CA9F29-7F09-4FE3-9165-D7D3F02ED76E}" type="presParOf" srcId="{846EFABB-51F6-49F5-8438-CE920B54073E}" destId="{8F5338E0-7FD0-475B-B6E0-EB822E0DD07D}" srcOrd="6" destOrd="0" presId="urn:microsoft.com/office/officeart/2008/layout/IncreasingCircleProcess"/>
    <dgm:cxn modelId="{799CBDAD-4EF5-45DE-867B-2210B809ADF1}" type="presParOf" srcId="{8F5338E0-7FD0-475B-B6E0-EB822E0DD07D}" destId="{979169D8-5239-4679-835D-7B3197137A0F}" srcOrd="0" destOrd="0" presId="urn:microsoft.com/office/officeart/2008/layout/IncreasingCircleProcess"/>
    <dgm:cxn modelId="{B1E909CF-38DA-477A-850A-F45B43EC867C}" type="presParOf" srcId="{8F5338E0-7FD0-475B-B6E0-EB822E0DD07D}" destId="{5F277E42-E1C7-4D24-8F9C-6A9F2EE0B507}" srcOrd="1" destOrd="0" presId="urn:microsoft.com/office/officeart/2008/layout/IncreasingCircleProcess"/>
    <dgm:cxn modelId="{A61870B4-3C97-4FA6-ADE6-9633B59F650E}" type="presParOf" srcId="{8F5338E0-7FD0-475B-B6E0-EB822E0DD07D}" destId="{1931474A-CDC5-4F11-A73E-15D4D8875943}" srcOrd="2" destOrd="0" presId="urn:microsoft.com/office/officeart/2008/layout/IncreasingCircleProcess"/>
    <dgm:cxn modelId="{16C3065A-D7A5-4255-9E49-BDCA46080111}" type="presParOf" srcId="{8F5338E0-7FD0-475B-B6E0-EB822E0DD07D}" destId="{30E41426-324D-47C3-A0F4-A367EB7FC617}"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de-AT"/>
        </a:p>
      </dgm:t>
    </dgm:pt>
    <dgm:pt modelId="{C6F1239E-0EE1-47BC-864C-5A8197DB5335}">
      <dgm:prSet phldrT="[Testo]" custT="1"/>
      <dgm:spPr/>
      <dgm:t>
        <a:bodyPr/>
        <a:lstStyle/>
        <a:p>
          <a:r>
            <a:rPr lang="fr-FR" sz="1800" b="1" noProof="0" dirty="0"/>
            <a:t>Réduction des émissions </a:t>
          </a:r>
          <a:r>
            <a:rPr lang="it-IT" sz="1800" b="1" dirty="0"/>
            <a:t>CO2</a:t>
          </a:r>
        </a:p>
      </dgm:t>
    </dgm:pt>
    <dgm:pt modelId="{380748FC-A034-43B2-923E-625A6878B968}" type="parTrans" cxnId="{D71B14A3-F62C-4C7F-815F-095C5715556D}">
      <dgm:prSet/>
      <dgm:spPr/>
      <dgm:t>
        <a:bodyPr/>
        <a:lstStyle/>
        <a:p>
          <a:endParaRPr lang="it-IT" sz="1400"/>
        </a:p>
      </dgm:t>
    </dgm:pt>
    <dgm:pt modelId="{B2C7E7B5-9EF4-4061-9EF8-EB6DF953F255}" type="sibTrans" cxnId="{D71B14A3-F62C-4C7F-815F-095C5715556D}">
      <dgm:prSet/>
      <dgm:spPr/>
      <dgm:t>
        <a:bodyPr/>
        <a:lstStyle/>
        <a:p>
          <a:endParaRPr lang="it-IT" sz="1400"/>
        </a:p>
      </dgm:t>
    </dgm:pt>
    <dgm:pt modelId="{20E2CA3C-BC70-48E0-91A7-F1D57A353279}">
      <dgm:prSet phldrT="[Testo]" custT="1"/>
      <dgm:spPr/>
      <dgm:t>
        <a:bodyPr/>
        <a:lstStyle/>
        <a:p>
          <a:r>
            <a:rPr lang="fr-FR" sz="1800" b="1" noProof="0" dirty="0"/>
            <a:t>Prolongation de la durée de vie</a:t>
          </a:r>
        </a:p>
        <a:p>
          <a:r>
            <a:rPr lang="fr-FR" sz="1800" b="1" noProof="0" dirty="0"/>
            <a:t>Élimination à la fin de vie</a:t>
          </a:r>
        </a:p>
      </dgm:t>
    </dgm:pt>
    <dgm:pt modelId="{47C1C7C7-523A-46BB-8E4B-7404172AA2C1}" type="parTrans" cxnId="{FF525D2C-F519-44EC-85EB-5F45626158DE}">
      <dgm:prSet/>
      <dgm:spPr/>
      <dgm:t>
        <a:bodyPr/>
        <a:lstStyle/>
        <a:p>
          <a:endParaRPr lang="it-IT" sz="1400"/>
        </a:p>
      </dgm:t>
    </dgm:pt>
    <dgm:pt modelId="{C4BABA5C-9346-4B3F-8524-61E494DD6E2C}" type="sibTrans" cxnId="{FF525D2C-F519-44EC-85EB-5F45626158DE}">
      <dgm:prSet/>
      <dgm:spPr/>
      <dgm:t>
        <a:bodyPr/>
        <a:lstStyle/>
        <a:p>
          <a:endParaRPr lang="it-IT" sz="1400"/>
        </a:p>
      </dgm:t>
    </dgm:pt>
    <dgm:pt modelId="{65663190-50EB-4DF0-A7DD-9F40672306DD}">
      <dgm:prSet phldrT="[Testo]" custT="1"/>
      <dgm:spPr/>
      <dgm:t>
        <a:bodyPr/>
        <a:lstStyle/>
        <a:p>
          <a:r>
            <a:rPr lang="fr-FR" sz="1800" b="1" noProof="0" dirty="0"/>
            <a:t>Modèles à faible consommation d’énergie</a:t>
          </a:r>
        </a:p>
      </dgm:t>
    </dgm:pt>
    <dgm:pt modelId="{4D8CB377-1DD6-4FDC-872D-1743FB3B8A13}" type="parTrans" cxnId="{AE9E2FE0-E9ED-4EC6-9DA9-673F70C9DC0A}">
      <dgm:prSet/>
      <dgm:spPr/>
      <dgm:t>
        <a:bodyPr/>
        <a:lstStyle/>
        <a:p>
          <a:endParaRPr lang="it-IT" sz="1400"/>
        </a:p>
      </dgm:t>
    </dgm:pt>
    <dgm:pt modelId="{195508CC-F0F1-4BFD-83CD-A44A91770335}" type="sibTrans" cxnId="{AE9E2FE0-E9ED-4EC6-9DA9-673F70C9DC0A}">
      <dgm:prSet/>
      <dgm:spPr/>
      <dgm:t>
        <a:bodyPr/>
        <a:lstStyle/>
        <a:p>
          <a:endParaRPr lang="it-IT" sz="1400"/>
        </a:p>
      </dgm:t>
    </dgm:pt>
    <dgm:pt modelId="{214F2A54-A04F-4F6A-9FFA-BD40A32A4B31}">
      <dgm:prSet phldrT="[Testo]" custT="1"/>
      <dgm:spPr/>
      <dgm:t>
        <a:bodyPr/>
        <a:lstStyle/>
        <a:p>
          <a:r>
            <a:rPr lang="fr-FR" sz="1800" b="1" noProof="0" dirty="0"/>
            <a:t>Élimination d’ingrédients dangereux</a:t>
          </a:r>
        </a:p>
      </dgm:t>
    </dgm:pt>
    <dgm:pt modelId="{56FA30EC-C70D-4A5C-8C95-DA1B8AE73D12}" type="parTrans" cxnId="{F3B66B45-CFBC-4E4E-8D58-39DFADE47E9D}">
      <dgm:prSet/>
      <dgm:spPr/>
      <dgm:t>
        <a:bodyPr/>
        <a:lstStyle/>
        <a:p>
          <a:endParaRPr lang="it-IT" sz="1400"/>
        </a:p>
      </dgm:t>
    </dgm:pt>
    <dgm:pt modelId="{D0DB5ED6-92DD-47C0-9D4A-2DC4B37E396D}" type="sibTrans" cxnId="{F3B66B45-CFBC-4E4E-8D58-39DFADE47E9D}">
      <dgm:prSet/>
      <dgm:spPr/>
      <dgm:t>
        <a:bodyPr/>
        <a:lstStyle/>
        <a:p>
          <a:endParaRPr lang="it-IT" sz="1400"/>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de-AT"/>
        </a:p>
      </dgm:t>
    </dgm:pt>
    <dgm:pt modelId="{C6F1239E-0EE1-47BC-864C-5A8197DB5335}">
      <dgm:prSet phldrT="[Testo]" custT="1"/>
      <dgm:spPr/>
      <dgm:t>
        <a:bodyPr/>
        <a:lstStyle/>
        <a:p>
          <a:r>
            <a:rPr lang="fr-FR" sz="2000" b="1" noProof="0" dirty="0"/>
            <a:t>Conditions de travail équitables</a:t>
          </a:r>
        </a:p>
      </dgm:t>
    </dgm:pt>
    <dgm:pt modelId="{380748FC-A034-43B2-923E-625A6878B968}" type="parTrans" cxnId="{D71B14A3-F62C-4C7F-815F-095C5715556D}">
      <dgm:prSet/>
      <dgm:spPr/>
      <dgm:t>
        <a:bodyPr/>
        <a:lstStyle/>
        <a:p>
          <a:endParaRPr lang="it-IT" sz="1400"/>
        </a:p>
      </dgm:t>
    </dgm:pt>
    <dgm:pt modelId="{B2C7E7B5-9EF4-4061-9EF8-EB6DF953F255}" type="sibTrans" cxnId="{D71B14A3-F62C-4C7F-815F-095C5715556D}">
      <dgm:prSet/>
      <dgm:spPr/>
      <dgm:t>
        <a:bodyPr/>
        <a:lstStyle/>
        <a:p>
          <a:endParaRPr lang="it-IT" sz="1400"/>
        </a:p>
      </dgm:t>
    </dgm:pt>
    <dgm:pt modelId="{20E2CA3C-BC70-48E0-91A7-F1D57A353279}">
      <dgm:prSet phldrT="[Testo]" custT="1"/>
      <dgm:spPr/>
      <dgm:t>
        <a:bodyPr/>
        <a:lstStyle/>
        <a:p>
          <a:r>
            <a:rPr lang="fr-FR" sz="2000" b="1" noProof="0" dirty="0"/>
            <a:t>Conditions de travail sécurisées</a:t>
          </a:r>
        </a:p>
      </dgm:t>
    </dgm:pt>
    <dgm:pt modelId="{47C1C7C7-523A-46BB-8E4B-7404172AA2C1}" type="parTrans" cxnId="{FF525D2C-F519-44EC-85EB-5F45626158DE}">
      <dgm:prSet/>
      <dgm:spPr/>
      <dgm:t>
        <a:bodyPr/>
        <a:lstStyle/>
        <a:p>
          <a:endParaRPr lang="it-IT" sz="1400"/>
        </a:p>
      </dgm:t>
    </dgm:pt>
    <dgm:pt modelId="{C4BABA5C-9346-4B3F-8524-61E494DD6E2C}" type="sibTrans" cxnId="{FF525D2C-F519-44EC-85EB-5F45626158DE}">
      <dgm:prSet/>
      <dgm:spPr/>
      <dgm:t>
        <a:bodyPr/>
        <a:lstStyle/>
        <a:p>
          <a:endParaRPr lang="it-IT" sz="1400"/>
        </a:p>
      </dgm:t>
    </dgm:pt>
    <dgm:pt modelId="{65663190-50EB-4DF0-A7DD-9F40672306DD}">
      <dgm:prSet phldrT="[Testo]" custT="1"/>
      <dgm:spPr/>
      <dgm:t>
        <a:bodyPr/>
        <a:lstStyle/>
        <a:p>
          <a:r>
            <a:rPr lang="fr-FR" sz="2000" b="1" noProof="0" dirty="0"/>
            <a:t>Égalité des sexes et inclusion</a:t>
          </a:r>
        </a:p>
      </dgm:t>
    </dgm:pt>
    <dgm:pt modelId="{4D8CB377-1DD6-4FDC-872D-1743FB3B8A13}" type="parTrans" cxnId="{AE9E2FE0-E9ED-4EC6-9DA9-673F70C9DC0A}">
      <dgm:prSet/>
      <dgm:spPr/>
      <dgm:t>
        <a:bodyPr/>
        <a:lstStyle/>
        <a:p>
          <a:endParaRPr lang="it-IT" sz="1400"/>
        </a:p>
      </dgm:t>
    </dgm:pt>
    <dgm:pt modelId="{195508CC-F0F1-4BFD-83CD-A44A91770335}" type="sibTrans" cxnId="{AE9E2FE0-E9ED-4EC6-9DA9-673F70C9DC0A}">
      <dgm:prSet/>
      <dgm:spPr/>
      <dgm:t>
        <a:bodyPr/>
        <a:lstStyle/>
        <a:p>
          <a:endParaRPr lang="it-IT" sz="1400"/>
        </a:p>
      </dgm:t>
    </dgm:pt>
    <dgm:pt modelId="{214F2A54-A04F-4F6A-9FFA-BD40A32A4B31}">
      <dgm:prSet phldrT="[Testo]" custT="1"/>
      <dgm:spPr/>
      <dgm:t>
        <a:bodyPr/>
        <a:lstStyle/>
        <a:p>
          <a:r>
            <a:rPr lang="fr-FR" sz="2000" b="1" noProof="0" dirty="0"/>
            <a:t>Droits des travailleurs, salaires</a:t>
          </a:r>
        </a:p>
      </dgm:t>
    </dgm:pt>
    <dgm:pt modelId="{56FA30EC-C70D-4A5C-8C95-DA1B8AE73D12}" type="parTrans" cxnId="{F3B66B45-CFBC-4E4E-8D58-39DFADE47E9D}">
      <dgm:prSet/>
      <dgm:spPr/>
      <dgm:t>
        <a:bodyPr/>
        <a:lstStyle/>
        <a:p>
          <a:endParaRPr lang="it-IT" sz="1400"/>
        </a:p>
      </dgm:t>
    </dgm:pt>
    <dgm:pt modelId="{D0DB5ED6-92DD-47C0-9D4A-2DC4B37E396D}" type="sibTrans" cxnId="{F3B66B45-CFBC-4E4E-8D58-39DFADE47E9D}">
      <dgm:prSet/>
      <dgm:spPr/>
      <dgm:t>
        <a:bodyPr/>
        <a:lstStyle/>
        <a:p>
          <a:endParaRPr lang="it-IT" sz="1400"/>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CB2B6D9-7F1B-433C-8301-A56E95B84F1E}" type="doc">
      <dgm:prSet loTypeId="urn:microsoft.com/office/officeart/2009/3/layout/StepUpProcess" loCatId="process" qsTypeId="urn:microsoft.com/office/officeart/2005/8/quickstyle/simple5" qsCatId="simple" csTypeId="urn:microsoft.com/office/officeart/2005/8/colors/colorful2" csCatId="colorful" phldr="1"/>
      <dgm:spPr/>
      <dgm:t>
        <a:bodyPr/>
        <a:lstStyle/>
        <a:p>
          <a:endParaRPr lang="de-AT"/>
        </a:p>
      </dgm:t>
    </dgm:pt>
    <dgm:pt modelId="{4AD9BAB6-0652-4378-8B9A-FEE27B99849F}">
      <dgm:prSet phldrT="[Testo]" custT="1"/>
      <dgm:spPr/>
      <dgm:t>
        <a:bodyPr/>
        <a:lstStyle/>
        <a:p>
          <a:r>
            <a:rPr lang="fr-FR" sz="2000" b="1" noProof="0" dirty="0">
              <a:latin typeface="Aptos" panose="020B0004020202020204" pitchFamily="34" charset="0"/>
            </a:rPr>
            <a:t>Pollution de l’eau et de l’air</a:t>
          </a:r>
        </a:p>
      </dgm:t>
    </dgm:pt>
    <dgm:pt modelId="{32744CF5-D368-4CA4-9D8C-9BB528055D2C}" type="parTrans" cxnId="{3E7D09A4-48FC-4404-9F45-C06DDD9E9E02}">
      <dgm:prSet/>
      <dgm:spPr/>
      <dgm:t>
        <a:bodyPr/>
        <a:lstStyle/>
        <a:p>
          <a:endParaRPr lang="it-IT" sz="1600">
            <a:latin typeface="Aptos" panose="020B0004020202020204" pitchFamily="34" charset="0"/>
          </a:endParaRPr>
        </a:p>
      </dgm:t>
    </dgm:pt>
    <dgm:pt modelId="{348DB52E-1854-403D-B6EB-0750E5155316}" type="sibTrans" cxnId="{3E7D09A4-48FC-4404-9F45-C06DDD9E9E02}">
      <dgm:prSet/>
      <dgm:spPr/>
      <dgm:t>
        <a:bodyPr/>
        <a:lstStyle/>
        <a:p>
          <a:endParaRPr lang="it-IT" sz="1600">
            <a:latin typeface="Aptos" panose="020B0004020202020204" pitchFamily="34" charset="0"/>
          </a:endParaRPr>
        </a:p>
      </dgm:t>
    </dgm:pt>
    <dgm:pt modelId="{5A0438FE-AB28-4769-9FF3-13BD469DA029}">
      <dgm:prSet phldrT="[Testo]" custT="1"/>
      <dgm:spPr/>
      <dgm:t>
        <a:bodyPr/>
        <a:lstStyle/>
        <a:p>
          <a:r>
            <a:rPr lang="fr-FR" sz="2000" b="1" noProof="0" dirty="0">
              <a:latin typeface="Aptos" panose="020B0004020202020204" pitchFamily="34" charset="0"/>
            </a:rPr>
            <a:t>Toxicité</a:t>
          </a:r>
          <a:r>
            <a:rPr lang="it-IT" sz="2000" b="1" dirty="0">
              <a:latin typeface="Aptos" panose="020B0004020202020204" pitchFamily="34" charset="0"/>
            </a:rPr>
            <a:t> </a:t>
          </a:r>
        </a:p>
      </dgm:t>
    </dgm:pt>
    <dgm:pt modelId="{7B199FD3-35E2-468A-AD77-E1CFA04C82BD}" type="parTrans" cxnId="{08FE2824-D28E-4FA6-931C-20DD362E5A7E}">
      <dgm:prSet/>
      <dgm:spPr/>
      <dgm:t>
        <a:bodyPr/>
        <a:lstStyle/>
        <a:p>
          <a:endParaRPr lang="it-IT" sz="1600">
            <a:latin typeface="Aptos" panose="020B0004020202020204" pitchFamily="34" charset="0"/>
          </a:endParaRPr>
        </a:p>
      </dgm:t>
    </dgm:pt>
    <dgm:pt modelId="{37829EFE-5D57-429A-91BD-FF2909C07A10}" type="sibTrans" cxnId="{08FE2824-D28E-4FA6-931C-20DD362E5A7E}">
      <dgm:prSet/>
      <dgm:spPr/>
      <dgm:t>
        <a:bodyPr/>
        <a:lstStyle/>
        <a:p>
          <a:endParaRPr lang="it-IT" sz="1600">
            <a:latin typeface="Aptos" panose="020B0004020202020204" pitchFamily="34" charset="0"/>
          </a:endParaRPr>
        </a:p>
      </dgm:t>
    </dgm:pt>
    <dgm:pt modelId="{83ED3E0C-11FB-413C-A665-D4B43ADDBBF2}">
      <dgm:prSet phldrT="[Testo]" custT="1"/>
      <dgm:spPr/>
      <dgm:t>
        <a:bodyPr/>
        <a:lstStyle/>
        <a:p>
          <a:r>
            <a:rPr lang="fr-FR" sz="2000" b="1" noProof="0" dirty="0">
              <a:latin typeface="Aptos" panose="020B0004020202020204" pitchFamily="34" charset="0"/>
            </a:rPr>
            <a:t>Génération de déchets </a:t>
          </a:r>
        </a:p>
      </dgm:t>
    </dgm:pt>
    <dgm:pt modelId="{62F08A10-BC49-4389-859F-683FFFDDF6E5}" type="parTrans" cxnId="{9BAA9F44-5BB9-4891-9C17-A44EFF23BAE6}">
      <dgm:prSet/>
      <dgm:spPr/>
      <dgm:t>
        <a:bodyPr/>
        <a:lstStyle/>
        <a:p>
          <a:endParaRPr lang="it-IT" sz="1600">
            <a:latin typeface="Aptos" panose="020B0004020202020204" pitchFamily="34" charset="0"/>
          </a:endParaRPr>
        </a:p>
      </dgm:t>
    </dgm:pt>
    <dgm:pt modelId="{7E26DA4E-5C1D-429F-80A1-FD5A43387557}" type="sibTrans" cxnId="{9BAA9F44-5BB9-4891-9C17-A44EFF23BAE6}">
      <dgm:prSet/>
      <dgm:spPr/>
      <dgm:t>
        <a:bodyPr/>
        <a:lstStyle/>
        <a:p>
          <a:endParaRPr lang="it-IT" sz="1600">
            <a:latin typeface="Aptos" panose="020B0004020202020204" pitchFamily="34" charset="0"/>
          </a:endParaRPr>
        </a:p>
      </dgm:t>
    </dgm:pt>
    <dgm:pt modelId="{01781E69-6DE9-4A8C-BDD5-C7C5F461AEB6}">
      <dgm:prSet phldrT="[Testo]" custT="1"/>
      <dgm:spPr/>
      <dgm:t>
        <a:bodyPr/>
        <a:lstStyle/>
        <a:p>
          <a:r>
            <a:rPr lang="fr-FR" sz="2000" b="1" noProof="0" dirty="0">
              <a:latin typeface="Aptos" panose="020B0004020202020204" pitchFamily="34" charset="0"/>
            </a:rPr>
            <a:t>Consommation d’énergie </a:t>
          </a:r>
        </a:p>
      </dgm:t>
    </dgm:pt>
    <dgm:pt modelId="{751B74C6-2F96-4A5A-9F47-4392102D6A89}" type="parTrans" cxnId="{280D4A43-1FCA-483F-B1E2-91615D5B201F}">
      <dgm:prSet/>
      <dgm:spPr/>
      <dgm:t>
        <a:bodyPr/>
        <a:lstStyle/>
        <a:p>
          <a:endParaRPr lang="it-IT" sz="1600">
            <a:latin typeface="Aptos" panose="020B0004020202020204" pitchFamily="34" charset="0"/>
          </a:endParaRPr>
        </a:p>
      </dgm:t>
    </dgm:pt>
    <dgm:pt modelId="{45C3C70A-9FC9-4A17-9964-0A765B5E5155}" type="sibTrans" cxnId="{280D4A43-1FCA-483F-B1E2-91615D5B201F}">
      <dgm:prSet/>
      <dgm:spPr/>
      <dgm:t>
        <a:bodyPr/>
        <a:lstStyle/>
        <a:p>
          <a:endParaRPr lang="it-IT" sz="1600">
            <a:latin typeface="Aptos" panose="020B0004020202020204" pitchFamily="34" charset="0"/>
          </a:endParaRPr>
        </a:p>
      </dgm:t>
    </dgm:pt>
    <dgm:pt modelId="{C742F691-53C1-467B-A401-B0DEE6F5E7A4}" type="pres">
      <dgm:prSet presAssocID="{FCB2B6D9-7F1B-433C-8301-A56E95B84F1E}" presName="rootnode" presStyleCnt="0">
        <dgm:presLayoutVars>
          <dgm:chMax/>
          <dgm:chPref/>
          <dgm:dir/>
          <dgm:animLvl val="lvl"/>
        </dgm:presLayoutVars>
      </dgm:prSet>
      <dgm:spPr/>
    </dgm:pt>
    <dgm:pt modelId="{31023694-A4E9-435A-8D1A-6637E94A1940}" type="pres">
      <dgm:prSet presAssocID="{4AD9BAB6-0652-4378-8B9A-FEE27B99849F}" presName="composite" presStyleCnt="0"/>
      <dgm:spPr/>
    </dgm:pt>
    <dgm:pt modelId="{D50E6AE2-02EE-438F-8F5B-874B2BAED90D}" type="pres">
      <dgm:prSet presAssocID="{4AD9BAB6-0652-4378-8B9A-FEE27B99849F}" presName="LShape" presStyleLbl="alignNode1" presStyleIdx="0" presStyleCnt="7"/>
      <dgm:spPr>
        <a:solidFill>
          <a:schemeClr val="accent2"/>
        </a:solidFill>
      </dgm:spPr>
    </dgm:pt>
    <dgm:pt modelId="{130D89A3-9528-4D3B-92DE-36F87961585A}" type="pres">
      <dgm:prSet presAssocID="{4AD9BAB6-0652-4378-8B9A-FEE27B99849F}" presName="ParentText" presStyleLbl="revTx" presStyleIdx="0" presStyleCnt="4">
        <dgm:presLayoutVars>
          <dgm:chMax val="0"/>
          <dgm:chPref val="0"/>
          <dgm:bulletEnabled val="1"/>
        </dgm:presLayoutVars>
      </dgm:prSet>
      <dgm:spPr/>
    </dgm:pt>
    <dgm:pt modelId="{E268862A-5D6D-4741-9646-F394BEFCC5AC}" type="pres">
      <dgm:prSet presAssocID="{4AD9BAB6-0652-4378-8B9A-FEE27B99849F}" presName="Triangle" presStyleLbl="alignNode1" presStyleIdx="1" presStyleCnt="7"/>
      <dgm:spPr/>
    </dgm:pt>
    <dgm:pt modelId="{C857F656-E484-4C5D-9BA8-F5041E822F8C}" type="pres">
      <dgm:prSet presAssocID="{348DB52E-1854-403D-B6EB-0750E5155316}" presName="sibTrans" presStyleCnt="0"/>
      <dgm:spPr/>
    </dgm:pt>
    <dgm:pt modelId="{E2493490-04A9-4929-8281-72F602DAC4B1}" type="pres">
      <dgm:prSet presAssocID="{348DB52E-1854-403D-B6EB-0750E5155316}" presName="space" presStyleCnt="0"/>
      <dgm:spPr/>
    </dgm:pt>
    <dgm:pt modelId="{AE63EB67-EB2D-4F6B-9B77-11A7470BA68D}" type="pres">
      <dgm:prSet presAssocID="{5A0438FE-AB28-4769-9FF3-13BD469DA029}" presName="composite" presStyleCnt="0"/>
      <dgm:spPr/>
    </dgm:pt>
    <dgm:pt modelId="{93EB7CD3-D07A-4D68-AC7A-C138E1A0B941}" type="pres">
      <dgm:prSet presAssocID="{5A0438FE-AB28-4769-9FF3-13BD469DA029}" presName="LShape" presStyleLbl="alignNode1" presStyleIdx="2" presStyleCnt="7"/>
      <dgm:spPr>
        <a:solidFill>
          <a:srgbClr val="92D050"/>
        </a:solidFill>
      </dgm:spPr>
    </dgm:pt>
    <dgm:pt modelId="{CF678AD4-2E4C-4B3E-981C-6ADC52007809}" type="pres">
      <dgm:prSet presAssocID="{5A0438FE-AB28-4769-9FF3-13BD469DA029}" presName="ParentText" presStyleLbl="revTx" presStyleIdx="1" presStyleCnt="4">
        <dgm:presLayoutVars>
          <dgm:chMax val="0"/>
          <dgm:chPref val="0"/>
          <dgm:bulletEnabled val="1"/>
        </dgm:presLayoutVars>
      </dgm:prSet>
      <dgm:spPr/>
    </dgm:pt>
    <dgm:pt modelId="{5959BDC6-6FB9-4474-96B2-D393E0D11D54}" type="pres">
      <dgm:prSet presAssocID="{5A0438FE-AB28-4769-9FF3-13BD469DA029}" presName="Triangle" presStyleLbl="alignNode1" presStyleIdx="3" presStyleCnt="7"/>
      <dgm:spPr/>
    </dgm:pt>
    <dgm:pt modelId="{78CF8D0E-8DE7-4592-90C8-C120F1D82450}" type="pres">
      <dgm:prSet presAssocID="{37829EFE-5D57-429A-91BD-FF2909C07A10}" presName="sibTrans" presStyleCnt="0"/>
      <dgm:spPr/>
    </dgm:pt>
    <dgm:pt modelId="{E1E7DD24-4D5A-4691-9E55-F1BF5E02CE6C}" type="pres">
      <dgm:prSet presAssocID="{37829EFE-5D57-429A-91BD-FF2909C07A10}" presName="space" presStyleCnt="0"/>
      <dgm:spPr/>
    </dgm:pt>
    <dgm:pt modelId="{28594EFE-F12B-4217-B698-28B19508CB07}" type="pres">
      <dgm:prSet presAssocID="{83ED3E0C-11FB-413C-A665-D4B43ADDBBF2}" presName="composite" presStyleCnt="0"/>
      <dgm:spPr/>
    </dgm:pt>
    <dgm:pt modelId="{3D991764-B9A5-40BF-BE5F-8E345CF228CD}" type="pres">
      <dgm:prSet presAssocID="{83ED3E0C-11FB-413C-A665-D4B43ADDBBF2}" presName="LShape" presStyleLbl="alignNode1" presStyleIdx="4" presStyleCnt="7"/>
      <dgm:spPr>
        <a:solidFill>
          <a:srgbClr val="00B050"/>
        </a:solidFill>
      </dgm:spPr>
    </dgm:pt>
    <dgm:pt modelId="{04F52C94-A346-40B9-B0BA-334E8B5A2D44}" type="pres">
      <dgm:prSet presAssocID="{83ED3E0C-11FB-413C-A665-D4B43ADDBBF2}" presName="ParentText" presStyleLbl="revTx" presStyleIdx="2" presStyleCnt="4">
        <dgm:presLayoutVars>
          <dgm:chMax val="0"/>
          <dgm:chPref val="0"/>
          <dgm:bulletEnabled val="1"/>
        </dgm:presLayoutVars>
      </dgm:prSet>
      <dgm:spPr/>
    </dgm:pt>
    <dgm:pt modelId="{E5FE9711-0CA7-4146-8E42-FC966542E03B}" type="pres">
      <dgm:prSet presAssocID="{83ED3E0C-11FB-413C-A665-D4B43ADDBBF2}" presName="Triangle" presStyleLbl="alignNode1" presStyleIdx="5" presStyleCnt="7"/>
      <dgm:spPr/>
    </dgm:pt>
    <dgm:pt modelId="{18597B09-7F14-4128-9B28-E8646CF02464}" type="pres">
      <dgm:prSet presAssocID="{7E26DA4E-5C1D-429F-80A1-FD5A43387557}" presName="sibTrans" presStyleCnt="0"/>
      <dgm:spPr/>
    </dgm:pt>
    <dgm:pt modelId="{8EE5BB1C-99A4-42D6-8C94-8BFCCE3A7D71}" type="pres">
      <dgm:prSet presAssocID="{7E26DA4E-5C1D-429F-80A1-FD5A43387557}" presName="space" presStyleCnt="0"/>
      <dgm:spPr/>
    </dgm:pt>
    <dgm:pt modelId="{31A5D8C1-AE0F-4ECF-8745-8AF0F5F4C76B}" type="pres">
      <dgm:prSet presAssocID="{01781E69-6DE9-4A8C-BDD5-C7C5F461AEB6}" presName="composite" presStyleCnt="0"/>
      <dgm:spPr/>
    </dgm:pt>
    <dgm:pt modelId="{8764E0CA-8444-4305-8109-41F1159F08C1}" type="pres">
      <dgm:prSet presAssocID="{01781E69-6DE9-4A8C-BDD5-C7C5F461AEB6}" presName="LShape" presStyleLbl="alignNode1" presStyleIdx="6" presStyleCnt="7"/>
      <dgm:spPr>
        <a:solidFill>
          <a:srgbClr val="00B0F0"/>
        </a:solidFill>
      </dgm:spPr>
    </dgm:pt>
    <dgm:pt modelId="{B1149CC2-DD11-4EB6-802D-F94A56632A78}" type="pres">
      <dgm:prSet presAssocID="{01781E69-6DE9-4A8C-BDD5-C7C5F461AEB6}" presName="ParentText" presStyleLbl="revTx" presStyleIdx="3" presStyleCnt="4">
        <dgm:presLayoutVars>
          <dgm:chMax val="0"/>
          <dgm:chPref val="0"/>
          <dgm:bulletEnabled val="1"/>
        </dgm:presLayoutVars>
      </dgm:prSet>
      <dgm:spPr/>
    </dgm:pt>
  </dgm:ptLst>
  <dgm:cxnLst>
    <dgm:cxn modelId="{08FE2824-D28E-4FA6-931C-20DD362E5A7E}" srcId="{FCB2B6D9-7F1B-433C-8301-A56E95B84F1E}" destId="{5A0438FE-AB28-4769-9FF3-13BD469DA029}" srcOrd="1" destOrd="0" parTransId="{7B199FD3-35E2-468A-AD77-E1CFA04C82BD}" sibTransId="{37829EFE-5D57-429A-91BD-FF2909C07A10}"/>
    <dgm:cxn modelId="{3C384F3E-B84A-489C-AF27-695B22CE33A1}" type="presOf" srcId="{01781E69-6DE9-4A8C-BDD5-C7C5F461AEB6}" destId="{B1149CC2-DD11-4EB6-802D-F94A56632A78}" srcOrd="0" destOrd="0" presId="urn:microsoft.com/office/officeart/2009/3/layout/StepUpProcess"/>
    <dgm:cxn modelId="{280D4A43-1FCA-483F-B1E2-91615D5B201F}" srcId="{FCB2B6D9-7F1B-433C-8301-A56E95B84F1E}" destId="{01781E69-6DE9-4A8C-BDD5-C7C5F461AEB6}" srcOrd="3" destOrd="0" parTransId="{751B74C6-2F96-4A5A-9F47-4392102D6A89}" sibTransId="{45C3C70A-9FC9-4A17-9964-0A765B5E5155}"/>
    <dgm:cxn modelId="{9BAA9F44-5BB9-4891-9C17-A44EFF23BAE6}" srcId="{FCB2B6D9-7F1B-433C-8301-A56E95B84F1E}" destId="{83ED3E0C-11FB-413C-A665-D4B43ADDBBF2}" srcOrd="2" destOrd="0" parTransId="{62F08A10-BC49-4389-859F-683FFFDDF6E5}" sibTransId="{7E26DA4E-5C1D-429F-80A1-FD5A43387557}"/>
    <dgm:cxn modelId="{6BC9975E-CC8E-430D-95FC-D54AC782631D}" type="presOf" srcId="{83ED3E0C-11FB-413C-A665-D4B43ADDBBF2}" destId="{04F52C94-A346-40B9-B0BA-334E8B5A2D44}" srcOrd="0" destOrd="0" presId="urn:microsoft.com/office/officeart/2009/3/layout/StepUpProcess"/>
    <dgm:cxn modelId="{2758D370-9085-49A6-A7C8-24E65B00F022}" type="presOf" srcId="{5A0438FE-AB28-4769-9FF3-13BD469DA029}" destId="{CF678AD4-2E4C-4B3E-981C-6ADC52007809}" srcOrd="0" destOrd="0" presId="urn:microsoft.com/office/officeart/2009/3/layout/StepUpProcess"/>
    <dgm:cxn modelId="{9109D696-E785-48F8-9978-DCA3128D90AF}" type="presOf" srcId="{FCB2B6D9-7F1B-433C-8301-A56E95B84F1E}" destId="{C742F691-53C1-467B-A401-B0DEE6F5E7A4}" srcOrd="0" destOrd="0" presId="urn:microsoft.com/office/officeart/2009/3/layout/StepUpProcess"/>
    <dgm:cxn modelId="{3E7D09A4-48FC-4404-9F45-C06DDD9E9E02}" srcId="{FCB2B6D9-7F1B-433C-8301-A56E95B84F1E}" destId="{4AD9BAB6-0652-4378-8B9A-FEE27B99849F}" srcOrd="0" destOrd="0" parTransId="{32744CF5-D368-4CA4-9D8C-9BB528055D2C}" sibTransId="{348DB52E-1854-403D-B6EB-0750E5155316}"/>
    <dgm:cxn modelId="{7105B9AD-D396-4E3B-8925-BD39B96748AC}" type="presOf" srcId="{4AD9BAB6-0652-4378-8B9A-FEE27B99849F}" destId="{130D89A3-9528-4D3B-92DE-36F87961585A}" srcOrd="0" destOrd="0" presId="urn:microsoft.com/office/officeart/2009/3/layout/StepUpProcess"/>
    <dgm:cxn modelId="{2D5D177B-5E49-4974-8F43-2910B130AD9B}" type="presParOf" srcId="{C742F691-53C1-467B-A401-B0DEE6F5E7A4}" destId="{31023694-A4E9-435A-8D1A-6637E94A1940}" srcOrd="0" destOrd="0" presId="urn:microsoft.com/office/officeart/2009/3/layout/StepUpProcess"/>
    <dgm:cxn modelId="{1BC76CE9-196A-488D-A3E8-C5743039F939}" type="presParOf" srcId="{31023694-A4E9-435A-8D1A-6637E94A1940}" destId="{D50E6AE2-02EE-438F-8F5B-874B2BAED90D}" srcOrd="0" destOrd="0" presId="urn:microsoft.com/office/officeart/2009/3/layout/StepUpProcess"/>
    <dgm:cxn modelId="{477281A7-B489-4822-B764-AD3FEFFACB4C}" type="presParOf" srcId="{31023694-A4E9-435A-8D1A-6637E94A1940}" destId="{130D89A3-9528-4D3B-92DE-36F87961585A}" srcOrd="1" destOrd="0" presId="urn:microsoft.com/office/officeart/2009/3/layout/StepUpProcess"/>
    <dgm:cxn modelId="{413D744C-F532-48BF-A85B-399A88464165}" type="presParOf" srcId="{31023694-A4E9-435A-8D1A-6637E94A1940}" destId="{E268862A-5D6D-4741-9646-F394BEFCC5AC}" srcOrd="2" destOrd="0" presId="urn:microsoft.com/office/officeart/2009/3/layout/StepUpProcess"/>
    <dgm:cxn modelId="{12A74608-D872-4FF1-B68B-A5BB4BFECDDA}" type="presParOf" srcId="{C742F691-53C1-467B-A401-B0DEE6F5E7A4}" destId="{C857F656-E484-4C5D-9BA8-F5041E822F8C}" srcOrd="1" destOrd="0" presId="urn:microsoft.com/office/officeart/2009/3/layout/StepUpProcess"/>
    <dgm:cxn modelId="{A4701473-655B-4C9F-AF0D-C84B964DF1BF}" type="presParOf" srcId="{C857F656-E484-4C5D-9BA8-F5041E822F8C}" destId="{E2493490-04A9-4929-8281-72F602DAC4B1}" srcOrd="0" destOrd="0" presId="urn:microsoft.com/office/officeart/2009/3/layout/StepUpProcess"/>
    <dgm:cxn modelId="{E5997485-200C-4109-9986-16C911F35CCC}" type="presParOf" srcId="{C742F691-53C1-467B-A401-B0DEE6F5E7A4}" destId="{AE63EB67-EB2D-4F6B-9B77-11A7470BA68D}" srcOrd="2" destOrd="0" presId="urn:microsoft.com/office/officeart/2009/3/layout/StepUpProcess"/>
    <dgm:cxn modelId="{7116EC44-23E2-4BE1-BF61-B2BE567D0A01}" type="presParOf" srcId="{AE63EB67-EB2D-4F6B-9B77-11A7470BA68D}" destId="{93EB7CD3-D07A-4D68-AC7A-C138E1A0B941}" srcOrd="0" destOrd="0" presId="urn:microsoft.com/office/officeart/2009/3/layout/StepUpProcess"/>
    <dgm:cxn modelId="{BE6B6997-1D0A-4DAD-BCBC-5B6C8976D433}" type="presParOf" srcId="{AE63EB67-EB2D-4F6B-9B77-11A7470BA68D}" destId="{CF678AD4-2E4C-4B3E-981C-6ADC52007809}" srcOrd="1" destOrd="0" presId="urn:microsoft.com/office/officeart/2009/3/layout/StepUpProcess"/>
    <dgm:cxn modelId="{E7675307-3CEF-499C-960E-0EF00D988047}" type="presParOf" srcId="{AE63EB67-EB2D-4F6B-9B77-11A7470BA68D}" destId="{5959BDC6-6FB9-4474-96B2-D393E0D11D54}" srcOrd="2" destOrd="0" presId="urn:microsoft.com/office/officeart/2009/3/layout/StepUpProcess"/>
    <dgm:cxn modelId="{CBD73B4A-04DD-4838-BBA7-93D7157A0C95}" type="presParOf" srcId="{C742F691-53C1-467B-A401-B0DEE6F5E7A4}" destId="{78CF8D0E-8DE7-4592-90C8-C120F1D82450}" srcOrd="3" destOrd="0" presId="urn:microsoft.com/office/officeart/2009/3/layout/StepUpProcess"/>
    <dgm:cxn modelId="{D1787C2E-E820-4798-BF8C-200E517C5026}" type="presParOf" srcId="{78CF8D0E-8DE7-4592-90C8-C120F1D82450}" destId="{E1E7DD24-4D5A-4691-9E55-F1BF5E02CE6C}" srcOrd="0" destOrd="0" presId="urn:microsoft.com/office/officeart/2009/3/layout/StepUpProcess"/>
    <dgm:cxn modelId="{EDC9AE6C-2BA0-4DE8-AB01-BA0ED7DF9828}" type="presParOf" srcId="{C742F691-53C1-467B-A401-B0DEE6F5E7A4}" destId="{28594EFE-F12B-4217-B698-28B19508CB07}" srcOrd="4" destOrd="0" presId="urn:microsoft.com/office/officeart/2009/3/layout/StepUpProcess"/>
    <dgm:cxn modelId="{D1371A07-594B-42C6-923F-D798EE3772BB}" type="presParOf" srcId="{28594EFE-F12B-4217-B698-28B19508CB07}" destId="{3D991764-B9A5-40BF-BE5F-8E345CF228CD}" srcOrd="0" destOrd="0" presId="urn:microsoft.com/office/officeart/2009/3/layout/StepUpProcess"/>
    <dgm:cxn modelId="{7D73C3C0-8F83-447F-873F-614480DB23EB}" type="presParOf" srcId="{28594EFE-F12B-4217-B698-28B19508CB07}" destId="{04F52C94-A346-40B9-B0BA-334E8B5A2D44}" srcOrd="1" destOrd="0" presId="urn:microsoft.com/office/officeart/2009/3/layout/StepUpProcess"/>
    <dgm:cxn modelId="{CD3142A2-D06D-4451-BDBB-BFEB75053A5C}" type="presParOf" srcId="{28594EFE-F12B-4217-B698-28B19508CB07}" destId="{E5FE9711-0CA7-4146-8E42-FC966542E03B}" srcOrd="2" destOrd="0" presId="urn:microsoft.com/office/officeart/2009/3/layout/StepUpProcess"/>
    <dgm:cxn modelId="{5AB5ADF8-8483-4712-932A-D47EBB8076F8}" type="presParOf" srcId="{C742F691-53C1-467B-A401-B0DEE6F5E7A4}" destId="{18597B09-7F14-4128-9B28-E8646CF02464}" srcOrd="5" destOrd="0" presId="urn:microsoft.com/office/officeart/2009/3/layout/StepUpProcess"/>
    <dgm:cxn modelId="{6C5F84DA-9F09-45C8-A4F6-BC1C22F71415}" type="presParOf" srcId="{18597B09-7F14-4128-9B28-E8646CF02464}" destId="{8EE5BB1C-99A4-42D6-8C94-8BFCCE3A7D71}" srcOrd="0" destOrd="0" presId="urn:microsoft.com/office/officeart/2009/3/layout/StepUpProcess"/>
    <dgm:cxn modelId="{95737E51-6AA6-46E3-A3E7-DF4F3E12995A}" type="presParOf" srcId="{C742F691-53C1-467B-A401-B0DEE6F5E7A4}" destId="{31A5D8C1-AE0F-4ECF-8745-8AF0F5F4C76B}" srcOrd="6" destOrd="0" presId="urn:microsoft.com/office/officeart/2009/3/layout/StepUpProcess"/>
    <dgm:cxn modelId="{A0797CE8-C8F2-4532-AC66-E772D0E76B58}" type="presParOf" srcId="{31A5D8C1-AE0F-4ECF-8745-8AF0F5F4C76B}" destId="{8764E0CA-8444-4305-8109-41F1159F08C1}" srcOrd="0" destOrd="0" presId="urn:microsoft.com/office/officeart/2009/3/layout/StepUpProcess"/>
    <dgm:cxn modelId="{F1EED5A8-55D4-4751-B461-233F77BA23E7}" type="presParOf" srcId="{31A5D8C1-AE0F-4ECF-8745-8AF0F5F4C76B}" destId="{B1149CC2-DD11-4EB6-802D-F94A56632A7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de-AT"/>
        </a:p>
      </dgm:t>
    </dgm:pt>
    <dgm:pt modelId="{C6F1239E-0EE1-47BC-864C-5A8197DB5335}">
      <dgm:prSet phldrT="[Testo]" custT="1"/>
      <dgm:spPr/>
      <dgm:t>
        <a:bodyPr/>
        <a:lstStyle/>
        <a:p>
          <a:r>
            <a:rPr lang="fr-FR" sz="1800" b="1" noProof="0" dirty="0">
              <a:latin typeface="Aptos" panose="020B0004020202020204" pitchFamily="34" charset="0"/>
            </a:rPr>
            <a:t>Utilisation d’énergies vertes dans la production</a:t>
          </a:r>
        </a:p>
      </dgm:t>
    </dgm:pt>
    <dgm:pt modelId="{380748FC-A034-43B2-923E-625A6878B968}" type="parTrans" cxnId="{D71B14A3-F62C-4C7F-815F-095C5715556D}">
      <dgm:prSet/>
      <dgm:spPr/>
      <dgm:t>
        <a:bodyPr/>
        <a:lstStyle/>
        <a:p>
          <a:endParaRPr lang="it-IT" sz="1400">
            <a:latin typeface="Aptos" panose="020B0004020202020204" pitchFamily="34" charset="0"/>
          </a:endParaRPr>
        </a:p>
      </dgm:t>
    </dgm:pt>
    <dgm:pt modelId="{B2C7E7B5-9EF4-4061-9EF8-EB6DF953F255}" type="sibTrans" cxnId="{D71B14A3-F62C-4C7F-815F-095C5715556D}">
      <dgm:prSet/>
      <dgm:spPr/>
      <dgm:t>
        <a:bodyPr/>
        <a:lstStyle/>
        <a:p>
          <a:endParaRPr lang="it-IT" sz="1400">
            <a:latin typeface="Aptos" panose="020B0004020202020204" pitchFamily="34" charset="0"/>
          </a:endParaRPr>
        </a:p>
      </dgm:t>
    </dgm:pt>
    <dgm:pt modelId="{20E2CA3C-BC70-48E0-91A7-F1D57A353279}">
      <dgm:prSet phldrT="[Testo]" custT="1"/>
      <dgm:spPr/>
      <dgm:t>
        <a:bodyPr/>
        <a:lstStyle/>
        <a:p>
          <a:r>
            <a:rPr lang="fr-FR" sz="1800" b="1" noProof="0" dirty="0">
              <a:latin typeface="Aptos" panose="020B0004020202020204" pitchFamily="34" charset="0"/>
            </a:rPr>
            <a:t>Réduction des emballages et garantie de la recyclabilité </a:t>
          </a:r>
        </a:p>
      </dgm:t>
    </dgm:pt>
    <dgm:pt modelId="{47C1C7C7-523A-46BB-8E4B-7404172AA2C1}" type="parTrans" cxnId="{FF525D2C-F519-44EC-85EB-5F45626158DE}">
      <dgm:prSet/>
      <dgm:spPr/>
      <dgm:t>
        <a:bodyPr/>
        <a:lstStyle/>
        <a:p>
          <a:endParaRPr lang="it-IT" sz="1400">
            <a:latin typeface="Aptos" panose="020B0004020202020204" pitchFamily="34" charset="0"/>
          </a:endParaRPr>
        </a:p>
      </dgm:t>
    </dgm:pt>
    <dgm:pt modelId="{C4BABA5C-9346-4B3F-8524-61E494DD6E2C}" type="sibTrans" cxnId="{FF525D2C-F519-44EC-85EB-5F45626158DE}">
      <dgm:prSet/>
      <dgm:spPr/>
      <dgm:t>
        <a:bodyPr/>
        <a:lstStyle/>
        <a:p>
          <a:endParaRPr lang="it-IT" sz="1400">
            <a:latin typeface="Aptos" panose="020B0004020202020204" pitchFamily="34" charset="0"/>
          </a:endParaRPr>
        </a:p>
      </dgm:t>
    </dgm:pt>
    <dgm:pt modelId="{65663190-50EB-4DF0-A7DD-9F40672306DD}">
      <dgm:prSet phldrT="[Testo]" custT="1"/>
      <dgm:spPr/>
      <dgm:t>
        <a:bodyPr/>
        <a:lstStyle/>
        <a:p>
          <a:r>
            <a:rPr lang="fr-FR" sz="1800" b="1" noProof="0" dirty="0">
              <a:latin typeface="Aptos" panose="020B0004020202020204" pitchFamily="34" charset="0"/>
            </a:rPr>
            <a:t>Produits avec écolabel</a:t>
          </a:r>
        </a:p>
      </dgm:t>
    </dgm:pt>
    <dgm:pt modelId="{4D8CB377-1DD6-4FDC-872D-1743FB3B8A13}" type="parTrans" cxnId="{AE9E2FE0-E9ED-4EC6-9DA9-673F70C9DC0A}">
      <dgm:prSet/>
      <dgm:spPr/>
      <dgm:t>
        <a:bodyPr/>
        <a:lstStyle/>
        <a:p>
          <a:endParaRPr lang="it-IT" sz="1400">
            <a:latin typeface="Aptos" panose="020B0004020202020204" pitchFamily="34" charset="0"/>
          </a:endParaRPr>
        </a:p>
      </dgm:t>
    </dgm:pt>
    <dgm:pt modelId="{195508CC-F0F1-4BFD-83CD-A44A91770335}" type="sibTrans" cxnId="{AE9E2FE0-E9ED-4EC6-9DA9-673F70C9DC0A}">
      <dgm:prSet/>
      <dgm:spPr/>
      <dgm:t>
        <a:bodyPr/>
        <a:lstStyle/>
        <a:p>
          <a:endParaRPr lang="it-IT" sz="1400">
            <a:latin typeface="Aptos" panose="020B0004020202020204" pitchFamily="34" charset="0"/>
          </a:endParaRPr>
        </a:p>
      </dgm:t>
    </dgm:pt>
    <dgm:pt modelId="{214F2A54-A04F-4F6A-9FFA-BD40A32A4B31}">
      <dgm:prSet phldrT="[Testo]" custT="1"/>
      <dgm:spPr/>
      <dgm:t>
        <a:bodyPr/>
        <a:lstStyle/>
        <a:p>
          <a:r>
            <a:rPr lang="fr-FR" sz="1800" b="1" noProof="0" dirty="0">
              <a:latin typeface="Aptos" panose="020B0004020202020204" pitchFamily="34" charset="0"/>
            </a:rPr>
            <a:t>Élimination d’ingrédients dangereux</a:t>
          </a:r>
        </a:p>
      </dgm:t>
    </dgm:pt>
    <dgm:pt modelId="{56FA30EC-C70D-4A5C-8C95-DA1B8AE73D12}" type="parTrans" cxnId="{F3B66B45-CFBC-4E4E-8D58-39DFADE47E9D}">
      <dgm:prSet/>
      <dgm:spPr/>
      <dgm:t>
        <a:bodyPr/>
        <a:lstStyle/>
        <a:p>
          <a:endParaRPr lang="it-IT" sz="1400">
            <a:latin typeface="Aptos" panose="020B0004020202020204" pitchFamily="34" charset="0"/>
          </a:endParaRPr>
        </a:p>
      </dgm:t>
    </dgm:pt>
    <dgm:pt modelId="{D0DB5ED6-92DD-47C0-9D4A-2DC4B37E396D}" type="sibTrans" cxnId="{F3B66B45-CFBC-4E4E-8D58-39DFADE47E9D}">
      <dgm:prSet/>
      <dgm:spPr/>
      <dgm:t>
        <a:bodyPr/>
        <a:lstStyle/>
        <a:p>
          <a:endParaRPr lang="it-IT" sz="1400">
            <a:latin typeface="Aptos" panose="020B0004020202020204" pitchFamily="34" charset="0"/>
          </a:endParaRPr>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custScaleX="123021">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de-AT"/>
        </a:p>
      </dgm:t>
    </dgm:pt>
    <dgm:pt modelId="{C6F1239E-0EE1-47BC-864C-5A8197DB5335}">
      <dgm:prSet phldrT="[Testo]" custT="1"/>
      <dgm:spPr/>
      <dgm:t>
        <a:bodyPr/>
        <a:lstStyle/>
        <a:p>
          <a:r>
            <a:rPr lang="fr-FR" sz="2000" b="1" noProof="0" dirty="0">
              <a:latin typeface="Aptos" panose="020B0004020202020204" pitchFamily="34" charset="0"/>
            </a:rPr>
            <a:t>Conditions de travail équitables</a:t>
          </a:r>
        </a:p>
      </dgm:t>
    </dgm:pt>
    <dgm:pt modelId="{380748FC-A034-43B2-923E-625A6878B968}" type="parTrans" cxnId="{D71B14A3-F62C-4C7F-815F-095C5715556D}">
      <dgm:prSet/>
      <dgm:spPr/>
      <dgm:t>
        <a:bodyPr/>
        <a:lstStyle/>
        <a:p>
          <a:endParaRPr lang="it-IT" sz="1400">
            <a:latin typeface="Aptos" panose="020B0004020202020204" pitchFamily="34" charset="0"/>
          </a:endParaRPr>
        </a:p>
      </dgm:t>
    </dgm:pt>
    <dgm:pt modelId="{B2C7E7B5-9EF4-4061-9EF8-EB6DF953F255}" type="sibTrans" cxnId="{D71B14A3-F62C-4C7F-815F-095C5715556D}">
      <dgm:prSet/>
      <dgm:spPr/>
      <dgm:t>
        <a:bodyPr/>
        <a:lstStyle/>
        <a:p>
          <a:endParaRPr lang="it-IT" sz="1400">
            <a:latin typeface="Aptos" panose="020B0004020202020204" pitchFamily="34" charset="0"/>
          </a:endParaRPr>
        </a:p>
      </dgm:t>
    </dgm:pt>
    <dgm:pt modelId="{20E2CA3C-BC70-48E0-91A7-F1D57A353279}">
      <dgm:prSet phldrT="[Testo]" custT="1"/>
      <dgm:spPr/>
      <dgm:t>
        <a:bodyPr/>
        <a:lstStyle/>
        <a:p>
          <a:r>
            <a:rPr lang="fr-FR" sz="2000" b="1" noProof="0" dirty="0">
              <a:latin typeface="Aptos" panose="020B0004020202020204" pitchFamily="34" charset="0"/>
            </a:rPr>
            <a:t>Conditions de travail sécurisées</a:t>
          </a:r>
        </a:p>
      </dgm:t>
    </dgm:pt>
    <dgm:pt modelId="{47C1C7C7-523A-46BB-8E4B-7404172AA2C1}" type="parTrans" cxnId="{FF525D2C-F519-44EC-85EB-5F45626158DE}">
      <dgm:prSet/>
      <dgm:spPr/>
      <dgm:t>
        <a:bodyPr/>
        <a:lstStyle/>
        <a:p>
          <a:endParaRPr lang="it-IT" sz="1400">
            <a:latin typeface="Aptos" panose="020B0004020202020204" pitchFamily="34" charset="0"/>
          </a:endParaRPr>
        </a:p>
      </dgm:t>
    </dgm:pt>
    <dgm:pt modelId="{C4BABA5C-9346-4B3F-8524-61E494DD6E2C}" type="sibTrans" cxnId="{FF525D2C-F519-44EC-85EB-5F45626158DE}">
      <dgm:prSet/>
      <dgm:spPr/>
      <dgm:t>
        <a:bodyPr/>
        <a:lstStyle/>
        <a:p>
          <a:endParaRPr lang="it-IT" sz="1400">
            <a:latin typeface="Aptos" panose="020B0004020202020204" pitchFamily="34" charset="0"/>
          </a:endParaRPr>
        </a:p>
      </dgm:t>
    </dgm:pt>
    <dgm:pt modelId="{65663190-50EB-4DF0-A7DD-9F40672306DD}">
      <dgm:prSet phldrT="[Testo]" custT="1"/>
      <dgm:spPr/>
      <dgm:t>
        <a:bodyPr/>
        <a:lstStyle/>
        <a:p>
          <a:r>
            <a:rPr lang="fr-FR" sz="2000" b="1" noProof="0" dirty="0">
              <a:latin typeface="Aptos" panose="020B0004020202020204" pitchFamily="34" charset="0"/>
            </a:rPr>
            <a:t>Égalité des sexes, inclusion</a:t>
          </a:r>
        </a:p>
      </dgm:t>
    </dgm:pt>
    <dgm:pt modelId="{4D8CB377-1DD6-4FDC-872D-1743FB3B8A13}" type="parTrans" cxnId="{AE9E2FE0-E9ED-4EC6-9DA9-673F70C9DC0A}">
      <dgm:prSet/>
      <dgm:spPr/>
      <dgm:t>
        <a:bodyPr/>
        <a:lstStyle/>
        <a:p>
          <a:endParaRPr lang="it-IT" sz="1400">
            <a:latin typeface="Aptos" panose="020B0004020202020204" pitchFamily="34" charset="0"/>
          </a:endParaRPr>
        </a:p>
      </dgm:t>
    </dgm:pt>
    <dgm:pt modelId="{195508CC-F0F1-4BFD-83CD-A44A91770335}" type="sibTrans" cxnId="{AE9E2FE0-E9ED-4EC6-9DA9-673F70C9DC0A}">
      <dgm:prSet/>
      <dgm:spPr/>
      <dgm:t>
        <a:bodyPr/>
        <a:lstStyle/>
        <a:p>
          <a:endParaRPr lang="it-IT" sz="1400">
            <a:latin typeface="Aptos" panose="020B0004020202020204" pitchFamily="34" charset="0"/>
          </a:endParaRPr>
        </a:p>
      </dgm:t>
    </dgm:pt>
    <dgm:pt modelId="{214F2A54-A04F-4F6A-9FFA-BD40A32A4B31}">
      <dgm:prSet phldrT="[Testo]" custT="1"/>
      <dgm:spPr/>
      <dgm:t>
        <a:bodyPr/>
        <a:lstStyle/>
        <a:p>
          <a:r>
            <a:rPr lang="fr-FR" sz="2000" b="1" noProof="0" dirty="0">
              <a:latin typeface="Aptos" panose="020B0004020202020204" pitchFamily="34" charset="0"/>
            </a:rPr>
            <a:t>Droits des travailleurs, salaires</a:t>
          </a:r>
        </a:p>
      </dgm:t>
    </dgm:pt>
    <dgm:pt modelId="{56FA30EC-C70D-4A5C-8C95-DA1B8AE73D12}" type="parTrans" cxnId="{F3B66B45-CFBC-4E4E-8D58-39DFADE47E9D}">
      <dgm:prSet/>
      <dgm:spPr/>
      <dgm:t>
        <a:bodyPr/>
        <a:lstStyle/>
        <a:p>
          <a:endParaRPr lang="it-IT" sz="1400">
            <a:latin typeface="Aptos" panose="020B0004020202020204" pitchFamily="34" charset="0"/>
          </a:endParaRPr>
        </a:p>
      </dgm:t>
    </dgm:pt>
    <dgm:pt modelId="{D0DB5ED6-92DD-47C0-9D4A-2DC4B37E396D}" type="sibTrans" cxnId="{F3B66B45-CFBC-4E4E-8D58-39DFADE47E9D}">
      <dgm:prSet/>
      <dgm:spPr/>
      <dgm:t>
        <a:bodyPr/>
        <a:lstStyle/>
        <a:p>
          <a:endParaRPr lang="it-IT" sz="1400">
            <a:latin typeface="Aptos" panose="020B0004020202020204" pitchFamily="34" charset="0"/>
          </a:endParaRPr>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5008"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fr-FR" sz="1800" b="1" kern="1200" noProof="0" dirty="0">
              <a:latin typeface="Aptos" panose="020B0004020202020204" pitchFamily="34" charset="0"/>
            </a:rPr>
            <a:t>Réduction des émissions CO2</a:t>
          </a:r>
        </a:p>
      </dsp:txBody>
      <dsp:txXfrm>
        <a:off x="5008" y="0"/>
        <a:ext cx="2409035" cy="2167466"/>
      </dsp:txXfrm>
    </dsp:sp>
    <dsp:sp modelId="{BCE8E730-C289-43F3-8812-731363591245}">
      <dsp:nvSpPr>
        <dsp:cNvPr id="0" name=""/>
        <dsp:cNvSpPr/>
      </dsp:nvSpPr>
      <dsp:spPr>
        <a:xfrm>
          <a:off x="531055" y="2190512"/>
          <a:ext cx="1356942" cy="1037642"/>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534495"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fr-FR" sz="1800" b="1" kern="1200" noProof="0" dirty="0">
              <a:latin typeface="Aptos" panose="020B0004020202020204" pitchFamily="34" charset="0"/>
            </a:rPr>
            <a:t>Approvisionnement durable en matière première</a:t>
          </a:r>
        </a:p>
      </dsp:txBody>
      <dsp:txXfrm>
        <a:off x="2534495" y="3251200"/>
        <a:ext cx="2409035" cy="2167466"/>
      </dsp:txXfrm>
    </dsp:sp>
    <dsp:sp modelId="{AE44EF14-674F-4F60-9562-B9FC64D6812B}">
      <dsp:nvSpPr>
        <dsp:cNvPr id="0" name=""/>
        <dsp:cNvSpPr/>
      </dsp:nvSpPr>
      <dsp:spPr>
        <a:xfrm>
          <a:off x="3109223" y="2190509"/>
          <a:ext cx="1259579" cy="1037647"/>
        </a:xfrm>
        <a:prstGeom prst="ellipse">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063982"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fr-FR" sz="1800" b="1" kern="1200" noProof="0" dirty="0">
              <a:latin typeface="Aptos" panose="020B0004020202020204" pitchFamily="34" charset="0"/>
            </a:rPr>
            <a:t>Économie d’eau et d’énergie</a:t>
          </a:r>
        </a:p>
      </dsp:txBody>
      <dsp:txXfrm>
        <a:off x="5063982" y="0"/>
        <a:ext cx="2409035" cy="2167466"/>
      </dsp:txXfrm>
    </dsp:sp>
    <dsp:sp modelId="{38A49D2B-B931-40E0-B209-652B82ADBB8E}">
      <dsp:nvSpPr>
        <dsp:cNvPr id="0" name=""/>
        <dsp:cNvSpPr/>
      </dsp:nvSpPr>
      <dsp:spPr>
        <a:xfrm>
          <a:off x="5614841" y="2206413"/>
          <a:ext cx="1307318" cy="1005840"/>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593470"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fr-FR" sz="1800" b="1" kern="1200" noProof="0" dirty="0">
              <a:latin typeface="Aptos" panose="020B0004020202020204" pitchFamily="34" charset="0"/>
            </a:rPr>
            <a:t>Élimination de produits chimiques dangereux</a:t>
          </a:r>
        </a:p>
      </dsp:txBody>
      <dsp:txXfrm>
        <a:off x="7593470" y="3251200"/>
        <a:ext cx="2409035" cy="2167466"/>
      </dsp:txXfrm>
    </dsp:sp>
    <dsp:sp modelId="{EA3E8CF6-62A3-46C3-8A4D-33B3F8CEFB9D}">
      <dsp:nvSpPr>
        <dsp:cNvPr id="0" name=""/>
        <dsp:cNvSpPr/>
      </dsp:nvSpPr>
      <dsp:spPr>
        <a:xfrm>
          <a:off x="8178092" y="2158704"/>
          <a:ext cx="1239791" cy="1101257"/>
        </a:xfrm>
        <a:prstGeom prst="ellipse">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73655-4E54-427A-8D95-582299723C00}">
      <dsp:nvSpPr>
        <dsp:cNvPr id="0" name=""/>
        <dsp:cNvSpPr/>
      </dsp:nvSpPr>
      <dsp:spPr>
        <a:xfrm>
          <a:off x="0" y="941848"/>
          <a:ext cx="1732321" cy="173232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24498366-E69B-49DE-AE4C-DE5319BB2FB8}">
      <dsp:nvSpPr>
        <dsp:cNvPr id="0" name=""/>
        <dsp:cNvSpPr/>
      </dsp:nvSpPr>
      <dsp:spPr>
        <a:xfrm>
          <a:off x="370090" y="2563664"/>
          <a:ext cx="1732321" cy="1732321"/>
        </a:xfrm>
        <a:prstGeom prst="roundRect">
          <a:avLst>
            <a:gd name="adj" fmla="val 10000"/>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noProof="0" dirty="0">
              <a:solidFill>
                <a:schemeClr val="tx1"/>
              </a:solidFill>
              <a:latin typeface="Aptos" panose="020B0004020202020204" pitchFamily="34" charset="0"/>
            </a:rPr>
            <a:t>Raréfaction des ressources, déforestation</a:t>
          </a:r>
        </a:p>
      </dsp:txBody>
      <dsp:txXfrm>
        <a:off x="420828" y="2614402"/>
        <a:ext cx="1630845" cy="1630845"/>
      </dsp:txXfrm>
    </dsp:sp>
    <dsp:sp modelId="{EC8C65C2-C09A-408B-BB15-779D1FEE0EEC}">
      <dsp:nvSpPr>
        <dsp:cNvPr id="0" name=""/>
        <dsp:cNvSpPr/>
      </dsp:nvSpPr>
      <dsp:spPr>
        <a:xfrm rot="21577872">
          <a:off x="2057602" y="1591166"/>
          <a:ext cx="325291" cy="416252"/>
        </a:xfrm>
        <a:prstGeom prst="righ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latin typeface="Aptos" panose="020B0004020202020204" pitchFamily="34" charset="0"/>
          </a:endParaRPr>
        </a:p>
      </dsp:txBody>
      <dsp:txXfrm>
        <a:off x="2057603" y="1674730"/>
        <a:ext cx="227704" cy="249752"/>
      </dsp:txXfrm>
    </dsp:sp>
    <dsp:sp modelId="{BD1CE81C-F6B3-4B25-B7F0-88E2F18CF1F0}">
      <dsp:nvSpPr>
        <dsp:cNvPr id="0" name=""/>
        <dsp:cNvSpPr/>
      </dsp:nvSpPr>
      <dsp:spPr>
        <a:xfrm>
          <a:off x="2661705" y="924715"/>
          <a:ext cx="1732321" cy="1732321"/>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42501D15-22D7-4FEC-A933-CD424E39270E}">
      <dsp:nvSpPr>
        <dsp:cNvPr id="0" name=""/>
        <dsp:cNvSpPr/>
      </dsp:nvSpPr>
      <dsp:spPr>
        <a:xfrm>
          <a:off x="3116874" y="2569849"/>
          <a:ext cx="1732321" cy="1732321"/>
        </a:xfrm>
        <a:prstGeom prst="roundRect">
          <a:avLst>
            <a:gd name="adj" fmla="val 10000"/>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noProof="0" dirty="0">
              <a:solidFill>
                <a:schemeClr val="tx1"/>
              </a:solidFill>
              <a:latin typeface="Aptos" panose="020B0004020202020204" pitchFamily="34" charset="0"/>
            </a:rPr>
            <a:t>Génération de déchets </a:t>
          </a:r>
        </a:p>
      </dsp:txBody>
      <dsp:txXfrm>
        <a:off x="3167612" y="2620587"/>
        <a:ext cx="1630845" cy="1630845"/>
      </dsp:txXfrm>
    </dsp:sp>
    <dsp:sp modelId="{7FC8AC7D-15AC-4374-ADCC-AC29850919DC}">
      <dsp:nvSpPr>
        <dsp:cNvPr id="0" name=""/>
        <dsp:cNvSpPr/>
      </dsp:nvSpPr>
      <dsp:spPr>
        <a:xfrm rot="4722">
          <a:off x="4714626" y="1584600"/>
          <a:ext cx="320599" cy="416252"/>
        </a:xfrm>
        <a:prstGeom prst="rightArrow">
          <a:avLst>
            <a:gd name="adj1" fmla="val 60000"/>
            <a:gd name="adj2" fmla="val 50000"/>
          </a:avLst>
        </a:prstGeom>
        <a:gradFill rotWithShape="0">
          <a:gsLst>
            <a:gs pos="0">
              <a:schemeClr val="accent2">
                <a:hueOff val="4356845"/>
                <a:satOff val="-27574"/>
                <a:lumOff val="-2842"/>
                <a:alphaOff val="0"/>
                <a:tint val="100000"/>
                <a:shade val="100000"/>
                <a:satMod val="130000"/>
              </a:schemeClr>
            </a:gs>
            <a:gs pos="100000">
              <a:schemeClr val="accent2">
                <a:hueOff val="4356845"/>
                <a:satOff val="-27574"/>
                <a:lumOff val="-284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latin typeface="Aptos" panose="020B0004020202020204" pitchFamily="34" charset="0"/>
          </a:endParaRPr>
        </a:p>
      </dsp:txBody>
      <dsp:txXfrm>
        <a:off x="4714626" y="1667784"/>
        <a:ext cx="224419" cy="249752"/>
      </dsp:txXfrm>
    </dsp:sp>
    <dsp:sp modelId="{F9AA1A5B-BC77-44A3-9711-0D8D87879CC0}">
      <dsp:nvSpPr>
        <dsp:cNvPr id="0" name=""/>
        <dsp:cNvSpPr/>
      </dsp:nvSpPr>
      <dsp:spPr>
        <a:xfrm>
          <a:off x="5310024" y="928353"/>
          <a:ext cx="1732321" cy="173232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8000" r="-28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1E068E20-8E23-4CAE-8407-E97FA132F46D}">
      <dsp:nvSpPr>
        <dsp:cNvPr id="0" name=""/>
        <dsp:cNvSpPr/>
      </dsp:nvSpPr>
      <dsp:spPr>
        <a:xfrm>
          <a:off x="5913930" y="2580173"/>
          <a:ext cx="1732321" cy="1732321"/>
        </a:xfrm>
        <a:prstGeom prst="roundRect">
          <a:avLst>
            <a:gd name="adj" fmla="val 10000"/>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noProof="0" dirty="0">
              <a:solidFill>
                <a:schemeClr val="tx1"/>
              </a:solidFill>
              <a:latin typeface="Aptos" panose="020B0004020202020204" pitchFamily="34" charset="0"/>
            </a:rPr>
            <a:t>Pollution de l’environnement, émissions</a:t>
          </a:r>
        </a:p>
      </dsp:txBody>
      <dsp:txXfrm>
        <a:off x="5964668" y="2630911"/>
        <a:ext cx="1630845" cy="1630845"/>
      </dsp:txXfrm>
    </dsp:sp>
    <dsp:sp modelId="{7C551E97-8D22-4F3F-B66F-DC2934121137}">
      <dsp:nvSpPr>
        <dsp:cNvPr id="0" name=""/>
        <dsp:cNvSpPr/>
      </dsp:nvSpPr>
      <dsp:spPr>
        <a:xfrm rot="26284">
          <a:off x="7385233" y="1596943"/>
          <a:ext cx="342903" cy="416252"/>
        </a:xfrm>
        <a:prstGeom prst="rightArrow">
          <a:avLst>
            <a:gd name="adj1" fmla="val 60000"/>
            <a:gd name="adj2" fmla="val 50000"/>
          </a:avLst>
        </a:prstGeom>
        <a:gradFill rotWithShape="0">
          <a:gsLst>
            <a:gs pos="0">
              <a:schemeClr val="accent2">
                <a:hueOff val="8713691"/>
                <a:satOff val="-55148"/>
                <a:lumOff val="-5684"/>
                <a:alphaOff val="0"/>
                <a:tint val="100000"/>
                <a:shade val="100000"/>
                <a:satMod val="130000"/>
              </a:schemeClr>
            </a:gs>
            <a:gs pos="100000">
              <a:schemeClr val="accent2">
                <a:hueOff val="8713691"/>
                <a:satOff val="-55148"/>
                <a:lumOff val="-568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latin typeface="Aptos" panose="020B0004020202020204" pitchFamily="34" charset="0"/>
          </a:endParaRPr>
        </a:p>
      </dsp:txBody>
      <dsp:txXfrm>
        <a:off x="7385235" y="1679800"/>
        <a:ext cx="240032" cy="249752"/>
      </dsp:txXfrm>
    </dsp:sp>
    <dsp:sp modelId="{E5500FC7-7FFC-40C3-8981-5F56E084D31C}">
      <dsp:nvSpPr>
        <dsp:cNvPr id="0" name=""/>
        <dsp:cNvSpPr/>
      </dsp:nvSpPr>
      <dsp:spPr>
        <a:xfrm>
          <a:off x="8022040" y="949089"/>
          <a:ext cx="1732321" cy="173232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345C659-C95E-4303-BC31-A92918715C08}">
      <dsp:nvSpPr>
        <dsp:cNvPr id="0" name=""/>
        <dsp:cNvSpPr/>
      </dsp:nvSpPr>
      <dsp:spPr>
        <a:xfrm>
          <a:off x="8341772" y="2594465"/>
          <a:ext cx="1732321" cy="1732321"/>
        </a:xfrm>
        <a:prstGeom prst="roundRect">
          <a:avLst>
            <a:gd name="adj" fmla="val 10000"/>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noProof="0" dirty="0">
              <a:solidFill>
                <a:schemeClr val="tx1"/>
              </a:solidFill>
              <a:latin typeface="Aptos" panose="020B0004020202020204" pitchFamily="34" charset="0"/>
            </a:rPr>
            <a:t>Émissions CO2 </a:t>
          </a:r>
        </a:p>
      </dsp:txBody>
      <dsp:txXfrm>
        <a:off x="8392510" y="2645203"/>
        <a:ext cx="1630845" cy="16308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9756"/>
          <a:ext cx="11133728" cy="217300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616" y="0"/>
          <a:ext cx="2813935" cy="2173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fr-FR" sz="1800" b="1" kern="1200" noProof="0" dirty="0">
              <a:latin typeface="Aptos" panose="020B0004020202020204" pitchFamily="34" charset="0"/>
            </a:rPr>
            <a:t>Utilisation d’énergie verte dans la production</a:t>
          </a:r>
        </a:p>
      </dsp:txBody>
      <dsp:txXfrm>
        <a:off x="616" y="0"/>
        <a:ext cx="2813935" cy="2173008"/>
      </dsp:txXfrm>
    </dsp:sp>
    <dsp:sp modelId="{BCE8E730-C289-43F3-8812-731363591245}">
      <dsp:nvSpPr>
        <dsp:cNvPr id="0" name=""/>
        <dsp:cNvSpPr/>
      </dsp:nvSpPr>
      <dsp:spPr>
        <a:xfrm>
          <a:off x="727377" y="2196112"/>
          <a:ext cx="1360411" cy="1040294"/>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928919" y="3259512"/>
          <a:ext cx="2287361" cy="2173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fr-FR" sz="1800" b="1" kern="1200" noProof="0" dirty="0">
              <a:latin typeface="Aptos" panose="020B0004020202020204" pitchFamily="34" charset="0"/>
            </a:rPr>
            <a:t>Réduction des emballages, garantie de la recyclabilité</a:t>
          </a:r>
        </a:p>
      </dsp:txBody>
      <dsp:txXfrm>
        <a:off x="2928919" y="3259512"/>
        <a:ext cx="2287361" cy="2173008"/>
      </dsp:txXfrm>
    </dsp:sp>
    <dsp:sp modelId="{AE44EF14-674F-4F60-9562-B9FC64D6812B}">
      <dsp:nvSpPr>
        <dsp:cNvPr id="0" name=""/>
        <dsp:cNvSpPr/>
      </dsp:nvSpPr>
      <dsp:spPr>
        <a:xfrm>
          <a:off x="3441199" y="2196109"/>
          <a:ext cx="1262800" cy="1040300"/>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330648" y="0"/>
          <a:ext cx="2287361" cy="2173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fr-FR" sz="1800" b="1" kern="1200" noProof="0" dirty="0">
              <a:latin typeface="Aptos" panose="020B0004020202020204" pitchFamily="34" charset="0"/>
            </a:rPr>
            <a:t>Produits écolabellisés</a:t>
          </a:r>
        </a:p>
      </dsp:txBody>
      <dsp:txXfrm>
        <a:off x="5330648" y="0"/>
        <a:ext cx="2287361" cy="2173008"/>
      </dsp:txXfrm>
    </dsp:sp>
    <dsp:sp modelId="{38A49D2B-B931-40E0-B209-652B82ADBB8E}">
      <dsp:nvSpPr>
        <dsp:cNvPr id="0" name=""/>
        <dsp:cNvSpPr/>
      </dsp:nvSpPr>
      <dsp:spPr>
        <a:xfrm>
          <a:off x="5818999" y="2212054"/>
          <a:ext cx="1310660" cy="1008411"/>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732378" y="3259512"/>
          <a:ext cx="2287361" cy="2173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fr-FR" sz="1800" b="1" kern="1200" noProof="0" dirty="0">
              <a:latin typeface="Aptos" panose="020B0004020202020204" pitchFamily="34" charset="0"/>
            </a:rPr>
            <a:t>Élimination d’ingrédients dangereux</a:t>
          </a:r>
        </a:p>
      </dsp:txBody>
      <dsp:txXfrm>
        <a:off x="7732378" y="3259512"/>
        <a:ext cx="2287361" cy="2173008"/>
      </dsp:txXfrm>
    </dsp:sp>
    <dsp:sp modelId="{EA3E8CF6-62A3-46C3-8A4D-33B3F8CEFB9D}">
      <dsp:nvSpPr>
        <dsp:cNvPr id="0" name=""/>
        <dsp:cNvSpPr/>
      </dsp:nvSpPr>
      <dsp:spPr>
        <a:xfrm>
          <a:off x="8254578" y="2164223"/>
          <a:ext cx="1242960" cy="1104072"/>
        </a:xfrm>
        <a:prstGeom prst="ellipse">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5008"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fr-FR" sz="2000" b="1" kern="1200" noProof="0" dirty="0">
              <a:latin typeface="Aptos" panose="020B0004020202020204" pitchFamily="34" charset="0"/>
            </a:rPr>
            <a:t>Conditions de travail équitable</a:t>
          </a:r>
        </a:p>
      </dsp:txBody>
      <dsp:txXfrm>
        <a:off x="5008" y="0"/>
        <a:ext cx="2409035" cy="2167466"/>
      </dsp:txXfrm>
    </dsp:sp>
    <dsp:sp modelId="{BCE8E730-C289-43F3-8812-731363591245}">
      <dsp:nvSpPr>
        <dsp:cNvPr id="0" name=""/>
        <dsp:cNvSpPr/>
      </dsp:nvSpPr>
      <dsp:spPr>
        <a:xfrm>
          <a:off x="531055" y="2190512"/>
          <a:ext cx="1356942" cy="103764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534495"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fr-FR" sz="2000" b="1" kern="1200" noProof="0" dirty="0">
              <a:latin typeface="Aptos" panose="020B0004020202020204" pitchFamily="34" charset="0"/>
            </a:rPr>
            <a:t>Conditions de travail sécurisées</a:t>
          </a:r>
        </a:p>
      </dsp:txBody>
      <dsp:txXfrm>
        <a:off x="2534495" y="3251200"/>
        <a:ext cx="2409035" cy="2167466"/>
      </dsp:txXfrm>
    </dsp:sp>
    <dsp:sp modelId="{AE44EF14-674F-4F60-9562-B9FC64D6812B}">
      <dsp:nvSpPr>
        <dsp:cNvPr id="0" name=""/>
        <dsp:cNvSpPr/>
      </dsp:nvSpPr>
      <dsp:spPr>
        <a:xfrm>
          <a:off x="3109223" y="2190509"/>
          <a:ext cx="1259579" cy="103764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063982"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fr-FR" sz="2000" b="1" kern="1200" noProof="0" dirty="0">
              <a:latin typeface="Aptos" panose="020B0004020202020204" pitchFamily="34" charset="0"/>
            </a:rPr>
            <a:t>Égalité des sexes, inclusion</a:t>
          </a:r>
        </a:p>
      </dsp:txBody>
      <dsp:txXfrm>
        <a:off x="5063982" y="0"/>
        <a:ext cx="2409035" cy="2167466"/>
      </dsp:txXfrm>
    </dsp:sp>
    <dsp:sp modelId="{38A49D2B-B931-40E0-B209-652B82ADBB8E}">
      <dsp:nvSpPr>
        <dsp:cNvPr id="0" name=""/>
        <dsp:cNvSpPr/>
      </dsp:nvSpPr>
      <dsp:spPr>
        <a:xfrm>
          <a:off x="5614841" y="2206413"/>
          <a:ext cx="1307318" cy="1005840"/>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593470"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fr-FR" sz="2000" b="1" kern="1200" noProof="0" dirty="0">
              <a:latin typeface="Aptos" panose="020B0004020202020204" pitchFamily="34" charset="0"/>
            </a:rPr>
            <a:t>Droits des travailleurs, salaires</a:t>
          </a:r>
        </a:p>
      </dsp:txBody>
      <dsp:txXfrm>
        <a:off x="7593470" y="3251200"/>
        <a:ext cx="2409035" cy="2167466"/>
      </dsp:txXfrm>
    </dsp:sp>
    <dsp:sp modelId="{EA3E8CF6-62A3-46C3-8A4D-33B3F8CEFB9D}">
      <dsp:nvSpPr>
        <dsp:cNvPr id="0" name=""/>
        <dsp:cNvSpPr/>
      </dsp:nvSpPr>
      <dsp:spPr>
        <a:xfrm>
          <a:off x="8178092" y="2158704"/>
          <a:ext cx="1239791" cy="1101257"/>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5008"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fr-FR" sz="2000" b="1" kern="1200" noProof="0" dirty="0">
              <a:latin typeface="Aptos" panose="020B0004020202020204" pitchFamily="34" charset="0"/>
            </a:rPr>
            <a:t>Conditions de travail équitables</a:t>
          </a:r>
        </a:p>
      </dsp:txBody>
      <dsp:txXfrm>
        <a:off x="5008" y="0"/>
        <a:ext cx="2409035" cy="2167466"/>
      </dsp:txXfrm>
    </dsp:sp>
    <dsp:sp modelId="{BCE8E730-C289-43F3-8812-731363591245}">
      <dsp:nvSpPr>
        <dsp:cNvPr id="0" name=""/>
        <dsp:cNvSpPr/>
      </dsp:nvSpPr>
      <dsp:spPr>
        <a:xfrm>
          <a:off x="531055" y="2190512"/>
          <a:ext cx="1356942" cy="103764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534495"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fr-FR" sz="2000" b="1" kern="1200" noProof="0" dirty="0">
              <a:latin typeface="Aptos" panose="020B0004020202020204" pitchFamily="34" charset="0"/>
            </a:rPr>
            <a:t>Conditions de travail sécurisées</a:t>
          </a:r>
        </a:p>
      </dsp:txBody>
      <dsp:txXfrm>
        <a:off x="2534495" y="3251200"/>
        <a:ext cx="2409035" cy="2167466"/>
      </dsp:txXfrm>
    </dsp:sp>
    <dsp:sp modelId="{AE44EF14-674F-4F60-9562-B9FC64D6812B}">
      <dsp:nvSpPr>
        <dsp:cNvPr id="0" name=""/>
        <dsp:cNvSpPr/>
      </dsp:nvSpPr>
      <dsp:spPr>
        <a:xfrm>
          <a:off x="3109223" y="2190509"/>
          <a:ext cx="1259579" cy="103764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063982"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fr-FR" sz="2000" b="1" kern="1200" noProof="0" dirty="0">
              <a:latin typeface="Aptos" panose="020B0004020202020204" pitchFamily="34" charset="0"/>
            </a:rPr>
            <a:t>Égalité des sexes et inclusion</a:t>
          </a:r>
        </a:p>
      </dsp:txBody>
      <dsp:txXfrm>
        <a:off x="5063982" y="0"/>
        <a:ext cx="2409035" cy="2167466"/>
      </dsp:txXfrm>
    </dsp:sp>
    <dsp:sp modelId="{38A49D2B-B931-40E0-B209-652B82ADBB8E}">
      <dsp:nvSpPr>
        <dsp:cNvPr id="0" name=""/>
        <dsp:cNvSpPr/>
      </dsp:nvSpPr>
      <dsp:spPr>
        <a:xfrm>
          <a:off x="5614841" y="2206413"/>
          <a:ext cx="1307318" cy="1005840"/>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593470"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fr-FR" sz="2000" b="1" kern="1200" noProof="0" dirty="0">
              <a:latin typeface="Aptos" panose="020B0004020202020204" pitchFamily="34" charset="0"/>
            </a:rPr>
            <a:t>Droits des travailleurs, salaires</a:t>
          </a:r>
        </a:p>
      </dsp:txBody>
      <dsp:txXfrm>
        <a:off x="7593470" y="3251200"/>
        <a:ext cx="2409035" cy="2167466"/>
      </dsp:txXfrm>
    </dsp:sp>
    <dsp:sp modelId="{EA3E8CF6-62A3-46C3-8A4D-33B3F8CEFB9D}">
      <dsp:nvSpPr>
        <dsp:cNvPr id="0" name=""/>
        <dsp:cNvSpPr/>
      </dsp:nvSpPr>
      <dsp:spPr>
        <a:xfrm>
          <a:off x="8178092" y="2158704"/>
          <a:ext cx="1239791" cy="1101257"/>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5008"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fr-FR" sz="2000" b="1" kern="1200" noProof="0" dirty="0">
              <a:latin typeface="Aptos" panose="020B0004020202020204" pitchFamily="34" charset="0"/>
            </a:rPr>
            <a:t>Partenariats durables avec les fournisseurs</a:t>
          </a:r>
        </a:p>
      </dsp:txBody>
      <dsp:txXfrm>
        <a:off x="5008" y="0"/>
        <a:ext cx="2409035" cy="2167466"/>
      </dsp:txXfrm>
    </dsp:sp>
    <dsp:sp modelId="{BCE8E730-C289-43F3-8812-731363591245}">
      <dsp:nvSpPr>
        <dsp:cNvPr id="0" name=""/>
        <dsp:cNvSpPr/>
      </dsp:nvSpPr>
      <dsp:spPr>
        <a:xfrm>
          <a:off x="543084" y="2226606"/>
          <a:ext cx="1356942" cy="103764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534495"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fr-FR" sz="2000" b="1" kern="1200" noProof="0" dirty="0">
              <a:latin typeface="Aptos" panose="020B0004020202020204" pitchFamily="34" charset="0"/>
            </a:rPr>
            <a:t>Évolution des capacités des fournisseurs</a:t>
          </a:r>
        </a:p>
      </dsp:txBody>
      <dsp:txXfrm>
        <a:off x="2534495" y="3251200"/>
        <a:ext cx="2409035" cy="2167466"/>
      </dsp:txXfrm>
    </dsp:sp>
    <dsp:sp modelId="{AE44EF14-674F-4F60-9562-B9FC64D6812B}">
      <dsp:nvSpPr>
        <dsp:cNvPr id="0" name=""/>
        <dsp:cNvSpPr/>
      </dsp:nvSpPr>
      <dsp:spPr>
        <a:xfrm>
          <a:off x="3109223" y="2190509"/>
          <a:ext cx="1259579" cy="103764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063982"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fr-FR" sz="2000" b="1" kern="1200" noProof="0" dirty="0">
              <a:latin typeface="Aptos" panose="020B0004020202020204" pitchFamily="34" charset="0"/>
            </a:rPr>
            <a:t>Introduction d’innovations</a:t>
          </a:r>
        </a:p>
      </dsp:txBody>
      <dsp:txXfrm>
        <a:off x="5063982" y="0"/>
        <a:ext cx="2409035" cy="2167466"/>
      </dsp:txXfrm>
    </dsp:sp>
    <dsp:sp modelId="{38A49D2B-B931-40E0-B209-652B82ADBB8E}">
      <dsp:nvSpPr>
        <dsp:cNvPr id="0" name=""/>
        <dsp:cNvSpPr/>
      </dsp:nvSpPr>
      <dsp:spPr>
        <a:xfrm>
          <a:off x="5614841" y="2206413"/>
          <a:ext cx="1307318" cy="1005840"/>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593470"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fr-FR" sz="2000" b="1" kern="1200" noProof="0" dirty="0">
              <a:latin typeface="Aptos" panose="020B0004020202020204" pitchFamily="34" charset="0"/>
            </a:rPr>
            <a:t>Réduction des risques </a:t>
          </a:r>
        </a:p>
      </dsp:txBody>
      <dsp:txXfrm>
        <a:off x="7593470" y="3251200"/>
        <a:ext cx="2409035" cy="2167466"/>
      </dsp:txXfrm>
    </dsp:sp>
    <dsp:sp modelId="{EA3E8CF6-62A3-46C3-8A4D-33B3F8CEFB9D}">
      <dsp:nvSpPr>
        <dsp:cNvPr id="0" name=""/>
        <dsp:cNvSpPr/>
      </dsp:nvSpPr>
      <dsp:spPr>
        <a:xfrm>
          <a:off x="8178092" y="2158704"/>
          <a:ext cx="1239791" cy="1101257"/>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894C7-1C77-4825-9C32-4041C21C1D4F}">
      <dsp:nvSpPr>
        <dsp:cNvPr id="0" name=""/>
        <dsp:cNvSpPr/>
      </dsp:nvSpPr>
      <dsp:spPr>
        <a:xfrm>
          <a:off x="176" y="0"/>
          <a:ext cx="634075" cy="634075"/>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02E3170D-AC24-4ED4-916D-755E22EC38AF}">
      <dsp:nvSpPr>
        <dsp:cNvPr id="0" name=""/>
        <dsp:cNvSpPr/>
      </dsp:nvSpPr>
      <dsp:spPr>
        <a:xfrm>
          <a:off x="63583" y="63407"/>
          <a:ext cx="507260" cy="507260"/>
        </a:xfrm>
        <a:prstGeom prst="chord">
          <a:avLst>
            <a:gd name="adj1" fmla="val 1800000"/>
            <a:gd name="adj2" fmla="val 90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2A1D9F-86F9-40FE-9528-5947857397FC}">
      <dsp:nvSpPr>
        <dsp:cNvPr id="0" name=""/>
        <dsp:cNvSpPr/>
      </dsp:nvSpPr>
      <dsp:spPr>
        <a:xfrm>
          <a:off x="766351" y="634075"/>
          <a:ext cx="1875806" cy="2668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l" defTabSz="711200">
            <a:lnSpc>
              <a:spcPct val="90000"/>
            </a:lnSpc>
            <a:spcBef>
              <a:spcPct val="0"/>
            </a:spcBef>
            <a:spcAft>
              <a:spcPct val="35000"/>
            </a:spcAft>
            <a:buNone/>
          </a:pPr>
          <a:r>
            <a:rPr lang="fr-FR" sz="1600" kern="1200" noProof="0" dirty="0">
              <a:latin typeface="Aptos" panose="020B0004020202020204" pitchFamily="34" charset="0"/>
            </a:rPr>
            <a:t>Des points sont attribués </a:t>
          </a:r>
          <a:r>
            <a:rPr lang="fr-FR" sz="1600" b="1" kern="1200" noProof="0" dirty="0">
              <a:latin typeface="Aptos" panose="020B0004020202020204" pitchFamily="34" charset="0"/>
            </a:rPr>
            <a:t>en échelons de 10 %  </a:t>
          </a:r>
          <a:r>
            <a:rPr lang="fr-FR" sz="1600" kern="1200" noProof="0" dirty="0">
              <a:latin typeface="Aptos" panose="020B0004020202020204" pitchFamily="34" charset="0"/>
            </a:rPr>
            <a:t>de dépassement du taux minimum de coton de protection IPM ou bio. </a:t>
          </a:r>
        </a:p>
      </dsp:txBody>
      <dsp:txXfrm>
        <a:off x="766351" y="634075"/>
        <a:ext cx="1875806" cy="2668401"/>
      </dsp:txXfrm>
    </dsp:sp>
    <dsp:sp modelId="{2A1778A6-FDEE-4A40-B09C-CA0693C28837}">
      <dsp:nvSpPr>
        <dsp:cNvPr id="0" name=""/>
        <dsp:cNvSpPr/>
      </dsp:nvSpPr>
      <dsp:spPr>
        <a:xfrm>
          <a:off x="766351" y="0"/>
          <a:ext cx="1875806" cy="634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fr-FR" sz="1600" b="1" kern="1200" noProof="0" dirty="0">
              <a:solidFill>
                <a:srgbClr val="035854"/>
              </a:solidFill>
              <a:latin typeface="Aptos" panose="020B0004020202020204" pitchFamily="34" charset="0"/>
            </a:rPr>
            <a:t>Taux du coton certifié </a:t>
          </a:r>
        </a:p>
      </dsp:txBody>
      <dsp:txXfrm>
        <a:off x="766351" y="0"/>
        <a:ext cx="1875806" cy="634075"/>
      </dsp:txXfrm>
    </dsp:sp>
    <dsp:sp modelId="{378317F1-552D-4E44-BDF1-CF97C6BC543E}">
      <dsp:nvSpPr>
        <dsp:cNvPr id="0" name=""/>
        <dsp:cNvSpPr/>
      </dsp:nvSpPr>
      <dsp:spPr>
        <a:xfrm>
          <a:off x="2790159" y="0"/>
          <a:ext cx="634075" cy="634075"/>
        </a:xfrm>
        <a:prstGeom prst="ellipse">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AD4AA0B8-C0A4-4053-BB22-A38A15345559}">
      <dsp:nvSpPr>
        <dsp:cNvPr id="0" name=""/>
        <dsp:cNvSpPr/>
      </dsp:nvSpPr>
      <dsp:spPr>
        <a:xfrm>
          <a:off x="2630930" y="1404730"/>
          <a:ext cx="507260" cy="507260"/>
        </a:xfrm>
        <a:prstGeom prst="chord">
          <a:avLst>
            <a:gd name="adj1" fmla="val 0"/>
            <a:gd name="adj2" fmla="val 10800000"/>
          </a:avLst>
        </a:prstGeom>
        <a:solidFill>
          <a:schemeClr val="bg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CDF8B9AE-FE87-499A-B9BC-09037BF9A3CD}">
      <dsp:nvSpPr>
        <dsp:cNvPr id="0" name=""/>
        <dsp:cNvSpPr/>
      </dsp:nvSpPr>
      <dsp:spPr>
        <a:xfrm>
          <a:off x="3540431" y="634075"/>
          <a:ext cx="1875806" cy="2668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l" defTabSz="711200">
            <a:lnSpc>
              <a:spcPct val="90000"/>
            </a:lnSpc>
            <a:spcBef>
              <a:spcPct val="0"/>
            </a:spcBef>
            <a:spcAft>
              <a:spcPct val="35000"/>
            </a:spcAft>
            <a:buNone/>
          </a:pPr>
          <a:r>
            <a:rPr lang="fr-FR" sz="1600" kern="1200" noProof="0" dirty="0">
              <a:latin typeface="Aptos" panose="020B0004020202020204" pitchFamily="34" charset="0"/>
            </a:rPr>
            <a:t>Des points sont attribués </a:t>
          </a:r>
          <a:r>
            <a:rPr lang="fr-FR" sz="1600" b="1" kern="1200" noProof="0" dirty="0">
              <a:latin typeface="Aptos" panose="020B0004020202020204" pitchFamily="34" charset="0"/>
            </a:rPr>
            <a:t>en échelons de 10 % de dépassement </a:t>
          </a:r>
          <a:r>
            <a:rPr lang="fr-FR" sz="1600" kern="1200" noProof="0" dirty="0">
              <a:latin typeface="Aptos" panose="020B0004020202020204" pitchFamily="34" charset="0"/>
            </a:rPr>
            <a:t>du taux minimum des </a:t>
          </a:r>
          <a:r>
            <a:rPr lang="fr-FR" sz="1600" b="1" kern="1200" noProof="0" dirty="0">
              <a:latin typeface="Aptos" panose="020B0004020202020204" pitchFamily="34" charset="0"/>
            </a:rPr>
            <a:t>20 % </a:t>
          </a:r>
          <a:r>
            <a:rPr lang="fr-FR" sz="1600" kern="1200" noProof="0" dirty="0">
              <a:latin typeface="Aptos" panose="020B0004020202020204" pitchFamily="34" charset="0"/>
            </a:rPr>
            <a:t>de polyester ou nylon recyclé. </a:t>
          </a:r>
        </a:p>
      </dsp:txBody>
      <dsp:txXfrm>
        <a:off x="3540431" y="634075"/>
        <a:ext cx="1875806" cy="2668401"/>
      </dsp:txXfrm>
    </dsp:sp>
    <dsp:sp modelId="{67F57FAA-77E3-4CE4-8EE6-2E15F640005F}">
      <dsp:nvSpPr>
        <dsp:cNvPr id="0" name=""/>
        <dsp:cNvSpPr/>
      </dsp:nvSpPr>
      <dsp:spPr>
        <a:xfrm>
          <a:off x="3540431" y="0"/>
          <a:ext cx="1875806" cy="634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fr-FR" sz="1600" b="1" kern="1200" noProof="0" dirty="0">
              <a:solidFill>
                <a:srgbClr val="035854"/>
              </a:solidFill>
              <a:latin typeface="Aptos" panose="020B0004020202020204" pitchFamily="34" charset="0"/>
            </a:rPr>
            <a:t>Fibres synthétiques recyclées</a:t>
          </a:r>
        </a:p>
      </dsp:txBody>
      <dsp:txXfrm>
        <a:off x="3540431" y="0"/>
        <a:ext cx="1875806" cy="634075"/>
      </dsp:txXfrm>
    </dsp:sp>
    <dsp:sp modelId="{E0433E04-ECCC-456A-8944-6867C46888D6}">
      <dsp:nvSpPr>
        <dsp:cNvPr id="0" name=""/>
        <dsp:cNvSpPr/>
      </dsp:nvSpPr>
      <dsp:spPr>
        <a:xfrm>
          <a:off x="5548337" y="0"/>
          <a:ext cx="634075" cy="6340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3EDF0A-3E4B-4801-8211-DE92DD18D41F}">
      <dsp:nvSpPr>
        <dsp:cNvPr id="0" name=""/>
        <dsp:cNvSpPr/>
      </dsp:nvSpPr>
      <dsp:spPr>
        <a:xfrm>
          <a:off x="5611745" y="63407"/>
          <a:ext cx="507260" cy="507260"/>
        </a:xfrm>
        <a:prstGeom prst="chord">
          <a:avLst>
            <a:gd name="adj1" fmla="val 19800000"/>
            <a:gd name="adj2" fmla="val 12600000"/>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B62C4-4B06-4E5C-98C6-96A8D7F7AB14}">
      <dsp:nvSpPr>
        <dsp:cNvPr id="0" name=""/>
        <dsp:cNvSpPr/>
      </dsp:nvSpPr>
      <dsp:spPr>
        <a:xfrm>
          <a:off x="6314512" y="634075"/>
          <a:ext cx="1875806" cy="2668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l" defTabSz="711200">
            <a:lnSpc>
              <a:spcPct val="90000"/>
            </a:lnSpc>
            <a:spcBef>
              <a:spcPct val="0"/>
            </a:spcBef>
            <a:spcAft>
              <a:spcPct val="35000"/>
            </a:spcAft>
            <a:buNone/>
          </a:pPr>
          <a:r>
            <a:rPr lang="fr-FR" sz="1600" kern="1200" noProof="0" dirty="0">
              <a:latin typeface="Aptos" panose="020B0004020202020204" pitchFamily="34" charset="0"/>
            </a:rPr>
            <a:t>Des points sont attribués </a:t>
          </a:r>
          <a:r>
            <a:rPr lang="fr-FR" sz="1600" b="1" kern="1200" noProof="0" dirty="0">
              <a:latin typeface="Aptos" panose="020B0004020202020204" pitchFamily="34" charset="0"/>
            </a:rPr>
            <a:t>pour l’utilisation restreinte de substances dangereuses </a:t>
          </a:r>
          <a:r>
            <a:rPr lang="fr-FR" sz="1600" kern="1200" noProof="0" dirty="0">
              <a:latin typeface="Aptos" panose="020B0004020202020204" pitchFamily="34" charset="0"/>
            </a:rPr>
            <a:t>lors de la teinte, l’impression et l’apprêt. </a:t>
          </a:r>
        </a:p>
      </dsp:txBody>
      <dsp:txXfrm>
        <a:off x="6314512" y="634075"/>
        <a:ext cx="1875806" cy="2668401"/>
      </dsp:txXfrm>
    </dsp:sp>
    <dsp:sp modelId="{56D3B594-D35A-4B01-863A-3F5AE82F1C83}">
      <dsp:nvSpPr>
        <dsp:cNvPr id="0" name=""/>
        <dsp:cNvSpPr/>
      </dsp:nvSpPr>
      <dsp:spPr>
        <a:xfrm>
          <a:off x="6314512" y="0"/>
          <a:ext cx="1875806" cy="634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fr-FR" sz="1600" b="1" kern="1200" noProof="0" dirty="0">
              <a:solidFill>
                <a:srgbClr val="035854"/>
              </a:solidFill>
              <a:latin typeface="Aptos" panose="020B0004020202020204" pitchFamily="34" charset="0"/>
            </a:rPr>
            <a:t>Restriction de l’emploi de produits chimiques</a:t>
          </a:r>
        </a:p>
      </dsp:txBody>
      <dsp:txXfrm>
        <a:off x="6314512" y="0"/>
        <a:ext cx="1875806" cy="634075"/>
      </dsp:txXfrm>
    </dsp:sp>
    <dsp:sp modelId="{979169D8-5239-4679-835D-7B3197137A0F}">
      <dsp:nvSpPr>
        <dsp:cNvPr id="0" name=""/>
        <dsp:cNvSpPr/>
      </dsp:nvSpPr>
      <dsp:spPr>
        <a:xfrm>
          <a:off x="8322418" y="0"/>
          <a:ext cx="634075" cy="6340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77E42-E1C7-4D24-8F9C-6A9F2EE0B507}">
      <dsp:nvSpPr>
        <dsp:cNvPr id="0" name=""/>
        <dsp:cNvSpPr/>
      </dsp:nvSpPr>
      <dsp:spPr>
        <a:xfrm>
          <a:off x="8385825" y="63407"/>
          <a:ext cx="507260" cy="507260"/>
        </a:xfrm>
        <a:prstGeom prst="chord">
          <a:avLst>
            <a:gd name="adj1" fmla="val 16200000"/>
            <a:gd name="adj2" fmla="val 16200000"/>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31474A-CDC5-4F11-A73E-15D4D8875943}">
      <dsp:nvSpPr>
        <dsp:cNvPr id="0" name=""/>
        <dsp:cNvSpPr/>
      </dsp:nvSpPr>
      <dsp:spPr>
        <a:xfrm>
          <a:off x="9088592" y="634075"/>
          <a:ext cx="1875806" cy="2668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l" defTabSz="711200">
            <a:lnSpc>
              <a:spcPct val="90000"/>
            </a:lnSpc>
            <a:spcBef>
              <a:spcPct val="0"/>
            </a:spcBef>
            <a:spcAft>
              <a:spcPct val="35000"/>
            </a:spcAft>
            <a:buNone/>
          </a:pPr>
          <a:r>
            <a:rPr lang="fr-FR" sz="1600" b="1" kern="1200" noProof="0" dirty="0">
              <a:latin typeface="Aptos" panose="020B0004020202020204" pitchFamily="34" charset="0"/>
            </a:rPr>
            <a:t>Les logos et/ou marques </a:t>
          </a:r>
          <a:r>
            <a:rPr lang="fr-FR" sz="1600" kern="1200" noProof="0" dirty="0">
              <a:latin typeface="Aptos" panose="020B0004020202020204" pitchFamily="34" charset="0"/>
            </a:rPr>
            <a:t>doivent se détacher ou se prêter à la surimpression </a:t>
          </a:r>
          <a:r>
            <a:rPr lang="fr-FR" sz="1600" b="1" kern="1200" noProof="0" dirty="0">
              <a:latin typeface="Aptos" panose="020B0004020202020204" pitchFamily="34" charset="0"/>
            </a:rPr>
            <a:t>sans dégradation</a:t>
          </a:r>
          <a:r>
            <a:rPr lang="fr-FR" sz="1600" kern="1200" noProof="0" dirty="0">
              <a:latin typeface="Aptos" panose="020B0004020202020204" pitchFamily="34" charset="0"/>
            </a:rPr>
            <a:t>.</a:t>
          </a:r>
        </a:p>
      </dsp:txBody>
      <dsp:txXfrm>
        <a:off x="9088592" y="634075"/>
        <a:ext cx="1875806" cy="2668401"/>
      </dsp:txXfrm>
    </dsp:sp>
    <dsp:sp modelId="{30E41426-324D-47C3-A0F4-A367EB7FC617}">
      <dsp:nvSpPr>
        <dsp:cNvPr id="0" name=""/>
        <dsp:cNvSpPr/>
      </dsp:nvSpPr>
      <dsp:spPr>
        <a:xfrm>
          <a:off x="9088592" y="0"/>
          <a:ext cx="1875806" cy="634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fr-FR" sz="1600" b="1" kern="1200" noProof="0" dirty="0">
              <a:solidFill>
                <a:srgbClr val="035854"/>
              </a:solidFill>
              <a:latin typeface="Aptos" panose="020B0004020202020204" pitchFamily="34" charset="0"/>
            </a:rPr>
            <a:t>Conception en vue d’une réutilisation et d’un recyclage</a:t>
          </a:r>
        </a:p>
      </dsp:txBody>
      <dsp:txXfrm>
        <a:off x="9088592" y="0"/>
        <a:ext cx="1875806" cy="6340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5008"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fr-FR" sz="1800" b="1" kern="1200" noProof="0" dirty="0"/>
            <a:t>Réduction des émissions </a:t>
          </a:r>
          <a:r>
            <a:rPr lang="it-IT" sz="1800" b="1" kern="1200" dirty="0"/>
            <a:t>CO2</a:t>
          </a:r>
        </a:p>
      </dsp:txBody>
      <dsp:txXfrm>
        <a:off x="5008" y="0"/>
        <a:ext cx="2409035" cy="2167466"/>
      </dsp:txXfrm>
    </dsp:sp>
    <dsp:sp modelId="{BCE8E730-C289-43F3-8812-731363591245}">
      <dsp:nvSpPr>
        <dsp:cNvPr id="0" name=""/>
        <dsp:cNvSpPr/>
      </dsp:nvSpPr>
      <dsp:spPr>
        <a:xfrm>
          <a:off x="531055" y="2190512"/>
          <a:ext cx="1356942" cy="1037642"/>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534495"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fr-FR" sz="1800" b="1" kern="1200" noProof="0" dirty="0"/>
            <a:t>Prolongation de la durée de vie</a:t>
          </a:r>
        </a:p>
        <a:p>
          <a:pPr marL="0" lvl="0" indent="0" algn="ctr" defTabSz="800100">
            <a:lnSpc>
              <a:spcPct val="90000"/>
            </a:lnSpc>
            <a:spcBef>
              <a:spcPct val="0"/>
            </a:spcBef>
            <a:spcAft>
              <a:spcPct val="35000"/>
            </a:spcAft>
            <a:buNone/>
          </a:pPr>
          <a:r>
            <a:rPr lang="fr-FR" sz="1800" b="1" kern="1200" noProof="0" dirty="0"/>
            <a:t>Élimination à la fin de vie</a:t>
          </a:r>
        </a:p>
      </dsp:txBody>
      <dsp:txXfrm>
        <a:off x="2534495" y="3251200"/>
        <a:ext cx="2409035" cy="2167466"/>
      </dsp:txXfrm>
    </dsp:sp>
    <dsp:sp modelId="{AE44EF14-674F-4F60-9562-B9FC64D6812B}">
      <dsp:nvSpPr>
        <dsp:cNvPr id="0" name=""/>
        <dsp:cNvSpPr/>
      </dsp:nvSpPr>
      <dsp:spPr>
        <a:xfrm>
          <a:off x="3109223" y="2190509"/>
          <a:ext cx="1259579" cy="103764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063982"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fr-FR" sz="1800" b="1" kern="1200" noProof="0" dirty="0"/>
            <a:t>Modèles à faible consommation d’énergie</a:t>
          </a:r>
        </a:p>
      </dsp:txBody>
      <dsp:txXfrm>
        <a:off x="5063982" y="0"/>
        <a:ext cx="2409035" cy="2167466"/>
      </dsp:txXfrm>
    </dsp:sp>
    <dsp:sp modelId="{38A49D2B-B931-40E0-B209-652B82ADBB8E}">
      <dsp:nvSpPr>
        <dsp:cNvPr id="0" name=""/>
        <dsp:cNvSpPr/>
      </dsp:nvSpPr>
      <dsp:spPr>
        <a:xfrm>
          <a:off x="5614841" y="2206413"/>
          <a:ext cx="1307318" cy="1005840"/>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593470"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fr-FR" sz="1800" b="1" kern="1200" noProof="0" dirty="0"/>
            <a:t>Élimination d’ingrédients dangereux</a:t>
          </a:r>
        </a:p>
      </dsp:txBody>
      <dsp:txXfrm>
        <a:off x="7593470" y="3251200"/>
        <a:ext cx="2409035" cy="2167466"/>
      </dsp:txXfrm>
    </dsp:sp>
    <dsp:sp modelId="{EA3E8CF6-62A3-46C3-8A4D-33B3F8CEFB9D}">
      <dsp:nvSpPr>
        <dsp:cNvPr id="0" name=""/>
        <dsp:cNvSpPr/>
      </dsp:nvSpPr>
      <dsp:spPr>
        <a:xfrm>
          <a:off x="8178092" y="2158704"/>
          <a:ext cx="1239791" cy="1101257"/>
        </a:xfrm>
        <a:prstGeom prst="ellipse">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5008"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fr-FR" sz="2000" b="1" kern="1200" noProof="0" dirty="0"/>
            <a:t>Conditions de travail équitables</a:t>
          </a:r>
        </a:p>
      </dsp:txBody>
      <dsp:txXfrm>
        <a:off x="5008" y="0"/>
        <a:ext cx="2409035" cy="2167466"/>
      </dsp:txXfrm>
    </dsp:sp>
    <dsp:sp modelId="{BCE8E730-C289-43F3-8812-731363591245}">
      <dsp:nvSpPr>
        <dsp:cNvPr id="0" name=""/>
        <dsp:cNvSpPr/>
      </dsp:nvSpPr>
      <dsp:spPr>
        <a:xfrm>
          <a:off x="531055" y="2190512"/>
          <a:ext cx="1356942" cy="103764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534495"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fr-FR" sz="2000" b="1" kern="1200" noProof="0" dirty="0"/>
            <a:t>Conditions de travail sécurisées</a:t>
          </a:r>
        </a:p>
      </dsp:txBody>
      <dsp:txXfrm>
        <a:off x="2534495" y="3251200"/>
        <a:ext cx="2409035" cy="2167466"/>
      </dsp:txXfrm>
    </dsp:sp>
    <dsp:sp modelId="{AE44EF14-674F-4F60-9562-B9FC64D6812B}">
      <dsp:nvSpPr>
        <dsp:cNvPr id="0" name=""/>
        <dsp:cNvSpPr/>
      </dsp:nvSpPr>
      <dsp:spPr>
        <a:xfrm>
          <a:off x="3109223" y="2190509"/>
          <a:ext cx="1259579" cy="103764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063982"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fr-FR" sz="2000" b="1" kern="1200" noProof="0" dirty="0"/>
            <a:t>Égalité des sexes et inclusion</a:t>
          </a:r>
        </a:p>
      </dsp:txBody>
      <dsp:txXfrm>
        <a:off x="5063982" y="0"/>
        <a:ext cx="2409035" cy="2167466"/>
      </dsp:txXfrm>
    </dsp:sp>
    <dsp:sp modelId="{38A49D2B-B931-40E0-B209-652B82ADBB8E}">
      <dsp:nvSpPr>
        <dsp:cNvPr id="0" name=""/>
        <dsp:cNvSpPr/>
      </dsp:nvSpPr>
      <dsp:spPr>
        <a:xfrm>
          <a:off x="5614841" y="2206413"/>
          <a:ext cx="1307318" cy="1005840"/>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593470"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fr-FR" sz="2000" b="1" kern="1200" noProof="0" dirty="0"/>
            <a:t>Droits des travailleurs, salaires</a:t>
          </a:r>
        </a:p>
      </dsp:txBody>
      <dsp:txXfrm>
        <a:off x="7593470" y="3251200"/>
        <a:ext cx="2409035" cy="2167466"/>
      </dsp:txXfrm>
    </dsp:sp>
    <dsp:sp modelId="{EA3E8CF6-62A3-46C3-8A4D-33B3F8CEFB9D}">
      <dsp:nvSpPr>
        <dsp:cNvPr id="0" name=""/>
        <dsp:cNvSpPr/>
      </dsp:nvSpPr>
      <dsp:spPr>
        <a:xfrm>
          <a:off x="8178092" y="2158704"/>
          <a:ext cx="1239791" cy="1101257"/>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E6AE2-02EE-438F-8F5B-874B2BAED90D}">
      <dsp:nvSpPr>
        <dsp:cNvPr id="0" name=""/>
        <dsp:cNvSpPr/>
      </dsp:nvSpPr>
      <dsp:spPr>
        <a:xfrm rot="5400000">
          <a:off x="483573" y="1790436"/>
          <a:ext cx="1446616" cy="2407137"/>
        </a:xfrm>
        <a:prstGeom prst="corner">
          <a:avLst>
            <a:gd name="adj1" fmla="val 16120"/>
            <a:gd name="adj2" fmla="val 16110"/>
          </a:avLst>
        </a:prstGeom>
        <a:solidFill>
          <a:schemeClr val="accent2"/>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30D89A3-9528-4D3B-92DE-36F87961585A}">
      <dsp:nvSpPr>
        <dsp:cNvPr id="0" name=""/>
        <dsp:cNvSpPr/>
      </dsp:nvSpPr>
      <dsp:spPr>
        <a:xfrm>
          <a:off x="242096" y="2509651"/>
          <a:ext cx="2173177" cy="1904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b="1" kern="1200" noProof="0" dirty="0">
              <a:latin typeface="Aptos" panose="020B0004020202020204" pitchFamily="34" charset="0"/>
            </a:rPr>
            <a:t>Pollution de l’eau et de l’air</a:t>
          </a:r>
        </a:p>
      </dsp:txBody>
      <dsp:txXfrm>
        <a:off x="242096" y="2509651"/>
        <a:ext cx="2173177" cy="1904917"/>
      </dsp:txXfrm>
    </dsp:sp>
    <dsp:sp modelId="{E268862A-5D6D-4741-9646-F394BEFCC5AC}">
      <dsp:nvSpPr>
        <dsp:cNvPr id="0" name=""/>
        <dsp:cNvSpPr/>
      </dsp:nvSpPr>
      <dsp:spPr>
        <a:xfrm>
          <a:off x="2005240" y="1613220"/>
          <a:ext cx="410033" cy="410033"/>
        </a:xfrm>
        <a:prstGeom prst="triangle">
          <a:avLst>
            <a:gd name="adj" fmla="val 100000"/>
          </a:avLst>
        </a:prstGeom>
        <a:gradFill rotWithShape="0">
          <a:gsLst>
            <a:gs pos="0">
              <a:schemeClr val="accent2">
                <a:hueOff val="1452282"/>
                <a:satOff val="-9191"/>
                <a:lumOff val="-947"/>
                <a:alphaOff val="0"/>
                <a:tint val="100000"/>
                <a:shade val="100000"/>
                <a:satMod val="130000"/>
              </a:schemeClr>
            </a:gs>
            <a:gs pos="100000">
              <a:schemeClr val="accent2">
                <a:hueOff val="1452282"/>
                <a:satOff val="-9191"/>
                <a:lumOff val="-947"/>
                <a:alphaOff val="0"/>
                <a:tint val="50000"/>
                <a:shade val="100000"/>
                <a:satMod val="350000"/>
              </a:schemeClr>
            </a:gs>
          </a:gsLst>
          <a:lin ang="16200000" scaled="0"/>
        </a:gradFill>
        <a:ln w="9525" cap="flat" cmpd="sng" algn="ctr">
          <a:solidFill>
            <a:schemeClr val="accent2">
              <a:hueOff val="1452282"/>
              <a:satOff val="-9191"/>
              <a:lumOff val="-947"/>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3EB7CD3-D07A-4D68-AC7A-C138E1A0B941}">
      <dsp:nvSpPr>
        <dsp:cNvPr id="0" name=""/>
        <dsp:cNvSpPr/>
      </dsp:nvSpPr>
      <dsp:spPr>
        <a:xfrm rot="5400000">
          <a:off x="3143967" y="1132119"/>
          <a:ext cx="1446616" cy="2407137"/>
        </a:xfrm>
        <a:prstGeom prst="corner">
          <a:avLst>
            <a:gd name="adj1" fmla="val 16120"/>
            <a:gd name="adj2" fmla="val 16110"/>
          </a:avLst>
        </a:prstGeom>
        <a:solidFill>
          <a:srgbClr val="92D050"/>
        </a:solidFill>
        <a:ln w="9525" cap="flat" cmpd="sng" algn="ctr">
          <a:solidFill>
            <a:schemeClr val="accent2">
              <a:hueOff val="2904564"/>
              <a:satOff val="-18383"/>
              <a:lumOff val="-1895"/>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F678AD4-2E4C-4B3E-981C-6ADC52007809}">
      <dsp:nvSpPr>
        <dsp:cNvPr id="0" name=""/>
        <dsp:cNvSpPr/>
      </dsp:nvSpPr>
      <dsp:spPr>
        <a:xfrm>
          <a:off x="2902490" y="1851334"/>
          <a:ext cx="2173177" cy="1904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b="1" kern="1200" noProof="0" dirty="0">
              <a:latin typeface="Aptos" panose="020B0004020202020204" pitchFamily="34" charset="0"/>
            </a:rPr>
            <a:t>Toxicité</a:t>
          </a:r>
          <a:r>
            <a:rPr lang="it-IT" sz="2000" b="1" kern="1200" dirty="0">
              <a:latin typeface="Aptos" panose="020B0004020202020204" pitchFamily="34" charset="0"/>
            </a:rPr>
            <a:t> </a:t>
          </a:r>
        </a:p>
      </dsp:txBody>
      <dsp:txXfrm>
        <a:off x="2902490" y="1851334"/>
        <a:ext cx="2173177" cy="1904917"/>
      </dsp:txXfrm>
    </dsp:sp>
    <dsp:sp modelId="{5959BDC6-6FB9-4474-96B2-D393E0D11D54}">
      <dsp:nvSpPr>
        <dsp:cNvPr id="0" name=""/>
        <dsp:cNvSpPr/>
      </dsp:nvSpPr>
      <dsp:spPr>
        <a:xfrm>
          <a:off x="4665634" y="954902"/>
          <a:ext cx="410033" cy="410033"/>
        </a:xfrm>
        <a:prstGeom prst="triangle">
          <a:avLst>
            <a:gd name="adj" fmla="val 100000"/>
          </a:avLst>
        </a:prstGeom>
        <a:gradFill rotWithShape="0">
          <a:gsLst>
            <a:gs pos="0">
              <a:schemeClr val="accent2">
                <a:hueOff val="4356845"/>
                <a:satOff val="-27574"/>
                <a:lumOff val="-2842"/>
                <a:alphaOff val="0"/>
                <a:tint val="100000"/>
                <a:shade val="100000"/>
                <a:satMod val="130000"/>
              </a:schemeClr>
            </a:gs>
            <a:gs pos="100000">
              <a:schemeClr val="accent2">
                <a:hueOff val="4356845"/>
                <a:satOff val="-27574"/>
                <a:lumOff val="-2842"/>
                <a:alphaOff val="0"/>
                <a:tint val="50000"/>
                <a:shade val="100000"/>
                <a:satMod val="350000"/>
              </a:schemeClr>
            </a:gs>
          </a:gsLst>
          <a:lin ang="16200000" scaled="0"/>
        </a:gradFill>
        <a:ln w="9525" cap="flat" cmpd="sng" algn="ctr">
          <a:solidFill>
            <a:schemeClr val="accent2">
              <a:hueOff val="4356845"/>
              <a:satOff val="-27574"/>
              <a:lumOff val="-2842"/>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3D991764-B9A5-40BF-BE5F-8E345CF228CD}">
      <dsp:nvSpPr>
        <dsp:cNvPr id="0" name=""/>
        <dsp:cNvSpPr/>
      </dsp:nvSpPr>
      <dsp:spPr>
        <a:xfrm rot="5400000">
          <a:off x="5804361" y="473802"/>
          <a:ext cx="1446616" cy="2407137"/>
        </a:xfrm>
        <a:prstGeom prst="corner">
          <a:avLst>
            <a:gd name="adj1" fmla="val 16120"/>
            <a:gd name="adj2" fmla="val 16110"/>
          </a:avLst>
        </a:prstGeom>
        <a:solidFill>
          <a:srgbClr val="00B050"/>
        </a:solidFill>
        <a:ln w="9525" cap="flat" cmpd="sng" algn="ctr">
          <a:solidFill>
            <a:schemeClr val="accent2">
              <a:hueOff val="5809127"/>
              <a:satOff val="-36765"/>
              <a:lumOff val="-378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4F52C94-A346-40B9-B0BA-334E8B5A2D44}">
      <dsp:nvSpPr>
        <dsp:cNvPr id="0" name=""/>
        <dsp:cNvSpPr/>
      </dsp:nvSpPr>
      <dsp:spPr>
        <a:xfrm>
          <a:off x="5562884" y="1193017"/>
          <a:ext cx="2173177" cy="1904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b="1" kern="1200" noProof="0" dirty="0">
              <a:latin typeface="Aptos" panose="020B0004020202020204" pitchFamily="34" charset="0"/>
            </a:rPr>
            <a:t>Génération de déchets </a:t>
          </a:r>
        </a:p>
      </dsp:txBody>
      <dsp:txXfrm>
        <a:off x="5562884" y="1193017"/>
        <a:ext cx="2173177" cy="1904917"/>
      </dsp:txXfrm>
    </dsp:sp>
    <dsp:sp modelId="{E5FE9711-0CA7-4146-8E42-FC966542E03B}">
      <dsp:nvSpPr>
        <dsp:cNvPr id="0" name=""/>
        <dsp:cNvSpPr/>
      </dsp:nvSpPr>
      <dsp:spPr>
        <a:xfrm>
          <a:off x="7326028" y="296585"/>
          <a:ext cx="410033" cy="410033"/>
        </a:xfrm>
        <a:prstGeom prst="triangle">
          <a:avLst>
            <a:gd name="adj" fmla="val 100000"/>
          </a:avLst>
        </a:prstGeom>
        <a:gradFill rotWithShape="0">
          <a:gsLst>
            <a:gs pos="0">
              <a:schemeClr val="accent2">
                <a:hueOff val="7261409"/>
                <a:satOff val="-45957"/>
                <a:lumOff val="-4737"/>
                <a:alphaOff val="0"/>
                <a:tint val="100000"/>
                <a:shade val="100000"/>
                <a:satMod val="130000"/>
              </a:schemeClr>
            </a:gs>
            <a:gs pos="100000">
              <a:schemeClr val="accent2">
                <a:hueOff val="7261409"/>
                <a:satOff val="-45957"/>
                <a:lumOff val="-4737"/>
                <a:alphaOff val="0"/>
                <a:tint val="50000"/>
                <a:shade val="100000"/>
                <a:satMod val="350000"/>
              </a:schemeClr>
            </a:gs>
          </a:gsLst>
          <a:lin ang="16200000" scaled="0"/>
        </a:gradFill>
        <a:ln w="9525" cap="flat" cmpd="sng" algn="ctr">
          <a:solidFill>
            <a:schemeClr val="accent2">
              <a:hueOff val="7261409"/>
              <a:satOff val="-45957"/>
              <a:lumOff val="-4737"/>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764E0CA-8444-4305-8109-41F1159F08C1}">
      <dsp:nvSpPr>
        <dsp:cNvPr id="0" name=""/>
        <dsp:cNvSpPr/>
      </dsp:nvSpPr>
      <dsp:spPr>
        <a:xfrm rot="5400000">
          <a:off x="8464755" y="-184515"/>
          <a:ext cx="1446616" cy="2407137"/>
        </a:xfrm>
        <a:prstGeom prst="corner">
          <a:avLst>
            <a:gd name="adj1" fmla="val 16120"/>
            <a:gd name="adj2" fmla="val 16110"/>
          </a:avLst>
        </a:prstGeom>
        <a:solidFill>
          <a:srgbClr val="00B0F0"/>
        </a:solidFill>
        <a:ln w="9525" cap="flat" cmpd="sng" algn="ctr">
          <a:solidFill>
            <a:schemeClr val="accent2">
              <a:hueOff val="8713691"/>
              <a:satOff val="-55148"/>
              <a:lumOff val="-5684"/>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1149CC2-DD11-4EB6-802D-F94A56632A78}">
      <dsp:nvSpPr>
        <dsp:cNvPr id="0" name=""/>
        <dsp:cNvSpPr/>
      </dsp:nvSpPr>
      <dsp:spPr>
        <a:xfrm>
          <a:off x="8223278" y="534700"/>
          <a:ext cx="2173177" cy="1904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b="1" kern="1200" noProof="0" dirty="0">
              <a:latin typeface="Aptos" panose="020B0004020202020204" pitchFamily="34" charset="0"/>
            </a:rPr>
            <a:t>Consommation d’énergie </a:t>
          </a:r>
        </a:p>
      </dsp:txBody>
      <dsp:txXfrm>
        <a:off x="8223278" y="534700"/>
        <a:ext cx="2173177" cy="19049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615" y="0"/>
          <a:ext cx="281032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fr-FR" sz="1800" b="1" kern="1200" noProof="0" dirty="0">
              <a:latin typeface="Aptos" panose="020B0004020202020204" pitchFamily="34" charset="0"/>
            </a:rPr>
            <a:t>Utilisation d’énergies vertes dans la production</a:t>
          </a:r>
        </a:p>
      </dsp:txBody>
      <dsp:txXfrm>
        <a:off x="615" y="0"/>
        <a:ext cx="2810328" cy="2167466"/>
      </dsp:txXfrm>
    </dsp:sp>
    <dsp:sp modelId="{BCE8E730-C289-43F3-8812-731363591245}">
      <dsp:nvSpPr>
        <dsp:cNvPr id="0" name=""/>
        <dsp:cNvSpPr/>
      </dsp:nvSpPr>
      <dsp:spPr>
        <a:xfrm>
          <a:off x="727308" y="2190512"/>
          <a:ext cx="1356942" cy="1037642"/>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925165" y="3251200"/>
          <a:ext cx="2284430"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fr-FR" sz="1800" b="1" kern="1200" noProof="0" dirty="0">
              <a:latin typeface="Aptos" panose="020B0004020202020204" pitchFamily="34" charset="0"/>
            </a:rPr>
            <a:t>Réduction des emballages et garantie de la recyclabilité </a:t>
          </a:r>
        </a:p>
      </dsp:txBody>
      <dsp:txXfrm>
        <a:off x="2925165" y="3251200"/>
        <a:ext cx="2284430" cy="2167466"/>
      </dsp:txXfrm>
    </dsp:sp>
    <dsp:sp modelId="{AE44EF14-674F-4F60-9562-B9FC64D6812B}">
      <dsp:nvSpPr>
        <dsp:cNvPr id="0" name=""/>
        <dsp:cNvSpPr/>
      </dsp:nvSpPr>
      <dsp:spPr>
        <a:xfrm>
          <a:off x="3437590" y="2190509"/>
          <a:ext cx="1259579" cy="103764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323817" y="0"/>
          <a:ext cx="2284430"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fr-FR" sz="1800" b="1" kern="1200" noProof="0" dirty="0">
              <a:latin typeface="Aptos" panose="020B0004020202020204" pitchFamily="34" charset="0"/>
            </a:rPr>
            <a:t>Produits avec écolabel</a:t>
          </a:r>
        </a:p>
      </dsp:txBody>
      <dsp:txXfrm>
        <a:off x="5323817" y="0"/>
        <a:ext cx="2284430" cy="2167466"/>
      </dsp:txXfrm>
    </dsp:sp>
    <dsp:sp modelId="{38A49D2B-B931-40E0-B209-652B82ADBB8E}">
      <dsp:nvSpPr>
        <dsp:cNvPr id="0" name=""/>
        <dsp:cNvSpPr/>
      </dsp:nvSpPr>
      <dsp:spPr>
        <a:xfrm>
          <a:off x="5812372" y="2206413"/>
          <a:ext cx="1307318" cy="1005840"/>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722468" y="3251200"/>
          <a:ext cx="2284430"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fr-FR" sz="1800" b="1" kern="1200" noProof="0" dirty="0">
              <a:latin typeface="Aptos" panose="020B0004020202020204" pitchFamily="34" charset="0"/>
            </a:rPr>
            <a:t>Élimination d’ingrédients dangereux</a:t>
          </a:r>
        </a:p>
      </dsp:txBody>
      <dsp:txXfrm>
        <a:off x="7722468" y="3251200"/>
        <a:ext cx="2284430" cy="2167466"/>
      </dsp:txXfrm>
    </dsp:sp>
    <dsp:sp modelId="{EA3E8CF6-62A3-46C3-8A4D-33B3F8CEFB9D}">
      <dsp:nvSpPr>
        <dsp:cNvPr id="0" name=""/>
        <dsp:cNvSpPr/>
      </dsp:nvSpPr>
      <dsp:spPr>
        <a:xfrm>
          <a:off x="8244788" y="2158704"/>
          <a:ext cx="1239791" cy="1101257"/>
        </a:xfrm>
        <a:prstGeom prst="ellipse">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5008"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fr-FR" sz="2000" b="1" kern="1200" noProof="0" dirty="0">
              <a:latin typeface="Aptos" panose="020B0004020202020204" pitchFamily="34" charset="0"/>
            </a:rPr>
            <a:t>Conditions de travail équitables</a:t>
          </a:r>
        </a:p>
      </dsp:txBody>
      <dsp:txXfrm>
        <a:off x="5008" y="0"/>
        <a:ext cx="2409035" cy="2167466"/>
      </dsp:txXfrm>
    </dsp:sp>
    <dsp:sp modelId="{BCE8E730-C289-43F3-8812-731363591245}">
      <dsp:nvSpPr>
        <dsp:cNvPr id="0" name=""/>
        <dsp:cNvSpPr/>
      </dsp:nvSpPr>
      <dsp:spPr>
        <a:xfrm>
          <a:off x="531055" y="2190512"/>
          <a:ext cx="1356942" cy="103764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534495"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fr-FR" sz="2000" b="1" kern="1200" noProof="0" dirty="0">
              <a:latin typeface="Aptos" panose="020B0004020202020204" pitchFamily="34" charset="0"/>
            </a:rPr>
            <a:t>Conditions de travail sécurisées</a:t>
          </a:r>
        </a:p>
      </dsp:txBody>
      <dsp:txXfrm>
        <a:off x="2534495" y="3251200"/>
        <a:ext cx="2409035" cy="2167466"/>
      </dsp:txXfrm>
    </dsp:sp>
    <dsp:sp modelId="{AE44EF14-674F-4F60-9562-B9FC64D6812B}">
      <dsp:nvSpPr>
        <dsp:cNvPr id="0" name=""/>
        <dsp:cNvSpPr/>
      </dsp:nvSpPr>
      <dsp:spPr>
        <a:xfrm>
          <a:off x="3109223" y="2190509"/>
          <a:ext cx="1259579" cy="103764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063982"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fr-FR" sz="2000" b="1" kern="1200" noProof="0" dirty="0">
              <a:latin typeface="Aptos" panose="020B0004020202020204" pitchFamily="34" charset="0"/>
            </a:rPr>
            <a:t>Égalité des sexes, inclusion</a:t>
          </a:r>
        </a:p>
      </dsp:txBody>
      <dsp:txXfrm>
        <a:off x="5063982" y="0"/>
        <a:ext cx="2409035" cy="2167466"/>
      </dsp:txXfrm>
    </dsp:sp>
    <dsp:sp modelId="{38A49D2B-B931-40E0-B209-652B82ADBB8E}">
      <dsp:nvSpPr>
        <dsp:cNvPr id="0" name=""/>
        <dsp:cNvSpPr/>
      </dsp:nvSpPr>
      <dsp:spPr>
        <a:xfrm>
          <a:off x="5614841" y="2206413"/>
          <a:ext cx="1307318" cy="1005840"/>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593470"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fr-FR" sz="2000" b="1" kern="1200" noProof="0" dirty="0">
              <a:latin typeface="Aptos" panose="020B0004020202020204" pitchFamily="34" charset="0"/>
            </a:rPr>
            <a:t>Droits des travailleurs, salaires</a:t>
          </a:r>
        </a:p>
      </dsp:txBody>
      <dsp:txXfrm>
        <a:off x="7593470" y="3251200"/>
        <a:ext cx="2409035" cy="2167466"/>
      </dsp:txXfrm>
    </dsp:sp>
    <dsp:sp modelId="{EA3E8CF6-62A3-46C3-8A4D-33B3F8CEFB9D}">
      <dsp:nvSpPr>
        <dsp:cNvPr id="0" name=""/>
        <dsp:cNvSpPr/>
      </dsp:nvSpPr>
      <dsp:spPr>
        <a:xfrm>
          <a:off x="8178092" y="2158704"/>
          <a:ext cx="1239791" cy="1101257"/>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117" name="Google Shape;1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18" name="Google Shape;11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Les</a:t>
            </a:r>
            <a:r>
              <a:rPr lang="de-DE" dirty="0"/>
              <a:t> textiles </a:t>
            </a:r>
            <a:r>
              <a:rPr lang="de-DE" dirty="0" err="1"/>
              <a:t>achetés</a:t>
            </a:r>
            <a:r>
              <a:rPr lang="de-DE" dirty="0"/>
              <a:t> </a:t>
            </a:r>
            <a:r>
              <a:rPr lang="de-DE" dirty="0" err="1"/>
              <a:t>doivent</a:t>
            </a:r>
            <a:r>
              <a:rPr lang="de-DE" dirty="0"/>
              <a:t> </a:t>
            </a:r>
            <a:r>
              <a:rPr lang="de-DE" dirty="0" err="1"/>
              <a:t>respecter</a:t>
            </a:r>
            <a:r>
              <a:rPr lang="de-DE" dirty="0"/>
              <a:t> des </a:t>
            </a:r>
            <a:r>
              <a:rPr lang="de-DE" dirty="0" err="1"/>
              <a:t>normes</a:t>
            </a:r>
            <a:r>
              <a:rPr lang="de-DE" dirty="0"/>
              <a:t> de </a:t>
            </a:r>
            <a:r>
              <a:rPr lang="de-DE" dirty="0" err="1"/>
              <a:t>durabilité</a:t>
            </a:r>
            <a:r>
              <a:rPr lang="de-DE" dirty="0"/>
              <a:t> </a:t>
            </a:r>
            <a:r>
              <a:rPr lang="de-DE" dirty="0" err="1"/>
              <a:t>afin</a:t>
            </a:r>
            <a:r>
              <a:rPr lang="de-DE" dirty="0"/>
              <a:t> </a:t>
            </a:r>
            <a:r>
              <a:rPr lang="de-DE" dirty="0" err="1"/>
              <a:t>d'éviter</a:t>
            </a:r>
            <a:r>
              <a:rPr lang="de-DE" dirty="0"/>
              <a:t> </a:t>
            </a:r>
            <a:r>
              <a:rPr lang="de-DE" dirty="0" err="1"/>
              <a:t>qu'ils</a:t>
            </a:r>
            <a:r>
              <a:rPr lang="de-DE" dirty="0"/>
              <a:t> ne </a:t>
            </a:r>
            <a:r>
              <a:rPr lang="de-DE" dirty="0" err="1"/>
              <a:t>doivent</a:t>
            </a:r>
            <a:r>
              <a:rPr lang="de-DE" dirty="0"/>
              <a:t> </a:t>
            </a:r>
            <a:r>
              <a:rPr lang="de-DE" dirty="0" err="1"/>
              <a:t>être</a:t>
            </a:r>
            <a:r>
              <a:rPr lang="de-DE" dirty="0"/>
              <a:t> </a:t>
            </a:r>
            <a:r>
              <a:rPr lang="de-DE" dirty="0" err="1"/>
              <a:t>remplacés</a:t>
            </a:r>
            <a:r>
              <a:rPr lang="de-DE" dirty="0"/>
              <a:t> </a:t>
            </a:r>
            <a:r>
              <a:rPr lang="de-DE" dirty="0" err="1"/>
              <a:t>fréquemment</a:t>
            </a:r>
            <a:r>
              <a:rPr lang="de-DE" dirty="0"/>
              <a:t>. </a:t>
            </a:r>
            <a:r>
              <a:rPr lang="de-DE" dirty="0" err="1"/>
              <a:t>Les</a:t>
            </a:r>
            <a:r>
              <a:rPr lang="de-DE" dirty="0"/>
              <a:t> </a:t>
            </a:r>
            <a:r>
              <a:rPr lang="de-DE" dirty="0" err="1"/>
              <a:t>fournisseurs</a:t>
            </a:r>
            <a:r>
              <a:rPr lang="de-DE" dirty="0"/>
              <a:t> </a:t>
            </a:r>
            <a:r>
              <a:rPr lang="de-DE" dirty="0" err="1"/>
              <a:t>doivent</a:t>
            </a:r>
            <a:r>
              <a:rPr lang="de-DE" dirty="0"/>
              <a:t> </a:t>
            </a:r>
            <a:r>
              <a:rPr lang="de-DE" dirty="0" err="1"/>
              <a:t>indiquer</a:t>
            </a:r>
            <a:r>
              <a:rPr lang="de-DE" dirty="0"/>
              <a:t> si </a:t>
            </a:r>
            <a:r>
              <a:rPr lang="de-DE" dirty="0" err="1"/>
              <a:t>les</a:t>
            </a:r>
            <a:r>
              <a:rPr lang="de-DE" dirty="0"/>
              <a:t> </a:t>
            </a:r>
            <a:r>
              <a:rPr lang="de-DE" dirty="0" err="1"/>
              <a:t>produits</a:t>
            </a:r>
            <a:r>
              <a:rPr lang="de-DE" dirty="0"/>
              <a:t> </a:t>
            </a:r>
            <a:r>
              <a:rPr lang="de-DE" dirty="0" err="1"/>
              <a:t>contiennent</a:t>
            </a:r>
            <a:r>
              <a:rPr lang="de-DE" dirty="0"/>
              <a:t> des </a:t>
            </a:r>
            <a:r>
              <a:rPr lang="de-DE" dirty="0" err="1"/>
              <a:t>substances</a:t>
            </a:r>
            <a:r>
              <a:rPr lang="de-DE" dirty="0"/>
              <a:t> </a:t>
            </a:r>
            <a:r>
              <a:rPr lang="de-DE" dirty="0" err="1"/>
              <a:t>nocives</a:t>
            </a:r>
            <a:r>
              <a:rPr lang="de-DE" dirty="0"/>
              <a:t> </a:t>
            </a:r>
            <a:r>
              <a:rPr lang="de-DE" dirty="0" err="1"/>
              <a:t>répertoriées</a:t>
            </a:r>
            <a:r>
              <a:rPr lang="de-DE" dirty="0"/>
              <a:t> </a:t>
            </a:r>
            <a:r>
              <a:rPr lang="de-DE" dirty="0" err="1"/>
              <a:t>dans</a:t>
            </a:r>
            <a:r>
              <a:rPr lang="de-DE" dirty="0"/>
              <a:t> le </a:t>
            </a:r>
            <a:r>
              <a:rPr lang="de-DE" dirty="0" err="1"/>
              <a:t>règlement</a:t>
            </a:r>
            <a:r>
              <a:rPr lang="de-DE" dirty="0"/>
              <a:t> REACH. De plus, </a:t>
            </a:r>
            <a:r>
              <a:rPr lang="de-DE" dirty="0" err="1"/>
              <a:t>les</a:t>
            </a:r>
            <a:r>
              <a:rPr lang="de-DE" dirty="0"/>
              <a:t> </a:t>
            </a:r>
            <a:r>
              <a:rPr lang="de-DE" dirty="0" err="1"/>
              <a:t>pièces</a:t>
            </a:r>
            <a:r>
              <a:rPr lang="de-DE" dirty="0"/>
              <a:t> de </a:t>
            </a:r>
            <a:r>
              <a:rPr lang="de-DE" dirty="0" err="1"/>
              <a:t>rechange</a:t>
            </a:r>
            <a:r>
              <a:rPr lang="de-DE" dirty="0"/>
              <a:t> (</a:t>
            </a:r>
            <a:r>
              <a:rPr lang="de-DE" dirty="0" err="1"/>
              <a:t>telles</a:t>
            </a:r>
            <a:r>
              <a:rPr lang="de-DE" dirty="0"/>
              <a:t> </a:t>
            </a:r>
            <a:r>
              <a:rPr lang="de-DE" dirty="0" err="1"/>
              <a:t>que</a:t>
            </a:r>
            <a:r>
              <a:rPr lang="de-DE" dirty="0"/>
              <a:t> </a:t>
            </a:r>
            <a:r>
              <a:rPr lang="de-DE" dirty="0" err="1"/>
              <a:t>les</a:t>
            </a:r>
            <a:r>
              <a:rPr lang="de-DE" dirty="0"/>
              <a:t> </a:t>
            </a:r>
            <a:r>
              <a:rPr lang="de-DE" dirty="0" err="1"/>
              <a:t>boutons</a:t>
            </a:r>
            <a:r>
              <a:rPr lang="de-DE" dirty="0"/>
              <a:t> </a:t>
            </a:r>
            <a:r>
              <a:rPr lang="de-DE" dirty="0" err="1"/>
              <a:t>ou</a:t>
            </a:r>
            <a:r>
              <a:rPr lang="de-DE" dirty="0"/>
              <a:t> </a:t>
            </a:r>
            <a:r>
              <a:rPr lang="de-DE" dirty="0" err="1"/>
              <a:t>les</a:t>
            </a:r>
            <a:r>
              <a:rPr lang="de-DE" dirty="0"/>
              <a:t> </a:t>
            </a:r>
            <a:r>
              <a:rPr lang="de-DE" dirty="0" err="1"/>
              <a:t>fermetures</a:t>
            </a:r>
            <a:r>
              <a:rPr lang="de-DE" dirty="0"/>
              <a:t> à </a:t>
            </a:r>
            <a:r>
              <a:rPr lang="de-DE" dirty="0" err="1"/>
              <a:t>glissière</a:t>
            </a:r>
            <a:r>
              <a:rPr lang="de-DE" dirty="0"/>
              <a:t>) </a:t>
            </a:r>
            <a:r>
              <a:rPr lang="de-DE" dirty="0" err="1"/>
              <a:t>doivent</a:t>
            </a:r>
            <a:r>
              <a:rPr lang="de-DE" dirty="0"/>
              <a:t> </a:t>
            </a:r>
            <a:r>
              <a:rPr lang="de-DE" dirty="0" err="1"/>
              <a:t>être</a:t>
            </a:r>
            <a:r>
              <a:rPr lang="de-DE" dirty="0"/>
              <a:t> disponibles </a:t>
            </a:r>
            <a:r>
              <a:rPr lang="de-DE" dirty="0" err="1"/>
              <a:t>pendant</a:t>
            </a:r>
            <a:r>
              <a:rPr lang="de-DE" dirty="0"/>
              <a:t> au </a:t>
            </a:r>
            <a:r>
              <a:rPr lang="de-DE" dirty="0" err="1"/>
              <a:t>moins</a:t>
            </a:r>
            <a:r>
              <a:rPr lang="de-DE" dirty="0"/>
              <a:t> deux ans.</a:t>
            </a: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2464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fr-FR"/>
          </a:p>
        </p:txBody>
      </p:sp>
      <p:sp>
        <p:nvSpPr>
          <p:cNvPr id="3" name="Segnaposto note 2"/>
          <p:cNvSpPr>
            <a:spLocks noGrp="1"/>
          </p:cNvSpPr>
          <p:nvPr>
            <p:ph type="body" idx="1"/>
          </p:nvPr>
        </p:nvSpPr>
        <p:spPr/>
        <p:txBody>
          <a:bodyPr/>
          <a:lstStyle/>
          <a:p>
            <a:r>
              <a:rPr lang="it-IT" dirty="0" err="1"/>
              <a:t>Les</a:t>
            </a:r>
            <a:r>
              <a:rPr lang="it-IT" dirty="0"/>
              <a:t> « </a:t>
            </a:r>
            <a:r>
              <a:rPr lang="it-IT" dirty="0" err="1"/>
              <a:t>critères</a:t>
            </a:r>
            <a:r>
              <a:rPr lang="it-IT" dirty="0"/>
              <a:t> d'</a:t>
            </a:r>
            <a:r>
              <a:rPr lang="it-IT" dirty="0" err="1"/>
              <a:t>attribution</a:t>
            </a:r>
            <a:r>
              <a:rPr lang="it-IT" dirty="0"/>
              <a:t> » </a:t>
            </a:r>
            <a:r>
              <a:rPr lang="it-IT" dirty="0" err="1"/>
              <a:t>servent</a:t>
            </a:r>
            <a:r>
              <a:rPr lang="it-IT" dirty="0"/>
              <a:t> à </a:t>
            </a:r>
            <a:r>
              <a:rPr lang="it-IT" dirty="0" err="1"/>
              <a:t>attribuer</a:t>
            </a:r>
            <a:r>
              <a:rPr lang="it-IT" dirty="0"/>
              <a:t> </a:t>
            </a:r>
            <a:r>
              <a:rPr lang="it-IT" dirty="0" err="1"/>
              <a:t>des</a:t>
            </a:r>
            <a:r>
              <a:rPr lang="it-IT" dirty="0"/>
              <a:t> points </a:t>
            </a:r>
            <a:r>
              <a:rPr lang="it-IT" dirty="0" err="1"/>
              <a:t>supplémentaires</a:t>
            </a:r>
            <a:r>
              <a:rPr lang="it-IT" dirty="0"/>
              <a:t> </a:t>
            </a:r>
            <a:r>
              <a:rPr lang="it-IT" dirty="0" err="1"/>
              <a:t>aux</a:t>
            </a:r>
            <a:r>
              <a:rPr lang="it-IT" dirty="0"/>
              <a:t> </a:t>
            </a:r>
            <a:r>
              <a:rPr lang="it-IT" dirty="0" err="1"/>
              <a:t>meilleures</a:t>
            </a:r>
            <a:r>
              <a:rPr lang="it-IT" dirty="0"/>
              <a:t> </a:t>
            </a:r>
            <a:r>
              <a:rPr lang="it-IT" dirty="0" err="1"/>
              <a:t>offres</a:t>
            </a:r>
            <a:r>
              <a:rPr lang="it-IT" dirty="0"/>
              <a:t>. Par </a:t>
            </a:r>
            <a:r>
              <a:rPr lang="it-IT" dirty="0" err="1"/>
              <a:t>exemple</a:t>
            </a:r>
            <a:r>
              <a:rPr lang="it-IT" dirty="0"/>
              <a:t>, un </a:t>
            </a:r>
            <a:r>
              <a:rPr lang="it-IT" dirty="0" err="1"/>
              <a:t>soumissionnaire</a:t>
            </a:r>
            <a:r>
              <a:rPr lang="it-IT" dirty="0"/>
              <a:t> </a:t>
            </a:r>
            <a:r>
              <a:rPr lang="it-IT" dirty="0" err="1"/>
              <a:t>peut</a:t>
            </a:r>
            <a:r>
              <a:rPr lang="it-IT" dirty="0"/>
              <a:t> </a:t>
            </a:r>
            <a:r>
              <a:rPr lang="it-IT" dirty="0" err="1"/>
              <a:t>obtenir</a:t>
            </a:r>
            <a:r>
              <a:rPr lang="it-IT" dirty="0"/>
              <a:t> </a:t>
            </a:r>
            <a:r>
              <a:rPr lang="it-IT" dirty="0" err="1"/>
              <a:t>davantage</a:t>
            </a:r>
            <a:r>
              <a:rPr lang="it-IT" dirty="0"/>
              <a:t> de points pour </a:t>
            </a:r>
            <a:r>
              <a:rPr lang="it-IT" dirty="0" err="1"/>
              <a:t>chaque</a:t>
            </a:r>
            <a:r>
              <a:rPr lang="it-IT" dirty="0"/>
              <a:t> tranche </a:t>
            </a:r>
            <a:r>
              <a:rPr lang="it-IT" dirty="0" err="1"/>
              <a:t>supplémentaire</a:t>
            </a:r>
            <a:r>
              <a:rPr lang="it-IT" dirty="0"/>
              <a:t> de 10 % de </a:t>
            </a:r>
            <a:r>
              <a:rPr lang="it-IT" dirty="0" err="1"/>
              <a:t>coton</a:t>
            </a:r>
            <a:r>
              <a:rPr lang="it-IT" dirty="0"/>
              <a:t> </a:t>
            </a:r>
            <a:r>
              <a:rPr lang="it-IT" dirty="0" err="1"/>
              <a:t>biologique</a:t>
            </a:r>
            <a:r>
              <a:rPr lang="it-IT" dirty="0"/>
              <a:t> </a:t>
            </a:r>
            <a:r>
              <a:rPr lang="it-IT" dirty="0" err="1"/>
              <a:t>ou</a:t>
            </a:r>
            <a:r>
              <a:rPr lang="it-IT" dirty="0"/>
              <a:t> de </a:t>
            </a:r>
            <a:r>
              <a:rPr lang="it-IT" dirty="0" err="1"/>
              <a:t>fibres</a:t>
            </a:r>
            <a:r>
              <a:rPr lang="it-IT" dirty="0"/>
              <a:t> </a:t>
            </a:r>
            <a:r>
              <a:rPr lang="it-IT" dirty="0" err="1"/>
              <a:t>synthétiques</a:t>
            </a:r>
            <a:r>
              <a:rPr lang="it-IT" dirty="0"/>
              <a:t> </a:t>
            </a:r>
            <a:r>
              <a:rPr lang="it-IT" dirty="0" err="1"/>
              <a:t>recyclées</a:t>
            </a:r>
            <a:r>
              <a:rPr lang="it-IT" dirty="0"/>
              <a:t> (</a:t>
            </a:r>
            <a:r>
              <a:rPr lang="it-IT" dirty="0" err="1"/>
              <a:t>comme</a:t>
            </a:r>
            <a:r>
              <a:rPr lang="it-IT" dirty="0"/>
              <a:t> le </a:t>
            </a:r>
            <a:r>
              <a:rPr lang="it-IT" dirty="0" err="1"/>
              <a:t>polyester</a:t>
            </a:r>
            <a:r>
              <a:rPr lang="it-IT" dirty="0"/>
              <a:t> </a:t>
            </a:r>
            <a:r>
              <a:rPr lang="it-IT" dirty="0" err="1"/>
              <a:t>ou</a:t>
            </a:r>
            <a:r>
              <a:rPr lang="it-IT" dirty="0"/>
              <a:t> le nylon) </a:t>
            </a:r>
            <a:r>
              <a:rPr lang="it-IT" dirty="0" err="1"/>
              <a:t>fournie</a:t>
            </a:r>
            <a:r>
              <a:rPr lang="it-IT" dirty="0"/>
              <a:t> </a:t>
            </a:r>
            <a:r>
              <a:rPr lang="it-IT" dirty="0" err="1"/>
              <a:t>au-delà</a:t>
            </a:r>
            <a:r>
              <a:rPr lang="it-IT" dirty="0"/>
              <a:t> </a:t>
            </a:r>
            <a:r>
              <a:rPr lang="it-IT" dirty="0" err="1"/>
              <a:t>du</a:t>
            </a:r>
            <a:r>
              <a:rPr lang="it-IT" dirty="0"/>
              <a:t> minimum </a:t>
            </a:r>
            <a:r>
              <a:rPr lang="it-IT" dirty="0" err="1"/>
              <a:t>requis</a:t>
            </a:r>
            <a:r>
              <a:rPr lang="it-IT" dirty="0"/>
              <a:t>. </a:t>
            </a:r>
            <a:r>
              <a:rPr lang="it-IT" dirty="0" err="1"/>
              <a:t>Des</a:t>
            </a:r>
            <a:r>
              <a:rPr lang="it-IT" dirty="0"/>
              <a:t> points </a:t>
            </a:r>
            <a:r>
              <a:rPr lang="it-IT" dirty="0" err="1"/>
              <a:t>sont</a:t>
            </a:r>
            <a:r>
              <a:rPr lang="it-IT" dirty="0"/>
              <a:t> </a:t>
            </a:r>
            <a:r>
              <a:rPr lang="it-IT" dirty="0" err="1"/>
              <a:t>également</a:t>
            </a:r>
            <a:r>
              <a:rPr lang="it-IT" dirty="0"/>
              <a:t> </a:t>
            </a:r>
            <a:r>
              <a:rPr lang="it-IT" dirty="0" err="1"/>
              <a:t>attribués</a:t>
            </a:r>
            <a:r>
              <a:rPr lang="it-IT" dirty="0"/>
              <a:t> pour </a:t>
            </a:r>
            <a:r>
              <a:rPr lang="it-IT" dirty="0" err="1"/>
              <a:t>les</a:t>
            </a:r>
            <a:r>
              <a:rPr lang="it-IT" dirty="0"/>
              <a:t> </a:t>
            </a:r>
            <a:r>
              <a:rPr lang="it-IT" dirty="0" err="1"/>
              <a:t>conceptions</a:t>
            </a:r>
            <a:r>
              <a:rPr lang="it-IT" dirty="0"/>
              <a:t> </a:t>
            </a:r>
            <a:r>
              <a:rPr lang="it-IT" dirty="0" err="1"/>
              <a:t>favorisant</a:t>
            </a:r>
            <a:r>
              <a:rPr lang="it-IT" dirty="0"/>
              <a:t> la </a:t>
            </a:r>
            <a:r>
              <a:rPr lang="it-IT" dirty="0" err="1"/>
              <a:t>réutilisation</a:t>
            </a:r>
            <a:r>
              <a:rPr lang="it-IT" dirty="0"/>
              <a:t>, </a:t>
            </a:r>
            <a:r>
              <a:rPr lang="it-IT" dirty="0" err="1"/>
              <a:t>comme</a:t>
            </a:r>
            <a:r>
              <a:rPr lang="it-IT" dirty="0"/>
              <a:t> la </a:t>
            </a:r>
            <a:r>
              <a:rPr lang="it-IT" dirty="0" err="1"/>
              <a:t>conception</a:t>
            </a:r>
            <a:r>
              <a:rPr lang="it-IT" dirty="0"/>
              <a:t> de logos </a:t>
            </a:r>
            <a:r>
              <a:rPr lang="it-IT" dirty="0" err="1"/>
              <a:t>faciles</a:t>
            </a:r>
            <a:r>
              <a:rPr lang="it-IT" dirty="0"/>
              <a:t> à </a:t>
            </a:r>
            <a:r>
              <a:rPr lang="it-IT" dirty="0" err="1"/>
              <a:t>retirer</a:t>
            </a:r>
            <a:r>
              <a:rPr lang="it-IT" dirty="0"/>
              <a:t> </a:t>
            </a:r>
            <a:r>
              <a:rPr lang="it-IT" dirty="0" err="1"/>
              <a:t>afin</a:t>
            </a:r>
            <a:r>
              <a:rPr lang="it-IT" dirty="0"/>
              <a:t> </a:t>
            </a:r>
            <a:r>
              <a:rPr lang="it-IT" dirty="0" err="1"/>
              <a:t>qu'un</a:t>
            </a:r>
            <a:r>
              <a:rPr lang="it-IT" dirty="0"/>
              <a:t> </a:t>
            </a:r>
            <a:r>
              <a:rPr lang="it-IT" dirty="0" err="1"/>
              <a:t>vêtement</a:t>
            </a:r>
            <a:r>
              <a:rPr lang="it-IT" dirty="0"/>
              <a:t> </a:t>
            </a:r>
            <a:r>
              <a:rPr lang="it-IT" dirty="0" err="1"/>
              <a:t>puisse</a:t>
            </a:r>
            <a:r>
              <a:rPr lang="it-IT" dirty="0"/>
              <a:t> </a:t>
            </a:r>
            <a:r>
              <a:rPr lang="it-IT" dirty="0" err="1"/>
              <a:t>être</a:t>
            </a:r>
            <a:r>
              <a:rPr lang="it-IT" dirty="0"/>
              <a:t> </a:t>
            </a:r>
            <a:r>
              <a:rPr lang="it-IT" dirty="0" err="1"/>
              <a:t>réutilisé</a:t>
            </a:r>
            <a:r>
              <a:rPr lang="it-IT" dirty="0"/>
              <a:t> par </a:t>
            </a:r>
            <a:r>
              <a:rPr lang="it-IT" dirty="0" err="1"/>
              <a:t>quelqu'un</a:t>
            </a:r>
            <a:r>
              <a:rPr lang="it-IT" dirty="0"/>
              <a:t> d'</a:t>
            </a:r>
            <a:r>
              <a:rPr lang="it-IT" dirty="0" err="1"/>
              <a:t>autre</a:t>
            </a:r>
            <a:r>
              <a:rPr lang="it-IT" dirty="0"/>
              <a:t>.</a:t>
            </a:r>
          </a:p>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4224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fr-FR"/>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4973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fr-FR"/>
          </a:p>
        </p:txBody>
      </p:sp>
      <p:sp>
        <p:nvSpPr>
          <p:cNvPr id="3" name="Segnaposto note 2"/>
          <p:cNvSpPr>
            <a:spLocks noGrp="1"/>
          </p:cNvSpPr>
          <p:nvPr>
            <p:ph type="body" idx="1"/>
          </p:nvPr>
        </p:nvSpPr>
        <p:spPr/>
        <p:txBody>
          <a:bodyPr/>
          <a:lstStyle/>
          <a:p>
            <a:r>
              <a:rPr lang="it-IT" dirty="0" err="1"/>
              <a:t>Comme</a:t>
            </a:r>
            <a:r>
              <a:rPr lang="it-IT" dirty="0"/>
              <a:t> il est difficile de </a:t>
            </a:r>
            <a:r>
              <a:rPr lang="it-IT" dirty="0" err="1"/>
              <a:t>contrôler</a:t>
            </a:r>
            <a:r>
              <a:rPr lang="it-IT" dirty="0"/>
              <a:t> </a:t>
            </a:r>
            <a:r>
              <a:rPr lang="it-IT" dirty="0" err="1"/>
              <a:t>chaque</a:t>
            </a:r>
            <a:r>
              <a:rPr lang="it-IT" dirty="0"/>
              <a:t> </a:t>
            </a:r>
            <a:r>
              <a:rPr lang="it-IT" dirty="0" err="1"/>
              <a:t>usine</a:t>
            </a:r>
            <a:r>
              <a:rPr lang="it-IT" dirty="0"/>
              <a:t>, </a:t>
            </a:r>
            <a:r>
              <a:rPr lang="it-IT" dirty="0" err="1"/>
              <a:t>les</a:t>
            </a:r>
            <a:r>
              <a:rPr lang="it-IT" dirty="0"/>
              <a:t> </a:t>
            </a:r>
            <a:r>
              <a:rPr lang="it-IT" dirty="0" err="1"/>
              <a:t>autorités</a:t>
            </a:r>
            <a:r>
              <a:rPr lang="it-IT" dirty="0"/>
              <a:t> se </a:t>
            </a:r>
            <a:r>
              <a:rPr lang="it-IT" dirty="0" err="1"/>
              <a:t>fondent</a:t>
            </a:r>
            <a:r>
              <a:rPr lang="it-IT" dirty="0"/>
              <a:t> sur </a:t>
            </a:r>
            <a:r>
              <a:rPr lang="it-IT" dirty="0" err="1"/>
              <a:t>des</a:t>
            </a:r>
            <a:r>
              <a:rPr lang="it-IT" dirty="0"/>
              <a:t> labels </a:t>
            </a:r>
            <a:r>
              <a:rPr lang="it-IT" dirty="0" err="1"/>
              <a:t>comme</a:t>
            </a:r>
            <a:r>
              <a:rPr lang="it-IT" dirty="0"/>
              <a:t> </a:t>
            </a:r>
            <a:r>
              <a:rPr lang="it-IT" dirty="0" err="1"/>
              <a:t>preuve</a:t>
            </a:r>
            <a:r>
              <a:rPr lang="it-IT" dirty="0"/>
              <a:t> :</a:t>
            </a:r>
          </a:p>
          <a:p>
            <a:r>
              <a:rPr lang="it-IT" dirty="0"/>
              <a:t>    ◦ GOTS : </a:t>
            </a:r>
            <a:r>
              <a:rPr lang="it-IT" dirty="0" err="1"/>
              <a:t>couvre</a:t>
            </a:r>
            <a:r>
              <a:rPr lang="it-IT" dirty="0"/>
              <a:t> à la fois </a:t>
            </a:r>
            <a:r>
              <a:rPr lang="it-IT" dirty="0" err="1"/>
              <a:t>les</a:t>
            </a:r>
            <a:r>
              <a:rPr lang="it-IT" dirty="0"/>
              <a:t> </a:t>
            </a:r>
            <a:r>
              <a:rPr lang="it-IT" dirty="0" err="1"/>
              <a:t>critères</a:t>
            </a:r>
            <a:r>
              <a:rPr lang="it-IT" dirty="0"/>
              <a:t> </a:t>
            </a:r>
            <a:r>
              <a:rPr lang="it-IT" dirty="0" err="1"/>
              <a:t>environnementaux</a:t>
            </a:r>
            <a:r>
              <a:rPr lang="it-IT" dirty="0"/>
              <a:t> et </a:t>
            </a:r>
            <a:r>
              <a:rPr lang="it-IT" dirty="0" err="1"/>
              <a:t>sociaux</a:t>
            </a:r>
            <a:r>
              <a:rPr lang="it-IT" dirty="0"/>
              <a:t> pour </a:t>
            </a:r>
            <a:r>
              <a:rPr lang="it-IT" dirty="0" err="1"/>
              <a:t>les</a:t>
            </a:r>
            <a:r>
              <a:rPr lang="it-IT" dirty="0"/>
              <a:t> </a:t>
            </a:r>
            <a:r>
              <a:rPr lang="it-IT" dirty="0" err="1"/>
              <a:t>textiles</a:t>
            </a:r>
            <a:r>
              <a:rPr lang="it-IT" dirty="0"/>
              <a:t> </a:t>
            </a:r>
            <a:r>
              <a:rPr lang="it-IT" dirty="0" err="1"/>
              <a:t>biologiques</a:t>
            </a:r>
            <a:r>
              <a:rPr lang="it-IT" dirty="0"/>
              <a:t>.</a:t>
            </a:r>
          </a:p>
          <a:p>
            <a:r>
              <a:rPr lang="it-IT" dirty="0"/>
              <a:t>    ◦ OEKO-TEX : </a:t>
            </a:r>
            <a:r>
              <a:rPr lang="it-IT" dirty="0" err="1"/>
              <a:t>met</a:t>
            </a:r>
            <a:r>
              <a:rPr lang="it-IT" dirty="0"/>
              <a:t> </a:t>
            </a:r>
            <a:r>
              <a:rPr lang="it-IT" dirty="0" err="1"/>
              <a:t>l'accent</a:t>
            </a:r>
            <a:r>
              <a:rPr lang="it-IT" dirty="0"/>
              <a:t> sur la </a:t>
            </a:r>
            <a:r>
              <a:rPr lang="it-IT" dirty="0" err="1"/>
              <a:t>sécurité</a:t>
            </a:r>
            <a:r>
              <a:rPr lang="it-IT" dirty="0"/>
              <a:t> face </a:t>
            </a:r>
            <a:r>
              <a:rPr lang="it-IT" dirty="0" err="1"/>
              <a:t>aux</a:t>
            </a:r>
            <a:r>
              <a:rPr lang="it-IT" dirty="0"/>
              <a:t> </a:t>
            </a:r>
            <a:r>
              <a:rPr lang="it-IT" dirty="0" err="1"/>
              <a:t>substances</a:t>
            </a:r>
            <a:r>
              <a:rPr lang="it-IT" dirty="0"/>
              <a:t> </a:t>
            </a:r>
            <a:r>
              <a:rPr lang="it-IT" dirty="0" err="1"/>
              <a:t>nocives</a:t>
            </a:r>
            <a:r>
              <a:rPr lang="it-IT" dirty="0"/>
              <a:t> et sur la </a:t>
            </a:r>
            <a:r>
              <a:rPr lang="it-IT" dirty="0" err="1"/>
              <a:t>responsabilité</a:t>
            </a:r>
            <a:r>
              <a:rPr lang="it-IT" dirty="0"/>
              <a:t> sociale.</a:t>
            </a:r>
          </a:p>
          <a:p>
            <a:r>
              <a:rPr lang="it-IT" dirty="0"/>
              <a:t>    ◦ </a:t>
            </a:r>
            <a:r>
              <a:rPr lang="it-IT" dirty="0" err="1"/>
              <a:t>Écolabel</a:t>
            </a:r>
            <a:r>
              <a:rPr lang="it-IT" dirty="0"/>
              <a:t> européen : </a:t>
            </a:r>
            <a:r>
              <a:rPr lang="it-IT" dirty="0" err="1"/>
              <a:t>identifie</a:t>
            </a:r>
            <a:r>
              <a:rPr lang="it-IT" dirty="0"/>
              <a:t> </a:t>
            </a:r>
            <a:r>
              <a:rPr lang="it-IT" dirty="0" err="1"/>
              <a:t>les</a:t>
            </a:r>
            <a:r>
              <a:rPr lang="it-IT" dirty="0"/>
              <a:t> </a:t>
            </a:r>
            <a:r>
              <a:rPr lang="it-IT" dirty="0" err="1"/>
              <a:t>acteurs</a:t>
            </a:r>
            <a:r>
              <a:rPr lang="it-IT" dirty="0"/>
              <a:t> </a:t>
            </a:r>
            <a:r>
              <a:rPr lang="it-IT" dirty="0" err="1"/>
              <a:t>les</a:t>
            </a:r>
            <a:r>
              <a:rPr lang="it-IT" dirty="0"/>
              <a:t> plus </a:t>
            </a:r>
            <a:r>
              <a:rPr lang="it-IT" dirty="0" err="1"/>
              <a:t>performants</a:t>
            </a:r>
            <a:r>
              <a:rPr lang="it-IT" dirty="0"/>
              <a:t> en </a:t>
            </a:r>
            <a:r>
              <a:rPr lang="it-IT" dirty="0" err="1"/>
              <a:t>matière</a:t>
            </a:r>
            <a:r>
              <a:rPr lang="it-IT" dirty="0"/>
              <a:t> d'environnement.</a:t>
            </a:r>
          </a:p>
          <a:p>
            <a:r>
              <a:rPr lang="it-IT" dirty="0"/>
              <a:t>    ◦ SA8000 : la </a:t>
            </a:r>
            <a:r>
              <a:rPr lang="it-IT" dirty="0" err="1"/>
              <a:t>référence</a:t>
            </a:r>
            <a:r>
              <a:rPr lang="it-IT" dirty="0"/>
              <a:t> en </a:t>
            </a:r>
            <a:r>
              <a:rPr lang="it-IT" dirty="0" err="1"/>
              <a:t>matière</a:t>
            </a:r>
            <a:r>
              <a:rPr lang="it-IT" dirty="0"/>
              <a:t> de </a:t>
            </a:r>
            <a:r>
              <a:rPr lang="it-IT" dirty="0" err="1"/>
              <a:t>certification</a:t>
            </a:r>
            <a:r>
              <a:rPr lang="it-IT" dirty="0"/>
              <a:t> </a:t>
            </a:r>
            <a:r>
              <a:rPr lang="it-IT" dirty="0" err="1"/>
              <a:t>des</a:t>
            </a:r>
            <a:r>
              <a:rPr lang="it-IT" dirty="0"/>
              <a:t> </a:t>
            </a:r>
            <a:r>
              <a:rPr lang="it-IT" dirty="0" err="1"/>
              <a:t>conditions</a:t>
            </a:r>
            <a:r>
              <a:rPr lang="it-IT" dirty="0"/>
              <a:t> de </a:t>
            </a:r>
            <a:r>
              <a:rPr lang="it-IT" dirty="0" err="1"/>
              <a:t>travail</a:t>
            </a:r>
            <a:r>
              <a:rPr lang="it-IT" dirty="0"/>
              <a:t> </a:t>
            </a:r>
            <a:r>
              <a:rPr lang="it-IT" dirty="0" err="1"/>
              <a:t>équitables</a:t>
            </a:r>
            <a:r>
              <a:rPr lang="it-IT" dirty="0"/>
              <a:t> et </a:t>
            </a:r>
            <a:r>
              <a:rPr lang="it-IT" dirty="0" err="1"/>
              <a:t>du</a:t>
            </a:r>
            <a:r>
              <a:rPr lang="it-IT" dirty="0"/>
              <a:t> </a:t>
            </a:r>
            <a:r>
              <a:rPr lang="it-IT" dirty="0" err="1"/>
              <a:t>respect</a:t>
            </a:r>
            <a:r>
              <a:rPr lang="it-IT" dirty="0"/>
              <a:t> </a:t>
            </a:r>
            <a:r>
              <a:rPr lang="it-IT" dirty="0" err="1"/>
              <a:t>des</a:t>
            </a:r>
            <a:r>
              <a:rPr lang="it-IT" dirty="0"/>
              <a:t> </a:t>
            </a:r>
            <a:r>
              <a:rPr lang="it-IT" dirty="0" err="1"/>
              <a:t>droits</a:t>
            </a:r>
            <a:r>
              <a:rPr lang="it-IT" dirty="0"/>
              <a:t> de l'</a:t>
            </a:r>
            <a:r>
              <a:rPr lang="it-IT" dirty="0" err="1"/>
              <a:t>homme</a:t>
            </a:r>
            <a:r>
              <a:rPr lang="it-IT" dirty="0"/>
              <a:t>.</a:t>
            </a:r>
          </a:p>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18</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1612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BB77-A162-A276-BB5A-DAB45580FB6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BB26594-4347-4F1B-DA64-B1009151A634}"/>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65DB3DFE-15C8-0492-D82A-999002BE7213}"/>
              </a:ext>
            </a:extLst>
          </p:cNvPr>
          <p:cNvSpPr>
            <a:spLocks noGrp="1"/>
          </p:cNvSpPr>
          <p:nvPr>
            <p:ph type="body" idx="1"/>
          </p:nvPr>
        </p:nvSpPr>
        <p:spPr/>
        <p:txBody>
          <a:bodyPr/>
          <a:lstStyle/>
          <a:p>
            <a:r>
              <a:rPr lang="it-IT" dirty="0" err="1"/>
              <a:t>Les</a:t>
            </a:r>
            <a:r>
              <a:rPr lang="it-IT" dirty="0"/>
              <a:t> </a:t>
            </a:r>
            <a:r>
              <a:rPr lang="it-IT" dirty="0" err="1"/>
              <a:t>principaux</a:t>
            </a:r>
            <a:r>
              <a:rPr lang="it-IT" dirty="0"/>
              <a:t> </a:t>
            </a:r>
            <a:r>
              <a:rPr lang="it-IT" dirty="0" err="1"/>
              <a:t>enjeux</a:t>
            </a:r>
            <a:r>
              <a:rPr lang="it-IT" dirty="0"/>
              <a:t> </a:t>
            </a:r>
            <a:r>
              <a:rPr lang="it-IT" dirty="0" err="1"/>
              <a:t>sont</a:t>
            </a:r>
            <a:r>
              <a:rPr lang="it-IT" dirty="0"/>
              <a:t> la </a:t>
            </a:r>
            <a:r>
              <a:rPr lang="it-IT" dirty="0" err="1"/>
              <a:t>consommation</a:t>
            </a:r>
            <a:r>
              <a:rPr lang="it-IT" dirty="0"/>
              <a:t> de </a:t>
            </a:r>
            <a:r>
              <a:rPr lang="it-IT" dirty="0" err="1"/>
              <a:t>matières</a:t>
            </a:r>
            <a:r>
              <a:rPr lang="it-IT" dirty="0"/>
              <a:t> premières </a:t>
            </a:r>
            <a:r>
              <a:rPr lang="it-IT" dirty="0" err="1"/>
              <a:t>rares</a:t>
            </a:r>
            <a:r>
              <a:rPr lang="it-IT" dirty="0"/>
              <a:t> et d'</a:t>
            </a:r>
            <a:r>
              <a:rPr lang="it-IT" dirty="0" err="1"/>
              <a:t>énergie</a:t>
            </a:r>
            <a:r>
              <a:rPr lang="it-IT" dirty="0"/>
              <a:t> </a:t>
            </a:r>
            <a:r>
              <a:rPr lang="it-IT" dirty="0" err="1"/>
              <a:t>lors</a:t>
            </a:r>
            <a:r>
              <a:rPr lang="it-IT" dirty="0"/>
              <a:t> de la </a:t>
            </a:r>
            <a:r>
              <a:rPr lang="it-IT" dirty="0" err="1"/>
              <a:t>fabrication</a:t>
            </a:r>
            <a:r>
              <a:rPr lang="it-IT" dirty="0"/>
              <a:t>, l'</a:t>
            </a:r>
            <a:r>
              <a:rPr lang="it-IT" dirty="0" err="1"/>
              <a:t>utilisation</a:t>
            </a:r>
            <a:r>
              <a:rPr lang="it-IT" dirty="0"/>
              <a:t> de </a:t>
            </a:r>
            <a:r>
              <a:rPr lang="it-IT" dirty="0" err="1"/>
              <a:t>substances</a:t>
            </a:r>
            <a:r>
              <a:rPr lang="it-IT" dirty="0"/>
              <a:t> </a:t>
            </a:r>
            <a:r>
              <a:rPr lang="it-IT" dirty="0" err="1"/>
              <a:t>dangereuses</a:t>
            </a:r>
            <a:r>
              <a:rPr lang="it-IT" dirty="0"/>
              <a:t> et </a:t>
            </a:r>
            <a:r>
              <a:rPr lang="it-IT" dirty="0" err="1"/>
              <a:t>les</a:t>
            </a:r>
            <a:r>
              <a:rPr lang="it-IT" dirty="0"/>
              <a:t> </a:t>
            </a:r>
            <a:r>
              <a:rPr lang="it-IT" dirty="0" err="1"/>
              <a:t>émissions</a:t>
            </a:r>
            <a:r>
              <a:rPr lang="it-IT" dirty="0"/>
              <a:t> </a:t>
            </a:r>
            <a:r>
              <a:rPr lang="it-IT" dirty="0" err="1"/>
              <a:t>élevées</a:t>
            </a:r>
            <a:r>
              <a:rPr lang="it-IT" dirty="0"/>
              <a:t> de </a:t>
            </a:r>
            <a:r>
              <a:rPr lang="it-IT" dirty="0" err="1"/>
              <a:t>gaz</a:t>
            </a:r>
            <a:r>
              <a:rPr lang="it-IT" dirty="0"/>
              <a:t> à </a:t>
            </a:r>
            <a:r>
              <a:rPr lang="it-IT" dirty="0" err="1"/>
              <a:t>effet</a:t>
            </a:r>
            <a:r>
              <a:rPr lang="it-IT" dirty="0"/>
              <a:t> de serre pendant l'</a:t>
            </a:r>
            <a:r>
              <a:rPr lang="it-IT" dirty="0" err="1"/>
              <a:t>utilisation</a:t>
            </a:r>
            <a:r>
              <a:rPr lang="it-IT" dirty="0"/>
              <a:t>. La </a:t>
            </a:r>
            <a:r>
              <a:rPr lang="it-IT" dirty="0" err="1"/>
              <a:t>gestion</a:t>
            </a:r>
            <a:r>
              <a:rPr lang="it-IT" dirty="0"/>
              <a:t> en fin de vie est cruciale, car </a:t>
            </a:r>
            <a:r>
              <a:rPr lang="it-IT" dirty="0" err="1"/>
              <a:t>les</a:t>
            </a:r>
            <a:r>
              <a:rPr lang="it-IT" dirty="0"/>
              <a:t> </a:t>
            </a:r>
            <a:r>
              <a:rPr lang="it-IT" dirty="0" err="1"/>
              <a:t>déchets</a:t>
            </a:r>
            <a:r>
              <a:rPr lang="it-IT" dirty="0"/>
              <a:t> </a:t>
            </a:r>
            <a:r>
              <a:rPr lang="it-IT" dirty="0" err="1"/>
              <a:t>électroniques</a:t>
            </a:r>
            <a:r>
              <a:rPr lang="it-IT" dirty="0"/>
              <a:t> (e-</a:t>
            </a:r>
            <a:r>
              <a:rPr lang="it-IT" dirty="0" err="1"/>
              <a:t>déchets</a:t>
            </a:r>
            <a:r>
              <a:rPr lang="it-IT" dirty="0"/>
              <a:t>) </a:t>
            </a:r>
            <a:r>
              <a:rPr lang="it-IT" dirty="0" err="1"/>
              <a:t>sont</a:t>
            </a:r>
            <a:r>
              <a:rPr lang="it-IT" dirty="0"/>
              <a:t> </a:t>
            </a:r>
            <a:r>
              <a:rPr lang="it-IT" dirty="0" err="1"/>
              <a:t>difficiles</a:t>
            </a:r>
            <a:r>
              <a:rPr lang="it-IT" dirty="0"/>
              <a:t> à </a:t>
            </a:r>
            <a:r>
              <a:rPr lang="it-IT" dirty="0" err="1"/>
              <a:t>traiter</a:t>
            </a:r>
            <a:r>
              <a:rPr lang="it-IT" dirty="0"/>
              <a:t> en </a:t>
            </a:r>
            <a:r>
              <a:rPr lang="it-IT" dirty="0" err="1"/>
              <a:t>toute</a:t>
            </a:r>
            <a:r>
              <a:rPr lang="it-IT" dirty="0"/>
              <a:t> </a:t>
            </a:r>
            <a:r>
              <a:rPr lang="it-IT" dirty="0" err="1"/>
              <a:t>sécurité</a:t>
            </a:r>
            <a:r>
              <a:rPr lang="it-IT" dirty="0"/>
              <a:t>.</a:t>
            </a:r>
          </a:p>
        </p:txBody>
      </p:sp>
      <p:sp>
        <p:nvSpPr>
          <p:cNvPr id="4" name="Segnaposto numero diapositiva 3">
            <a:extLst>
              <a:ext uri="{FF2B5EF4-FFF2-40B4-BE49-F238E27FC236}">
                <a16:creationId xmlns:a16="http://schemas.microsoft.com/office/drawing/2014/main" id="{27AE95A0-6AE3-919A-8FBC-DD549A2CF41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21</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7598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97AD4-619A-CF0E-2A52-5F7D55D37F3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BE59E60-11BE-EDAC-513A-3C2BA857E471}"/>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D0EFBC4D-2D5C-5883-912D-DF9697639822}"/>
              </a:ext>
            </a:extLst>
          </p:cNvPr>
          <p:cNvSpPr>
            <a:spLocks noGrp="1"/>
          </p:cNvSpPr>
          <p:nvPr>
            <p:ph type="body" idx="1"/>
          </p:nvPr>
        </p:nvSpPr>
        <p:spPr/>
        <p:txBody>
          <a:bodyPr/>
          <a:lstStyle/>
          <a:p>
            <a:r>
              <a:rPr lang="it-IT" dirty="0"/>
              <a:t>Le </a:t>
            </a:r>
            <a:r>
              <a:rPr lang="it-IT" dirty="0" err="1"/>
              <a:t>secteur</a:t>
            </a:r>
            <a:r>
              <a:rPr lang="it-IT" dirty="0"/>
              <a:t> </a:t>
            </a:r>
            <a:r>
              <a:rPr lang="it-IT" dirty="0" err="1"/>
              <a:t>des</a:t>
            </a:r>
            <a:r>
              <a:rPr lang="it-IT" dirty="0"/>
              <a:t> TIC </a:t>
            </a:r>
            <a:r>
              <a:rPr lang="it-IT" dirty="0" err="1"/>
              <a:t>présente</a:t>
            </a:r>
            <a:r>
              <a:rPr lang="it-IT" dirty="0"/>
              <a:t> un « </a:t>
            </a:r>
            <a:r>
              <a:rPr lang="it-IT" dirty="0" err="1"/>
              <a:t>côté</a:t>
            </a:r>
            <a:r>
              <a:rPr lang="it-IT" dirty="0"/>
              <a:t> </a:t>
            </a:r>
            <a:r>
              <a:rPr lang="it-IT" dirty="0" err="1"/>
              <a:t>obscur</a:t>
            </a:r>
            <a:r>
              <a:rPr lang="it-IT" dirty="0"/>
              <a:t> » </a:t>
            </a:r>
            <a:r>
              <a:rPr lang="it-IT" dirty="0" err="1"/>
              <a:t>au</a:t>
            </a:r>
            <a:r>
              <a:rPr lang="it-IT" dirty="0"/>
              <a:t> </a:t>
            </a:r>
            <a:r>
              <a:rPr lang="it-IT" dirty="0" err="1"/>
              <a:t>sein</a:t>
            </a:r>
            <a:r>
              <a:rPr lang="it-IT" dirty="0"/>
              <a:t> de sa </a:t>
            </a:r>
            <a:r>
              <a:rPr lang="it-IT" dirty="0" err="1"/>
              <a:t>chaîne</a:t>
            </a:r>
            <a:r>
              <a:rPr lang="it-IT" dirty="0"/>
              <a:t> d'</a:t>
            </a:r>
            <a:r>
              <a:rPr lang="it-IT" dirty="0" err="1"/>
              <a:t>approvisionnement</a:t>
            </a:r>
            <a:r>
              <a:rPr lang="it-IT" dirty="0"/>
              <a:t>, </a:t>
            </a:r>
            <a:r>
              <a:rPr lang="it-IT" dirty="0" err="1"/>
              <a:t>notamment</a:t>
            </a:r>
            <a:r>
              <a:rPr lang="it-IT" dirty="0"/>
              <a:t> </a:t>
            </a:r>
            <a:r>
              <a:rPr lang="it-IT" dirty="0" err="1"/>
              <a:t>des</a:t>
            </a:r>
            <a:r>
              <a:rPr lang="it-IT" dirty="0"/>
              <a:t> </a:t>
            </a:r>
            <a:r>
              <a:rPr lang="it-IT" dirty="0" err="1"/>
              <a:t>conditions</a:t>
            </a:r>
            <a:r>
              <a:rPr lang="it-IT" dirty="0"/>
              <a:t> d'exploitation </a:t>
            </a:r>
            <a:r>
              <a:rPr lang="it-IT" dirty="0" err="1"/>
              <a:t>minière</a:t>
            </a:r>
            <a:r>
              <a:rPr lang="it-IT" dirty="0"/>
              <a:t> </a:t>
            </a:r>
            <a:r>
              <a:rPr lang="it-IT" dirty="0" err="1"/>
              <a:t>dangereuses</a:t>
            </a:r>
            <a:r>
              <a:rPr lang="it-IT" dirty="0"/>
              <a:t> (</a:t>
            </a:r>
            <a:r>
              <a:rPr lang="it-IT" dirty="0" err="1"/>
              <a:t>impliquant</a:t>
            </a:r>
            <a:r>
              <a:rPr lang="it-IT" dirty="0"/>
              <a:t> </a:t>
            </a:r>
            <a:r>
              <a:rPr lang="it-IT" dirty="0" err="1"/>
              <a:t>souvent</a:t>
            </a:r>
            <a:r>
              <a:rPr lang="it-IT" dirty="0"/>
              <a:t> le </a:t>
            </a:r>
            <a:r>
              <a:rPr lang="it-IT" dirty="0" err="1"/>
              <a:t>travail</a:t>
            </a:r>
            <a:r>
              <a:rPr lang="it-IT" dirty="0"/>
              <a:t> </a:t>
            </a:r>
            <a:r>
              <a:rPr lang="it-IT" dirty="0" err="1"/>
              <a:t>des</a:t>
            </a:r>
            <a:r>
              <a:rPr lang="it-IT" dirty="0"/>
              <a:t> enfants) pour l'</a:t>
            </a:r>
            <a:r>
              <a:rPr lang="it-IT" dirty="0" err="1"/>
              <a:t>extraction</a:t>
            </a:r>
            <a:r>
              <a:rPr lang="it-IT" dirty="0"/>
              <a:t> </a:t>
            </a:r>
            <a:r>
              <a:rPr lang="it-IT" dirty="0" err="1"/>
              <a:t>des</a:t>
            </a:r>
            <a:r>
              <a:rPr lang="it-IT" dirty="0"/>
              <a:t> </a:t>
            </a:r>
            <a:r>
              <a:rPr lang="it-IT" dirty="0" err="1"/>
              <a:t>matières</a:t>
            </a:r>
            <a:r>
              <a:rPr lang="it-IT" dirty="0"/>
              <a:t> premières et le non-</a:t>
            </a:r>
            <a:r>
              <a:rPr lang="it-IT" dirty="0" err="1"/>
              <a:t>respect</a:t>
            </a:r>
            <a:r>
              <a:rPr lang="it-IT" dirty="0"/>
              <a:t> </a:t>
            </a:r>
            <a:r>
              <a:rPr lang="it-IT" dirty="0" err="1"/>
              <a:t>des</a:t>
            </a:r>
            <a:r>
              <a:rPr lang="it-IT" dirty="0"/>
              <a:t> </a:t>
            </a:r>
            <a:r>
              <a:rPr lang="it-IT" dirty="0" err="1"/>
              <a:t>droits</a:t>
            </a:r>
            <a:r>
              <a:rPr lang="it-IT" dirty="0"/>
              <a:t> </a:t>
            </a:r>
            <a:r>
              <a:rPr lang="it-IT" dirty="0" err="1"/>
              <a:t>des</a:t>
            </a:r>
            <a:r>
              <a:rPr lang="it-IT" dirty="0"/>
              <a:t> </a:t>
            </a:r>
            <a:r>
              <a:rPr lang="it-IT" dirty="0" err="1"/>
              <a:t>travailleurs</a:t>
            </a:r>
            <a:r>
              <a:rPr lang="it-IT" dirty="0"/>
              <a:t> </a:t>
            </a:r>
            <a:r>
              <a:rPr lang="it-IT" dirty="0" err="1"/>
              <a:t>dans</a:t>
            </a:r>
            <a:r>
              <a:rPr lang="it-IT" dirty="0"/>
              <a:t> </a:t>
            </a:r>
            <a:r>
              <a:rPr lang="it-IT" dirty="0" err="1"/>
              <a:t>les</a:t>
            </a:r>
            <a:r>
              <a:rPr lang="it-IT" dirty="0"/>
              <a:t> </a:t>
            </a:r>
            <a:r>
              <a:rPr lang="it-IT" dirty="0" err="1"/>
              <a:t>usines</a:t>
            </a:r>
            <a:r>
              <a:rPr lang="it-IT" dirty="0"/>
              <a:t> d'assemblage </a:t>
            </a:r>
            <a:r>
              <a:rPr lang="it-IT" dirty="0" err="1"/>
              <a:t>électronique</a:t>
            </a:r>
            <a:r>
              <a:rPr lang="it-IT" dirty="0"/>
              <a:t>.</a:t>
            </a:r>
          </a:p>
        </p:txBody>
      </p:sp>
      <p:sp>
        <p:nvSpPr>
          <p:cNvPr id="4" name="Segnaposto numero diapositiva 3">
            <a:extLst>
              <a:ext uri="{FF2B5EF4-FFF2-40B4-BE49-F238E27FC236}">
                <a16:creationId xmlns:a16="http://schemas.microsoft.com/office/drawing/2014/main" id="{AA783808-AAC6-B10A-27F5-B6714544217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6086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17528-5083-7CD3-B642-B92ABB9FE21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C802C7F-E1D2-239D-FA0E-404CB22F1910}"/>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3310D24B-2366-7D22-3BFE-18167DEF8776}"/>
              </a:ext>
            </a:extLst>
          </p:cNvPr>
          <p:cNvSpPr>
            <a:spLocks noGrp="1"/>
          </p:cNvSpPr>
          <p:nvPr>
            <p:ph type="body" idx="1"/>
          </p:nvPr>
        </p:nvSpPr>
        <p:spPr/>
        <p:txBody>
          <a:bodyPr/>
          <a:lstStyle/>
          <a:p>
            <a:r>
              <a:rPr lang="it-IT" dirty="0"/>
              <a:t>L'</a:t>
            </a:r>
            <a:r>
              <a:rPr lang="it-IT" dirty="0" err="1"/>
              <a:t>objectif</a:t>
            </a:r>
            <a:r>
              <a:rPr lang="it-IT" dirty="0"/>
              <a:t> est « </a:t>
            </a:r>
            <a:r>
              <a:rPr lang="it-IT" dirty="0" err="1"/>
              <a:t>Au-delà</a:t>
            </a:r>
            <a:r>
              <a:rPr lang="it-IT" dirty="0"/>
              <a:t> </a:t>
            </a:r>
            <a:r>
              <a:rPr lang="it-IT" dirty="0" err="1"/>
              <a:t>des</a:t>
            </a:r>
            <a:r>
              <a:rPr lang="it-IT" dirty="0"/>
              <a:t> TIC </a:t>
            </a:r>
            <a:r>
              <a:rPr lang="it-IT" dirty="0" err="1"/>
              <a:t>vertes</a:t>
            </a:r>
            <a:r>
              <a:rPr lang="it-IT" dirty="0"/>
              <a:t> », ce qui </a:t>
            </a:r>
            <a:r>
              <a:rPr lang="it-IT" dirty="0" err="1"/>
              <a:t>implique</a:t>
            </a:r>
            <a:r>
              <a:rPr lang="it-IT" dirty="0"/>
              <a:t> de se </a:t>
            </a:r>
            <a:r>
              <a:rPr lang="it-IT" dirty="0" err="1"/>
              <a:t>concentrer</a:t>
            </a:r>
            <a:r>
              <a:rPr lang="it-IT" dirty="0"/>
              <a:t> sur :</a:t>
            </a:r>
          </a:p>
          <a:p>
            <a:r>
              <a:rPr lang="it-IT" dirty="0"/>
              <a:t>    ◦ L'environnement : </a:t>
            </a:r>
            <a:r>
              <a:rPr lang="it-IT" dirty="0" err="1"/>
              <a:t>efficacité</a:t>
            </a:r>
            <a:r>
              <a:rPr lang="it-IT" dirty="0"/>
              <a:t> </a:t>
            </a:r>
            <a:r>
              <a:rPr lang="it-IT" dirty="0" err="1"/>
              <a:t>énergétique</a:t>
            </a:r>
            <a:r>
              <a:rPr lang="it-IT" dirty="0"/>
              <a:t> et </a:t>
            </a:r>
            <a:r>
              <a:rPr lang="it-IT" dirty="0" err="1"/>
              <a:t>économie</a:t>
            </a:r>
            <a:r>
              <a:rPr lang="it-IT" dirty="0"/>
              <a:t> </a:t>
            </a:r>
            <a:r>
              <a:rPr lang="it-IT" dirty="0" err="1"/>
              <a:t>circulaire</a:t>
            </a:r>
            <a:r>
              <a:rPr lang="it-IT" dirty="0"/>
              <a:t>.</a:t>
            </a:r>
          </a:p>
          <a:p>
            <a:r>
              <a:rPr lang="it-IT" dirty="0"/>
              <a:t>    ◦ Le social : </a:t>
            </a:r>
            <a:r>
              <a:rPr lang="it-IT" dirty="0" err="1"/>
              <a:t>conception</a:t>
            </a:r>
            <a:r>
              <a:rPr lang="it-IT" dirty="0"/>
              <a:t> inclusive et </a:t>
            </a:r>
            <a:r>
              <a:rPr lang="it-IT" dirty="0" err="1"/>
              <a:t>écosystèmes</a:t>
            </a:r>
            <a:r>
              <a:rPr lang="it-IT" dirty="0"/>
              <a:t> </a:t>
            </a:r>
            <a:r>
              <a:rPr lang="it-IT" dirty="0" err="1"/>
              <a:t>numériques</a:t>
            </a:r>
            <a:r>
              <a:rPr lang="it-IT" dirty="0"/>
              <a:t> </a:t>
            </a:r>
            <a:r>
              <a:rPr lang="it-IT" dirty="0" err="1"/>
              <a:t>éthiques</a:t>
            </a:r>
            <a:r>
              <a:rPr lang="it-IT" dirty="0"/>
              <a:t>.</a:t>
            </a:r>
          </a:p>
          <a:p>
            <a:r>
              <a:rPr lang="it-IT" dirty="0"/>
              <a:t>    ◦ L'</a:t>
            </a:r>
            <a:r>
              <a:rPr lang="it-IT" dirty="0" err="1"/>
              <a:t>économie</a:t>
            </a:r>
            <a:r>
              <a:rPr lang="it-IT" dirty="0"/>
              <a:t> : </a:t>
            </a:r>
            <a:r>
              <a:rPr lang="it-IT" dirty="0" err="1"/>
              <a:t>réduction</a:t>
            </a:r>
            <a:r>
              <a:rPr lang="it-IT" dirty="0"/>
              <a:t> </a:t>
            </a:r>
            <a:r>
              <a:rPr lang="it-IT" dirty="0" err="1"/>
              <a:t>des</a:t>
            </a:r>
            <a:r>
              <a:rPr lang="it-IT" dirty="0"/>
              <a:t> </a:t>
            </a:r>
            <a:r>
              <a:rPr lang="it-IT" dirty="0" err="1"/>
              <a:t>coûts</a:t>
            </a:r>
            <a:r>
              <a:rPr lang="it-IT" dirty="0"/>
              <a:t> </a:t>
            </a:r>
            <a:r>
              <a:rPr lang="it-IT" dirty="0" err="1"/>
              <a:t>grâce</a:t>
            </a:r>
            <a:r>
              <a:rPr lang="it-IT" dirty="0"/>
              <a:t> à une </a:t>
            </a:r>
            <a:r>
              <a:rPr lang="it-IT" dirty="0" err="1"/>
              <a:t>meilleure</a:t>
            </a:r>
            <a:r>
              <a:rPr lang="it-IT" dirty="0"/>
              <a:t> </a:t>
            </a:r>
            <a:r>
              <a:rPr lang="it-IT" dirty="0" err="1"/>
              <a:t>conception</a:t>
            </a:r>
            <a:r>
              <a:rPr lang="it-IT" dirty="0"/>
              <a:t> et à la </a:t>
            </a:r>
            <a:r>
              <a:rPr lang="it-IT" dirty="0" err="1"/>
              <a:t>création</a:t>
            </a:r>
            <a:r>
              <a:rPr lang="it-IT" dirty="0"/>
              <a:t> d'« </a:t>
            </a:r>
            <a:r>
              <a:rPr lang="it-IT" dirty="0" err="1"/>
              <a:t>emplois</a:t>
            </a:r>
            <a:r>
              <a:rPr lang="it-IT" dirty="0"/>
              <a:t> </a:t>
            </a:r>
            <a:r>
              <a:rPr lang="it-IT" dirty="0" err="1"/>
              <a:t>verts</a:t>
            </a:r>
            <a:r>
              <a:rPr lang="it-IT" dirty="0"/>
              <a:t> ».</a:t>
            </a:r>
          </a:p>
        </p:txBody>
      </p:sp>
      <p:sp>
        <p:nvSpPr>
          <p:cNvPr id="4" name="Segnaposto numero diapositiva 3">
            <a:extLst>
              <a:ext uri="{FF2B5EF4-FFF2-40B4-BE49-F238E27FC236}">
                <a16:creationId xmlns:a16="http://schemas.microsoft.com/office/drawing/2014/main" id="{7833F492-405C-F736-DA54-1F25D287114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3076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690C8-80E3-D61C-F05B-9F1AFE48386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48DC590-64B4-50E2-E259-7C9FCC2819EB}"/>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23CFDC50-E1F8-8527-63DE-D0E2004BFB9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55DF7A9-D2DE-AD0D-BF51-C2BE968C0AC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4545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3492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fr-FR"/>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28</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4002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fr-FR"/>
          </a:p>
        </p:txBody>
      </p:sp>
      <p:sp>
        <p:nvSpPr>
          <p:cNvPr id="3" name="Segnaposto note 2"/>
          <p:cNvSpPr>
            <a:spLocks noGrp="1"/>
          </p:cNvSpPr>
          <p:nvPr>
            <p:ph type="body" idx="1"/>
          </p:nvPr>
        </p:nvSpPr>
        <p:spPr/>
        <p:txBody>
          <a:bodyPr/>
          <a:lstStyle/>
          <a:p>
            <a:r>
              <a:rPr lang="it-IT" dirty="0" err="1"/>
              <a:t>Cette</a:t>
            </a:r>
            <a:r>
              <a:rPr lang="it-IT" dirty="0"/>
              <a:t> </a:t>
            </a:r>
            <a:r>
              <a:rPr lang="it-IT" dirty="0" err="1"/>
              <a:t>section</a:t>
            </a:r>
            <a:r>
              <a:rPr lang="it-IT" dirty="0"/>
              <a:t> </a:t>
            </a:r>
            <a:r>
              <a:rPr lang="it-IT" dirty="0" err="1"/>
              <a:t>examine</a:t>
            </a:r>
            <a:r>
              <a:rPr lang="it-IT" dirty="0"/>
              <a:t> l'impact mondial </a:t>
            </a:r>
            <a:r>
              <a:rPr lang="it-IT" dirty="0" err="1"/>
              <a:t>considérable</a:t>
            </a:r>
            <a:r>
              <a:rPr lang="it-IT" dirty="0"/>
              <a:t> de </a:t>
            </a:r>
            <a:r>
              <a:rPr lang="it-IT" dirty="0" err="1"/>
              <a:t>l'industrie</a:t>
            </a:r>
            <a:r>
              <a:rPr lang="it-IT" dirty="0"/>
              <a:t> </a:t>
            </a:r>
            <a:r>
              <a:rPr lang="it-IT" dirty="0" err="1"/>
              <a:t>textile</a:t>
            </a:r>
            <a:r>
              <a:rPr lang="it-IT" dirty="0"/>
              <a:t> et la </a:t>
            </a:r>
            <a:r>
              <a:rPr lang="it-IT" dirty="0" err="1"/>
              <a:t>manière</a:t>
            </a:r>
            <a:r>
              <a:rPr lang="it-IT" dirty="0"/>
              <a:t> dont </a:t>
            </a:r>
            <a:r>
              <a:rPr lang="it-IT" dirty="0" err="1"/>
              <a:t>les</a:t>
            </a:r>
            <a:r>
              <a:rPr lang="it-IT" dirty="0"/>
              <a:t> </a:t>
            </a:r>
            <a:r>
              <a:rPr lang="it-IT" dirty="0" err="1"/>
              <a:t>marchés</a:t>
            </a:r>
            <a:r>
              <a:rPr lang="it-IT" dirty="0"/>
              <a:t> </a:t>
            </a:r>
            <a:r>
              <a:rPr lang="it-IT" dirty="0" err="1"/>
              <a:t>publics</a:t>
            </a:r>
            <a:r>
              <a:rPr lang="it-IT" dirty="0"/>
              <a:t> </a:t>
            </a:r>
            <a:r>
              <a:rPr lang="it-IT" dirty="0" err="1"/>
              <a:t>peuvent</a:t>
            </a:r>
            <a:r>
              <a:rPr lang="it-IT" dirty="0"/>
              <a:t> </a:t>
            </a:r>
            <a:r>
              <a:rPr lang="it-IT" dirty="0" err="1"/>
              <a:t>être</a:t>
            </a:r>
            <a:r>
              <a:rPr lang="it-IT" dirty="0"/>
              <a:t> </a:t>
            </a:r>
            <a:r>
              <a:rPr lang="it-IT" dirty="0" err="1"/>
              <a:t>utilisés</a:t>
            </a:r>
            <a:r>
              <a:rPr lang="it-IT" dirty="0"/>
              <a:t> pour </a:t>
            </a:r>
            <a:r>
              <a:rPr lang="it-IT" dirty="0" err="1"/>
              <a:t>définir</a:t>
            </a:r>
            <a:r>
              <a:rPr lang="it-IT" dirty="0"/>
              <a:t> </a:t>
            </a:r>
            <a:r>
              <a:rPr lang="it-IT" dirty="0" err="1"/>
              <a:t>des</a:t>
            </a:r>
            <a:r>
              <a:rPr lang="it-IT" dirty="0"/>
              <a:t> </a:t>
            </a:r>
            <a:r>
              <a:rPr lang="it-IT" dirty="0" err="1"/>
              <a:t>objectifs</a:t>
            </a:r>
            <a:r>
              <a:rPr lang="it-IT" dirty="0"/>
              <a:t> </a:t>
            </a:r>
            <a:r>
              <a:rPr lang="it-IT" dirty="0" err="1"/>
              <a:t>stratégiques</a:t>
            </a:r>
            <a:r>
              <a:rPr lang="it-IT" dirty="0"/>
              <a:t> en </a:t>
            </a:r>
            <a:r>
              <a:rPr lang="it-IT" dirty="0" err="1"/>
              <a:t>matière</a:t>
            </a:r>
            <a:r>
              <a:rPr lang="it-IT" dirty="0"/>
              <a:t> d'environnement et de </a:t>
            </a:r>
            <a:r>
              <a:rPr lang="it-IT" dirty="0" err="1"/>
              <a:t>société</a:t>
            </a:r>
            <a:r>
              <a:rPr lang="it-IT" dirty="0"/>
              <a:t>. </a:t>
            </a:r>
            <a:r>
              <a:rPr lang="it-IT" dirty="0" err="1"/>
              <a:t>L'industrie</a:t>
            </a:r>
            <a:r>
              <a:rPr lang="it-IT" dirty="0"/>
              <a:t> </a:t>
            </a:r>
            <a:r>
              <a:rPr lang="it-IT" dirty="0" err="1"/>
              <a:t>textile</a:t>
            </a:r>
            <a:r>
              <a:rPr lang="it-IT" dirty="0"/>
              <a:t> est l'un </a:t>
            </a:r>
            <a:r>
              <a:rPr lang="it-IT" dirty="0" err="1"/>
              <a:t>des</a:t>
            </a:r>
            <a:r>
              <a:rPr lang="it-IT" dirty="0"/>
              <a:t> </a:t>
            </a:r>
            <a:r>
              <a:rPr lang="it-IT" dirty="0" err="1"/>
              <a:t>secteurs</a:t>
            </a:r>
            <a:r>
              <a:rPr lang="it-IT" dirty="0"/>
              <a:t> </a:t>
            </a:r>
            <a:r>
              <a:rPr lang="it-IT" dirty="0" err="1"/>
              <a:t>les</a:t>
            </a:r>
            <a:r>
              <a:rPr lang="it-IT" dirty="0"/>
              <a:t> plus </a:t>
            </a:r>
            <a:r>
              <a:rPr lang="it-IT" dirty="0" err="1"/>
              <a:t>gourmands</a:t>
            </a:r>
            <a:r>
              <a:rPr lang="it-IT" dirty="0"/>
              <a:t> en </a:t>
            </a:r>
            <a:r>
              <a:rPr lang="it-IT" dirty="0" err="1"/>
              <a:t>ressources</a:t>
            </a:r>
            <a:r>
              <a:rPr lang="it-IT" dirty="0"/>
              <a:t>. </a:t>
            </a:r>
            <a:r>
              <a:rPr lang="it-IT" dirty="0" err="1"/>
              <a:t>Rien</a:t>
            </a:r>
            <a:r>
              <a:rPr lang="it-IT" dirty="0"/>
              <a:t> </a:t>
            </a:r>
            <a:r>
              <a:rPr lang="it-IT" dirty="0" err="1"/>
              <a:t>qu'en</a:t>
            </a:r>
            <a:r>
              <a:rPr lang="it-IT" dirty="0"/>
              <a:t> 2020, la </a:t>
            </a:r>
            <a:r>
              <a:rPr lang="it-IT" dirty="0" err="1"/>
              <a:t>consommation</a:t>
            </a:r>
            <a:r>
              <a:rPr lang="it-IT" dirty="0"/>
              <a:t> </a:t>
            </a:r>
            <a:r>
              <a:rPr lang="it-IT" dirty="0" err="1"/>
              <a:t>textile</a:t>
            </a:r>
            <a:r>
              <a:rPr lang="it-IT" dirty="0"/>
              <a:t> </a:t>
            </a:r>
            <a:r>
              <a:rPr lang="it-IT" dirty="0" err="1"/>
              <a:t>moyenne</a:t>
            </a:r>
            <a:r>
              <a:rPr lang="it-IT" dirty="0"/>
              <a:t> par </a:t>
            </a:r>
            <a:r>
              <a:rPr lang="it-IT" dirty="0" err="1"/>
              <a:t>personne</a:t>
            </a:r>
            <a:r>
              <a:rPr lang="it-IT" dirty="0"/>
              <a:t> </a:t>
            </a:r>
            <a:r>
              <a:rPr lang="it-IT" dirty="0" err="1"/>
              <a:t>dans</a:t>
            </a:r>
            <a:r>
              <a:rPr lang="it-IT" dirty="0"/>
              <a:t> l'UE a </a:t>
            </a:r>
            <a:r>
              <a:rPr lang="it-IT" dirty="0" err="1"/>
              <a:t>nécessité</a:t>
            </a:r>
            <a:r>
              <a:rPr lang="it-IT" dirty="0"/>
              <a:t> 400 m² de </a:t>
            </a:r>
            <a:r>
              <a:rPr lang="it-IT" dirty="0" err="1"/>
              <a:t>terres</a:t>
            </a:r>
            <a:r>
              <a:rPr lang="it-IT" dirty="0"/>
              <a:t>, 9 m³</a:t>
            </a:r>
          </a:p>
          <a:p>
            <a:r>
              <a:rPr lang="it-IT" dirty="0"/>
              <a:t>d'eau et 391 kg de </a:t>
            </a:r>
            <a:r>
              <a:rPr lang="it-IT" dirty="0" err="1"/>
              <a:t>matières</a:t>
            </a:r>
            <a:r>
              <a:rPr lang="it-IT" dirty="0"/>
              <a:t> premières, </a:t>
            </a:r>
            <a:r>
              <a:rPr lang="it-IT" dirty="0" err="1"/>
              <a:t>générant</a:t>
            </a:r>
            <a:r>
              <a:rPr lang="it-IT" dirty="0"/>
              <a:t> une </a:t>
            </a:r>
            <a:r>
              <a:rPr lang="it-IT" dirty="0" err="1"/>
              <a:t>empreinte</a:t>
            </a:r>
            <a:r>
              <a:rPr lang="it-IT" dirty="0"/>
              <a:t> carbone de 270 kg. </a:t>
            </a:r>
            <a:r>
              <a:rPr lang="it-IT" dirty="0" err="1"/>
              <a:t>Parmi</a:t>
            </a:r>
            <a:r>
              <a:rPr lang="it-IT" dirty="0"/>
              <a:t> </a:t>
            </a:r>
            <a:r>
              <a:rPr lang="it-IT" dirty="0" err="1"/>
              <a:t>les</a:t>
            </a:r>
            <a:r>
              <a:rPr lang="it-IT" dirty="0"/>
              <a:t> </a:t>
            </a:r>
            <a:r>
              <a:rPr lang="it-IT" dirty="0" err="1"/>
              <a:t>principaux</a:t>
            </a:r>
            <a:r>
              <a:rPr lang="it-IT" dirty="0"/>
              <a:t> </a:t>
            </a:r>
            <a:r>
              <a:rPr lang="it-IT" dirty="0" err="1"/>
              <a:t>enjeux</a:t>
            </a:r>
            <a:r>
              <a:rPr lang="it-IT" dirty="0"/>
              <a:t> </a:t>
            </a:r>
            <a:r>
              <a:rPr lang="it-IT" dirty="0" err="1"/>
              <a:t>figurent</a:t>
            </a:r>
            <a:r>
              <a:rPr lang="it-IT" dirty="0"/>
              <a:t> la </a:t>
            </a:r>
            <a:r>
              <a:rPr lang="it-IT" dirty="0" err="1"/>
              <a:t>surconsommation</a:t>
            </a:r>
            <a:r>
              <a:rPr lang="it-IT" dirty="0"/>
              <a:t>, </a:t>
            </a:r>
            <a:r>
              <a:rPr lang="it-IT" dirty="0" err="1"/>
              <a:t>les</a:t>
            </a:r>
            <a:r>
              <a:rPr lang="it-IT" dirty="0"/>
              <a:t> </a:t>
            </a:r>
            <a:r>
              <a:rPr lang="it-IT" dirty="0" err="1"/>
              <a:t>faibles</a:t>
            </a:r>
            <a:r>
              <a:rPr lang="it-IT" dirty="0"/>
              <a:t> </a:t>
            </a:r>
            <a:r>
              <a:rPr lang="it-IT" dirty="0" err="1"/>
              <a:t>taux</a:t>
            </a:r>
            <a:r>
              <a:rPr lang="it-IT" dirty="0"/>
              <a:t> de </a:t>
            </a:r>
            <a:r>
              <a:rPr lang="it-IT" dirty="0" err="1"/>
              <a:t>recyclage</a:t>
            </a:r>
            <a:r>
              <a:rPr lang="it-IT" dirty="0"/>
              <a:t> (la </a:t>
            </a:r>
            <a:r>
              <a:rPr lang="it-IT" dirty="0" err="1"/>
              <a:t>plupart</a:t>
            </a:r>
            <a:r>
              <a:rPr lang="it-IT" dirty="0"/>
              <a:t> </a:t>
            </a:r>
            <a:r>
              <a:rPr lang="it-IT" dirty="0" err="1"/>
              <a:t>des</a:t>
            </a:r>
            <a:r>
              <a:rPr lang="it-IT" dirty="0"/>
              <a:t> </a:t>
            </a:r>
            <a:r>
              <a:rPr lang="it-IT" dirty="0" err="1"/>
              <a:t>textiles</a:t>
            </a:r>
            <a:r>
              <a:rPr lang="it-IT" dirty="0"/>
              <a:t> </a:t>
            </a:r>
            <a:r>
              <a:rPr lang="it-IT" dirty="0" err="1"/>
              <a:t>finissent</a:t>
            </a:r>
            <a:r>
              <a:rPr lang="it-IT" dirty="0"/>
              <a:t> </a:t>
            </a:r>
            <a:r>
              <a:rPr lang="it-IT" dirty="0" err="1"/>
              <a:t>dans</a:t>
            </a:r>
            <a:r>
              <a:rPr lang="it-IT" dirty="0"/>
              <a:t> </a:t>
            </a:r>
            <a:r>
              <a:rPr lang="it-IT" dirty="0" err="1"/>
              <a:t>des</a:t>
            </a:r>
            <a:r>
              <a:rPr lang="it-IT" dirty="0"/>
              <a:t> </a:t>
            </a:r>
            <a:r>
              <a:rPr lang="it-IT" dirty="0" err="1"/>
              <a:t>décharges</a:t>
            </a:r>
            <a:r>
              <a:rPr lang="it-IT" dirty="0"/>
              <a:t>), la </a:t>
            </a:r>
            <a:r>
              <a:rPr lang="it-IT" dirty="0" err="1"/>
              <a:t>pollution</a:t>
            </a:r>
            <a:r>
              <a:rPr lang="it-IT" dirty="0"/>
              <a:t> de l'eau due </a:t>
            </a:r>
            <a:r>
              <a:rPr lang="it-IT" dirty="0" err="1"/>
              <a:t>aux</a:t>
            </a:r>
            <a:r>
              <a:rPr lang="it-IT" dirty="0"/>
              <a:t> </a:t>
            </a:r>
            <a:r>
              <a:rPr lang="it-IT" dirty="0" err="1"/>
              <a:t>colorants</a:t>
            </a:r>
            <a:r>
              <a:rPr lang="it-IT" dirty="0"/>
              <a:t> et </a:t>
            </a:r>
            <a:r>
              <a:rPr lang="it-IT" dirty="0" err="1"/>
              <a:t>les</a:t>
            </a:r>
            <a:r>
              <a:rPr lang="it-IT" dirty="0"/>
              <a:t> </a:t>
            </a:r>
            <a:r>
              <a:rPr lang="it-IT" dirty="0" err="1"/>
              <a:t>émissions</a:t>
            </a:r>
            <a:r>
              <a:rPr lang="it-IT" dirty="0"/>
              <a:t> </a:t>
            </a:r>
            <a:r>
              <a:rPr lang="it-IT" dirty="0" err="1"/>
              <a:t>élevées</a:t>
            </a:r>
            <a:r>
              <a:rPr lang="it-IT" dirty="0"/>
              <a:t> de </a:t>
            </a:r>
            <a:r>
              <a:rPr lang="it-IT" dirty="0" err="1"/>
              <a:t>gaz</a:t>
            </a:r>
            <a:r>
              <a:rPr lang="it-IT" dirty="0"/>
              <a:t> à </a:t>
            </a:r>
            <a:r>
              <a:rPr lang="it-IT" dirty="0" err="1"/>
              <a:t>effet</a:t>
            </a:r>
            <a:r>
              <a:rPr lang="it-IT" dirty="0"/>
              <a:t> de serre (GES). La production a doublé </a:t>
            </a:r>
            <a:r>
              <a:rPr lang="it-IT" dirty="0" err="1"/>
              <a:t>depuis</a:t>
            </a:r>
            <a:r>
              <a:rPr lang="it-IT" dirty="0"/>
              <a:t> 2000 et </a:t>
            </a:r>
            <a:r>
              <a:rPr lang="it-IT" dirty="0" err="1"/>
              <a:t>devrait</a:t>
            </a:r>
            <a:r>
              <a:rPr lang="it-IT" dirty="0"/>
              <a:t> </a:t>
            </a:r>
            <a:r>
              <a:rPr lang="it-IT" dirty="0" err="1"/>
              <a:t>continuer</a:t>
            </a:r>
            <a:r>
              <a:rPr lang="it-IT" dirty="0"/>
              <a:t> à </a:t>
            </a:r>
            <a:r>
              <a:rPr lang="it-IT" dirty="0" err="1"/>
              <a:t>croître</a:t>
            </a:r>
            <a:r>
              <a:rPr lang="it-IT" dirty="0"/>
              <a:t> </a:t>
            </a:r>
            <a:r>
              <a:rPr lang="it-IT" dirty="0" err="1"/>
              <a:t>rapidement</a:t>
            </a:r>
            <a:r>
              <a:rPr lang="it-IT" dirty="0"/>
              <a:t>.</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6864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DE"/>
          </a:p>
        </p:txBody>
      </p:sp>
      <p:sp>
        <p:nvSpPr>
          <p:cNvPr id="3" name="Espace réservé des notes 2"/>
          <p:cNvSpPr>
            <a:spLocks noGrp="1"/>
          </p:cNvSpPr>
          <p:nvPr>
            <p:ph type="body" idx="1"/>
          </p:nvPr>
        </p:nvSpPr>
        <p:spPr/>
        <p:txBody>
          <a:bodyPr/>
          <a:lstStyle/>
          <a:p>
            <a:r>
              <a:rPr lang="fr-FR" dirty="0"/>
              <a:t>Les critères révisés pour 2021 mettent l'accent sur l'allongement de la durée de vie des produits. Cela implique de privilégier les appareils réparables, assortis de garanties plus longues, et d'encourager l'achat d'appareils reconditionnés ou remis à neuf.</a:t>
            </a: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29</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5990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Dans le </a:t>
            </a:r>
            <a:r>
              <a:rPr lang="de-DE" dirty="0" err="1"/>
              <a:t>domaine</a:t>
            </a:r>
            <a:r>
              <a:rPr lang="de-DE" dirty="0"/>
              <a:t> du </a:t>
            </a:r>
            <a:r>
              <a:rPr lang="de-DE" dirty="0" err="1"/>
              <a:t>calcul</a:t>
            </a:r>
            <a:r>
              <a:rPr lang="de-DE" dirty="0"/>
              <a:t> à </a:t>
            </a:r>
            <a:r>
              <a:rPr lang="de-DE" dirty="0" err="1"/>
              <a:t>grande</a:t>
            </a:r>
            <a:r>
              <a:rPr lang="de-DE" dirty="0"/>
              <a:t> </a:t>
            </a:r>
            <a:r>
              <a:rPr lang="de-DE" dirty="0" err="1"/>
              <a:t>échelle</a:t>
            </a:r>
            <a:r>
              <a:rPr lang="de-DE" dirty="0"/>
              <a:t>, </a:t>
            </a:r>
            <a:r>
              <a:rPr lang="de-DE" dirty="0" err="1"/>
              <a:t>l'accent</a:t>
            </a:r>
            <a:r>
              <a:rPr lang="de-DE" dirty="0"/>
              <a:t> </a:t>
            </a:r>
            <a:r>
              <a:rPr lang="de-DE" dirty="0" err="1"/>
              <a:t>est</a:t>
            </a:r>
            <a:r>
              <a:rPr lang="de-DE" dirty="0"/>
              <a:t> </a:t>
            </a:r>
            <a:r>
              <a:rPr lang="de-DE" dirty="0" err="1"/>
              <a:t>désormais</a:t>
            </a:r>
            <a:r>
              <a:rPr lang="de-DE" dirty="0"/>
              <a:t> </a:t>
            </a:r>
            <a:r>
              <a:rPr lang="de-DE" dirty="0" err="1"/>
              <a:t>mis</a:t>
            </a:r>
            <a:r>
              <a:rPr lang="de-DE" dirty="0"/>
              <a:t> </a:t>
            </a:r>
            <a:r>
              <a:rPr lang="de-DE" dirty="0" err="1"/>
              <a:t>sur</a:t>
            </a:r>
            <a:r>
              <a:rPr lang="de-DE" dirty="0"/>
              <a:t> </a:t>
            </a:r>
            <a:r>
              <a:rPr lang="de-DE" dirty="0" err="1"/>
              <a:t>l'efficacité</a:t>
            </a:r>
            <a:r>
              <a:rPr lang="de-DE" dirty="0"/>
              <a:t> </a:t>
            </a:r>
            <a:r>
              <a:rPr lang="de-DE" dirty="0" err="1"/>
              <a:t>énergétique</a:t>
            </a:r>
            <a:r>
              <a:rPr lang="de-DE" dirty="0"/>
              <a:t> (</a:t>
            </a:r>
            <a:r>
              <a:rPr lang="de-DE" dirty="0" err="1"/>
              <a:t>réduction</a:t>
            </a:r>
            <a:r>
              <a:rPr lang="de-DE" dirty="0"/>
              <a:t> de la </a:t>
            </a:r>
            <a:r>
              <a:rPr lang="de-DE" dirty="0" err="1"/>
              <a:t>consommation</a:t>
            </a:r>
            <a:r>
              <a:rPr lang="de-DE" dirty="0"/>
              <a:t> </a:t>
            </a:r>
            <a:r>
              <a:rPr lang="de-DE" dirty="0" err="1"/>
              <a:t>d'électricité</a:t>
            </a:r>
            <a:r>
              <a:rPr lang="de-DE" dirty="0"/>
              <a:t> </a:t>
            </a:r>
            <a:r>
              <a:rPr lang="de-DE" dirty="0" err="1"/>
              <a:t>pour</a:t>
            </a:r>
            <a:r>
              <a:rPr lang="de-DE" dirty="0"/>
              <a:t> le </a:t>
            </a:r>
            <a:r>
              <a:rPr lang="de-DE" dirty="0" err="1"/>
              <a:t>refroidissement</a:t>
            </a:r>
            <a:r>
              <a:rPr lang="de-DE" dirty="0"/>
              <a:t>) et </a:t>
            </a:r>
            <a:r>
              <a:rPr lang="de-DE" dirty="0" err="1"/>
              <a:t>l'analyse</a:t>
            </a:r>
            <a:r>
              <a:rPr lang="de-DE" dirty="0"/>
              <a:t> du </a:t>
            </a:r>
            <a:r>
              <a:rPr lang="de-DE" dirty="0" err="1"/>
              <a:t>coût</a:t>
            </a:r>
            <a:r>
              <a:rPr lang="de-DE" dirty="0"/>
              <a:t> du </a:t>
            </a:r>
            <a:r>
              <a:rPr lang="de-DE" dirty="0" err="1"/>
              <a:t>cycle</a:t>
            </a:r>
            <a:r>
              <a:rPr lang="de-DE" dirty="0"/>
              <a:t> de </a:t>
            </a:r>
            <a:r>
              <a:rPr lang="de-DE" dirty="0" err="1"/>
              <a:t>vie</a:t>
            </a:r>
            <a:r>
              <a:rPr lang="de-DE" dirty="0"/>
              <a:t> (LCC), </a:t>
            </a:r>
            <a:r>
              <a:rPr lang="de-DE" dirty="0" err="1"/>
              <a:t>ce</a:t>
            </a:r>
            <a:r>
              <a:rPr lang="de-DE" dirty="0"/>
              <a:t> </a:t>
            </a:r>
            <a:r>
              <a:rPr lang="de-DE" dirty="0" err="1"/>
              <a:t>qui</a:t>
            </a:r>
            <a:r>
              <a:rPr lang="de-DE" dirty="0"/>
              <a:t> </a:t>
            </a:r>
            <a:r>
              <a:rPr lang="de-DE" dirty="0" err="1"/>
              <a:t>aide</a:t>
            </a:r>
            <a:r>
              <a:rPr lang="de-DE" dirty="0"/>
              <a:t> </a:t>
            </a:r>
            <a:r>
              <a:rPr lang="de-DE" dirty="0" err="1"/>
              <a:t>les</a:t>
            </a:r>
            <a:r>
              <a:rPr lang="de-DE" dirty="0"/>
              <a:t> </a:t>
            </a:r>
            <a:r>
              <a:rPr lang="de-DE" dirty="0" err="1"/>
              <a:t>autorités</a:t>
            </a:r>
            <a:r>
              <a:rPr lang="de-DE" dirty="0"/>
              <a:t> à </a:t>
            </a:r>
            <a:r>
              <a:rPr lang="de-DE" dirty="0" err="1"/>
              <a:t>prendre</a:t>
            </a:r>
            <a:r>
              <a:rPr lang="de-DE" dirty="0"/>
              <a:t> </a:t>
            </a:r>
            <a:r>
              <a:rPr lang="de-DE" dirty="0" err="1"/>
              <a:t>conscience</a:t>
            </a:r>
            <a:r>
              <a:rPr lang="de-DE" dirty="0"/>
              <a:t> </a:t>
            </a:r>
            <a:r>
              <a:rPr lang="de-DE" dirty="0" err="1"/>
              <a:t>qu'un</a:t>
            </a:r>
            <a:r>
              <a:rPr lang="de-DE" dirty="0"/>
              <a:t> </a:t>
            </a:r>
            <a:r>
              <a:rPr lang="de-DE" dirty="0" err="1"/>
              <a:t>serveur</a:t>
            </a:r>
            <a:r>
              <a:rPr lang="de-DE" dirty="0"/>
              <a:t> plus </a:t>
            </a:r>
            <a:r>
              <a:rPr lang="de-DE" dirty="0" err="1"/>
              <a:t>coûteux</a:t>
            </a:r>
            <a:r>
              <a:rPr lang="de-DE" dirty="0"/>
              <a:t> </a:t>
            </a:r>
            <a:r>
              <a:rPr lang="de-DE" dirty="0" err="1"/>
              <a:t>mais</a:t>
            </a:r>
            <a:r>
              <a:rPr lang="de-DE" dirty="0"/>
              <a:t> plus </a:t>
            </a:r>
            <a:r>
              <a:rPr lang="de-DE" dirty="0" err="1"/>
              <a:t>efficace</a:t>
            </a:r>
            <a:r>
              <a:rPr lang="de-DE" dirty="0"/>
              <a:t> </a:t>
            </a:r>
            <a:r>
              <a:rPr lang="de-DE" dirty="0" err="1"/>
              <a:t>revient</a:t>
            </a:r>
            <a:r>
              <a:rPr lang="de-DE" dirty="0"/>
              <a:t> en </a:t>
            </a:r>
            <a:r>
              <a:rPr lang="de-DE" dirty="0" err="1"/>
              <a:t>réalité</a:t>
            </a:r>
            <a:r>
              <a:rPr lang="de-DE" dirty="0"/>
              <a:t> </a:t>
            </a:r>
            <a:r>
              <a:rPr lang="de-DE" dirty="0" err="1"/>
              <a:t>moins</a:t>
            </a:r>
            <a:r>
              <a:rPr lang="de-DE" dirty="0"/>
              <a:t> </a:t>
            </a:r>
            <a:r>
              <a:rPr lang="de-DE" dirty="0" err="1"/>
              <a:t>cher</a:t>
            </a:r>
            <a:r>
              <a:rPr lang="de-DE" dirty="0"/>
              <a:t> à </a:t>
            </a:r>
            <a:r>
              <a:rPr lang="de-DE" dirty="0" err="1"/>
              <a:t>long</a:t>
            </a:r>
            <a:r>
              <a:rPr lang="de-DE" dirty="0"/>
              <a:t> </a:t>
            </a:r>
            <a:r>
              <a:rPr lang="de-DE" dirty="0" err="1"/>
              <a:t>terme</a:t>
            </a:r>
            <a:r>
              <a:rPr lang="de-DE" dirty="0"/>
              <a:t> </a:t>
            </a:r>
            <a:r>
              <a:rPr lang="de-DE" dirty="0" err="1"/>
              <a:t>grâce</a:t>
            </a:r>
            <a:r>
              <a:rPr lang="de-DE" dirty="0"/>
              <a:t> à </a:t>
            </a:r>
            <a:r>
              <a:rPr lang="de-DE" dirty="0" err="1"/>
              <a:t>une</a:t>
            </a:r>
            <a:r>
              <a:rPr lang="de-DE" dirty="0"/>
              <a:t> </a:t>
            </a:r>
            <a:r>
              <a:rPr lang="de-DE" dirty="0" err="1"/>
              <a:t>facture</a:t>
            </a:r>
            <a:r>
              <a:rPr lang="de-DE" dirty="0"/>
              <a:t> </a:t>
            </a:r>
            <a:r>
              <a:rPr lang="de-DE" dirty="0" err="1"/>
              <a:t>énergétique</a:t>
            </a:r>
            <a:r>
              <a:rPr lang="de-DE" dirty="0"/>
              <a:t> </a:t>
            </a:r>
            <a:r>
              <a:rPr lang="de-DE" dirty="0" err="1"/>
              <a:t>réduite</a:t>
            </a:r>
            <a:r>
              <a:rPr lang="de-DE" dirty="0"/>
              <a:t>.</a:t>
            </a: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30</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4653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3A740-1CEB-5E8B-3AB9-9C319C832B5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4DE4D25-F6F9-DA6A-F003-046FEE4D8935}"/>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8B6D7E0A-13FD-F7FF-2E81-5C0F5E3AD3E2}"/>
              </a:ext>
            </a:extLst>
          </p:cNvPr>
          <p:cNvSpPr>
            <a:spLocks noGrp="1"/>
          </p:cNvSpPr>
          <p:nvPr>
            <p:ph type="body" idx="1"/>
          </p:nvPr>
        </p:nvSpPr>
        <p:spPr/>
        <p:txBody>
          <a:bodyPr/>
          <a:lstStyle/>
          <a:p>
            <a:r>
              <a:rPr lang="it-IT" dirty="0" err="1"/>
              <a:t>Ces</a:t>
            </a:r>
            <a:r>
              <a:rPr lang="it-IT" dirty="0"/>
              <a:t> sources </a:t>
            </a:r>
            <a:r>
              <a:rPr lang="it-IT" dirty="0" err="1"/>
              <a:t>reconnaissent</a:t>
            </a:r>
            <a:r>
              <a:rPr lang="it-IT" dirty="0"/>
              <a:t> </a:t>
            </a:r>
            <a:r>
              <a:rPr lang="it-IT" dirty="0" err="1"/>
              <a:t>que</a:t>
            </a:r>
            <a:r>
              <a:rPr lang="it-IT" dirty="0"/>
              <a:t>, si </a:t>
            </a:r>
            <a:r>
              <a:rPr lang="it-IT" dirty="0" err="1"/>
              <a:t>les</a:t>
            </a:r>
            <a:r>
              <a:rPr lang="it-IT" dirty="0"/>
              <a:t> </a:t>
            </a:r>
            <a:r>
              <a:rPr lang="it-IT" dirty="0" err="1"/>
              <a:t>questions</a:t>
            </a:r>
            <a:r>
              <a:rPr lang="it-IT" dirty="0"/>
              <a:t> </a:t>
            </a:r>
            <a:r>
              <a:rPr lang="it-IT" dirty="0" err="1"/>
              <a:t>environnementales</a:t>
            </a:r>
            <a:r>
              <a:rPr lang="it-IT" dirty="0"/>
              <a:t> </a:t>
            </a:r>
            <a:r>
              <a:rPr lang="it-IT" dirty="0" err="1"/>
              <a:t>sont</a:t>
            </a:r>
            <a:r>
              <a:rPr lang="it-IT" dirty="0"/>
              <a:t> </a:t>
            </a:r>
            <a:r>
              <a:rPr lang="it-IT" dirty="0" err="1"/>
              <a:t>bien</a:t>
            </a:r>
            <a:r>
              <a:rPr lang="it-IT" dirty="0"/>
              <a:t> </a:t>
            </a:r>
            <a:r>
              <a:rPr lang="it-IT" dirty="0" err="1"/>
              <a:t>prises</a:t>
            </a:r>
            <a:r>
              <a:rPr lang="it-IT" dirty="0"/>
              <a:t> en </a:t>
            </a:r>
            <a:r>
              <a:rPr lang="it-IT" dirty="0" err="1"/>
              <a:t>compte</a:t>
            </a:r>
            <a:r>
              <a:rPr lang="it-IT" dirty="0"/>
              <a:t>, </a:t>
            </a:r>
            <a:r>
              <a:rPr lang="it-IT" dirty="0" err="1"/>
              <a:t>les</a:t>
            </a:r>
            <a:r>
              <a:rPr lang="it-IT" dirty="0"/>
              <a:t> </a:t>
            </a:r>
            <a:r>
              <a:rPr lang="it-IT" dirty="0" err="1"/>
              <a:t>risques</a:t>
            </a:r>
            <a:r>
              <a:rPr lang="it-IT" dirty="0"/>
              <a:t> </a:t>
            </a:r>
            <a:r>
              <a:rPr lang="it-IT" dirty="0" err="1"/>
              <a:t>sociaux</a:t>
            </a:r>
            <a:r>
              <a:rPr lang="it-IT" dirty="0"/>
              <a:t> </a:t>
            </a:r>
            <a:r>
              <a:rPr lang="it-IT" dirty="0" err="1"/>
              <a:t>sont</a:t>
            </a:r>
            <a:r>
              <a:rPr lang="it-IT" dirty="0"/>
              <a:t> </a:t>
            </a:r>
            <a:r>
              <a:rPr lang="it-IT" dirty="0" err="1"/>
              <a:t>souvent</a:t>
            </a:r>
            <a:r>
              <a:rPr lang="it-IT" dirty="0"/>
              <a:t> négligés en </a:t>
            </a:r>
            <a:r>
              <a:rPr lang="it-IT" dirty="0" err="1"/>
              <a:t>raison</a:t>
            </a:r>
            <a:r>
              <a:rPr lang="it-IT" dirty="0"/>
              <a:t> de l'</a:t>
            </a:r>
            <a:r>
              <a:rPr lang="it-IT" dirty="0" err="1"/>
              <a:t>incroyable</a:t>
            </a:r>
            <a:r>
              <a:rPr lang="it-IT" dirty="0"/>
              <a:t> </a:t>
            </a:r>
            <a:r>
              <a:rPr lang="it-IT" dirty="0" err="1"/>
              <a:t>complexité</a:t>
            </a:r>
            <a:r>
              <a:rPr lang="it-IT" dirty="0"/>
              <a:t> </a:t>
            </a:r>
            <a:r>
              <a:rPr lang="it-IT" dirty="0" err="1"/>
              <a:t>des</a:t>
            </a:r>
            <a:r>
              <a:rPr lang="it-IT" dirty="0"/>
              <a:t> </a:t>
            </a:r>
            <a:r>
              <a:rPr lang="it-IT" dirty="0" err="1"/>
              <a:t>chaînes</a:t>
            </a:r>
            <a:r>
              <a:rPr lang="it-IT" dirty="0"/>
              <a:t> d'</a:t>
            </a:r>
            <a:r>
              <a:rPr lang="it-IT" dirty="0" err="1"/>
              <a:t>approvisionnement</a:t>
            </a:r>
            <a:r>
              <a:rPr lang="it-IT" dirty="0"/>
              <a:t> </a:t>
            </a:r>
            <a:r>
              <a:rPr lang="it-IT" dirty="0" err="1"/>
              <a:t>dans</a:t>
            </a:r>
            <a:r>
              <a:rPr lang="it-IT" dirty="0"/>
              <a:t> le </a:t>
            </a:r>
            <a:r>
              <a:rPr lang="it-IT" dirty="0" err="1"/>
              <a:t>secteur</a:t>
            </a:r>
            <a:r>
              <a:rPr lang="it-IT" dirty="0"/>
              <a:t> de l'</a:t>
            </a:r>
            <a:r>
              <a:rPr lang="it-IT" dirty="0" err="1"/>
              <a:t>électronique</a:t>
            </a:r>
            <a:r>
              <a:rPr lang="it-IT" dirty="0"/>
              <a:t>. La </a:t>
            </a:r>
            <a:r>
              <a:rPr lang="it-IT" dirty="0" err="1"/>
              <a:t>plupart</a:t>
            </a:r>
            <a:r>
              <a:rPr lang="it-IT" dirty="0"/>
              <a:t> </a:t>
            </a:r>
            <a:r>
              <a:rPr lang="it-IT" dirty="0" err="1"/>
              <a:t>des</a:t>
            </a:r>
            <a:r>
              <a:rPr lang="it-IT" dirty="0"/>
              <a:t> </a:t>
            </a:r>
            <a:r>
              <a:rPr lang="it-IT" dirty="0" err="1"/>
              <a:t>outils</a:t>
            </a:r>
            <a:r>
              <a:rPr lang="it-IT" dirty="0"/>
              <a:t> d'audit social </a:t>
            </a:r>
            <a:r>
              <a:rPr lang="it-IT" dirty="0" err="1"/>
              <a:t>restent</a:t>
            </a:r>
            <a:r>
              <a:rPr lang="it-IT" dirty="0"/>
              <a:t> </a:t>
            </a:r>
            <a:r>
              <a:rPr lang="it-IT" dirty="0" err="1"/>
              <a:t>facultatifs</a:t>
            </a:r>
            <a:r>
              <a:rPr lang="it-IT" dirty="0"/>
              <a:t>.</a:t>
            </a:r>
          </a:p>
        </p:txBody>
      </p:sp>
      <p:sp>
        <p:nvSpPr>
          <p:cNvPr id="4" name="Segnaposto numero diapositiva 3">
            <a:extLst>
              <a:ext uri="{FF2B5EF4-FFF2-40B4-BE49-F238E27FC236}">
                <a16:creationId xmlns:a16="http://schemas.microsoft.com/office/drawing/2014/main" id="{004D8DF6-8752-42E0-0431-94806A9DE71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31</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2186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57A48-B6CE-52E7-45FA-B82575F91F8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ED6B8B7-F6CE-D1B4-076B-549AF7729606}"/>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CE3CE71F-12E1-DD41-781E-71CD376D1AA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8A6903A-21D1-9B81-85D7-4E20786A9FE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396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99BB7-DF7F-C0C0-0895-E105641672D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B8E4BB4-206F-A926-F2D1-A007A66B4912}"/>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0EC11A6D-6D16-980A-1E95-214AEA2A65BB}"/>
              </a:ext>
            </a:extLst>
          </p:cNvPr>
          <p:cNvSpPr>
            <a:spLocks noGrp="1"/>
          </p:cNvSpPr>
          <p:nvPr>
            <p:ph type="body" idx="1"/>
          </p:nvPr>
        </p:nvSpPr>
        <p:spPr/>
        <p:txBody>
          <a:bodyPr/>
          <a:lstStyle/>
          <a:p>
            <a:r>
              <a:rPr lang="it-IT" dirty="0" err="1"/>
              <a:t>Certification</a:t>
            </a:r>
            <a:r>
              <a:rPr lang="it-IT" dirty="0"/>
              <a:t> TCO La </a:t>
            </a:r>
            <a:r>
              <a:rPr lang="it-IT" dirty="0" err="1"/>
              <a:t>certification</a:t>
            </a:r>
            <a:r>
              <a:rPr lang="it-IT" dirty="0"/>
              <a:t> TCO est le label le plus </a:t>
            </a:r>
            <a:r>
              <a:rPr lang="it-IT" dirty="0" err="1"/>
              <a:t>complet</a:t>
            </a:r>
            <a:r>
              <a:rPr lang="it-IT" dirty="0"/>
              <a:t> </a:t>
            </a:r>
            <a:r>
              <a:rPr lang="it-IT" dirty="0" err="1"/>
              <a:t>dans</a:t>
            </a:r>
            <a:r>
              <a:rPr lang="it-IT" dirty="0"/>
              <a:t> le </a:t>
            </a:r>
            <a:r>
              <a:rPr lang="it-IT" dirty="0" err="1"/>
              <a:t>domaine</a:t>
            </a:r>
            <a:r>
              <a:rPr lang="it-IT" dirty="0"/>
              <a:t> </a:t>
            </a:r>
            <a:r>
              <a:rPr lang="it-IT" dirty="0" err="1"/>
              <a:t>des</a:t>
            </a:r>
            <a:r>
              <a:rPr lang="it-IT" dirty="0"/>
              <a:t> TIC. Elle </a:t>
            </a:r>
            <a:r>
              <a:rPr lang="it-IT" dirty="0" err="1"/>
              <a:t>fait</a:t>
            </a:r>
            <a:r>
              <a:rPr lang="it-IT" dirty="0"/>
              <a:t> l'</a:t>
            </a:r>
            <a:r>
              <a:rPr lang="it-IT" dirty="0" err="1"/>
              <a:t>objet</a:t>
            </a:r>
            <a:r>
              <a:rPr lang="it-IT" dirty="0"/>
              <a:t> d'une </a:t>
            </a:r>
            <a:r>
              <a:rPr lang="it-IT" dirty="0" err="1"/>
              <a:t>vérification</a:t>
            </a:r>
            <a:r>
              <a:rPr lang="it-IT" dirty="0"/>
              <a:t> </a:t>
            </a:r>
            <a:r>
              <a:rPr lang="it-IT" dirty="0" err="1"/>
              <a:t>indépendante</a:t>
            </a:r>
            <a:r>
              <a:rPr lang="it-IT" dirty="0"/>
              <a:t> et porte sur l'impact </a:t>
            </a:r>
            <a:r>
              <a:rPr lang="it-IT" dirty="0" err="1"/>
              <a:t>climatique</a:t>
            </a:r>
            <a:r>
              <a:rPr lang="it-IT" dirty="0"/>
              <a:t>, </a:t>
            </a:r>
            <a:r>
              <a:rPr lang="it-IT" dirty="0" err="1"/>
              <a:t>les</a:t>
            </a:r>
            <a:r>
              <a:rPr lang="it-IT" dirty="0"/>
              <a:t> </a:t>
            </a:r>
            <a:r>
              <a:rPr lang="it-IT" dirty="0" err="1"/>
              <a:t>substances</a:t>
            </a:r>
            <a:r>
              <a:rPr lang="it-IT" dirty="0"/>
              <a:t> </a:t>
            </a:r>
            <a:r>
              <a:rPr lang="it-IT" dirty="0" err="1"/>
              <a:t>dangereuses</a:t>
            </a:r>
            <a:r>
              <a:rPr lang="it-IT" dirty="0"/>
              <a:t>, l'</a:t>
            </a:r>
            <a:r>
              <a:rPr lang="it-IT" dirty="0" err="1"/>
              <a:t>économie</a:t>
            </a:r>
            <a:r>
              <a:rPr lang="it-IT" dirty="0"/>
              <a:t> </a:t>
            </a:r>
            <a:r>
              <a:rPr lang="it-IT" dirty="0" err="1"/>
              <a:t>circulaire</a:t>
            </a:r>
            <a:r>
              <a:rPr lang="it-IT" dirty="0"/>
              <a:t> et la </a:t>
            </a:r>
            <a:r>
              <a:rPr lang="it-IT" dirty="0" err="1"/>
              <a:t>responsabilité</a:t>
            </a:r>
            <a:r>
              <a:rPr lang="it-IT" dirty="0"/>
              <a:t> sociale </a:t>
            </a:r>
            <a:r>
              <a:rPr lang="it-IT" dirty="0" err="1"/>
              <a:t>dans</a:t>
            </a:r>
            <a:r>
              <a:rPr lang="it-IT" dirty="0"/>
              <a:t> la </a:t>
            </a:r>
            <a:r>
              <a:rPr lang="it-IT" dirty="0" err="1"/>
              <a:t>chaîne</a:t>
            </a:r>
            <a:r>
              <a:rPr lang="it-IT" dirty="0"/>
              <a:t> d'</a:t>
            </a:r>
            <a:r>
              <a:rPr lang="it-IT" dirty="0" err="1"/>
              <a:t>approvisionnement</a:t>
            </a:r>
            <a:r>
              <a:rPr lang="it-IT" dirty="0"/>
              <a:t>.</a:t>
            </a:r>
          </a:p>
        </p:txBody>
      </p:sp>
      <p:sp>
        <p:nvSpPr>
          <p:cNvPr id="4" name="Segnaposto numero diapositiva 3">
            <a:extLst>
              <a:ext uri="{FF2B5EF4-FFF2-40B4-BE49-F238E27FC236}">
                <a16:creationId xmlns:a16="http://schemas.microsoft.com/office/drawing/2014/main" id="{3DB2A424-6D87-C0EC-A204-6E186FB6B7E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7156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0250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1761C-9355-102C-0181-72D66F73F9F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7F72AC1-521C-687B-52FE-5D4C139AF22A}"/>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9BDB4273-D446-DC0E-F71A-91911763DA0B}"/>
              </a:ext>
            </a:extLst>
          </p:cNvPr>
          <p:cNvSpPr>
            <a:spLocks noGrp="1"/>
          </p:cNvSpPr>
          <p:nvPr>
            <p:ph type="body" idx="1"/>
          </p:nvPr>
        </p:nvSpPr>
        <p:spPr/>
        <p:txBody>
          <a:bodyPr/>
          <a:lstStyle/>
          <a:p>
            <a:r>
              <a:rPr lang="it-IT" dirty="0"/>
              <a:t>Sur le plan </a:t>
            </a:r>
            <a:r>
              <a:rPr lang="it-IT" dirty="0" err="1"/>
              <a:t>environnemental</a:t>
            </a:r>
            <a:r>
              <a:rPr lang="it-IT" dirty="0"/>
              <a:t>, le </a:t>
            </a:r>
            <a:r>
              <a:rPr lang="it-IT" dirty="0" err="1"/>
              <a:t>nettoyage</a:t>
            </a:r>
            <a:r>
              <a:rPr lang="it-IT" dirty="0"/>
              <a:t> </a:t>
            </a:r>
            <a:r>
              <a:rPr lang="it-IT" dirty="0" err="1"/>
              <a:t>entraîne</a:t>
            </a:r>
            <a:r>
              <a:rPr lang="it-IT" dirty="0"/>
              <a:t> une </a:t>
            </a:r>
            <a:r>
              <a:rPr lang="it-IT" dirty="0" err="1"/>
              <a:t>pollution</a:t>
            </a:r>
            <a:r>
              <a:rPr lang="it-IT" dirty="0"/>
              <a:t> de l'eau (</a:t>
            </a:r>
            <a:r>
              <a:rPr lang="it-IT" dirty="0" err="1"/>
              <a:t>produits</a:t>
            </a:r>
            <a:r>
              <a:rPr lang="it-IT" dirty="0"/>
              <a:t> </a:t>
            </a:r>
            <a:r>
              <a:rPr lang="it-IT" dirty="0" err="1"/>
              <a:t>chimiques</a:t>
            </a:r>
            <a:r>
              <a:rPr lang="it-IT" dirty="0"/>
              <a:t> </a:t>
            </a:r>
            <a:r>
              <a:rPr lang="it-IT" dirty="0" err="1"/>
              <a:t>rejetés</a:t>
            </a:r>
            <a:r>
              <a:rPr lang="it-IT" dirty="0"/>
              <a:t> </a:t>
            </a:r>
            <a:r>
              <a:rPr lang="it-IT" dirty="0" err="1"/>
              <a:t>dans</a:t>
            </a:r>
            <a:r>
              <a:rPr lang="it-IT" dirty="0"/>
              <a:t> </a:t>
            </a:r>
            <a:r>
              <a:rPr lang="it-IT" dirty="0" err="1"/>
              <a:t>les</a:t>
            </a:r>
            <a:r>
              <a:rPr lang="it-IT" dirty="0"/>
              <a:t> </a:t>
            </a:r>
            <a:r>
              <a:rPr lang="it-IT" dirty="0" err="1"/>
              <a:t>égouts</a:t>
            </a:r>
            <a:r>
              <a:rPr lang="it-IT" dirty="0"/>
              <a:t>) et la production de </a:t>
            </a:r>
            <a:r>
              <a:rPr lang="it-IT" dirty="0" err="1"/>
              <a:t>déchets</a:t>
            </a:r>
            <a:r>
              <a:rPr lang="it-IT" dirty="0"/>
              <a:t> (</a:t>
            </a:r>
            <a:r>
              <a:rPr lang="it-IT" dirty="0" err="1"/>
              <a:t>bouteilles</a:t>
            </a:r>
            <a:r>
              <a:rPr lang="it-IT" dirty="0"/>
              <a:t> en </a:t>
            </a:r>
            <a:r>
              <a:rPr lang="it-IT" dirty="0" err="1"/>
              <a:t>plastique</a:t>
            </a:r>
            <a:r>
              <a:rPr lang="it-IT" dirty="0"/>
              <a:t>).</a:t>
            </a:r>
          </a:p>
        </p:txBody>
      </p:sp>
      <p:sp>
        <p:nvSpPr>
          <p:cNvPr id="4" name="Segnaposto numero diapositiva 3">
            <a:extLst>
              <a:ext uri="{FF2B5EF4-FFF2-40B4-BE49-F238E27FC236}">
                <a16:creationId xmlns:a16="http://schemas.microsoft.com/office/drawing/2014/main" id="{35DD070B-0172-3C12-F4E4-73A906F3F49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7420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EF0B7-1B3A-79C5-D9E5-774862C31A5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98DECB8-B92E-4729-1BE9-B1858F6C0FCC}"/>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1B08DD71-B7F0-B5FA-F932-516D844D5289}"/>
              </a:ext>
            </a:extLst>
          </p:cNvPr>
          <p:cNvSpPr>
            <a:spLocks noGrp="1"/>
          </p:cNvSpPr>
          <p:nvPr>
            <p:ph type="body" idx="1"/>
          </p:nvPr>
        </p:nvSpPr>
        <p:spPr/>
        <p:txBody>
          <a:bodyPr/>
          <a:lstStyle/>
          <a:p>
            <a:r>
              <a:rPr lang="it-IT" dirty="0"/>
              <a:t>Sur le plan social, ce </a:t>
            </a:r>
            <a:r>
              <a:rPr lang="it-IT" dirty="0" err="1"/>
              <a:t>secteur</a:t>
            </a:r>
            <a:r>
              <a:rPr lang="it-IT" dirty="0"/>
              <a:t> est </a:t>
            </a:r>
            <a:r>
              <a:rPr lang="it-IT" dirty="0" err="1"/>
              <a:t>connu</a:t>
            </a:r>
            <a:r>
              <a:rPr lang="it-IT" dirty="0"/>
              <a:t> pour </a:t>
            </a:r>
            <a:r>
              <a:rPr lang="it-IT" dirty="0" err="1"/>
              <a:t>ses</a:t>
            </a:r>
            <a:r>
              <a:rPr lang="it-IT" dirty="0"/>
              <a:t> </a:t>
            </a:r>
            <a:r>
              <a:rPr lang="it-IT" dirty="0" err="1"/>
              <a:t>bas</a:t>
            </a:r>
            <a:r>
              <a:rPr lang="it-IT" dirty="0"/>
              <a:t> </a:t>
            </a:r>
            <a:r>
              <a:rPr lang="it-IT" dirty="0" err="1"/>
              <a:t>salaires</a:t>
            </a:r>
            <a:r>
              <a:rPr lang="it-IT" dirty="0"/>
              <a:t>, </a:t>
            </a:r>
            <a:r>
              <a:rPr lang="it-IT" dirty="0" err="1"/>
              <a:t>ses</a:t>
            </a:r>
            <a:r>
              <a:rPr lang="it-IT" dirty="0"/>
              <a:t> </a:t>
            </a:r>
            <a:r>
              <a:rPr lang="it-IT" dirty="0" err="1"/>
              <a:t>emplois</a:t>
            </a:r>
            <a:r>
              <a:rPr lang="it-IT" dirty="0"/>
              <a:t> à </a:t>
            </a:r>
            <a:r>
              <a:rPr lang="it-IT" dirty="0" err="1"/>
              <a:t>temps</a:t>
            </a:r>
            <a:r>
              <a:rPr lang="it-IT" dirty="0"/>
              <a:t> </a:t>
            </a:r>
            <a:r>
              <a:rPr lang="it-IT" dirty="0" err="1"/>
              <a:t>partiel</a:t>
            </a:r>
            <a:r>
              <a:rPr lang="it-IT" dirty="0"/>
              <a:t> </a:t>
            </a:r>
            <a:r>
              <a:rPr lang="it-IT" dirty="0" err="1"/>
              <a:t>précaires</a:t>
            </a:r>
            <a:r>
              <a:rPr lang="it-IT" dirty="0"/>
              <a:t> et </a:t>
            </a:r>
            <a:r>
              <a:rPr lang="it-IT" dirty="0" err="1"/>
              <a:t>les</a:t>
            </a:r>
            <a:r>
              <a:rPr lang="it-IT" dirty="0"/>
              <a:t> </a:t>
            </a:r>
            <a:r>
              <a:rPr lang="it-IT" dirty="0" err="1"/>
              <a:t>risques</a:t>
            </a:r>
            <a:r>
              <a:rPr lang="it-IT" dirty="0"/>
              <a:t> pour la santé </a:t>
            </a:r>
            <a:r>
              <a:rPr lang="it-IT" dirty="0" err="1"/>
              <a:t>des</a:t>
            </a:r>
            <a:r>
              <a:rPr lang="it-IT" dirty="0"/>
              <a:t> </a:t>
            </a:r>
            <a:r>
              <a:rPr lang="it-IT" dirty="0" err="1"/>
              <a:t>travailleurs</a:t>
            </a:r>
            <a:r>
              <a:rPr lang="it-IT" dirty="0"/>
              <a:t> qui </a:t>
            </a:r>
            <a:r>
              <a:rPr lang="it-IT" dirty="0" err="1"/>
              <a:t>manipulent</a:t>
            </a:r>
            <a:r>
              <a:rPr lang="it-IT" dirty="0"/>
              <a:t> </a:t>
            </a:r>
            <a:r>
              <a:rPr lang="it-IT" dirty="0" err="1"/>
              <a:t>des</a:t>
            </a:r>
            <a:r>
              <a:rPr lang="it-IT" dirty="0"/>
              <a:t> </a:t>
            </a:r>
            <a:r>
              <a:rPr lang="it-IT" dirty="0" err="1"/>
              <a:t>produits</a:t>
            </a:r>
            <a:r>
              <a:rPr lang="it-IT" dirty="0"/>
              <a:t> </a:t>
            </a:r>
            <a:r>
              <a:rPr lang="it-IT" dirty="0" err="1"/>
              <a:t>chimiques</a:t>
            </a:r>
            <a:r>
              <a:rPr lang="it-IT" dirty="0"/>
              <a:t> </a:t>
            </a:r>
            <a:r>
              <a:rPr lang="it-IT" dirty="0" err="1"/>
              <a:t>toxiques</a:t>
            </a:r>
            <a:r>
              <a:rPr lang="it-IT" dirty="0"/>
              <a:t>.</a:t>
            </a:r>
          </a:p>
        </p:txBody>
      </p:sp>
      <p:sp>
        <p:nvSpPr>
          <p:cNvPr id="4" name="Segnaposto numero diapositiva 3">
            <a:extLst>
              <a:ext uri="{FF2B5EF4-FFF2-40B4-BE49-F238E27FC236}">
                <a16:creationId xmlns:a16="http://schemas.microsoft.com/office/drawing/2014/main" id="{7CB7F7A4-ECE0-1186-B5E3-76747135E50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37</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6237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52984-0554-CA07-E989-0FA718A2A44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541D8A7-D21C-64C0-5AA1-DEC900C5DCA1}"/>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71A66745-A60F-F2C0-4339-65ED12B132B6}"/>
              </a:ext>
            </a:extLst>
          </p:cNvPr>
          <p:cNvSpPr>
            <a:spLocks noGrp="1"/>
          </p:cNvSpPr>
          <p:nvPr>
            <p:ph type="body" idx="1"/>
          </p:nvPr>
        </p:nvSpPr>
        <p:spPr/>
        <p:txBody>
          <a:bodyPr/>
          <a:lstStyle/>
          <a:p>
            <a:r>
              <a:rPr lang="it-IT" dirty="0"/>
              <a:t>L'UE </a:t>
            </a:r>
            <a:r>
              <a:rPr lang="it-IT" dirty="0" err="1"/>
              <a:t>vise</a:t>
            </a:r>
            <a:r>
              <a:rPr lang="it-IT" dirty="0"/>
              <a:t> à </a:t>
            </a:r>
            <a:r>
              <a:rPr lang="it-IT" dirty="0" err="1"/>
              <a:t>promouvoir</a:t>
            </a:r>
            <a:r>
              <a:rPr lang="it-IT" dirty="0"/>
              <a:t> </a:t>
            </a:r>
            <a:r>
              <a:rPr lang="it-IT" dirty="0" err="1"/>
              <a:t>des</a:t>
            </a:r>
            <a:r>
              <a:rPr lang="it-IT" dirty="0"/>
              <a:t> </a:t>
            </a:r>
            <a:r>
              <a:rPr lang="it-IT" dirty="0" err="1"/>
              <a:t>équipements</a:t>
            </a:r>
            <a:r>
              <a:rPr lang="it-IT" dirty="0"/>
              <a:t> </a:t>
            </a:r>
            <a:r>
              <a:rPr lang="it-IT" dirty="0" err="1"/>
              <a:t>économes</a:t>
            </a:r>
            <a:r>
              <a:rPr lang="it-IT" dirty="0"/>
              <a:t> en </a:t>
            </a:r>
            <a:r>
              <a:rPr lang="it-IT" dirty="0" err="1"/>
              <a:t>énergie</a:t>
            </a:r>
            <a:r>
              <a:rPr lang="it-IT" dirty="0"/>
              <a:t> (</a:t>
            </a:r>
            <a:r>
              <a:rPr lang="it-IT" dirty="0" err="1"/>
              <a:t>comme</a:t>
            </a:r>
            <a:r>
              <a:rPr lang="it-IT" dirty="0"/>
              <a:t> </a:t>
            </a:r>
            <a:r>
              <a:rPr lang="it-IT" dirty="0" err="1"/>
              <a:t>les</a:t>
            </a:r>
            <a:r>
              <a:rPr lang="it-IT" dirty="0"/>
              <a:t> </a:t>
            </a:r>
            <a:r>
              <a:rPr lang="it-IT" dirty="0" err="1"/>
              <a:t>aspirateurs</a:t>
            </a:r>
            <a:r>
              <a:rPr lang="it-IT" dirty="0"/>
              <a:t>), une </a:t>
            </a:r>
            <a:r>
              <a:rPr lang="it-IT" dirty="0" err="1"/>
              <a:t>meilleure</a:t>
            </a:r>
            <a:r>
              <a:rPr lang="it-IT" dirty="0"/>
              <a:t> </a:t>
            </a:r>
            <a:r>
              <a:rPr lang="it-IT" dirty="0" err="1"/>
              <a:t>gestion</a:t>
            </a:r>
            <a:r>
              <a:rPr lang="it-IT" dirty="0"/>
              <a:t> </a:t>
            </a:r>
            <a:r>
              <a:rPr lang="it-IT" dirty="0" err="1"/>
              <a:t>des</a:t>
            </a:r>
            <a:r>
              <a:rPr lang="it-IT" dirty="0"/>
              <a:t> </a:t>
            </a:r>
            <a:r>
              <a:rPr lang="it-IT" dirty="0" err="1"/>
              <a:t>eaux</a:t>
            </a:r>
            <a:r>
              <a:rPr lang="it-IT" dirty="0"/>
              <a:t> </a:t>
            </a:r>
            <a:r>
              <a:rPr lang="it-IT" dirty="0" err="1"/>
              <a:t>usées</a:t>
            </a:r>
            <a:r>
              <a:rPr lang="it-IT" dirty="0"/>
              <a:t> et un </a:t>
            </a:r>
            <a:r>
              <a:rPr lang="it-IT" dirty="0" err="1"/>
              <a:t>recyclage</a:t>
            </a:r>
            <a:r>
              <a:rPr lang="it-IT" dirty="0"/>
              <a:t> </a:t>
            </a:r>
            <a:r>
              <a:rPr lang="it-IT" dirty="0" err="1"/>
              <a:t>amélioré</a:t>
            </a:r>
            <a:r>
              <a:rPr lang="it-IT" dirty="0"/>
              <a:t> </a:t>
            </a:r>
            <a:r>
              <a:rPr lang="it-IT" dirty="0" err="1"/>
              <a:t>des</a:t>
            </a:r>
            <a:r>
              <a:rPr lang="it-IT" dirty="0"/>
              <a:t> </a:t>
            </a:r>
            <a:r>
              <a:rPr lang="it-IT" dirty="0" err="1"/>
              <a:t>déchets</a:t>
            </a:r>
            <a:r>
              <a:rPr lang="it-IT" dirty="0"/>
              <a:t> de </a:t>
            </a:r>
            <a:r>
              <a:rPr lang="it-IT" dirty="0" err="1"/>
              <a:t>nettoyage</a:t>
            </a:r>
            <a:r>
              <a:rPr lang="it-IT" dirty="0"/>
              <a:t>.</a:t>
            </a:r>
          </a:p>
        </p:txBody>
      </p:sp>
      <p:sp>
        <p:nvSpPr>
          <p:cNvPr id="4" name="Segnaposto numero diapositiva 3">
            <a:extLst>
              <a:ext uri="{FF2B5EF4-FFF2-40B4-BE49-F238E27FC236}">
                <a16:creationId xmlns:a16="http://schemas.microsoft.com/office/drawing/2014/main" id="{B15A9240-D0DA-543F-9306-F45CBC7DAFC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38</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8189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56746-E699-EFFD-A3CF-41A4D0D906D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0107FCD-6EEA-6447-4EF7-CDF343D0142C}"/>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0E1C6E94-0463-16F6-C3E5-0D026555EF9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68EB3BA-F4A3-FD9A-7CE9-9B2EF24A8D8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39</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2467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Ce </a:t>
            </a:r>
            <a:r>
              <a:rPr lang="de-DE" dirty="0" err="1"/>
              <a:t>secteur</a:t>
            </a:r>
            <a:r>
              <a:rPr lang="de-DE" dirty="0"/>
              <a:t> </a:t>
            </a:r>
            <a:r>
              <a:rPr lang="de-DE" dirty="0" err="1"/>
              <a:t>est</a:t>
            </a:r>
            <a:r>
              <a:rPr lang="de-DE" dirty="0"/>
              <a:t> </a:t>
            </a:r>
            <a:r>
              <a:rPr lang="de-DE" dirty="0" err="1"/>
              <a:t>souvent</a:t>
            </a:r>
            <a:r>
              <a:rPr lang="de-DE" dirty="0"/>
              <a:t> </a:t>
            </a:r>
            <a:r>
              <a:rPr lang="de-DE" dirty="0" err="1"/>
              <a:t>associé</a:t>
            </a:r>
            <a:r>
              <a:rPr lang="de-DE" dirty="0"/>
              <a:t> à des </a:t>
            </a:r>
            <a:r>
              <a:rPr lang="de-DE" dirty="0" err="1"/>
              <a:t>pratiques</a:t>
            </a:r>
            <a:r>
              <a:rPr lang="de-DE" dirty="0"/>
              <a:t> de </a:t>
            </a:r>
            <a:r>
              <a:rPr lang="de-DE" dirty="0" err="1"/>
              <a:t>travail</a:t>
            </a:r>
            <a:r>
              <a:rPr lang="de-DE" dirty="0"/>
              <a:t> abusives, </a:t>
            </a:r>
            <a:r>
              <a:rPr lang="de-DE" dirty="0" err="1"/>
              <a:t>notamment</a:t>
            </a:r>
            <a:r>
              <a:rPr lang="de-DE" dirty="0"/>
              <a:t> des </a:t>
            </a:r>
            <a:r>
              <a:rPr lang="de-DE" dirty="0" err="1"/>
              <a:t>salaires</a:t>
            </a:r>
            <a:r>
              <a:rPr lang="de-DE" dirty="0"/>
              <a:t> </a:t>
            </a:r>
            <a:r>
              <a:rPr lang="de-DE" dirty="0" err="1"/>
              <a:t>bas</a:t>
            </a:r>
            <a:r>
              <a:rPr lang="de-DE" dirty="0"/>
              <a:t>, des </a:t>
            </a:r>
            <a:r>
              <a:rPr lang="de-DE" dirty="0" err="1"/>
              <a:t>horaires</a:t>
            </a:r>
            <a:r>
              <a:rPr lang="de-DE" dirty="0"/>
              <a:t> </a:t>
            </a:r>
            <a:r>
              <a:rPr lang="de-DE" dirty="0" err="1"/>
              <a:t>excessivement</a:t>
            </a:r>
            <a:r>
              <a:rPr lang="de-DE" dirty="0"/>
              <a:t> </a:t>
            </a:r>
            <a:r>
              <a:rPr lang="de-DE" dirty="0" err="1"/>
              <a:t>longs</a:t>
            </a:r>
            <a:r>
              <a:rPr lang="de-DE" dirty="0"/>
              <a:t> et le </a:t>
            </a:r>
            <a:r>
              <a:rPr lang="de-DE" dirty="0" err="1"/>
              <a:t>travail</a:t>
            </a:r>
            <a:r>
              <a:rPr lang="de-DE" dirty="0"/>
              <a:t> des </a:t>
            </a:r>
            <a:r>
              <a:rPr lang="de-DE" dirty="0" err="1"/>
              <a:t>enfants</a:t>
            </a:r>
            <a:r>
              <a:rPr lang="de-DE" dirty="0"/>
              <a:t>. La main-</a:t>
            </a:r>
            <a:r>
              <a:rPr lang="de-DE" dirty="0" err="1"/>
              <a:t>d'œuvre</a:t>
            </a:r>
            <a:r>
              <a:rPr lang="de-DE" dirty="0"/>
              <a:t> </a:t>
            </a:r>
            <a:r>
              <a:rPr lang="de-DE" dirty="0" err="1"/>
              <a:t>étant</a:t>
            </a:r>
            <a:r>
              <a:rPr lang="de-DE" dirty="0"/>
              <a:t> </a:t>
            </a:r>
            <a:r>
              <a:rPr lang="de-DE" dirty="0" err="1"/>
              <a:t>majoritairement</a:t>
            </a:r>
            <a:r>
              <a:rPr lang="de-DE" dirty="0"/>
              <a:t> </a:t>
            </a:r>
            <a:r>
              <a:rPr lang="de-DE" dirty="0" err="1"/>
              <a:t>féminine</a:t>
            </a:r>
            <a:r>
              <a:rPr lang="de-DE" dirty="0"/>
              <a:t>, </a:t>
            </a:r>
            <a:r>
              <a:rPr lang="de-DE" dirty="0" err="1"/>
              <a:t>les</a:t>
            </a:r>
            <a:r>
              <a:rPr lang="de-DE" dirty="0"/>
              <a:t> </a:t>
            </a:r>
            <a:r>
              <a:rPr lang="de-DE" dirty="0" err="1"/>
              <a:t>inégalités</a:t>
            </a:r>
            <a:r>
              <a:rPr lang="de-DE" dirty="0"/>
              <a:t> entre </a:t>
            </a:r>
            <a:r>
              <a:rPr lang="de-DE" dirty="0" err="1"/>
              <a:t>les</a:t>
            </a:r>
            <a:r>
              <a:rPr lang="de-DE" dirty="0"/>
              <a:t> </a:t>
            </a:r>
            <a:r>
              <a:rPr lang="de-DE" dirty="0" err="1"/>
              <a:t>sexes</a:t>
            </a:r>
            <a:r>
              <a:rPr lang="de-DE" dirty="0"/>
              <a:t> et le manque de </a:t>
            </a:r>
            <a:r>
              <a:rPr lang="de-DE" dirty="0" err="1"/>
              <a:t>transparence</a:t>
            </a:r>
            <a:r>
              <a:rPr lang="de-DE" dirty="0"/>
              <a:t> </a:t>
            </a:r>
            <a:r>
              <a:rPr lang="de-DE" dirty="0" err="1"/>
              <a:t>dans</a:t>
            </a:r>
            <a:r>
              <a:rPr lang="de-DE" dirty="0"/>
              <a:t> la </a:t>
            </a:r>
            <a:r>
              <a:rPr lang="de-DE" dirty="0" err="1"/>
              <a:t>chaîne</a:t>
            </a:r>
            <a:r>
              <a:rPr lang="de-DE" dirty="0"/>
              <a:t> </a:t>
            </a:r>
            <a:r>
              <a:rPr lang="de-DE" dirty="0" err="1"/>
              <a:t>d'approvisionnement</a:t>
            </a:r>
            <a:r>
              <a:rPr lang="de-DE" dirty="0"/>
              <a:t> </a:t>
            </a:r>
            <a:r>
              <a:rPr lang="de-DE" dirty="0" err="1"/>
              <a:t>constituent</a:t>
            </a:r>
            <a:r>
              <a:rPr lang="de-DE" dirty="0"/>
              <a:t> des </a:t>
            </a:r>
            <a:r>
              <a:rPr lang="de-DE" dirty="0" err="1"/>
              <a:t>préoccupations</a:t>
            </a:r>
            <a:r>
              <a:rPr lang="de-DE" dirty="0"/>
              <a:t> </a:t>
            </a:r>
            <a:r>
              <a:rPr lang="de-DE" dirty="0" err="1"/>
              <a:t>majeures</a:t>
            </a:r>
            <a:r>
              <a:rPr lang="de-DE" dirty="0"/>
              <a:t>.</a:t>
            </a:r>
          </a:p>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2409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ED873-BBD6-716A-35C7-31D5F18C388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C6E5B96-00F0-96AD-134F-A8599CDAA279}"/>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2C4FC178-84E4-DA19-2E8E-7C9FE94F6E6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CB10EDA9-6225-2C69-583D-9BFBE97524D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43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9965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Les</a:t>
            </a:r>
            <a:r>
              <a:rPr lang="de-DE" dirty="0"/>
              <a:t> </a:t>
            </a:r>
            <a:r>
              <a:rPr lang="de-DE" dirty="0" err="1"/>
              <a:t>autorités</a:t>
            </a:r>
            <a:r>
              <a:rPr lang="de-DE" dirty="0"/>
              <a:t> </a:t>
            </a:r>
            <a:r>
              <a:rPr lang="de-DE" dirty="0" err="1"/>
              <a:t>sont</a:t>
            </a:r>
            <a:r>
              <a:rPr lang="de-DE" dirty="0"/>
              <a:t> </a:t>
            </a:r>
            <a:r>
              <a:rPr lang="de-DE" dirty="0" err="1"/>
              <a:t>encouragées</a:t>
            </a:r>
            <a:r>
              <a:rPr lang="de-DE" dirty="0"/>
              <a:t> à </a:t>
            </a:r>
            <a:r>
              <a:rPr lang="de-DE" dirty="0" err="1"/>
              <a:t>exiger</a:t>
            </a:r>
            <a:r>
              <a:rPr lang="de-DE" dirty="0"/>
              <a:t> des </a:t>
            </a:r>
            <a:r>
              <a:rPr lang="de-DE" dirty="0" err="1"/>
              <a:t>produits</a:t>
            </a:r>
            <a:r>
              <a:rPr lang="de-DE" dirty="0"/>
              <a:t> </a:t>
            </a:r>
            <a:r>
              <a:rPr lang="de-DE" dirty="0" err="1"/>
              <a:t>portant</a:t>
            </a:r>
            <a:r>
              <a:rPr lang="de-DE" dirty="0"/>
              <a:t> </a:t>
            </a:r>
            <a:r>
              <a:rPr lang="de-DE" dirty="0" err="1"/>
              <a:t>un</a:t>
            </a:r>
            <a:r>
              <a:rPr lang="de-DE" dirty="0"/>
              <a:t> </a:t>
            </a:r>
            <a:r>
              <a:rPr lang="de-DE" dirty="0" err="1"/>
              <a:t>label</a:t>
            </a:r>
            <a:r>
              <a:rPr lang="de-DE" dirty="0"/>
              <a:t> </a:t>
            </a:r>
            <a:r>
              <a:rPr lang="de-DE" dirty="0" err="1"/>
              <a:t>écologique</a:t>
            </a:r>
            <a:r>
              <a:rPr lang="de-DE" dirty="0"/>
              <a:t> </a:t>
            </a:r>
            <a:r>
              <a:rPr lang="de-DE" dirty="0" err="1"/>
              <a:t>ainsi</a:t>
            </a:r>
            <a:r>
              <a:rPr lang="de-DE" dirty="0"/>
              <a:t> </a:t>
            </a:r>
            <a:r>
              <a:rPr lang="de-DE" dirty="0" err="1"/>
              <a:t>que</a:t>
            </a:r>
            <a:r>
              <a:rPr lang="de-DE" dirty="0"/>
              <a:t> </a:t>
            </a:r>
            <a:r>
              <a:rPr lang="de-DE" dirty="0" err="1"/>
              <a:t>l'utilisation</a:t>
            </a:r>
            <a:r>
              <a:rPr lang="de-DE" dirty="0"/>
              <a:t> de </a:t>
            </a:r>
            <a:r>
              <a:rPr lang="de-DE" dirty="0" err="1"/>
              <a:t>produits</a:t>
            </a:r>
            <a:r>
              <a:rPr lang="de-DE" dirty="0"/>
              <a:t> </a:t>
            </a:r>
            <a:r>
              <a:rPr lang="de-DE" dirty="0" err="1"/>
              <a:t>concentrés</a:t>
            </a:r>
            <a:r>
              <a:rPr lang="de-DE" dirty="0"/>
              <a:t> et non </a:t>
            </a:r>
            <a:r>
              <a:rPr lang="de-DE" dirty="0" err="1"/>
              <a:t>dilués</a:t>
            </a:r>
            <a:r>
              <a:rPr lang="de-DE" dirty="0"/>
              <a:t>, </a:t>
            </a:r>
            <a:r>
              <a:rPr lang="de-DE" dirty="0" err="1"/>
              <a:t>ce</a:t>
            </a:r>
            <a:r>
              <a:rPr lang="de-DE" dirty="0"/>
              <a:t> </a:t>
            </a:r>
            <a:r>
              <a:rPr lang="de-DE" dirty="0" err="1"/>
              <a:t>qui</a:t>
            </a:r>
            <a:r>
              <a:rPr lang="de-DE" dirty="0"/>
              <a:t> </a:t>
            </a:r>
            <a:r>
              <a:rPr lang="de-DE" dirty="0" err="1"/>
              <a:t>réduit</a:t>
            </a:r>
            <a:r>
              <a:rPr lang="de-DE" dirty="0"/>
              <a:t> </a:t>
            </a:r>
            <a:r>
              <a:rPr lang="de-DE" dirty="0" err="1"/>
              <a:t>considérablement</a:t>
            </a:r>
            <a:r>
              <a:rPr lang="de-DE" dirty="0"/>
              <a:t> </a:t>
            </a:r>
            <a:r>
              <a:rPr lang="de-DE" dirty="0" err="1"/>
              <a:t>l'énergie</a:t>
            </a:r>
            <a:r>
              <a:rPr lang="de-DE" dirty="0"/>
              <a:t> </a:t>
            </a:r>
            <a:r>
              <a:rPr lang="de-DE" dirty="0" err="1"/>
              <a:t>nécessaire</a:t>
            </a:r>
            <a:r>
              <a:rPr lang="de-DE" dirty="0"/>
              <a:t> au </a:t>
            </a:r>
            <a:r>
              <a:rPr lang="de-DE" dirty="0" err="1"/>
              <a:t>transport</a:t>
            </a:r>
            <a:r>
              <a:rPr lang="de-DE" dirty="0"/>
              <a:t> et la </a:t>
            </a:r>
            <a:r>
              <a:rPr lang="de-DE" dirty="0" err="1"/>
              <a:t>quantité</a:t>
            </a:r>
            <a:r>
              <a:rPr lang="de-DE" dirty="0"/>
              <a:t> de </a:t>
            </a:r>
            <a:r>
              <a:rPr lang="de-DE" dirty="0" err="1"/>
              <a:t>déchets</a:t>
            </a:r>
            <a:r>
              <a:rPr lang="de-DE" dirty="0"/>
              <a:t> </a:t>
            </a:r>
            <a:r>
              <a:rPr lang="de-DE" dirty="0" err="1"/>
              <a:t>d'emballages</a:t>
            </a:r>
            <a:r>
              <a:rPr lang="de-DE" dirty="0"/>
              <a:t> en </a:t>
            </a:r>
            <a:r>
              <a:rPr lang="de-DE" dirty="0" err="1"/>
              <a:t>plastique</a:t>
            </a:r>
            <a:r>
              <a:rPr lang="de-DE" dirty="0"/>
              <a:t>.</a:t>
            </a:r>
          </a:p>
          <a:p>
            <a:endParaRPr lang="de-DE" dirty="0"/>
          </a:p>
          <a:p>
            <a:r>
              <a:rPr lang="de-DE" dirty="0"/>
              <a:t>En </a:t>
            </a:r>
            <a:r>
              <a:rPr lang="de-DE" dirty="0" err="1"/>
              <a:t>ce</a:t>
            </a:r>
            <a:r>
              <a:rPr lang="de-DE" dirty="0"/>
              <a:t> </a:t>
            </a:r>
            <a:r>
              <a:rPr lang="de-DE" dirty="0" err="1"/>
              <a:t>qui</a:t>
            </a:r>
            <a:r>
              <a:rPr lang="de-DE" dirty="0"/>
              <a:t> </a:t>
            </a:r>
            <a:r>
              <a:rPr lang="de-DE" dirty="0" err="1"/>
              <a:t>concerne</a:t>
            </a:r>
            <a:r>
              <a:rPr lang="de-DE" dirty="0"/>
              <a:t> </a:t>
            </a:r>
            <a:r>
              <a:rPr lang="de-DE" dirty="0" err="1"/>
              <a:t>les</a:t>
            </a:r>
            <a:r>
              <a:rPr lang="de-DE" dirty="0"/>
              <a:t> </a:t>
            </a:r>
            <a:r>
              <a:rPr lang="de-DE" dirty="0" err="1"/>
              <a:t>mesures</a:t>
            </a:r>
            <a:r>
              <a:rPr lang="de-DE" dirty="0"/>
              <a:t> et </a:t>
            </a:r>
            <a:r>
              <a:rPr lang="de-DE" dirty="0" err="1"/>
              <a:t>pratiques</a:t>
            </a:r>
            <a:r>
              <a:rPr lang="de-DE" dirty="0"/>
              <a:t> de </a:t>
            </a:r>
            <a:r>
              <a:rPr lang="de-DE" dirty="0" err="1"/>
              <a:t>gestion</a:t>
            </a:r>
            <a:r>
              <a:rPr lang="de-DE" dirty="0"/>
              <a:t> </a:t>
            </a:r>
            <a:r>
              <a:rPr lang="de-DE" dirty="0" err="1"/>
              <a:t>environnementale</a:t>
            </a:r>
            <a:r>
              <a:rPr lang="de-DE" dirty="0"/>
              <a:t>, le </a:t>
            </a:r>
            <a:r>
              <a:rPr lang="de-DE" dirty="0" err="1"/>
              <a:t>soumissionnaire</a:t>
            </a:r>
            <a:r>
              <a:rPr lang="de-DE" dirty="0"/>
              <a:t> </a:t>
            </a:r>
            <a:r>
              <a:rPr lang="de-DE" dirty="0" err="1"/>
              <a:t>doit</a:t>
            </a:r>
            <a:r>
              <a:rPr lang="de-DE" dirty="0"/>
              <a:t> </a:t>
            </a:r>
            <a:r>
              <a:rPr lang="de-DE" dirty="0" err="1"/>
              <a:t>disposer</a:t>
            </a:r>
            <a:r>
              <a:rPr lang="de-DE" dirty="0"/>
              <a:t> de </a:t>
            </a:r>
            <a:r>
              <a:rPr lang="de-DE" dirty="0" err="1"/>
              <a:t>procédures</a:t>
            </a:r>
            <a:r>
              <a:rPr lang="de-DE" dirty="0"/>
              <a:t> </a:t>
            </a:r>
            <a:r>
              <a:rPr lang="de-DE" dirty="0" err="1"/>
              <a:t>opérationnelles</a:t>
            </a:r>
            <a:r>
              <a:rPr lang="de-DE" dirty="0"/>
              <a:t> </a:t>
            </a:r>
            <a:r>
              <a:rPr lang="de-DE" dirty="0" err="1"/>
              <a:t>qui</a:t>
            </a:r>
            <a:r>
              <a:rPr lang="de-DE" dirty="0"/>
              <a:t> </a:t>
            </a:r>
            <a:r>
              <a:rPr lang="de-DE" dirty="0" err="1"/>
              <a:t>seront</a:t>
            </a:r>
            <a:r>
              <a:rPr lang="de-DE" dirty="0"/>
              <a:t> </a:t>
            </a:r>
            <a:r>
              <a:rPr lang="de-DE" dirty="0" err="1"/>
              <a:t>appliquées</a:t>
            </a:r>
            <a:r>
              <a:rPr lang="de-DE" dirty="0"/>
              <a:t> </a:t>
            </a:r>
            <a:r>
              <a:rPr lang="de-DE" dirty="0" err="1"/>
              <a:t>pendant</a:t>
            </a:r>
            <a:r>
              <a:rPr lang="de-DE" dirty="0"/>
              <a:t> </a:t>
            </a:r>
            <a:r>
              <a:rPr lang="de-DE" dirty="0" err="1"/>
              <a:t>l'exécution</a:t>
            </a:r>
            <a:r>
              <a:rPr lang="de-DE" dirty="0"/>
              <a:t> du </a:t>
            </a:r>
            <a:r>
              <a:rPr lang="de-DE" dirty="0" err="1"/>
              <a:t>contrat</a:t>
            </a:r>
            <a:r>
              <a:rPr lang="de-DE" dirty="0"/>
              <a:t> </a:t>
            </a:r>
            <a:r>
              <a:rPr lang="de-DE" dirty="0" err="1"/>
              <a:t>afin</a:t>
            </a:r>
            <a:r>
              <a:rPr lang="de-DE" dirty="0"/>
              <a:t> de : </a:t>
            </a:r>
          </a:p>
          <a:p>
            <a:endParaRPr lang="de-DE" dirty="0"/>
          </a:p>
          <a:p>
            <a:r>
              <a:rPr lang="de-DE" dirty="0"/>
              <a:t>1. </a:t>
            </a:r>
            <a:r>
              <a:rPr lang="de-DE" dirty="0" err="1"/>
              <a:t>surveiller</a:t>
            </a:r>
            <a:r>
              <a:rPr lang="de-DE" dirty="0"/>
              <a:t> et </a:t>
            </a:r>
            <a:r>
              <a:rPr lang="de-DE" dirty="0" err="1"/>
              <a:t>enregistrer</a:t>
            </a:r>
            <a:r>
              <a:rPr lang="de-DE" dirty="0"/>
              <a:t> </a:t>
            </a:r>
            <a:r>
              <a:rPr lang="de-DE" dirty="0" err="1"/>
              <a:t>les</a:t>
            </a:r>
            <a:r>
              <a:rPr lang="de-DE" dirty="0"/>
              <a:t> </a:t>
            </a:r>
            <a:r>
              <a:rPr lang="de-DE" dirty="0" err="1"/>
              <a:t>indicateurs</a:t>
            </a:r>
            <a:r>
              <a:rPr lang="de-DE" dirty="0"/>
              <a:t> </a:t>
            </a:r>
            <a:r>
              <a:rPr lang="de-DE" dirty="0" err="1"/>
              <a:t>qui</a:t>
            </a:r>
            <a:r>
              <a:rPr lang="de-DE" dirty="0"/>
              <a:t> </a:t>
            </a:r>
            <a:r>
              <a:rPr lang="de-DE" dirty="0" err="1"/>
              <a:t>doivent</a:t>
            </a:r>
            <a:r>
              <a:rPr lang="de-DE" dirty="0"/>
              <a:t> </a:t>
            </a:r>
            <a:r>
              <a:rPr lang="de-DE" dirty="0" err="1"/>
              <a:t>être</a:t>
            </a:r>
            <a:r>
              <a:rPr lang="de-DE" dirty="0"/>
              <a:t> </a:t>
            </a:r>
            <a:r>
              <a:rPr lang="de-DE" dirty="0" err="1"/>
              <a:t>précisés</a:t>
            </a:r>
            <a:r>
              <a:rPr lang="de-DE" dirty="0"/>
              <a:t> </a:t>
            </a:r>
            <a:r>
              <a:rPr lang="de-DE" dirty="0" err="1"/>
              <a:t>dans</a:t>
            </a:r>
            <a:r>
              <a:rPr lang="de-DE" dirty="0"/>
              <a:t> </a:t>
            </a:r>
            <a:r>
              <a:rPr lang="de-DE" dirty="0" err="1"/>
              <a:t>l'appel</a:t>
            </a:r>
            <a:r>
              <a:rPr lang="de-DE" dirty="0"/>
              <a:t> </a:t>
            </a:r>
            <a:r>
              <a:rPr lang="de-DE" dirty="0" err="1"/>
              <a:t>d'offres</a:t>
            </a:r>
            <a:r>
              <a:rPr lang="de-DE" dirty="0"/>
              <a:t>. La </a:t>
            </a:r>
            <a:r>
              <a:rPr lang="de-DE" dirty="0" err="1"/>
              <a:t>fréquence</a:t>
            </a:r>
            <a:r>
              <a:rPr lang="de-DE" dirty="0"/>
              <a:t> minimale de </a:t>
            </a:r>
            <a:r>
              <a:rPr lang="de-DE" dirty="0" err="1"/>
              <a:t>surveillance</a:t>
            </a:r>
            <a:r>
              <a:rPr lang="de-DE" dirty="0"/>
              <a:t> </a:t>
            </a:r>
            <a:r>
              <a:rPr lang="de-DE" dirty="0" err="1"/>
              <a:t>requise</a:t>
            </a:r>
            <a:r>
              <a:rPr lang="de-DE" dirty="0"/>
              <a:t> </a:t>
            </a:r>
            <a:r>
              <a:rPr lang="de-DE" dirty="0" err="1"/>
              <a:t>doit</a:t>
            </a:r>
            <a:r>
              <a:rPr lang="de-DE" dirty="0"/>
              <a:t> </a:t>
            </a:r>
            <a:r>
              <a:rPr lang="de-DE" dirty="0" err="1"/>
              <a:t>être</a:t>
            </a:r>
            <a:r>
              <a:rPr lang="de-DE" dirty="0"/>
              <a:t> </a:t>
            </a:r>
            <a:r>
              <a:rPr lang="de-DE" dirty="0" err="1"/>
              <a:t>d'au</a:t>
            </a:r>
            <a:r>
              <a:rPr lang="de-DE" dirty="0"/>
              <a:t> </a:t>
            </a:r>
            <a:r>
              <a:rPr lang="de-DE" dirty="0" err="1"/>
              <a:t>moins</a:t>
            </a:r>
            <a:r>
              <a:rPr lang="de-DE" dirty="0"/>
              <a:t> </a:t>
            </a:r>
            <a:r>
              <a:rPr lang="de-DE" dirty="0" err="1"/>
              <a:t>une</a:t>
            </a:r>
            <a:r>
              <a:rPr lang="de-DE" dirty="0"/>
              <a:t> </a:t>
            </a:r>
            <a:r>
              <a:rPr lang="de-DE" dirty="0" err="1"/>
              <a:t>fois</a:t>
            </a:r>
            <a:r>
              <a:rPr lang="de-DE" dirty="0"/>
              <a:t> </a:t>
            </a:r>
            <a:r>
              <a:rPr lang="de-DE" dirty="0" err="1"/>
              <a:t>tous</a:t>
            </a:r>
            <a:r>
              <a:rPr lang="de-DE" dirty="0"/>
              <a:t> </a:t>
            </a:r>
            <a:r>
              <a:rPr lang="de-DE" dirty="0" err="1"/>
              <a:t>les</a:t>
            </a:r>
            <a:r>
              <a:rPr lang="de-DE" dirty="0"/>
              <a:t> 4 </a:t>
            </a:r>
            <a:r>
              <a:rPr lang="de-DE" dirty="0" err="1"/>
              <a:t>mois</a:t>
            </a:r>
            <a:r>
              <a:rPr lang="de-DE" dirty="0"/>
              <a:t> </a:t>
            </a:r>
            <a:r>
              <a:rPr lang="de-DE" dirty="0" err="1"/>
              <a:t>pour</a:t>
            </a:r>
            <a:r>
              <a:rPr lang="de-DE" dirty="0"/>
              <a:t> </a:t>
            </a:r>
            <a:r>
              <a:rPr lang="de-DE" dirty="0" err="1"/>
              <a:t>une</a:t>
            </a:r>
            <a:r>
              <a:rPr lang="de-DE" dirty="0"/>
              <a:t> </a:t>
            </a:r>
            <a:r>
              <a:rPr lang="de-DE" dirty="0" err="1"/>
              <a:t>journée</a:t>
            </a:r>
            <a:r>
              <a:rPr lang="de-DE" dirty="0"/>
              <a:t> </a:t>
            </a:r>
            <a:r>
              <a:rPr lang="de-DE" dirty="0" err="1"/>
              <a:t>représentative</a:t>
            </a:r>
            <a:r>
              <a:rPr lang="de-DE" dirty="0"/>
              <a:t> et </a:t>
            </a:r>
            <a:r>
              <a:rPr lang="de-DE" dirty="0" err="1"/>
              <a:t>doit</a:t>
            </a:r>
            <a:r>
              <a:rPr lang="de-DE" dirty="0"/>
              <a:t> </a:t>
            </a:r>
            <a:r>
              <a:rPr lang="de-DE" dirty="0" err="1"/>
              <a:t>inclure</a:t>
            </a:r>
            <a:r>
              <a:rPr lang="de-DE" dirty="0"/>
              <a:t> </a:t>
            </a:r>
            <a:r>
              <a:rPr lang="de-DE" dirty="0" err="1"/>
              <a:t>les</a:t>
            </a:r>
            <a:r>
              <a:rPr lang="de-DE" dirty="0"/>
              <a:t> </a:t>
            </a:r>
            <a:r>
              <a:rPr lang="de-DE" dirty="0" err="1"/>
              <a:t>indicateurs</a:t>
            </a:r>
            <a:r>
              <a:rPr lang="de-DE" dirty="0"/>
              <a:t> </a:t>
            </a:r>
            <a:r>
              <a:rPr lang="de-DE" dirty="0" err="1"/>
              <a:t>suivants</a:t>
            </a:r>
            <a:r>
              <a:rPr lang="de-DE" dirty="0"/>
              <a:t> : </a:t>
            </a:r>
          </a:p>
          <a:p>
            <a:r>
              <a:rPr lang="de-DE" dirty="0"/>
              <a:t>• </a:t>
            </a:r>
            <a:r>
              <a:rPr lang="de-DE" dirty="0" err="1"/>
              <a:t>quantité</a:t>
            </a:r>
            <a:r>
              <a:rPr lang="de-DE" dirty="0"/>
              <a:t> de </a:t>
            </a:r>
            <a:r>
              <a:rPr lang="de-DE" dirty="0" err="1"/>
              <a:t>produits</a:t>
            </a:r>
            <a:r>
              <a:rPr lang="de-DE" dirty="0"/>
              <a:t> de </a:t>
            </a:r>
            <a:r>
              <a:rPr lang="de-DE" dirty="0" err="1"/>
              <a:t>nettoyage</a:t>
            </a:r>
            <a:r>
              <a:rPr lang="de-DE" dirty="0"/>
              <a:t> </a:t>
            </a:r>
            <a:r>
              <a:rPr lang="de-DE" dirty="0" err="1"/>
              <a:t>utilisés</a:t>
            </a:r>
            <a:r>
              <a:rPr lang="de-DE" dirty="0"/>
              <a:t> (en </a:t>
            </a:r>
            <a:r>
              <a:rPr lang="de-DE" dirty="0" err="1"/>
              <a:t>indiquant</a:t>
            </a:r>
            <a:r>
              <a:rPr lang="de-DE" dirty="0"/>
              <a:t> </a:t>
            </a:r>
            <a:r>
              <a:rPr lang="de-DE" dirty="0" err="1"/>
              <a:t>s'ils</a:t>
            </a:r>
            <a:r>
              <a:rPr lang="de-DE" dirty="0"/>
              <a:t> </a:t>
            </a:r>
            <a:r>
              <a:rPr lang="de-DE" dirty="0" err="1"/>
              <a:t>sont</a:t>
            </a:r>
            <a:r>
              <a:rPr lang="de-DE" dirty="0"/>
              <a:t> </a:t>
            </a:r>
            <a:r>
              <a:rPr lang="de-DE" dirty="0" err="1"/>
              <a:t>écolabellisés</a:t>
            </a:r>
            <a:r>
              <a:rPr lang="de-DE" dirty="0"/>
              <a:t> et </a:t>
            </a:r>
            <a:r>
              <a:rPr lang="de-DE" dirty="0" err="1"/>
              <a:t>leur</a:t>
            </a:r>
            <a:r>
              <a:rPr lang="de-DE" dirty="0"/>
              <a:t> </a:t>
            </a:r>
            <a:r>
              <a:rPr lang="de-DE" dirty="0" err="1"/>
              <a:t>taux</a:t>
            </a:r>
            <a:r>
              <a:rPr lang="de-DE" dirty="0"/>
              <a:t> de </a:t>
            </a:r>
            <a:r>
              <a:rPr lang="de-DE" dirty="0" err="1"/>
              <a:t>dilution</a:t>
            </a:r>
            <a:r>
              <a:rPr lang="de-DE" dirty="0"/>
              <a:t>, le </a:t>
            </a:r>
            <a:r>
              <a:rPr lang="de-DE" dirty="0" err="1"/>
              <a:t>cas</a:t>
            </a:r>
            <a:r>
              <a:rPr lang="de-DE" dirty="0"/>
              <a:t> </a:t>
            </a:r>
            <a:r>
              <a:rPr lang="de-DE" dirty="0" err="1"/>
              <a:t>échéant</a:t>
            </a:r>
            <a:r>
              <a:rPr lang="de-DE" dirty="0"/>
              <a:t>) </a:t>
            </a:r>
          </a:p>
          <a:p>
            <a:r>
              <a:rPr lang="de-DE" dirty="0"/>
              <a:t>• </a:t>
            </a:r>
            <a:r>
              <a:rPr lang="de-DE" dirty="0" err="1"/>
              <a:t>accessoires</a:t>
            </a:r>
            <a:r>
              <a:rPr lang="de-DE" dirty="0"/>
              <a:t> de </a:t>
            </a:r>
            <a:r>
              <a:rPr lang="de-DE" dirty="0" err="1"/>
              <a:t>nettoyage</a:t>
            </a:r>
            <a:r>
              <a:rPr lang="de-DE" dirty="0"/>
              <a:t> </a:t>
            </a:r>
            <a:r>
              <a:rPr lang="de-DE" dirty="0" err="1"/>
              <a:t>utilisés</a:t>
            </a:r>
            <a:r>
              <a:rPr lang="de-DE" dirty="0"/>
              <a:t> (type et </a:t>
            </a:r>
            <a:r>
              <a:rPr lang="de-DE" dirty="0" err="1"/>
              <a:t>s'ils</a:t>
            </a:r>
            <a:r>
              <a:rPr lang="de-DE" dirty="0"/>
              <a:t> </a:t>
            </a:r>
            <a:r>
              <a:rPr lang="de-DE" dirty="0" err="1"/>
              <a:t>sont</a:t>
            </a:r>
            <a:r>
              <a:rPr lang="de-DE" dirty="0"/>
              <a:t> </a:t>
            </a:r>
            <a:r>
              <a:rPr lang="de-DE" dirty="0" err="1"/>
              <a:t>réutilisables</a:t>
            </a:r>
            <a:r>
              <a:rPr lang="de-DE" dirty="0"/>
              <a:t> </a:t>
            </a:r>
            <a:r>
              <a:rPr lang="de-DE" dirty="0" err="1"/>
              <a:t>ou</a:t>
            </a:r>
            <a:r>
              <a:rPr lang="de-DE" dirty="0"/>
              <a:t> non) </a:t>
            </a:r>
          </a:p>
          <a:p>
            <a:r>
              <a:rPr lang="de-DE" dirty="0"/>
              <a:t>• </a:t>
            </a:r>
            <a:r>
              <a:rPr lang="de-DE" dirty="0" err="1"/>
              <a:t>quantité</a:t>
            </a:r>
            <a:r>
              <a:rPr lang="de-DE" dirty="0"/>
              <a:t> </a:t>
            </a:r>
            <a:r>
              <a:rPr lang="de-DE" dirty="0" err="1"/>
              <a:t>d'eau</a:t>
            </a:r>
            <a:r>
              <a:rPr lang="de-DE" dirty="0"/>
              <a:t> </a:t>
            </a:r>
            <a:r>
              <a:rPr lang="de-DE" dirty="0" err="1"/>
              <a:t>utilisée</a:t>
            </a:r>
            <a:r>
              <a:rPr lang="de-DE" dirty="0"/>
              <a:t> </a:t>
            </a:r>
            <a:r>
              <a:rPr lang="de-DE" dirty="0" err="1"/>
              <a:t>pour</a:t>
            </a:r>
            <a:r>
              <a:rPr lang="de-DE" dirty="0"/>
              <a:t> </a:t>
            </a:r>
            <a:r>
              <a:rPr lang="de-DE" dirty="0" err="1"/>
              <a:t>les</a:t>
            </a:r>
            <a:r>
              <a:rPr lang="de-DE" dirty="0"/>
              <a:t> </a:t>
            </a:r>
            <a:r>
              <a:rPr lang="de-DE" dirty="0" err="1"/>
              <a:t>tâches</a:t>
            </a:r>
            <a:r>
              <a:rPr lang="de-DE" dirty="0"/>
              <a:t> de </a:t>
            </a:r>
            <a:r>
              <a:rPr lang="de-DE" dirty="0" err="1"/>
              <a:t>nettoyage</a:t>
            </a:r>
            <a:r>
              <a:rPr lang="de-DE" dirty="0"/>
              <a:t> et </a:t>
            </a:r>
            <a:r>
              <a:rPr lang="de-DE" dirty="0" err="1"/>
              <a:t>lieu</a:t>
            </a:r>
            <a:r>
              <a:rPr lang="de-DE" dirty="0"/>
              <a:t> de </a:t>
            </a:r>
            <a:r>
              <a:rPr lang="de-DE" dirty="0" err="1"/>
              <a:t>rejet</a:t>
            </a:r>
            <a:r>
              <a:rPr lang="de-DE" dirty="0"/>
              <a:t> de </a:t>
            </a:r>
            <a:r>
              <a:rPr lang="de-DE" dirty="0" err="1"/>
              <a:t>l'eau</a:t>
            </a:r>
            <a:r>
              <a:rPr lang="de-DE" dirty="0"/>
              <a:t> </a:t>
            </a:r>
          </a:p>
          <a:p>
            <a:r>
              <a:rPr lang="de-DE" dirty="0"/>
              <a:t>• </a:t>
            </a:r>
            <a:r>
              <a:rPr lang="de-DE" dirty="0" err="1"/>
              <a:t>équipements</a:t>
            </a:r>
            <a:r>
              <a:rPr lang="de-DE" dirty="0"/>
              <a:t> </a:t>
            </a:r>
            <a:r>
              <a:rPr lang="de-DE" dirty="0" err="1"/>
              <a:t>électriques</a:t>
            </a:r>
            <a:r>
              <a:rPr lang="de-DE" dirty="0"/>
              <a:t> </a:t>
            </a:r>
            <a:r>
              <a:rPr lang="de-DE" dirty="0" err="1"/>
              <a:t>utilisés</a:t>
            </a:r>
            <a:r>
              <a:rPr lang="de-DE" dirty="0"/>
              <a:t> (en </a:t>
            </a:r>
            <a:r>
              <a:rPr lang="de-DE" dirty="0" err="1"/>
              <a:t>indiquant</a:t>
            </a:r>
            <a:r>
              <a:rPr lang="de-DE" dirty="0"/>
              <a:t> la </a:t>
            </a:r>
            <a:r>
              <a:rPr lang="de-DE" dirty="0" err="1"/>
              <a:t>classe</a:t>
            </a:r>
            <a:r>
              <a:rPr lang="de-DE" dirty="0"/>
              <a:t> </a:t>
            </a:r>
            <a:r>
              <a:rPr lang="de-DE" dirty="0" err="1"/>
              <a:t>énergétique</a:t>
            </a:r>
            <a:r>
              <a:rPr lang="de-DE" dirty="0"/>
              <a:t>) et </a:t>
            </a:r>
            <a:r>
              <a:rPr lang="de-DE" dirty="0" err="1"/>
              <a:t>durée</a:t>
            </a:r>
            <a:r>
              <a:rPr lang="de-DE" dirty="0"/>
              <a:t> </a:t>
            </a:r>
            <a:r>
              <a:rPr lang="de-DE" dirty="0" err="1"/>
              <a:t>d'utilisation</a:t>
            </a:r>
            <a:r>
              <a:rPr lang="de-DE" dirty="0"/>
              <a:t> 16</a:t>
            </a:r>
          </a:p>
          <a:p>
            <a:r>
              <a:rPr lang="de-DE" dirty="0"/>
              <a:t>• </a:t>
            </a:r>
            <a:r>
              <a:rPr lang="de-DE" dirty="0" err="1"/>
              <a:t>quantité</a:t>
            </a:r>
            <a:r>
              <a:rPr lang="de-DE" dirty="0"/>
              <a:t> de </a:t>
            </a:r>
            <a:r>
              <a:rPr lang="de-DE" dirty="0" err="1"/>
              <a:t>déchets</a:t>
            </a:r>
            <a:r>
              <a:rPr lang="de-DE" dirty="0"/>
              <a:t> solides </a:t>
            </a:r>
            <a:r>
              <a:rPr lang="de-DE" dirty="0" err="1"/>
              <a:t>générés</a:t>
            </a:r>
            <a:r>
              <a:rPr lang="de-DE" dirty="0"/>
              <a:t> </a:t>
            </a:r>
            <a:r>
              <a:rPr lang="de-DE" dirty="0" err="1"/>
              <a:t>dans</a:t>
            </a:r>
            <a:r>
              <a:rPr lang="de-DE" dirty="0"/>
              <a:t> le </a:t>
            </a:r>
            <a:r>
              <a:rPr lang="de-DE" dirty="0" err="1"/>
              <a:t>cadre</a:t>
            </a:r>
            <a:r>
              <a:rPr lang="de-DE" dirty="0"/>
              <a:t> des </a:t>
            </a:r>
            <a:r>
              <a:rPr lang="de-DE" dirty="0" err="1"/>
              <a:t>tâches</a:t>
            </a:r>
            <a:r>
              <a:rPr lang="de-DE" dirty="0"/>
              <a:t> de </a:t>
            </a:r>
            <a:r>
              <a:rPr lang="de-DE" dirty="0" err="1"/>
              <a:t>nettoyage</a:t>
            </a:r>
            <a:r>
              <a:rPr lang="de-DE" dirty="0"/>
              <a:t> et </a:t>
            </a:r>
            <a:r>
              <a:rPr lang="de-DE" dirty="0" err="1"/>
              <a:t>leur</a:t>
            </a:r>
            <a:r>
              <a:rPr lang="de-DE" dirty="0"/>
              <a:t> </a:t>
            </a:r>
            <a:r>
              <a:rPr lang="de-DE" dirty="0" err="1"/>
              <a:t>tri</a:t>
            </a:r>
            <a:r>
              <a:rPr lang="de-DE" dirty="0"/>
              <a:t>. </a:t>
            </a:r>
          </a:p>
          <a:p>
            <a:r>
              <a:rPr lang="de-DE" dirty="0"/>
              <a:t>2. </a:t>
            </a:r>
            <a:r>
              <a:rPr lang="de-DE" dirty="0" err="1"/>
              <a:t>réduire</a:t>
            </a:r>
            <a:r>
              <a:rPr lang="de-DE" dirty="0"/>
              <a:t> au </a:t>
            </a:r>
            <a:r>
              <a:rPr lang="de-DE" dirty="0" err="1"/>
              <a:t>minimum</a:t>
            </a:r>
            <a:r>
              <a:rPr lang="de-DE" dirty="0"/>
              <a:t> </a:t>
            </a:r>
            <a:r>
              <a:rPr lang="de-DE" dirty="0" err="1"/>
              <a:t>les</a:t>
            </a:r>
            <a:r>
              <a:rPr lang="de-DE" dirty="0"/>
              <a:t> </a:t>
            </a:r>
            <a:r>
              <a:rPr lang="de-DE" dirty="0" err="1"/>
              <a:t>impacts</a:t>
            </a:r>
            <a:r>
              <a:rPr lang="de-DE" dirty="0"/>
              <a:t> </a:t>
            </a:r>
            <a:r>
              <a:rPr lang="de-DE" dirty="0" err="1"/>
              <a:t>environnementaux</a:t>
            </a:r>
            <a:r>
              <a:rPr lang="de-DE" dirty="0"/>
              <a:t> </a:t>
            </a:r>
            <a:r>
              <a:rPr lang="de-DE" dirty="0" err="1"/>
              <a:t>liés</a:t>
            </a:r>
            <a:r>
              <a:rPr lang="de-DE" dirty="0"/>
              <a:t> </a:t>
            </a:r>
            <a:r>
              <a:rPr lang="de-DE" dirty="0" err="1"/>
              <a:t>aux</a:t>
            </a:r>
            <a:r>
              <a:rPr lang="de-DE" dirty="0"/>
              <a:t> </a:t>
            </a:r>
            <a:r>
              <a:rPr lang="de-DE" dirty="0" err="1"/>
              <a:t>indicateurs</a:t>
            </a:r>
            <a:r>
              <a:rPr lang="de-DE" dirty="0"/>
              <a:t> </a:t>
            </a:r>
            <a:r>
              <a:rPr lang="de-DE" dirty="0" err="1"/>
              <a:t>suivis</a:t>
            </a:r>
            <a:r>
              <a:rPr lang="de-DE" dirty="0"/>
              <a:t> et </a:t>
            </a:r>
            <a:r>
              <a:rPr lang="de-DE" dirty="0" err="1"/>
              <a:t>enregistrés</a:t>
            </a:r>
            <a:r>
              <a:rPr lang="de-DE" dirty="0"/>
              <a:t> au </a:t>
            </a:r>
            <a:r>
              <a:rPr lang="de-DE" dirty="0" err="1"/>
              <a:t>point</a:t>
            </a:r>
            <a:r>
              <a:rPr lang="de-DE" dirty="0"/>
              <a:t> 1, en vue </a:t>
            </a:r>
            <a:r>
              <a:rPr lang="de-DE" dirty="0" err="1"/>
              <a:t>d'atteindre</a:t>
            </a:r>
            <a:r>
              <a:rPr lang="de-DE" dirty="0"/>
              <a:t> </a:t>
            </a:r>
            <a:r>
              <a:rPr lang="de-DE" dirty="0" err="1"/>
              <a:t>un</a:t>
            </a:r>
            <a:r>
              <a:rPr lang="de-DE" dirty="0"/>
              <a:t> </a:t>
            </a:r>
            <a:r>
              <a:rPr lang="de-DE" dirty="0" err="1"/>
              <a:t>objectif</a:t>
            </a:r>
            <a:r>
              <a:rPr lang="de-DE" dirty="0"/>
              <a:t> </a:t>
            </a:r>
            <a:r>
              <a:rPr lang="de-DE" dirty="0" err="1"/>
              <a:t>défini</a:t>
            </a:r>
            <a:r>
              <a:rPr lang="de-DE" dirty="0"/>
              <a:t>. </a:t>
            </a:r>
            <a:r>
              <a:rPr lang="de-DE" dirty="0" err="1"/>
              <a:t>Les</a:t>
            </a:r>
            <a:r>
              <a:rPr lang="de-DE" dirty="0"/>
              <a:t> </a:t>
            </a:r>
            <a:r>
              <a:rPr lang="de-DE" dirty="0" err="1"/>
              <a:t>procédures</a:t>
            </a:r>
            <a:r>
              <a:rPr lang="de-DE" dirty="0"/>
              <a:t> </a:t>
            </a:r>
            <a:r>
              <a:rPr lang="de-DE" dirty="0" err="1"/>
              <a:t>doivent</a:t>
            </a:r>
            <a:r>
              <a:rPr lang="de-DE" dirty="0"/>
              <a:t> </a:t>
            </a:r>
            <a:r>
              <a:rPr lang="de-DE" dirty="0" err="1"/>
              <a:t>notamment</a:t>
            </a:r>
            <a:r>
              <a:rPr lang="de-DE" dirty="0"/>
              <a:t> </a:t>
            </a:r>
            <a:r>
              <a:rPr lang="de-DE" dirty="0" err="1"/>
              <a:t>prendre</a:t>
            </a:r>
            <a:r>
              <a:rPr lang="de-DE" dirty="0"/>
              <a:t> en </a:t>
            </a:r>
            <a:r>
              <a:rPr lang="de-DE" dirty="0" err="1"/>
              <a:t>compte</a:t>
            </a:r>
            <a:r>
              <a:rPr lang="de-DE" dirty="0"/>
              <a:t> </a:t>
            </a:r>
            <a:r>
              <a:rPr lang="de-DE" dirty="0" err="1"/>
              <a:t>les</a:t>
            </a:r>
            <a:r>
              <a:rPr lang="de-DE" dirty="0"/>
              <a:t> </a:t>
            </a:r>
            <a:r>
              <a:rPr lang="de-DE" dirty="0" err="1"/>
              <a:t>aspects</a:t>
            </a:r>
            <a:r>
              <a:rPr lang="de-DE" dirty="0"/>
              <a:t> </a:t>
            </a:r>
            <a:r>
              <a:rPr lang="de-DE" dirty="0" err="1"/>
              <a:t>suivants</a:t>
            </a:r>
            <a:r>
              <a:rPr lang="de-DE" dirty="0"/>
              <a:t>, en </a:t>
            </a:r>
            <a:r>
              <a:rPr lang="de-DE" dirty="0" err="1"/>
              <a:t>cherchant</a:t>
            </a:r>
            <a:r>
              <a:rPr lang="de-DE" dirty="0"/>
              <a:t> à : </a:t>
            </a:r>
          </a:p>
          <a:p>
            <a:r>
              <a:rPr lang="de-DE" dirty="0"/>
              <a:t>• </a:t>
            </a:r>
            <a:r>
              <a:rPr lang="de-DE" dirty="0" err="1"/>
              <a:t>réduire</a:t>
            </a:r>
            <a:r>
              <a:rPr lang="de-DE" dirty="0"/>
              <a:t> </a:t>
            </a:r>
            <a:r>
              <a:rPr lang="de-DE" dirty="0" err="1"/>
              <a:t>autant</a:t>
            </a:r>
            <a:r>
              <a:rPr lang="de-DE" dirty="0"/>
              <a:t> </a:t>
            </a:r>
            <a:r>
              <a:rPr lang="de-DE" dirty="0" err="1"/>
              <a:t>que</a:t>
            </a:r>
            <a:r>
              <a:rPr lang="de-DE" dirty="0"/>
              <a:t> possible </a:t>
            </a:r>
            <a:r>
              <a:rPr lang="de-DE" dirty="0" err="1"/>
              <a:t>l'utilisation</a:t>
            </a:r>
            <a:r>
              <a:rPr lang="de-DE" dirty="0"/>
              <a:t> de </a:t>
            </a:r>
            <a:r>
              <a:rPr lang="de-DE" dirty="0" err="1"/>
              <a:t>produits</a:t>
            </a:r>
            <a:r>
              <a:rPr lang="de-DE" dirty="0"/>
              <a:t> </a:t>
            </a:r>
            <a:r>
              <a:rPr lang="de-DE" dirty="0" err="1"/>
              <a:t>d'entretien</a:t>
            </a:r>
            <a:r>
              <a:rPr lang="de-DE" dirty="0"/>
              <a:t> </a:t>
            </a:r>
          </a:p>
          <a:p>
            <a:r>
              <a:rPr lang="de-DE" dirty="0"/>
              <a:t>• </a:t>
            </a:r>
            <a:r>
              <a:rPr lang="de-DE" dirty="0" err="1"/>
              <a:t>augmenter</a:t>
            </a:r>
            <a:r>
              <a:rPr lang="de-DE" dirty="0"/>
              <a:t> </a:t>
            </a:r>
            <a:r>
              <a:rPr lang="de-DE" dirty="0" err="1"/>
              <a:t>l'utilisation</a:t>
            </a:r>
            <a:r>
              <a:rPr lang="de-DE" dirty="0"/>
              <a:t> de </a:t>
            </a:r>
            <a:r>
              <a:rPr lang="de-DE" dirty="0" err="1"/>
              <a:t>produits</a:t>
            </a:r>
            <a:r>
              <a:rPr lang="de-DE" dirty="0"/>
              <a:t> </a:t>
            </a:r>
            <a:r>
              <a:rPr lang="de-DE" dirty="0" err="1"/>
              <a:t>d'entretien</a:t>
            </a:r>
            <a:r>
              <a:rPr lang="de-DE" dirty="0"/>
              <a:t> </a:t>
            </a:r>
            <a:r>
              <a:rPr lang="de-DE" dirty="0" err="1"/>
              <a:t>écolabellisés</a:t>
            </a:r>
            <a:r>
              <a:rPr lang="de-DE" dirty="0"/>
              <a:t> </a:t>
            </a:r>
          </a:p>
          <a:p>
            <a:r>
              <a:rPr lang="de-DE" dirty="0"/>
              <a:t>• </a:t>
            </a:r>
            <a:r>
              <a:rPr lang="de-DE" dirty="0" err="1"/>
              <a:t>réduire</a:t>
            </a:r>
            <a:r>
              <a:rPr lang="de-DE" dirty="0"/>
              <a:t> </a:t>
            </a:r>
            <a:r>
              <a:rPr lang="de-DE" dirty="0" err="1"/>
              <a:t>l'utilisation</a:t>
            </a:r>
            <a:r>
              <a:rPr lang="de-DE" dirty="0"/>
              <a:t> </a:t>
            </a:r>
            <a:r>
              <a:rPr lang="de-DE" dirty="0" err="1"/>
              <a:t>d'accessoires</a:t>
            </a:r>
            <a:r>
              <a:rPr lang="de-DE" dirty="0"/>
              <a:t> de </a:t>
            </a:r>
            <a:r>
              <a:rPr lang="de-DE" dirty="0" err="1"/>
              <a:t>nettoyage</a:t>
            </a:r>
            <a:r>
              <a:rPr lang="de-DE" dirty="0"/>
              <a:t> </a:t>
            </a:r>
            <a:r>
              <a:rPr lang="de-DE" dirty="0" err="1"/>
              <a:t>jetables</a:t>
            </a:r>
            <a:r>
              <a:rPr lang="de-DE" dirty="0"/>
              <a:t> </a:t>
            </a:r>
          </a:p>
          <a:p>
            <a:r>
              <a:rPr lang="de-DE" dirty="0"/>
              <a:t>• </a:t>
            </a:r>
            <a:r>
              <a:rPr lang="de-DE" dirty="0" err="1"/>
              <a:t>réduire</a:t>
            </a:r>
            <a:r>
              <a:rPr lang="de-DE" dirty="0"/>
              <a:t> la </a:t>
            </a:r>
            <a:r>
              <a:rPr lang="de-DE" dirty="0" err="1"/>
              <a:t>consommation</a:t>
            </a:r>
            <a:r>
              <a:rPr lang="de-DE" dirty="0"/>
              <a:t> </a:t>
            </a:r>
            <a:r>
              <a:rPr lang="de-DE" dirty="0" err="1"/>
              <a:t>d'eau</a:t>
            </a:r>
            <a:r>
              <a:rPr lang="de-DE" dirty="0"/>
              <a:t> </a:t>
            </a:r>
          </a:p>
          <a:p>
            <a:r>
              <a:rPr lang="de-DE" dirty="0"/>
              <a:t>• </a:t>
            </a:r>
            <a:r>
              <a:rPr lang="de-DE" dirty="0" err="1"/>
              <a:t>améliorer</a:t>
            </a:r>
            <a:r>
              <a:rPr lang="de-DE" dirty="0"/>
              <a:t> la </a:t>
            </a:r>
            <a:r>
              <a:rPr lang="de-DE" dirty="0" err="1"/>
              <a:t>classe</a:t>
            </a:r>
            <a:r>
              <a:rPr lang="de-DE" dirty="0"/>
              <a:t> </a:t>
            </a:r>
            <a:r>
              <a:rPr lang="de-DE" dirty="0" err="1"/>
              <a:t>énergétique</a:t>
            </a:r>
            <a:r>
              <a:rPr lang="de-DE" dirty="0"/>
              <a:t> des </a:t>
            </a:r>
            <a:r>
              <a:rPr lang="de-DE" dirty="0" err="1"/>
              <a:t>équipements</a:t>
            </a:r>
            <a:r>
              <a:rPr lang="de-DE" dirty="0"/>
              <a:t> </a:t>
            </a:r>
            <a:r>
              <a:rPr lang="de-DE" dirty="0" err="1"/>
              <a:t>électriques</a:t>
            </a:r>
            <a:r>
              <a:rPr lang="de-DE" dirty="0"/>
              <a:t> </a:t>
            </a:r>
            <a:r>
              <a:rPr lang="de-DE" dirty="0" err="1"/>
              <a:t>utilisés</a:t>
            </a:r>
            <a:r>
              <a:rPr lang="de-DE" dirty="0"/>
              <a:t> </a:t>
            </a:r>
          </a:p>
          <a:p>
            <a:r>
              <a:rPr lang="de-DE" dirty="0"/>
              <a:t>• </a:t>
            </a:r>
            <a:r>
              <a:rPr lang="de-DE" dirty="0" err="1"/>
              <a:t>réduire</a:t>
            </a:r>
            <a:r>
              <a:rPr lang="de-DE" dirty="0"/>
              <a:t> la </a:t>
            </a:r>
            <a:r>
              <a:rPr lang="de-DE" dirty="0" err="1"/>
              <a:t>quantité</a:t>
            </a:r>
            <a:r>
              <a:rPr lang="de-DE" dirty="0"/>
              <a:t> de </a:t>
            </a:r>
            <a:r>
              <a:rPr lang="de-DE" dirty="0" err="1"/>
              <a:t>déchets</a:t>
            </a:r>
            <a:r>
              <a:rPr lang="de-DE" dirty="0"/>
              <a:t> solides </a:t>
            </a:r>
            <a:r>
              <a:rPr lang="de-DE" dirty="0" err="1"/>
              <a:t>générés</a:t>
            </a:r>
            <a:r>
              <a:rPr lang="de-DE" dirty="0"/>
              <a:t> </a:t>
            </a:r>
            <a:r>
              <a:rPr lang="de-DE" dirty="0" err="1"/>
              <a:t>dans</a:t>
            </a:r>
            <a:r>
              <a:rPr lang="de-DE" dirty="0"/>
              <a:t> le </a:t>
            </a:r>
            <a:r>
              <a:rPr lang="de-DE" dirty="0" err="1"/>
              <a:t>cadre</a:t>
            </a:r>
            <a:r>
              <a:rPr lang="de-DE" dirty="0"/>
              <a:t> des </a:t>
            </a:r>
            <a:r>
              <a:rPr lang="de-DE" dirty="0" err="1"/>
              <a:t>tâches</a:t>
            </a:r>
            <a:r>
              <a:rPr lang="de-DE" dirty="0"/>
              <a:t> de </a:t>
            </a:r>
            <a:r>
              <a:rPr lang="de-DE" dirty="0" err="1"/>
              <a:t>nettoyage</a:t>
            </a:r>
            <a:r>
              <a:rPr lang="de-DE" dirty="0"/>
              <a:t> et </a:t>
            </a:r>
            <a:r>
              <a:rPr lang="de-DE" dirty="0" err="1"/>
              <a:t>accroître</a:t>
            </a:r>
            <a:r>
              <a:rPr lang="de-DE" dirty="0"/>
              <a:t> </a:t>
            </a:r>
            <a:r>
              <a:rPr lang="de-DE" dirty="0" err="1"/>
              <a:t>leur</a:t>
            </a:r>
            <a:r>
              <a:rPr lang="de-DE" dirty="0"/>
              <a:t> </a:t>
            </a:r>
            <a:r>
              <a:rPr lang="de-DE" dirty="0" err="1"/>
              <a:t>tri</a:t>
            </a:r>
            <a:r>
              <a:rPr lang="de-DE" dirty="0"/>
              <a:t>/</a:t>
            </a:r>
            <a:r>
              <a:rPr lang="de-DE" dirty="0" err="1"/>
              <a:t>recyclage</a:t>
            </a:r>
            <a:r>
              <a:rPr lang="de-DE" dirty="0"/>
              <a:t>. </a:t>
            </a:r>
          </a:p>
          <a:p>
            <a:endParaRPr lang="de-DE" dirty="0"/>
          </a:p>
          <a:p>
            <a:r>
              <a:rPr lang="de-DE" dirty="0"/>
              <a:t>3. </a:t>
            </a:r>
            <a:r>
              <a:rPr lang="de-DE" dirty="0" err="1"/>
              <a:t>évaluer</a:t>
            </a:r>
            <a:r>
              <a:rPr lang="de-DE" dirty="0"/>
              <a:t> la </a:t>
            </a:r>
            <a:r>
              <a:rPr lang="de-DE" dirty="0" err="1"/>
              <a:t>mise</a:t>
            </a:r>
            <a:r>
              <a:rPr lang="de-DE" dirty="0"/>
              <a:t> en </a:t>
            </a:r>
            <a:r>
              <a:rPr lang="de-DE" dirty="0" err="1"/>
              <a:t>œuvre</a:t>
            </a:r>
            <a:r>
              <a:rPr lang="de-DE" dirty="0"/>
              <a:t> des </a:t>
            </a:r>
            <a:r>
              <a:rPr lang="de-DE" dirty="0" err="1"/>
              <a:t>points</a:t>
            </a:r>
            <a:r>
              <a:rPr lang="de-DE" dirty="0"/>
              <a:t> 1 et 2 en </a:t>
            </a:r>
            <a:r>
              <a:rPr lang="de-DE" dirty="0" err="1"/>
              <a:t>suivant</a:t>
            </a:r>
            <a:r>
              <a:rPr lang="de-DE" dirty="0"/>
              <a:t> </a:t>
            </a:r>
            <a:r>
              <a:rPr lang="de-DE" dirty="0" err="1"/>
              <a:t>l'évolution</a:t>
            </a:r>
            <a:r>
              <a:rPr lang="de-DE" dirty="0"/>
              <a:t> des </a:t>
            </a:r>
            <a:r>
              <a:rPr lang="de-DE" dirty="0" err="1"/>
              <a:t>indicateurs</a:t>
            </a:r>
            <a:r>
              <a:rPr lang="de-DE" dirty="0"/>
              <a:t> et la </a:t>
            </a:r>
            <a:r>
              <a:rPr lang="de-DE" dirty="0" err="1"/>
              <a:t>mise</a:t>
            </a:r>
            <a:r>
              <a:rPr lang="de-DE" dirty="0"/>
              <a:t> en </a:t>
            </a:r>
            <a:r>
              <a:rPr lang="de-DE" dirty="0" err="1"/>
              <a:t>œuvre</a:t>
            </a:r>
            <a:r>
              <a:rPr lang="de-DE" dirty="0"/>
              <a:t> des </a:t>
            </a:r>
            <a:r>
              <a:rPr lang="de-DE" dirty="0" err="1"/>
              <a:t>procédures</a:t>
            </a:r>
            <a:r>
              <a:rPr lang="de-DE" dirty="0"/>
              <a:t>. </a:t>
            </a:r>
          </a:p>
          <a:p>
            <a:endParaRPr lang="de-DE" dirty="0"/>
          </a:p>
          <a:p>
            <a:r>
              <a:rPr lang="de-DE" dirty="0"/>
              <a:t>4. en </a:t>
            </a:r>
            <a:r>
              <a:rPr lang="de-DE" dirty="0" err="1"/>
              <a:t>cas</a:t>
            </a:r>
            <a:r>
              <a:rPr lang="de-DE" dirty="0"/>
              <a:t> </a:t>
            </a:r>
            <a:r>
              <a:rPr lang="de-DE" dirty="0" err="1"/>
              <a:t>d'écarts</a:t>
            </a:r>
            <a:r>
              <a:rPr lang="de-DE" dirty="0"/>
              <a:t>, </a:t>
            </a:r>
            <a:r>
              <a:rPr lang="de-DE" dirty="0" err="1"/>
              <a:t>mettre</a:t>
            </a:r>
            <a:r>
              <a:rPr lang="de-DE" dirty="0"/>
              <a:t> en </a:t>
            </a:r>
            <a:r>
              <a:rPr lang="de-DE" dirty="0" err="1"/>
              <a:t>œuvre</a:t>
            </a:r>
            <a:r>
              <a:rPr lang="de-DE" dirty="0"/>
              <a:t> </a:t>
            </a:r>
            <a:r>
              <a:rPr lang="de-DE" dirty="0" err="1"/>
              <a:t>les</a:t>
            </a:r>
            <a:r>
              <a:rPr lang="de-DE" dirty="0"/>
              <a:t> </a:t>
            </a:r>
            <a:r>
              <a:rPr lang="de-DE" dirty="0" err="1"/>
              <a:t>actions</a:t>
            </a:r>
            <a:r>
              <a:rPr lang="de-DE" dirty="0"/>
              <a:t> </a:t>
            </a:r>
            <a:r>
              <a:rPr lang="de-DE" dirty="0" err="1"/>
              <a:t>nécessaires</a:t>
            </a:r>
            <a:r>
              <a:rPr lang="de-DE" dirty="0"/>
              <a:t> </a:t>
            </a:r>
            <a:r>
              <a:rPr lang="de-DE" dirty="0" err="1"/>
              <a:t>pour</a:t>
            </a:r>
            <a:r>
              <a:rPr lang="de-DE" dirty="0"/>
              <a:t> corriger </a:t>
            </a:r>
            <a:r>
              <a:rPr lang="de-DE" dirty="0" err="1"/>
              <a:t>ces</a:t>
            </a:r>
            <a:r>
              <a:rPr lang="de-DE" dirty="0"/>
              <a:t> </a:t>
            </a:r>
            <a:r>
              <a:rPr lang="de-DE" dirty="0" err="1"/>
              <a:t>écarts</a:t>
            </a:r>
            <a:r>
              <a:rPr lang="de-DE" dirty="0"/>
              <a:t> et, si possible, </a:t>
            </a:r>
            <a:r>
              <a:rPr lang="de-DE" dirty="0" err="1"/>
              <a:t>les</a:t>
            </a:r>
            <a:r>
              <a:rPr lang="de-DE" dirty="0"/>
              <a:t> </a:t>
            </a:r>
            <a:r>
              <a:rPr lang="de-DE" dirty="0" err="1"/>
              <a:t>prévenir</a:t>
            </a:r>
            <a:r>
              <a:rPr lang="de-DE" dirty="0"/>
              <a:t> à </a:t>
            </a:r>
            <a:r>
              <a:rPr lang="de-DE" dirty="0" err="1"/>
              <a:t>l'avenir</a:t>
            </a:r>
            <a:r>
              <a:rPr lang="de-DE" dirty="0"/>
              <a:t>. </a:t>
            </a:r>
          </a:p>
          <a:p>
            <a:endParaRPr lang="de-DE" dirty="0"/>
          </a:p>
          <a:p>
            <a:r>
              <a:rPr lang="de-DE" dirty="0"/>
              <a:t>5. </a:t>
            </a:r>
            <a:r>
              <a:rPr lang="de-DE" dirty="0" err="1"/>
              <a:t>produire</a:t>
            </a:r>
            <a:r>
              <a:rPr lang="de-DE" dirty="0"/>
              <a:t> </a:t>
            </a:r>
            <a:r>
              <a:rPr lang="de-DE" dirty="0" err="1"/>
              <a:t>un</a:t>
            </a:r>
            <a:r>
              <a:rPr lang="de-DE" dirty="0"/>
              <a:t> </a:t>
            </a:r>
            <a:r>
              <a:rPr lang="de-DE" dirty="0" err="1"/>
              <a:t>rapport</a:t>
            </a:r>
            <a:r>
              <a:rPr lang="de-DE" dirty="0"/>
              <a:t> </a:t>
            </a:r>
            <a:r>
              <a:rPr lang="de-DE" dirty="0" err="1"/>
              <a:t>annuel</a:t>
            </a:r>
            <a:r>
              <a:rPr lang="de-DE" dirty="0"/>
              <a:t> </a:t>
            </a:r>
            <a:r>
              <a:rPr lang="de-DE" dirty="0" err="1"/>
              <a:t>sur</a:t>
            </a:r>
            <a:r>
              <a:rPr lang="de-DE" dirty="0"/>
              <a:t> </a:t>
            </a:r>
            <a:r>
              <a:rPr lang="de-DE" dirty="0" err="1"/>
              <a:t>l'évolution</a:t>
            </a:r>
            <a:r>
              <a:rPr lang="de-DE" dirty="0"/>
              <a:t> de </a:t>
            </a:r>
            <a:r>
              <a:rPr lang="de-DE" dirty="0" err="1"/>
              <a:t>ces</a:t>
            </a:r>
            <a:r>
              <a:rPr lang="de-DE" dirty="0"/>
              <a:t> </a:t>
            </a:r>
            <a:r>
              <a:rPr lang="de-DE" dirty="0" err="1"/>
              <a:t>indicateurs</a:t>
            </a:r>
            <a:r>
              <a:rPr lang="de-DE" dirty="0"/>
              <a:t>. </a:t>
            </a:r>
          </a:p>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44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6734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fr-FR"/>
          </a:p>
        </p:txBody>
      </p:sp>
      <p:sp>
        <p:nvSpPr>
          <p:cNvPr id="3" name="Segnaposto note 2"/>
          <p:cNvSpPr>
            <a:spLocks noGrp="1"/>
          </p:cNvSpPr>
          <p:nvPr>
            <p:ph type="body" idx="1"/>
          </p:nvPr>
        </p:nvSpPr>
        <p:spPr/>
        <p:txBody>
          <a:bodyPr/>
          <a:lstStyle/>
          <a:p>
            <a:r>
              <a:rPr lang="it-IT" dirty="0" err="1"/>
              <a:t>Qualité</a:t>
            </a:r>
            <a:r>
              <a:rPr lang="it-IT" dirty="0"/>
              <a:t> </a:t>
            </a:r>
            <a:r>
              <a:rPr lang="it-IT" dirty="0" err="1"/>
              <a:t>du</a:t>
            </a:r>
            <a:r>
              <a:rPr lang="it-IT" dirty="0"/>
              <a:t> </a:t>
            </a:r>
            <a:r>
              <a:rPr lang="it-IT" dirty="0" err="1"/>
              <a:t>système</a:t>
            </a:r>
            <a:r>
              <a:rPr lang="it-IT" dirty="0"/>
              <a:t> de </a:t>
            </a:r>
            <a:r>
              <a:rPr lang="it-IT" dirty="0" err="1"/>
              <a:t>gestion</a:t>
            </a:r>
            <a:r>
              <a:rPr lang="it-IT" dirty="0"/>
              <a:t> </a:t>
            </a:r>
            <a:r>
              <a:rPr lang="it-IT" dirty="0" err="1"/>
              <a:t>environnementale</a:t>
            </a:r>
            <a:r>
              <a:rPr lang="it-IT" dirty="0"/>
              <a:t> : </a:t>
            </a:r>
            <a:r>
              <a:rPr lang="it-IT" dirty="0" err="1"/>
              <a:t>des</a:t>
            </a:r>
            <a:r>
              <a:rPr lang="it-IT" dirty="0"/>
              <a:t> points </a:t>
            </a:r>
            <a:r>
              <a:rPr lang="it-IT" dirty="0" err="1"/>
              <a:t>sont</a:t>
            </a:r>
            <a:r>
              <a:rPr lang="it-IT" dirty="0"/>
              <a:t> </a:t>
            </a:r>
            <a:r>
              <a:rPr lang="it-IT" dirty="0" err="1"/>
              <a:t>attribués</a:t>
            </a:r>
            <a:r>
              <a:rPr lang="it-IT" dirty="0"/>
              <a:t> en </a:t>
            </a:r>
            <a:r>
              <a:rPr lang="it-IT" dirty="0" err="1"/>
              <a:t>fonction</a:t>
            </a:r>
            <a:r>
              <a:rPr lang="it-IT" dirty="0"/>
              <a:t> de la </a:t>
            </a:r>
            <a:r>
              <a:rPr lang="it-IT" dirty="0" err="1"/>
              <a:t>qualité</a:t>
            </a:r>
            <a:r>
              <a:rPr lang="it-IT" dirty="0"/>
              <a:t> </a:t>
            </a:r>
            <a:r>
              <a:rPr lang="it-IT" dirty="0" err="1"/>
              <a:t>des</a:t>
            </a:r>
            <a:r>
              <a:rPr lang="it-IT" dirty="0"/>
              <a:t> </a:t>
            </a:r>
            <a:r>
              <a:rPr lang="it-IT" dirty="0" err="1"/>
              <a:t>systèmes</a:t>
            </a:r>
            <a:r>
              <a:rPr lang="it-IT" dirty="0"/>
              <a:t> de </a:t>
            </a:r>
            <a:r>
              <a:rPr lang="it-IT" dirty="0" err="1"/>
              <a:t>gestion</a:t>
            </a:r>
            <a:r>
              <a:rPr lang="it-IT" dirty="0"/>
              <a:t> </a:t>
            </a:r>
            <a:r>
              <a:rPr lang="it-IT" dirty="0" err="1"/>
              <a:t>environnementale</a:t>
            </a:r>
            <a:r>
              <a:rPr lang="it-IT" dirty="0"/>
              <a:t> </a:t>
            </a:r>
            <a:r>
              <a:rPr lang="it-IT" dirty="0" err="1"/>
              <a:t>que</a:t>
            </a:r>
            <a:r>
              <a:rPr lang="it-IT" dirty="0"/>
              <a:t> </a:t>
            </a:r>
            <a:r>
              <a:rPr lang="it-IT" dirty="0" err="1"/>
              <a:t>les</a:t>
            </a:r>
            <a:r>
              <a:rPr lang="it-IT" dirty="0"/>
              <a:t> </a:t>
            </a:r>
            <a:r>
              <a:rPr lang="it-IT" dirty="0" err="1"/>
              <a:t>soumissionnaires</a:t>
            </a:r>
            <a:r>
              <a:rPr lang="it-IT" dirty="0"/>
              <a:t> s'</a:t>
            </a:r>
            <a:r>
              <a:rPr lang="it-IT" dirty="0" err="1"/>
              <a:t>engagent</a:t>
            </a:r>
            <a:r>
              <a:rPr lang="it-IT" dirty="0"/>
              <a:t> à </a:t>
            </a:r>
            <a:r>
              <a:rPr lang="it-IT" dirty="0" err="1"/>
              <a:t>mettre</a:t>
            </a:r>
            <a:r>
              <a:rPr lang="it-IT" dirty="0"/>
              <a:t> en place </a:t>
            </a:r>
            <a:r>
              <a:rPr lang="it-IT" dirty="0" err="1"/>
              <a:t>dans</a:t>
            </a:r>
            <a:r>
              <a:rPr lang="it-IT" dirty="0"/>
              <a:t> le </a:t>
            </a:r>
            <a:r>
              <a:rPr lang="it-IT" dirty="0" err="1"/>
              <a:t>cadre</a:t>
            </a:r>
            <a:r>
              <a:rPr lang="it-IT" dirty="0"/>
              <a:t> de l'</a:t>
            </a:r>
            <a:r>
              <a:rPr lang="it-IT" dirty="0" err="1"/>
              <a:t>exécution</a:t>
            </a:r>
            <a:r>
              <a:rPr lang="it-IT" dirty="0"/>
              <a:t> </a:t>
            </a:r>
            <a:r>
              <a:rPr lang="it-IT" dirty="0" err="1"/>
              <a:t>du</a:t>
            </a:r>
            <a:r>
              <a:rPr lang="it-IT" dirty="0"/>
              <a:t> </a:t>
            </a:r>
            <a:r>
              <a:rPr lang="it-IT" dirty="0" err="1"/>
              <a:t>marché</a:t>
            </a:r>
            <a:r>
              <a:rPr lang="it-IT" dirty="0"/>
              <a:t>. </a:t>
            </a:r>
          </a:p>
          <a:p>
            <a:endParaRPr lang="it-IT" dirty="0"/>
          </a:p>
          <a:p>
            <a:r>
              <a:rPr lang="it-IT" dirty="0" err="1"/>
              <a:t>Produits</a:t>
            </a:r>
            <a:r>
              <a:rPr lang="it-IT" dirty="0"/>
              <a:t> et </a:t>
            </a:r>
            <a:r>
              <a:rPr lang="it-IT" dirty="0" err="1"/>
              <a:t>accessoires</a:t>
            </a:r>
            <a:r>
              <a:rPr lang="it-IT" dirty="0"/>
              <a:t> de </a:t>
            </a:r>
            <a:r>
              <a:rPr lang="it-IT" dirty="0" err="1"/>
              <a:t>nettoyage</a:t>
            </a:r>
            <a:r>
              <a:rPr lang="it-IT" dirty="0"/>
              <a:t> </a:t>
            </a:r>
            <a:r>
              <a:rPr lang="it-IT" dirty="0" err="1"/>
              <a:t>portant</a:t>
            </a:r>
            <a:r>
              <a:rPr lang="it-IT" dirty="0"/>
              <a:t> un label </a:t>
            </a:r>
            <a:r>
              <a:rPr lang="it-IT" dirty="0" err="1"/>
              <a:t>écologique</a:t>
            </a:r>
            <a:r>
              <a:rPr lang="it-IT" dirty="0"/>
              <a:t> </a:t>
            </a:r>
            <a:r>
              <a:rPr lang="it-IT" dirty="0" err="1"/>
              <a:t>dépassant</a:t>
            </a:r>
            <a:r>
              <a:rPr lang="it-IT" dirty="0"/>
              <a:t> </a:t>
            </a:r>
            <a:r>
              <a:rPr lang="it-IT" dirty="0" err="1"/>
              <a:t>les</a:t>
            </a:r>
            <a:r>
              <a:rPr lang="it-IT" dirty="0"/>
              <a:t> </a:t>
            </a:r>
            <a:r>
              <a:rPr lang="it-IT" dirty="0" err="1"/>
              <a:t>critères</a:t>
            </a:r>
            <a:r>
              <a:rPr lang="it-IT" dirty="0"/>
              <a:t> </a:t>
            </a:r>
            <a:r>
              <a:rPr lang="it-IT" dirty="0" err="1"/>
              <a:t>minimaux</a:t>
            </a:r>
            <a:r>
              <a:rPr lang="it-IT" dirty="0"/>
              <a:t> : </a:t>
            </a:r>
            <a:r>
              <a:rPr lang="it-IT" dirty="0" err="1"/>
              <a:t>Les</a:t>
            </a:r>
            <a:r>
              <a:rPr lang="it-IT" dirty="0"/>
              <a:t> </a:t>
            </a:r>
            <a:r>
              <a:rPr lang="it-IT" dirty="0" err="1"/>
              <a:t>soumissionnaires</a:t>
            </a:r>
            <a:r>
              <a:rPr lang="it-IT" dirty="0"/>
              <a:t> pour </a:t>
            </a:r>
            <a:r>
              <a:rPr lang="it-IT" dirty="0" err="1"/>
              <a:t>lesquels</a:t>
            </a:r>
            <a:r>
              <a:rPr lang="it-IT" dirty="0"/>
              <a:t> plus de xx % </a:t>
            </a:r>
            <a:r>
              <a:rPr lang="it-IT" dirty="0" err="1"/>
              <a:t>des</a:t>
            </a:r>
            <a:r>
              <a:rPr lang="it-IT" dirty="0"/>
              <a:t> </a:t>
            </a:r>
            <a:r>
              <a:rPr lang="it-IT" dirty="0" err="1"/>
              <a:t>produits</a:t>
            </a:r>
            <a:r>
              <a:rPr lang="it-IT" dirty="0"/>
              <a:t> de </a:t>
            </a:r>
            <a:r>
              <a:rPr lang="it-IT" dirty="0" err="1"/>
              <a:t>nettoyage</a:t>
            </a:r>
            <a:r>
              <a:rPr lang="it-IT" dirty="0"/>
              <a:t> (en volume </a:t>
            </a:r>
            <a:r>
              <a:rPr lang="it-IT" dirty="0" err="1"/>
              <a:t>au</a:t>
            </a:r>
            <a:r>
              <a:rPr lang="it-IT" dirty="0"/>
              <a:t> moment de l'</a:t>
            </a:r>
            <a:r>
              <a:rPr lang="it-IT" dirty="0" err="1"/>
              <a:t>achat</a:t>
            </a:r>
            <a:r>
              <a:rPr lang="it-IT" dirty="0"/>
              <a:t>) </a:t>
            </a:r>
            <a:r>
              <a:rPr lang="it-IT" dirty="0" err="1"/>
              <a:t>destinés</a:t>
            </a:r>
            <a:r>
              <a:rPr lang="it-IT" dirty="0"/>
              <a:t> à </a:t>
            </a:r>
            <a:r>
              <a:rPr lang="it-IT" dirty="0" err="1"/>
              <a:t>être</a:t>
            </a:r>
            <a:r>
              <a:rPr lang="it-IT" dirty="0"/>
              <a:t> </a:t>
            </a:r>
            <a:r>
              <a:rPr lang="it-IT" dirty="0" err="1"/>
              <a:t>utilisés</a:t>
            </a:r>
            <a:r>
              <a:rPr lang="it-IT" dirty="0"/>
              <a:t> pour l'</a:t>
            </a:r>
            <a:r>
              <a:rPr lang="it-IT" dirty="0" err="1"/>
              <a:t>exécution</a:t>
            </a:r>
            <a:r>
              <a:rPr lang="it-IT" dirty="0"/>
              <a:t> </a:t>
            </a:r>
            <a:r>
              <a:rPr lang="it-IT" dirty="0" err="1"/>
              <a:t>des</a:t>
            </a:r>
            <a:r>
              <a:rPr lang="it-IT" dirty="0"/>
              <a:t> </a:t>
            </a:r>
            <a:r>
              <a:rPr lang="it-IT" dirty="0" err="1"/>
              <a:t>tâches</a:t>
            </a:r>
            <a:r>
              <a:rPr lang="it-IT" dirty="0"/>
              <a:t> </a:t>
            </a:r>
            <a:r>
              <a:rPr lang="it-IT" dirty="0" err="1"/>
              <a:t>liées</a:t>
            </a:r>
            <a:r>
              <a:rPr lang="it-IT" dirty="0"/>
              <a:t> </a:t>
            </a:r>
            <a:r>
              <a:rPr lang="it-IT" dirty="0" err="1"/>
              <a:t>au</a:t>
            </a:r>
            <a:r>
              <a:rPr lang="it-IT" dirty="0"/>
              <a:t> </a:t>
            </a:r>
            <a:r>
              <a:rPr lang="it-IT" dirty="0" err="1"/>
              <a:t>marché</a:t>
            </a:r>
            <a:r>
              <a:rPr lang="it-IT" dirty="0"/>
              <a:t> </a:t>
            </a:r>
            <a:r>
              <a:rPr lang="it-IT" dirty="0" err="1"/>
              <a:t>satisfont</a:t>
            </a:r>
            <a:r>
              <a:rPr lang="it-IT" dirty="0"/>
              <a:t> </a:t>
            </a:r>
            <a:r>
              <a:rPr lang="it-IT" dirty="0" err="1"/>
              <a:t>au</a:t>
            </a:r>
            <a:r>
              <a:rPr lang="it-IT" dirty="0"/>
              <a:t> </a:t>
            </a:r>
            <a:r>
              <a:rPr lang="it-IT" dirty="0" err="1"/>
              <a:t>critère</a:t>
            </a:r>
            <a:r>
              <a:rPr lang="it-IT" dirty="0"/>
              <a:t> 1 </a:t>
            </a:r>
            <a:r>
              <a:rPr lang="it-IT" dirty="0" err="1"/>
              <a:t>concernant</a:t>
            </a:r>
            <a:r>
              <a:rPr lang="it-IT" dirty="0"/>
              <a:t> la </a:t>
            </a:r>
            <a:r>
              <a:rPr lang="it-IT" dirty="0" err="1"/>
              <a:t>toxicité</a:t>
            </a:r>
            <a:r>
              <a:rPr lang="it-IT" dirty="0"/>
              <a:t> pour </a:t>
            </a:r>
            <a:r>
              <a:rPr lang="it-IT" dirty="0" err="1"/>
              <a:t>les</a:t>
            </a:r>
            <a:r>
              <a:rPr lang="it-IT" dirty="0"/>
              <a:t> </a:t>
            </a:r>
            <a:r>
              <a:rPr lang="it-IT" dirty="0" err="1"/>
              <a:t>organismes</a:t>
            </a:r>
            <a:r>
              <a:rPr lang="it-IT" dirty="0"/>
              <a:t> </a:t>
            </a:r>
            <a:r>
              <a:rPr lang="it-IT" dirty="0" err="1"/>
              <a:t>aquatiques</a:t>
            </a:r>
            <a:r>
              <a:rPr lang="it-IT" dirty="0"/>
              <a:t> et </a:t>
            </a:r>
            <a:r>
              <a:rPr lang="it-IT" dirty="0" err="1"/>
              <a:t>au</a:t>
            </a:r>
            <a:r>
              <a:rPr lang="it-IT" dirty="0"/>
              <a:t> </a:t>
            </a:r>
            <a:r>
              <a:rPr lang="it-IT" dirty="0" err="1"/>
              <a:t>critère</a:t>
            </a:r>
            <a:r>
              <a:rPr lang="it-IT" dirty="0"/>
              <a:t> 4 </a:t>
            </a:r>
            <a:r>
              <a:rPr lang="it-IT" dirty="0" err="1"/>
              <a:t>concernant</a:t>
            </a:r>
            <a:r>
              <a:rPr lang="it-IT" dirty="0"/>
              <a:t> </a:t>
            </a:r>
            <a:r>
              <a:rPr lang="it-IT" dirty="0" err="1"/>
              <a:t>les</a:t>
            </a:r>
            <a:r>
              <a:rPr lang="it-IT" dirty="0"/>
              <a:t> </a:t>
            </a:r>
            <a:r>
              <a:rPr lang="it-IT" dirty="0" err="1"/>
              <a:t>substances</a:t>
            </a:r>
            <a:r>
              <a:rPr lang="it-IT" dirty="0"/>
              <a:t> </a:t>
            </a:r>
            <a:r>
              <a:rPr lang="it-IT" dirty="0" err="1"/>
              <a:t>interdites</a:t>
            </a:r>
            <a:r>
              <a:rPr lang="it-IT" dirty="0"/>
              <a:t> </a:t>
            </a:r>
            <a:r>
              <a:rPr lang="it-IT" dirty="0" err="1"/>
              <a:t>ou</a:t>
            </a:r>
            <a:r>
              <a:rPr lang="it-IT" dirty="0"/>
              <a:t> </a:t>
            </a:r>
            <a:r>
              <a:rPr lang="it-IT" dirty="0" err="1"/>
              <a:t>soumises</a:t>
            </a:r>
            <a:r>
              <a:rPr lang="it-IT" dirty="0"/>
              <a:t> à </a:t>
            </a:r>
            <a:r>
              <a:rPr lang="it-IT" dirty="0" err="1"/>
              <a:t>restriction</a:t>
            </a:r>
            <a:r>
              <a:rPr lang="it-IT" dirty="0"/>
              <a:t> </a:t>
            </a:r>
            <a:r>
              <a:rPr lang="it-IT" dirty="0" err="1"/>
              <a:t>du</a:t>
            </a:r>
            <a:r>
              <a:rPr lang="it-IT" dirty="0"/>
              <a:t> label </a:t>
            </a:r>
            <a:r>
              <a:rPr lang="it-IT" dirty="0" err="1"/>
              <a:t>écologique</a:t>
            </a:r>
            <a:r>
              <a:rPr lang="it-IT" dirty="0"/>
              <a:t> de l'UE pour </a:t>
            </a:r>
            <a:r>
              <a:rPr lang="it-IT" dirty="0" err="1"/>
              <a:t>les</a:t>
            </a:r>
            <a:r>
              <a:rPr lang="it-IT" dirty="0"/>
              <a:t> </a:t>
            </a:r>
            <a:r>
              <a:rPr lang="it-IT" dirty="0" err="1"/>
              <a:t>produits</a:t>
            </a:r>
            <a:r>
              <a:rPr lang="it-IT" dirty="0"/>
              <a:t> de </a:t>
            </a:r>
            <a:r>
              <a:rPr lang="it-IT" dirty="0" err="1"/>
              <a:t>nettoyage</a:t>
            </a:r>
            <a:r>
              <a:rPr lang="it-IT" dirty="0"/>
              <a:t> </a:t>
            </a:r>
            <a:r>
              <a:rPr lang="it-IT" dirty="0" err="1"/>
              <a:t>des</a:t>
            </a:r>
            <a:r>
              <a:rPr lang="it-IT" dirty="0"/>
              <a:t> </a:t>
            </a:r>
            <a:r>
              <a:rPr lang="it-IT" dirty="0" err="1"/>
              <a:t>surfaces</a:t>
            </a:r>
            <a:r>
              <a:rPr lang="it-IT" dirty="0"/>
              <a:t> </a:t>
            </a:r>
            <a:r>
              <a:rPr lang="it-IT" dirty="0" err="1"/>
              <a:t>dures</a:t>
            </a:r>
            <a:r>
              <a:rPr lang="it-IT" dirty="0"/>
              <a:t> </a:t>
            </a:r>
            <a:r>
              <a:rPr lang="it-IT" dirty="0" err="1"/>
              <a:t>recevront</a:t>
            </a:r>
            <a:r>
              <a:rPr lang="it-IT" dirty="0"/>
              <a:t> un </a:t>
            </a:r>
            <a:r>
              <a:rPr lang="it-IT" dirty="0" err="1"/>
              <a:t>nombre</a:t>
            </a:r>
            <a:r>
              <a:rPr lang="it-IT" dirty="0"/>
              <a:t> de points </a:t>
            </a:r>
            <a:r>
              <a:rPr lang="it-IT" dirty="0" err="1"/>
              <a:t>calculé</a:t>
            </a:r>
            <a:r>
              <a:rPr lang="it-IT" dirty="0"/>
              <a:t> </a:t>
            </a:r>
            <a:r>
              <a:rPr lang="it-IT" dirty="0" err="1"/>
              <a:t>proportionnellement</a:t>
            </a:r>
            <a:r>
              <a:rPr lang="it-IT" dirty="0"/>
              <a:t>. </a:t>
            </a:r>
            <a:r>
              <a:rPr lang="it-IT" dirty="0" err="1"/>
              <a:t>Les</a:t>
            </a:r>
            <a:r>
              <a:rPr lang="it-IT" dirty="0"/>
              <a:t> </a:t>
            </a:r>
            <a:r>
              <a:rPr lang="it-IT" dirty="0" err="1"/>
              <a:t>soumissionnaires</a:t>
            </a:r>
            <a:r>
              <a:rPr lang="it-IT" dirty="0"/>
              <a:t> dont plus de xx % de l'ensemble </a:t>
            </a:r>
            <a:r>
              <a:rPr lang="it-IT" dirty="0" err="1"/>
              <a:t>des</a:t>
            </a:r>
            <a:r>
              <a:rPr lang="it-IT" dirty="0"/>
              <a:t> </a:t>
            </a:r>
            <a:r>
              <a:rPr lang="it-IT" dirty="0" err="1"/>
              <a:t>accessoires</a:t>
            </a:r>
            <a:r>
              <a:rPr lang="it-IT" dirty="0"/>
              <a:t> de </a:t>
            </a:r>
            <a:r>
              <a:rPr lang="it-IT" dirty="0" err="1"/>
              <a:t>nettoyage</a:t>
            </a:r>
            <a:r>
              <a:rPr lang="it-IT" dirty="0"/>
              <a:t> </a:t>
            </a:r>
            <a:r>
              <a:rPr lang="it-IT" dirty="0" err="1"/>
              <a:t>textiles</a:t>
            </a:r>
            <a:r>
              <a:rPr lang="it-IT" dirty="0"/>
              <a:t> (par </a:t>
            </a:r>
            <a:r>
              <a:rPr lang="it-IT" dirty="0" err="1"/>
              <a:t>exemple</a:t>
            </a:r>
            <a:r>
              <a:rPr lang="it-IT" dirty="0"/>
              <a:t>, chiffons, </a:t>
            </a:r>
            <a:r>
              <a:rPr lang="it-IT" dirty="0" err="1"/>
              <a:t>têtes</a:t>
            </a:r>
            <a:r>
              <a:rPr lang="it-IT" dirty="0"/>
              <a:t> de </a:t>
            </a:r>
            <a:r>
              <a:rPr lang="it-IT" dirty="0" err="1"/>
              <a:t>balai</a:t>
            </a:r>
            <a:r>
              <a:rPr lang="it-IT" dirty="0"/>
              <a:t>) </a:t>
            </a:r>
            <a:r>
              <a:rPr lang="it-IT" dirty="0" err="1"/>
              <a:t>destinés</a:t>
            </a:r>
            <a:r>
              <a:rPr lang="it-IT" dirty="0"/>
              <a:t> à </a:t>
            </a:r>
            <a:r>
              <a:rPr lang="it-IT" dirty="0" err="1"/>
              <a:t>être</a:t>
            </a:r>
            <a:r>
              <a:rPr lang="it-IT" dirty="0"/>
              <a:t> </a:t>
            </a:r>
            <a:r>
              <a:rPr lang="it-IT" dirty="0" err="1"/>
              <a:t>utilisés</a:t>
            </a:r>
            <a:r>
              <a:rPr lang="it-IT" dirty="0"/>
              <a:t> pour l'</a:t>
            </a:r>
            <a:r>
              <a:rPr lang="it-IT" dirty="0" err="1"/>
              <a:t>exécution</a:t>
            </a:r>
            <a:r>
              <a:rPr lang="it-IT" dirty="0"/>
              <a:t> </a:t>
            </a:r>
            <a:r>
              <a:rPr lang="it-IT" dirty="0" err="1"/>
              <a:t>des</a:t>
            </a:r>
            <a:r>
              <a:rPr lang="it-IT" dirty="0"/>
              <a:t> </a:t>
            </a:r>
            <a:r>
              <a:rPr lang="it-IT" dirty="0" err="1"/>
              <a:t>tâches</a:t>
            </a:r>
            <a:r>
              <a:rPr lang="it-IT" dirty="0"/>
              <a:t> </a:t>
            </a:r>
            <a:r>
              <a:rPr lang="it-IT" dirty="0" err="1"/>
              <a:t>liées</a:t>
            </a:r>
            <a:r>
              <a:rPr lang="it-IT" dirty="0"/>
              <a:t> </a:t>
            </a:r>
            <a:r>
              <a:rPr lang="it-IT" dirty="0" err="1"/>
              <a:t>au</a:t>
            </a:r>
            <a:r>
              <a:rPr lang="it-IT" dirty="0"/>
              <a:t> </a:t>
            </a:r>
            <a:r>
              <a:rPr lang="it-IT" dirty="0" err="1"/>
              <a:t>marché</a:t>
            </a:r>
            <a:r>
              <a:rPr lang="it-IT" dirty="0"/>
              <a:t> </a:t>
            </a:r>
            <a:r>
              <a:rPr lang="it-IT" dirty="0" err="1"/>
              <a:t>sont</a:t>
            </a:r>
            <a:r>
              <a:rPr lang="it-IT" dirty="0"/>
              <a:t> </a:t>
            </a:r>
            <a:r>
              <a:rPr lang="it-IT" dirty="0" err="1"/>
              <a:t>composés</a:t>
            </a:r>
            <a:r>
              <a:rPr lang="it-IT" dirty="0"/>
              <a:t> de </a:t>
            </a:r>
            <a:r>
              <a:rPr lang="it-IT" dirty="0" err="1"/>
              <a:t>microfibres</a:t>
            </a:r>
            <a:r>
              <a:rPr lang="it-IT" dirty="0"/>
              <a:t> </a:t>
            </a:r>
            <a:r>
              <a:rPr lang="it-IT" dirty="0" err="1"/>
              <a:t>recevront</a:t>
            </a:r>
            <a:r>
              <a:rPr lang="it-IT" dirty="0"/>
              <a:t> un </a:t>
            </a:r>
            <a:r>
              <a:rPr lang="it-IT" dirty="0" err="1"/>
              <a:t>nombre</a:t>
            </a:r>
            <a:r>
              <a:rPr lang="it-IT" dirty="0"/>
              <a:t> de points </a:t>
            </a:r>
            <a:r>
              <a:rPr lang="it-IT" dirty="0" err="1"/>
              <a:t>proportionnel</a:t>
            </a:r>
            <a:r>
              <a:rPr lang="it-IT" dirty="0"/>
              <a:t>. </a:t>
            </a:r>
          </a:p>
          <a:p>
            <a:endParaRPr lang="it-IT" dirty="0"/>
          </a:p>
          <a:p>
            <a:r>
              <a:rPr lang="it-IT" dirty="0"/>
              <a:t> </a:t>
            </a:r>
            <a:r>
              <a:rPr lang="it-IT" dirty="0" err="1"/>
              <a:t>Efficacité</a:t>
            </a:r>
            <a:r>
              <a:rPr lang="it-IT" dirty="0"/>
              <a:t> </a:t>
            </a:r>
            <a:r>
              <a:rPr lang="it-IT" dirty="0" err="1"/>
              <a:t>énergétique</a:t>
            </a:r>
            <a:r>
              <a:rPr lang="it-IT" dirty="0"/>
              <a:t> </a:t>
            </a:r>
            <a:r>
              <a:rPr lang="it-IT" dirty="0" err="1"/>
              <a:t>des</a:t>
            </a:r>
            <a:r>
              <a:rPr lang="it-IT" dirty="0"/>
              <a:t> </a:t>
            </a:r>
            <a:r>
              <a:rPr lang="it-IT" dirty="0" err="1"/>
              <a:t>aspirateurs</a:t>
            </a:r>
            <a:r>
              <a:rPr lang="it-IT" dirty="0"/>
              <a:t> : </a:t>
            </a:r>
            <a:r>
              <a:rPr lang="it-IT" dirty="0" err="1"/>
              <a:t>les</a:t>
            </a:r>
            <a:r>
              <a:rPr lang="it-IT" dirty="0"/>
              <a:t> </a:t>
            </a:r>
            <a:r>
              <a:rPr lang="it-IT" dirty="0" err="1"/>
              <a:t>soumissionnaires</a:t>
            </a:r>
            <a:r>
              <a:rPr lang="it-IT" dirty="0"/>
              <a:t> dont une </a:t>
            </a:r>
            <a:r>
              <a:rPr lang="it-IT" dirty="0" err="1"/>
              <a:t>certaine</a:t>
            </a:r>
            <a:r>
              <a:rPr lang="it-IT" dirty="0"/>
              <a:t> </a:t>
            </a:r>
            <a:r>
              <a:rPr lang="it-IT" dirty="0" err="1"/>
              <a:t>proportion</a:t>
            </a:r>
            <a:r>
              <a:rPr lang="it-IT" dirty="0"/>
              <a:t> </a:t>
            </a:r>
            <a:r>
              <a:rPr lang="it-IT" dirty="0" err="1"/>
              <a:t>des</a:t>
            </a:r>
            <a:r>
              <a:rPr lang="it-IT" dirty="0"/>
              <a:t> </a:t>
            </a:r>
            <a:r>
              <a:rPr lang="it-IT" dirty="0" err="1"/>
              <a:t>aspirateurs</a:t>
            </a:r>
            <a:r>
              <a:rPr lang="it-IT" dirty="0"/>
              <a:t> </a:t>
            </a:r>
            <a:r>
              <a:rPr lang="it-IT" dirty="0" err="1"/>
              <a:t>destinés</a:t>
            </a:r>
            <a:r>
              <a:rPr lang="it-IT" dirty="0"/>
              <a:t> à l'</a:t>
            </a:r>
            <a:r>
              <a:rPr lang="it-IT" dirty="0" err="1"/>
              <a:t>exécution</a:t>
            </a:r>
            <a:r>
              <a:rPr lang="it-IT" dirty="0"/>
              <a:t> </a:t>
            </a:r>
            <a:r>
              <a:rPr lang="it-IT" dirty="0" err="1"/>
              <a:t>des</a:t>
            </a:r>
            <a:r>
              <a:rPr lang="it-IT" dirty="0"/>
              <a:t> </a:t>
            </a:r>
            <a:r>
              <a:rPr lang="it-IT" dirty="0" err="1"/>
              <a:t>tâches</a:t>
            </a:r>
            <a:r>
              <a:rPr lang="it-IT" dirty="0"/>
              <a:t> </a:t>
            </a:r>
            <a:r>
              <a:rPr lang="it-IT" dirty="0" err="1"/>
              <a:t>liées</a:t>
            </a:r>
            <a:r>
              <a:rPr lang="it-IT" dirty="0"/>
              <a:t> </a:t>
            </a:r>
            <a:r>
              <a:rPr lang="it-IT" dirty="0" err="1"/>
              <a:t>au</a:t>
            </a:r>
            <a:r>
              <a:rPr lang="it-IT" dirty="0"/>
              <a:t> </a:t>
            </a:r>
            <a:r>
              <a:rPr lang="it-IT" dirty="0" err="1"/>
              <a:t>marché</a:t>
            </a:r>
            <a:r>
              <a:rPr lang="it-IT" dirty="0"/>
              <a:t> est conforme, </a:t>
            </a:r>
            <a:r>
              <a:rPr lang="it-IT" dirty="0" err="1"/>
              <a:t>au</a:t>
            </a:r>
            <a:r>
              <a:rPr lang="it-IT" dirty="0"/>
              <a:t> moment de l'</a:t>
            </a:r>
            <a:r>
              <a:rPr lang="it-IT" dirty="0" err="1"/>
              <a:t>achat</a:t>
            </a:r>
            <a:r>
              <a:rPr lang="it-IT" dirty="0"/>
              <a:t>, </a:t>
            </a:r>
            <a:r>
              <a:rPr lang="it-IT" dirty="0" err="1"/>
              <a:t>au</a:t>
            </a:r>
            <a:r>
              <a:rPr lang="it-IT" dirty="0"/>
              <a:t> </a:t>
            </a:r>
            <a:r>
              <a:rPr lang="it-IT" dirty="0" err="1"/>
              <a:t>moins</a:t>
            </a:r>
            <a:r>
              <a:rPr lang="it-IT" dirty="0"/>
              <a:t> </a:t>
            </a:r>
            <a:r>
              <a:rPr lang="it-IT" dirty="0" err="1"/>
              <a:t>aux</a:t>
            </a:r>
            <a:r>
              <a:rPr lang="it-IT" dirty="0"/>
              <a:t> classes d'</a:t>
            </a:r>
            <a:r>
              <a:rPr lang="it-IT" dirty="0" err="1"/>
              <a:t>efficacité</a:t>
            </a:r>
            <a:r>
              <a:rPr lang="it-IT" dirty="0"/>
              <a:t> </a:t>
            </a:r>
            <a:r>
              <a:rPr lang="it-IT" dirty="0" err="1"/>
              <a:t>énergétique</a:t>
            </a:r>
            <a:r>
              <a:rPr lang="it-IT" dirty="0"/>
              <a:t> </a:t>
            </a:r>
            <a:r>
              <a:rPr lang="it-IT" dirty="0" err="1"/>
              <a:t>prévues</a:t>
            </a:r>
            <a:r>
              <a:rPr lang="it-IT" dirty="0"/>
              <a:t> par le </a:t>
            </a:r>
            <a:r>
              <a:rPr lang="it-IT" dirty="0" err="1"/>
              <a:t>règlement</a:t>
            </a:r>
            <a:r>
              <a:rPr lang="it-IT" dirty="0"/>
              <a:t> </a:t>
            </a:r>
            <a:r>
              <a:rPr lang="it-IT" dirty="0" err="1"/>
              <a:t>délégué</a:t>
            </a:r>
            <a:r>
              <a:rPr lang="it-IT" dirty="0"/>
              <a:t> (UE) n° 665/2013 de la Commission </a:t>
            </a:r>
            <a:r>
              <a:rPr lang="it-IT" dirty="0" err="1"/>
              <a:t>recevront</a:t>
            </a:r>
            <a:r>
              <a:rPr lang="it-IT" dirty="0"/>
              <a:t> un </a:t>
            </a:r>
            <a:r>
              <a:rPr lang="it-IT" dirty="0" err="1"/>
              <a:t>nombre</a:t>
            </a:r>
            <a:r>
              <a:rPr lang="it-IT" dirty="0"/>
              <a:t> de points </a:t>
            </a:r>
            <a:r>
              <a:rPr lang="it-IT" dirty="0" err="1"/>
              <a:t>proportionnel</a:t>
            </a:r>
            <a:r>
              <a:rPr lang="it-IT" dirty="0"/>
              <a:t>.</a:t>
            </a:r>
          </a:p>
          <a:p>
            <a:endParaRPr lang="it-IT" dirty="0"/>
          </a:p>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45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2175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E2F71-FFA5-5442-8C66-12978489339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728F4FF-8146-3538-53ED-5D57AD6B9439}"/>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BBE30926-7BD6-9C0A-FF8E-93CBAE484578}"/>
              </a:ext>
            </a:extLst>
          </p:cNvPr>
          <p:cNvSpPr>
            <a:spLocks noGrp="1"/>
          </p:cNvSpPr>
          <p:nvPr>
            <p:ph type="body" idx="1"/>
          </p:nvPr>
        </p:nvSpPr>
        <p:spPr/>
        <p:txBody>
          <a:bodyPr/>
          <a:lstStyle/>
          <a:p>
            <a:r>
              <a:rPr lang="it-IT" dirty="0"/>
              <a:t>•</a:t>
            </a:r>
            <a:r>
              <a:rPr lang="it-IT" dirty="0" err="1"/>
              <a:t>Produits</a:t>
            </a:r>
            <a:r>
              <a:rPr lang="it-IT" dirty="0"/>
              <a:t> d'</a:t>
            </a:r>
            <a:r>
              <a:rPr lang="it-IT" dirty="0" err="1"/>
              <a:t>entretien</a:t>
            </a:r>
            <a:r>
              <a:rPr lang="it-IT" dirty="0"/>
              <a:t> et </a:t>
            </a:r>
            <a:r>
              <a:rPr lang="it-IT" dirty="0" err="1"/>
              <a:t>accessoires</a:t>
            </a:r>
            <a:r>
              <a:rPr lang="it-IT" dirty="0"/>
              <a:t> </a:t>
            </a:r>
            <a:r>
              <a:rPr lang="it-IT" dirty="0" err="1"/>
              <a:t>utilisés</a:t>
            </a:r>
            <a:endParaRPr lang="it-IT" dirty="0"/>
          </a:p>
          <a:p>
            <a:r>
              <a:rPr lang="it-IT" dirty="0"/>
              <a:t>-Transmission, </a:t>
            </a:r>
            <a:r>
              <a:rPr lang="it-IT" dirty="0" err="1"/>
              <a:t>deux</a:t>
            </a:r>
            <a:r>
              <a:rPr lang="it-IT" dirty="0"/>
              <a:t> fois par an, de la </a:t>
            </a:r>
            <a:r>
              <a:rPr lang="it-IT" dirty="0" err="1"/>
              <a:t>documentation</a:t>
            </a:r>
            <a:r>
              <a:rPr lang="it-IT" dirty="0"/>
              <a:t> et d'un </a:t>
            </a:r>
            <a:r>
              <a:rPr lang="it-IT" dirty="0" err="1"/>
              <a:t>rapport</a:t>
            </a:r>
            <a:r>
              <a:rPr lang="it-IT" dirty="0"/>
              <a:t> </a:t>
            </a:r>
            <a:r>
              <a:rPr lang="it-IT" dirty="0" err="1"/>
              <a:t>concernant</a:t>
            </a:r>
            <a:r>
              <a:rPr lang="it-IT" dirty="0"/>
              <a:t> :</a:t>
            </a:r>
          </a:p>
          <a:p>
            <a:r>
              <a:rPr lang="it-IT" dirty="0" err="1"/>
              <a:t>oLe</a:t>
            </a:r>
            <a:r>
              <a:rPr lang="it-IT" dirty="0"/>
              <a:t> </a:t>
            </a:r>
            <a:r>
              <a:rPr lang="it-IT" dirty="0" err="1"/>
              <a:t>type</a:t>
            </a:r>
            <a:r>
              <a:rPr lang="it-IT" dirty="0"/>
              <a:t>, le </a:t>
            </a:r>
            <a:r>
              <a:rPr lang="it-IT" dirty="0" err="1"/>
              <a:t>taux</a:t>
            </a:r>
            <a:r>
              <a:rPr lang="it-IT" dirty="0"/>
              <a:t> de </a:t>
            </a:r>
            <a:r>
              <a:rPr lang="it-IT" dirty="0" err="1"/>
              <a:t>dilution</a:t>
            </a:r>
            <a:r>
              <a:rPr lang="it-IT" dirty="0"/>
              <a:t> et le volume </a:t>
            </a:r>
            <a:r>
              <a:rPr lang="it-IT" dirty="0" err="1"/>
              <a:t>des</a:t>
            </a:r>
            <a:r>
              <a:rPr lang="it-IT" dirty="0"/>
              <a:t> </a:t>
            </a:r>
            <a:r>
              <a:rPr lang="it-IT" dirty="0" err="1"/>
              <a:t>produits</a:t>
            </a:r>
            <a:r>
              <a:rPr lang="it-IT" dirty="0"/>
              <a:t> d'</a:t>
            </a:r>
            <a:r>
              <a:rPr lang="it-IT" dirty="0" err="1"/>
              <a:t>entretien</a:t>
            </a:r>
            <a:r>
              <a:rPr lang="it-IT" dirty="0"/>
              <a:t> </a:t>
            </a:r>
            <a:r>
              <a:rPr lang="it-IT" dirty="0" err="1"/>
              <a:t>achetés</a:t>
            </a:r>
            <a:r>
              <a:rPr lang="it-IT" dirty="0"/>
              <a:t> pour la </a:t>
            </a:r>
            <a:r>
              <a:rPr lang="it-IT" dirty="0" err="1"/>
              <a:t>prestation</a:t>
            </a:r>
            <a:r>
              <a:rPr lang="it-IT" dirty="0"/>
              <a:t> </a:t>
            </a:r>
            <a:r>
              <a:rPr lang="it-IT" dirty="0" err="1"/>
              <a:t>des</a:t>
            </a:r>
            <a:r>
              <a:rPr lang="it-IT" dirty="0"/>
              <a:t> services de </a:t>
            </a:r>
            <a:r>
              <a:rPr lang="it-IT" dirty="0" err="1"/>
              <a:t>nettoyage</a:t>
            </a:r>
            <a:r>
              <a:rPr lang="it-IT" dirty="0"/>
              <a:t>, en </a:t>
            </a:r>
            <a:r>
              <a:rPr lang="it-IT" dirty="0" err="1"/>
              <a:t>précisant</a:t>
            </a:r>
            <a:r>
              <a:rPr lang="it-IT" dirty="0"/>
              <a:t> </a:t>
            </a:r>
            <a:r>
              <a:rPr lang="it-IT" dirty="0" err="1"/>
              <a:t>quels</a:t>
            </a:r>
            <a:r>
              <a:rPr lang="it-IT" dirty="0"/>
              <a:t> </a:t>
            </a:r>
            <a:r>
              <a:rPr lang="it-IT" dirty="0" err="1"/>
              <a:t>produits</a:t>
            </a:r>
            <a:r>
              <a:rPr lang="it-IT" dirty="0"/>
              <a:t> </a:t>
            </a:r>
            <a:r>
              <a:rPr lang="it-IT" dirty="0" err="1"/>
              <a:t>répondent</a:t>
            </a:r>
            <a:r>
              <a:rPr lang="it-IT" dirty="0"/>
              <a:t> </a:t>
            </a:r>
            <a:r>
              <a:rPr lang="it-IT" dirty="0" err="1"/>
              <a:t>aux</a:t>
            </a:r>
            <a:r>
              <a:rPr lang="it-IT" dirty="0"/>
              <a:t> </a:t>
            </a:r>
            <a:r>
              <a:rPr lang="it-IT" dirty="0" err="1"/>
              <a:t>exigences</a:t>
            </a:r>
            <a:r>
              <a:rPr lang="it-IT" dirty="0"/>
              <a:t> </a:t>
            </a:r>
            <a:r>
              <a:rPr lang="it-IT" dirty="0" err="1"/>
              <a:t>environnementales</a:t>
            </a:r>
            <a:r>
              <a:rPr lang="it-IT" dirty="0"/>
              <a:t> </a:t>
            </a:r>
            <a:r>
              <a:rPr lang="it-IT" dirty="0" err="1"/>
              <a:t>minimales</a:t>
            </a:r>
            <a:endParaRPr lang="it-IT" dirty="0"/>
          </a:p>
          <a:p>
            <a:r>
              <a:rPr lang="it-IT" dirty="0" err="1"/>
              <a:t>oLe</a:t>
            </a:r>
            <a:r>
              <a:rPr lang="it-IT" dirty="0"/>
              <a:t> </a:t>
            </a:r>
            <a:r>
              <a:rPr lang="it-IT" dirty="0" err="1"/>
              <a:t>type</a:t>
            </a:r>
            <a:r>
              <a:rPr lang="it-IT" dirty="0"/>
              <a:t> et la </a:t>
            </a:r>
            <a:r>
              <a:rPr lang="it-IT" dirty="0" err="1"/>
              <a:t>quantité</a:t>
            </a:r>
            <a:r>
              <a:rPr lang="it-IT" dirty="0"/>
              <a:t> </a:t>
            </a:r>
            <a:r>
              <a:rPr lang="it-IT" dirty="0" err="1"/>
              <a:t>des</a:t>
            </a:r>
            <a:r>
              <a:rPr lang="it-IT" dirty="0"/>
              <a:t> </a:t>
            </a:r>
            <a:r>
              <a:rPr lang="it-IT" dirty="0" err="1"/>
              <a:t>accessoires</a:t>
            </a:r>
            <a:r>
              <a:rPr lang="it-IT" dirty="0"/>
              <a:t> de </a:t>
            </a:r>
            <a:r>
              <a:rPr lang="it-IT" dirty="0" err="1"/>
              <a:t>nettoyage</a:t>
            </a:r>
            <a:r>
              <a:rPr lang="it-IT" dirty="0"/>
              <a:t> </a:t>
            </a:r>
            <a:r>
              <a:rPr lang="it-IT" dirty="0" err="1"/>
              <a:t>utilisés</a:t>
            </a:r>
            <a:r>
              <a:rPr lang="it-IT" dirty="0"/>
              <a:t> pour la </a:t>
            </a:r>
            <a:r>
              <a:rPr lang="it-IT" dirty="0" err="1"/>
              <a:t>prestation</a:t>
            </a:r>
            <a:r>
              <a:rPr lang="it-IT" dirty="0"/>
              <a:t> </a:t>
            </a:r>
            <a:r>
              <a:rPr lang="it-IT" dirty="0" err="1"/>
              <a:t>des</a:t>
            </a:r>
            <a:r>
              <a:rPr lang="it-IT" dirty="0"/>
              <a:t> services de </a:t>
            </a:r>
            <a:r>
              <a:rPr lang="it-IT" dirty="0" err="1"/>
              <a:t>nettoyage</a:t>
            </a:r>
            <a:r>
              <a:rPr lang="it-IT" dirty="0"/>
              <a:t>, en </a:t>
            </a:r>
            <a:r>
              <a:rPr lang="it-IT" dirty="0" err="1"/>
              <a:t>précisant</a:t>
            </a:r>
            <a:r>
              <a:rPr lang="it-IT" dirty="0"/>
              <a:t> </a:t>
            </a:r>
            <a:r>
              <a:rPr lang="it-IT" dirty="0" err="1"/>
              <a:t>quels</a:t>
            </a:r>
            <a:r>
              <a:rPr lang="it-IT" dirty="0"/>
              <a:t> </a:t>
            </a:r>
            <a:r>
              <a:rPr lang="it-IT" dirty="0" err="1"/>
              <a:t>produits</a:t>
            </a:r>
            <a:r>
              <a:rPr lang="it-IT" dirty="0"/>
              <a:t> </a:t>
            </a:r>
            <a:r>
              <a:rPr lang="it-IT" dirty="0" err="1"/>
              <a:t>répondent</a:t>
            </a:r>
            <a:r>
              <a:rPr lang="it-IT" dirty="0"/>
              <a:t> </a:t>
            </a:r>
            <a:r>
              <a:rPr lang="it-IT" dirty="0" err="1"/>
              <a:t>aux</a:t>
            </a:r>
            <a:r>
              <a:rPr lang="it-IT" dirty="0"/>
              <a:t> </a:t>
            </a:r>
            <a:r>
              <a:rPr lang="it-IT" dirty="0" err="1"/>
              <a:t>exigences</a:t>
            </a:r>
            <a:r>
              <a:rPr lang="it-IT" dirty="0"/>
              <a:t> </a:t>
            </a:r>
            <a:r>
              <a:rPr lang="it-IT" dirty="0" err="1"/>
              <a:t>environnementales</a:t>
            </a:r>
            <a:r>
              <a:rPr lang="it-IT" dirty="0"/>
              <a:t> </a:t>
            </a:r>
            <a:r>
              <a:rPr lang="it-IT" dirty="0" err="1"/>
              <a:t>minimales</a:t>
            </a:r>
            <a:endParaRPr lang="it-IT" dirty="0"/>
          </a:p>
          <a:p>
            <a:endParaRPr lang="it-IT" dirty="0"/>
          </a:p>
          <a:p>
            <a:r>
              <a:rPr lang="it-IT" dirty="0"/>
              <a:t>Le </a:t>
            </a:r>
            <a:r>
              <a:rPr lang="it-IT" dirty="0" err="1"/>
              <a:t>prestataire</a:t>
            </a:r>
            <a:r>
              <a:rPr lang="it-IT" dirty="0"/>
              <a:t> </a:t>
            </a:r>
            <a:r>
              <a:rPr lang="it-IT" dirty="0" err="1"/>
              <a:t>doit</a:t>
            </a:r>
            <a:r>
              <a:rPr lang="it-IT" dirty="0"/>
              <a:t> </a:t>
            </a:r>
            <a:r>
              <a:rPr lang="it-IT" dirty="0" err="1"/>
              <a:t>fournir</a:t>
            </a:r>
            <a:r>
              <a:rPr lang="it-IT" dirty="0"/>
              <a:t> </a:t>
            </a:r>
            <a:r>
              <a:rPr lang="it-IT" dirty="0" err="1"/>
              <a:t>au</a:t>
            </a:r>
            <a:r>
              <a:rPr lang="it-IT" dirty="0"/>
              <a:t> </a:t>
            </a:r>
            <a:r>
              <a:rPr lang="it-IT" dirty="0" err="1"/>
              <a:t>personnel</a:t>
            </a:r>
            <a:r>
              <a:rPr lang="it-IT" dirty="0"/>
              <a:t> de </a:t>
            </a:r>
            <a:r>
              <a:rPr lang="it-IT" dirty="0" err="1"/>
              <a:t>nettoyage</a:t>
            </a:r>
            <a:r>
              <a:rPr lang="it-IT" dirty="0"/>
              <a:t> </a:t>
            </a:r>
            <a:r>
              <a:rPr lang="it-IT" dirty="0" err="1"/>
              <a:t>des</a:t>
            </a:r>
            <a:r>
              <a:rPr lang="it-IT" dirty="0"/>
              <a:t> </a:t>
            </a:r>
            <a:r>
              <a:rPr lang="it-IT" dirty="0" err="1"/>
              <a:t>dispositifs</a:t>
            </a:r>
            <a:r>
              <a:rPr lang="it-IT" dirty="0"/>
              <a:t> de </a:t>
            </a:r>
            <a:r>
              <a:rPr lang="it-IT" dirty="0" err="1"/>
              <a:t>dosage</a:t>
            </a:r>
            <a:r>
              <a:rPr lang="it-IT" dirty="0"/>
              <a:t> et de </a:t>
            </a:r>
            <a:r>
              <a:rPr lang="it-IT" dirty="0" err="1"/>
              <a:t>dilution</a:t>
            </a:r>
            <a:r>
              <a:rPr lang="it-IT" dirty="0"/>
              <a:t> </a:t>
            </a:r>
            <a:r>
              <a:rPr lang="it-IT" dirty="0" err="1"/>
              <a:t>adaptés</a:t>
            </a:r>
            <a:r>
              <a:rPr lang="it-IT" dirty="0"/>
              <a:t> </a:t>
            </a:r>
            <a:r>
              <a:rPr lang="it-IT" dirty="0" err="1"/>
              <a:t>aux</a:t>
            </a:r>
            <a:r>
              <a:rPr lang="it-IT" dirty="0"/>
              <a:t> </a:t>
            </a:r>
            <a:r>
              <a:rPr lang="it-IT" dirty="0" err="1"/>
              <a:t>produits</a:t>
            </a:r>
            <a:r>
              <a:rPr lang="it-IT" dirty="0"/>
              <a:t> d'</a:t>
            </a:r>
            <a:r>
              <a:rPr lang="it-IT" dirty="0" err="1"/>
              <a:t>entretien</a:t>
            </a:r>
            <a:r>
              <a:rPr lang="it-IT" dirty="0"/>
              <a:t> </a:t>
            </a:r>
            <a:r>
              <a:rPr lang="it-IT" dirty="0" err="1"/>
              <a:t>utilisés</a:t>
            </a:r>
            <a:r>
              <a:rPr lang="it-IT" dirty="0"/>
              <a:t> (par </a:t>
            </a:r>
            <a:r>
              <a:rPr lang="it-IT" dirty="0" err="1"/>
              <a:t>exemple</a:t>
            </a:r>
            <a:r>
              <a:rPr lang="it-IT" dirty="0"/>
              <a:t>, </a:t>
            </a:r>
            <a:r>
              <a:rPr lang="it-IT" dirty="0" err="1"/>
              <a:t>doseurs</a:t>
            </a:r>
            <a:r>
              <a:rPr lang="it-IT" dirty="0"/>
              <a:t> </a:t>
            </a:r>
            <a:r>
              <a:rPr lang="it-IT" dirty="0" err="1"/>
              <a:t>automatiques</a:t>
            </a:r>
            <a:r>
              <a:rPr lang="it-IT" dirty="0"/>
              <a:t>, </a:t>
            </a:r>
            <a:r>
              <a:rPr lang="it-IT" dirty="0" err="1"/>
              <a:t>gobelets</a:t>
            </a:r>
            <a:r>
              <a:rPr lang="it-IT" dirty="0"/>
              <a:t> </a:t>
            </a:r>
            <a:r>
              <a:rPr lang="it-IT" dirty="0" err="1"/>
              <a:t>ou</a:t>
            </a:r>
            <a:r>
              <a:rPr lang="it-IT" dirty="0"/>
              <a:t> </a:t>
            </a:r>
            <a:r>
              <a:rPr lang="it-IT" dirty="0" err="1"/>
              <a:t>bouchons</a:t>
            </a:r>
            <a:r>
              <a:rPr lang="it-IT" dirty="0"/>
              <a:t> </a:t>
            </a:r>
            <a:r>
              <a:rPr lang="it-IT" dirty="0" err="1"/>
              <a:t>doseurs</a:t>
            </a:r>
            <a:r>
              <a:rPr lang="it-IT" dirty="0"/>
              <a:t>, </a:t>
            </a:r>
            <a:r>
              <a:rPr lang="it-IT" dirty="0" err="1"/>
              <a:t>pompes</a:t>
            </a:r>
            <a:r>
              <a:rPr lang="it-IT" dirty="0"/>
              <a:t> </a:t>
            </a:r>
            <a:r>
              <a:rPr lang="it-IT" dirty="0" err="1"/>
              <a:t>manuelles</a:t>
            </a:r>
            <a:r>
              <a:rPr lang="it-IT" dirty="0"/>
              <a:t>, </a:t>
            </a:r>
            <a:r>
              <a:rPr lang="it-IT" dirty="0" err="1"/>
              <a:t>vaporisateurs</a:t>
            </a:r>
            <a:r>
              <a:rPr lang="it-IT" dirty="0"/>
              <a:t>) </a:t>
            </a:r>
            <a:r>
              <a:rPr lang="it-IT" dirty="0" err="1"/>
              <a:t>ainsi</a:t>
            </a:r>
            <a:r>
              <a:rPr lang="it-IT" dirty="0"/>
              <a:t> </a:t>
            </a:r>
            <a:r>
              <a:rPr lang="it-IT" dirty="0" err="1"/>
              <a:t>que</a:t>
            </a:r>
            <a:r>
              <a:rPr lang="it-IT" dirty="0"/>
              <a:t> </a:t>
            </a:r>
            <a:r>
              <a:rPr lang="it-IT" dirty="0" err="1"/>
              <a:t>des</a:t>
            </a:r>
            <a:r>
              <a:rPr lang="it-IT" dirty="0"/>
              <a:t> </a:t>
            </a:r>
            <a:r>
              <a:rPr lang="it-IT" dirty="0" err="1"/>
              <a:t>instructions</a:t>
            </a:r>
            <a:r>
              <a:rPr lang="it-IT" dirty="0"/>
              <a:t> </a:t>
            </a:r>
            <a:r>
              <a:rPr lang="it-IT" dirty="0" err="1"/>
              <a:t>appropriées</a:t>
            </a:r>
            <a:r>
              <a:rPr lang="it-IT" dirty="0"/>
              <a:t> pour un </a:t>
            </a:r>
            <a:r>
              <a:rPr lang="it-IT" dirty="0" err="1"/>
              <a:t>dosage</a:t>
            </a:r>
            <a:r>
              <a:rPr lang="it-IT" dirty="0"/>
              <a:t> et une </a:t>
            </a:r>
            <a:r>
              <a:rPr lang="it-IT" dirty="0" err="1"/>
              <a:t>dilution</a:t>
            </a:r>
            <a:r>
              <a:rPr lang="it-IT" dirty="0"/>
              <a:t> </a:t>
            </a:r>
            <a:r>
              <a:rPr lang="it-IT" dirty="0" err="1"/>
              <a:t>corrects</a:t>
            </a:r>
            <a:r>
              <a:rPr lang="it-IT" dirty="0"/>
              <a:t>, </a:t>
            </a:r>
            <a:r>
              <a:rPr lang="it-IT" dirty="0" err="1"/>
              <a:t>soit</a:t>
            </a:r>
            <a:r>
              <a:rPr lang="it-IT" dirty="0"/>
              <a:t> sur le </a:t>
            </a:r>
            <a:r>
              <a:rPr lang="it-IT" dirty="0" err="1"/>
              <a:t>lieu</a:t>
            </a:r>
            <a:r>
              <a:rPr lang="it-IT" dirty="0"/>
              <a:t> de </a:t>
            </a:r>
            <a:r>
              <a:rPr lang="it-IT" dirty="0" err="1"/>
              <a:t>nettoyage</a:t>
            </a:r>
            <a:r>
              <a:rPr lang="it-IT" dirty="0"/>
              <a:t>, </a:t>
            </a:r>
            <a:r>
              <a:rPr lang="it-IT" dirty="0" err="1"/>
              <a:t>soit</a:t>
            </a:r>
            <a:r>
              <a:rPr lang="it-IT" dirty="0"/>
              <a:t> </a:t>
            </a:r>
            <a:r>
              <a:rPr lang="it-IT" dirty="0" err="1"/>
              <a:t>dans</a:t>
            </a:r>
            <a:r>
              <a:rPr lang="it-IT" dirty="0"/>
              <a:t> </a:t>
            </a:r>
            <a:r>
              <a:rPr lang="it-IT" dirty="0" err="1"/>
              <a:t>les</a:t>
            </a:r>
            <a:r>
              <a:rPr lang="it-IT" dirty="0"/>
              <a:t> </a:t>
            </a:r>
            <a:r>
              <a:rPr lang="it-IT" dirty="0" err="1"/>
              <a:t>locaux</a:t>
            </a:r>
            <a:r>
              <a:rPr lang="it-IT" dirty="0"/>
              <a:t> </a:t>
            </a:r>
            <a:r>
              <a:rPr lang="it-IT" dirty="0" err="1"/>
              <a:t>du</a:t>
            </a:r>
            <a:r>
              <a:rPr lang="it-IT" dirty="0"/>
              <a:t> </a:t>
            </a:r>
            <a:r>
              <a:rPr lang="it-IT" dirty="0" err="1"/>
              <a:t>prestataire</a:t>
            </a:r>
            <a:r>
              <a:rPr lang="it-IT" dirty="0"/>
              <a:t> (</a:t>
            </a:r>
            <a:r>
              <a:rPr lang="it-IT" dirty="0" err="1"/>
              <a:t>selon</a:t>
            </a:r>
            <a:r>
              <a:rPr lang="it-IT" dirty="0"/>
              <a:t> le </a:t>
            </a:r>
            <a:r>
              <a:rPr lang="it-IT" dirty="0" err="1"/>
              <a:t>cas</a:t>
            </a:r>
            <a:r>
              <a:rPr lang="it-IT" dirty="0"/>
              <a:t>). </a:t>
            </a:r>
          </a:p>
          <a:p>
            <a:endParaRPr lang="it-IT" dirty="0"/>
          </a:p>
          <a:p>
            <a:r>
              <a:rPr lang="it-IT" dirty="0" err="1"/>
              <a:t>Formation</a:t>
            </a:r>
            <a:r>
              <a:rPr lang="it-IT" dirty="0"/>
              <a:t> </a:t>
            </a:r>
            <a:r>
              <a:rPr lang="it-IT" dirty="0" err="1"/>
              <a:t>du</a:t>
            </a:r>
            <a:r>
              <a:rPr lang="it-IT" dirty="0"/>
              <a:t> </a:t>
            </a:r>
            <a:r>
              <a:rPr lang="it-IT" dirty="0" err="1"/>
              <a:t>personnel</a:t>
            </a:r>
            <a:r>
              <a:rPr lang="it-IT" dirty="0"/>
              <a:t> : pendant la </a:t>
            </a:r>
            <a:r>
              <a:rPr lang="it-IT" dirty="0" err="1"/>
              <a:t>durée</a:t>
            </a:r>
            <a:r>
              <a:rPr lang="it-IT" dirty="0"/>
              <a:t> </a:t>
            </a:r>
            <a:r>
              <a:rPr lang="it-IT" dirty="0" err="1"/>
              <a:t>du</a:t>
            </a:r>
            <a:r>
              <a:rPr lang="it-IT" dirty="0"/>
              <a:t> </a:t>
            </a:r>
            <a:r>
              <a:rPr lang="it-IT" dirty="0" err="1"/>
              <a:t>contrat</a:t>
            </a:r>
            <a:r>
              <a:rPr lang="it-IT" dirty="0"/>
              <a:t>, le </a:t>
            </a:r>
            <a:r>
              <a:rPr lang="it-IT" dirty="0" err="1"/>
              <a:t>prestataire</a:t>
            </a:r>
            <a:r>
              <a:rPr lang="it-IT" dirty="0"/>
              <a:t> </a:t>
            </a:r>
            <a:r>
              <a:rPr lang="it-IT" dirty="0" err="1"/>
              <a:t>doit</a:t>
            </a:r>
            <a:r>
              <a:rPr lang="it-IT" dirty="0"/>
              <a:t> </a:t>
            </a:r>
            <a:r>
              <a:rPr lang="it-IT" dirty="0" err="1"/>
              <a:t>disposer</a:t>
            </a:r>
            <a:r>
              <a:rPr lang="it-IT" dirty="0"/>
              <a:t> d'un </a:t>
            </a:r>
            <a:r>
              <a:rPr lang="it-IT" dirty="0" err="1"/>
              <a:t>programme</a:t>
            </a:r>
            <a:r>
              <a:rPr lang="it-IT" dirty="0"/>
              <a:t> de </a:t>
            </a:r>
            <a:r>
              <a:rPr lang="it-IT" dirty="0" err="1"/>
              <a:t>formation</a:t>
            </a:r>
            <a:r>
              <a:rPr lang="it-IT" dirty="0"/>
              <a:t> interne pour son </a:t>
            </a:r>
            <a:r>
              <a:rPr lang="it-IT" dirty="0" err="1"/>
              <a:t>personnel</a:t>
            </a:r>
            <a:r>
              <a:rPr lang="it-IT" dirty="0"/>
              <a:t> </a:t>
            </a:r>
            <a:r>
              <a:rPr lang="it-IT" dirty="0" err="1"/>
              <a:t>ou</a:t>
            </a:r>
            <a:r>
              <a:rPr lang="it-IT" dirty="0"/>
              <a:t> </a:t>
            </a:r>
            <a:r>
              <a:rPr lang="it-IT" dirty="0" err="1"/>
              <a:t>fournir</a:t>
            </a:r>
            <a:r>
              <a:rPr lang="it-IT" dirty="0"/>
              <a:t> à </a:t>
            </a:r>
            <a:r>
              <a:rPr lang="it-IT" dirty="0" err="1"/>
              <a:t>celui</a:t>
            </a:r>
            <a:r>
              <a:rPr lang="it-IT" dirty="0"/>
              <a:t>-ci </a:t>
            </a:r>
            <a:r>
              <a:rPr lang="it-IT" dirty="0" err="1"/>
              <a:t>les</a:t>
            </a:r>
            <a:r>
              <a:rPr lang="it-IT" dirty="0"/>
              <a:t> </a:t>
            </a:r>
            <a:r>
              <a:rPr lang="it-IT" dirty="0" err="1"/>
              <a:t>moyens</a:t>
            </a:r>
            <a:r>
              <a:rPr lang="it-IT" dirty="0"/>
              <a:t> de </a:t>
            </a:r>
            <a:r>
              <a:rPr lang="it-IT" dirty="0" err="1"/>
              <a:t>participer</a:t>
            </a:r>
            <a:r>
              <a:rPr lang="it-IT" dirty="0"/>
              <a:t> à un </a:t>
            </a:r>
            <a:r>
              <a:rPr lang="it-IT" dirty="0" err="1"/>
              <a:t>programme</a:t>
            </a:r>
            <a:r>
              <a:rPr lang="it-IT" dirty="0"/>
              <a:t> de </a:t>
            </a:r>
            <a:r>
              <a:rPr lang="it-IT" dirty="0" err="1"/>
              <a:t>formation</a:t>
            </a:r>
            <a:r>
              <a:rPr lang="it-IT" dirty="0"/>
              <a:t> </a:t>
            </a:r>
            <a:r>
              <a:rPr lang="it-IT" dirty="0" err="1"/>
              <a:t>externe</a:t>
            </a:r>
            <a:r>
              <a:rPr lang="it-IT" dirty="0"/>
              <a:t> </a:t>
            </a:r>
            <a:r>
              <a:rPr lang="it-IT" dirty="0" err="1"/>
              <a:t>couvrant</a:t>
            </a:r>
            <a:r>
              <a:rPr lang="it-IT" dirty="0"/>
              <a:t> </a:t>
            </a:r>
            <a:r>
              <a:rPr lang="it-IT" dirty="0" err="1"/>
              <a:t>les</a:t>
            </a:r>
            <a:r>
              <a:rPr lang="it-IT" dirty="0"/>
              <a:t> </a:t>
            </a:r>
            <a:r>
              <a:rPr lang="it-IT" dirty="0" err="1"/>
              <a:t>thèmes</a:t>
            </a:r>
            <a:r>
              <a:rPr lang="it-IT" dirty="0"/>
              <a:t> </a:t>
            </a:r>
            <a:r>
              <a:rPr lang="it-IT" dirty="0" err="1"/>
              <a:t>suivants</a:t>
            </a:r>
            <a:r>
              <a:rPr lang="it-IT" dirty="0"/>
              <a:t>, </a:t>
            </a:r>
            <a:r>
              <a:rPr lang="it-IT" dirty="0" err="1"/>
              <a:t>dans</a:t>
            </a:r>
            <a:r>
              <a:rPr lang="it-IT" dirty="0"/>
              <a:t> la </a:t>
            </a:r>
            <a:r>
              <a:rPr lang="it-IT" dirty="0" err="1"/>
              <a:t>mesure</a:t>
            </a:r>
            <a:r>
              <a:rPr lang="it-IT" dirty="0"/>
              <a:t> </a:t>
            </a:r>
            <a:r>
              <a:rPr lang="it-IT" dirty="0" err="1"/>
              <a:t>où</a:t>
            </a:r>
            <a:r>
              <a:rPr lang="it-IT" dirty="0"/>
              <a:t> </a:t>
            </a:r>
            <a:r>
              <a:rPr lang="it-IT" dirty="0" err="1"/>
              <a:t>ils</a:t>
            </a:r>
            <a:r>
              <a:rPr lang="it-IT" dirty="0"/>
              <a:t> </a:t>
            </a:r>
            <a:r>
              <a:rPr lang="it-IT" dirty="0" err="1"/>
              <a:t>sont</a:t>
            </a:r>
            <a:r>
              <a:rPr lang="it-IT" dirty="0"/>
              <a:t> </a:t>
            </a:r>
            <a:r>
              <a:rPr lang="it-IT" dirty="0" err="1"/>
              <a:t>pertinents</a:t>
            </a:r>
            <a:r>
              <a:rPr lang="it-IT" dirty="0"/>
              <a:t> pour </a:t>
            </a:r>
            <a:r>
              <a:rPr lang="it-IT" dirty="0" err="1"/>
              <a:t>les</a:t>
            </a:r>
            <a:r>
              <a:rPr lang="it-IT" dirty="0"/>
              <a:t> </a:t>
            </a:r>
            <a:r>
              <a:rPr lang="it-IT" dirty="0" err="1"/>
              <a:t>tâches</a:t>
            </a:r>
            <a:r>
              <a:rPr lang="it-IT" dirty="0"/>
              <a:t> </a:t>
            </a:r>
            <a:r>
              <a:rPr lang="it-IT" dirty="0" err="1"/>
              <a:t>contractuelles</a:t>
            </a:r>
            <a:r>
              <a:rPr lang="it-IT" dirty="0"/>
              <a:t> </a:t>
            </a:r>
            <a:r>
              <a:rPr lang="it-IT" dirty="0" err="1"/>
              <a:t>effectuées</a:t>
            </a:r>
            <a:r>
              <a:rPr lang="it-IT" dirty="0"/>
              <a:t> par l'</a:t>
            </a:r>
            <a:r>
              <a:rPr lang="it-IT" dirty="0" err="1"/>
              <a:t>employé</a:t>
            </a:r>
            <a:r>
              <a:rPr lang="it-IT" dirty="0"/>
              <a:t> concerné : </a:t>
            </a:r>
          </a:p>
          <a:p>
            <a:r>
              <a:rPr lang="it-IT" dirty="0" err="1"/>
              <a:t>Produits</a:t>
            </a:r>
            <a:r>
              <a:rPr lang="it-IT" dirty="0"/>
              <a:t> de </a:t>
            </a:r>
            <a:r>
              <a:rPr lang="it-IT" dirty="0" err="1"/>
              <a:t>nettoyage</a:t>
            </a:r>
            <a:endParaRPr lang="it-IT" dirty="0"/>
          </a:p>
          <a:p>
            <a:r>
              <a:rPr lang="it-IT" dirty="0" err="1"/>
              <a:t>Économies</a:t>
            </a:r>
            <a:r>
              <a:rPr lang="it-IT" dirty="0"/>
              <a:t> d'</a:t>
            </a:r>
            <a:r>
              <a:rPr lang="it-IT" dirty="0" err="1"/>
              <a:t>énergie</a:t>
            </a:r>
            <a:endParaRPr lang="it-IT" dirty="0"/>
          </a:p>
          <a:p>
            <a:r>
              <a:rPr lang="it-IT" dirty="0" err="1"/>
              <a:t>Économies</a:t>
            </a:r>
            <a:r>
              <a:rPr lang="it-IT" dirty="0"/>
              <a:t> d'eau</a:t>
            </a:r>
          </a:p>
          <a:p>
            <a:r>
              <a:rPr lang="it-IT" dirty="0" err="1"/>
              <a:t>Déchets</a:t>
            </a:r>
            <a:endParaRPr lang="it-IT" dirty="0"/>
          </a:p>
          <a:p>
            <a:r>
              <a:rPr lang="it-IT" dirty="0"/>
              <a:t>Santé et </a:t>
            </a:r>
            <a:r>
              <a:rPr lang="it-IT" dirty="0" err="1"/>
              <a:t>sécurité</a:t>
            </a:r>
            <a:r>
              <a:rPr lang="it-IT" dirty="0"/>
              <a:t> (</a:t>
            </a:r>
            <a:r>
              <a:rPr lang="it-IT" dirty="0" err="1"/>
              <a:t>manipulation</a:t>
            </a:r>
            <a:r>
              <a:rPr lang="it-IT" dirty="0"/>
              <a:t> de </a:t>
            </a:r>
            <a:r>
              <a:rPr lang="it-IT" dirty="0" err="1"/>
              <a:t>produits</a:t>
            </a:r>
            <a:r>
              <a:rPr lang="it-IT" dirty="0"/>
              <a:t> </a:t>
            </a:r>
            <a:r>
              <a:rPr lang="it-IT" dirty="0" err="1"/>
              <a:t>chimiques</a:t>
            </a:r>
            <a:r>
              <a:rPr lang="it-IT" dirty="0"/>
              <a:t>, etc.)</a:t>
            </a:r>
          </a:p>
        </p:txBody>
      </p:sp>
      <p:sp>
        <p:nvSpPr>
          <p:cNvPr id="4" name="Segnaposto numero diapositiva 3">
            <a:extLst>
              <a:ext uri="{FF2B5EF4-FFF2-40B4-BE49-F238E27FC236}">
                <a16:creationId xmlns:a16="http://schemas.microsoft.com/office/drawing/2014/main" id="{3FD18515-1A2A-0D9B-DA81-2A3479FE8B7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46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9392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71377-7C16-03E0-08F2-40684614224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B89ABEB-C137-3C97-495B-A37301F62063}"/>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025BA88F-3654-4478-5C2A-D6C44EA5AC4F}"/>
              </a:ext>
            </a:extLst>
          </p:cNvPr>
          <p:cNvSpPr>
            <a:spLocks noGrp="1"/>
          </p:cNvSpPr>
          <p:nvPr>
            <p:ph type="body" idx="1"/>
          </p:nvPr>
        </p:nvSpPr>
        <p:spPr/>
        <p:txBody>
          <a:bodyPr/>
          <a:lstStyle/>
          <a:p>
            <a:r>
              <a:rPr lang="it-IT" dirty="0"/>
              <a:t>Le label </a:t>
            </a:r>
            <a:r>
              <a:rPr lang="it-IT" dirty="0" err="1"/>
              <a:t>écologique</a:t>
            </a:r>
            <a:r>
              <a:rPr lang="it-IT" dirty="0"/>
              <a:t> de l'UE pour </a:t>
            </a:r>
            <a:r>
              <a:rPr lang="it-IT" dirty="0" err="1"/>
              <a:t>les</a:t>
            </a:r>
            <a:r>
              <a:rPr lang="it-IT" dirty="0"/>
              <a:t> services de </a:t>
            </a:r>
            <a:r>
              <a:rPr lang="it-IT" dirty="0" err="1"/>
              <a:t>nettoyage</a:t>
            </a:r>
            <a:r>
              <a:rPr lang="it-IT" dirty="0"/>
              <a:t> est </a:t>
            </a:r>
            <a:r>
              <a:rPr lang="it-IT" dirty="0" err="1"/>
              <a:t>unique</a:t>
            </a:r>
            <a:r>
              <a:rPr lang="it-IT" dirty="0"/>
              <a:t> en son </a:t>
            </a:r>
            <a:r>
              <a:rPr lang="it-IT" dirty="0" err="1"/>
              <a:t>genre</a:t>
            </a:r>
            <a:r>
              <a:rPr lang="it-IT" dirty="0"/>
              <a:t>, car il </a:t>
            </a:r>
            <a:r>
              <a:rPr lang="it-IT" dirty="0" err="1"/>
              <a:t>comprend</a:t>
            </a:r>
            <a:r>
              <a:rPr lang="it-IT" dirty="0"/>
              <a:t> </a:t>
            </a:r>
            <a:r>
              <a:rPr lang="it-IT" dirty="0" err="1"/>
              <a:t>des</a:t>
            </a:r>
            <a:r>
              <a:rPr lang="it-IT" dirty="0"/>
              <a:t> </a:t>
            </a:r>
            <a:r>
              <a:rPr lang="it-IT" dirty="0" err="1"/>
              <a:t>critères</a:t>
            </a:r>
            <a:r>
              <a:rPr lang="it-IT" dirty="0"/>
              <a:t> </a:t>
            </a:r>
            <a:r>
              <a:rPr lang="it-IT" dirty="0" err="1"/>
              <a:t>obligatoires</a:t>
            </a:r>
            <a:r>
              <a:rPr lang="it-IT" dirty="0"/>
              <a:t> </a:t>
            </a:r>
            <a:r>
              <a:rPr lang="it-IT" dirty="0" err="1"/>
              <a:t>relatifs</a:t>
            </a:r>
            <a:r>
              <a:rPr lang="it-IT" dirty="0"/>
              <a:t> à la </a:t>
            </a:r>
            <a:r>
              <a:rPr lang="it-IT" dirty="0" err="1"/>
              <a:t>formation</a:t>
            </a:r>
            <a:r>
              <a:rPr lang="it-IT" dirty="0"/>
              <a:t> et </a:t>
            </a:r>
            <a:r>
              <a:rPr lang="it-IT" dirty="0" err="1"/>
              <a:t>au</a:t>
            </a:r>
            <a:r>
              <a:rPr lang="it-IT" dirty="0"/>
              <a:t> </a:t>
            </a:r>
            <a:r>
              <a:rPr lang="it-IT" dirty="0" err="1"/>
              <a:t>bien-être</a:t>
            </a:r>
            <a:r>
              <a:rPr lang="it-IT" dirty="0"/>
              <a:t> </a:t>
            </a:r>
            <a:r>
              <a:rPr lang="it-IT" dirty="0" err="1"/>
              <a:t>du</a:t>
            </a:r>
            <a:r>
              <a:rPr lang="it-IT" dirty="0"/>
              <a:t> </a:t>
            </a:r>
            <a:r>
              <a:rPr lang="it-IT" dirty="0" err="1"/>
              <a:t>personnel</a:t>
            </a:r>
            <a:r>
              <a:rPr lang="it-IT" dirty="0"/>
              <a:t>, ce qui en </a:t>
            </a:r>
            <a:r>
              <a:rPr lang="it-IT" dirty="0" err="1"/>
              <a:t>fait</a:t>
            </a:r>
            <a:r>
              <a:rPr lang="it-IT" dirty="0"/>
              <a:t> un </a:t>
            </a:r>
            <a:r>
              <a:rPr lang="it-IT" dirty="0" err="1"/>
              <a:t>outil</a:t>
            </a:r>
            <a:r>
              <a:rPr lang="it-IT" dirty="0"/>
              <a:t> </a:t>
            </a:r>
            <a:r>
              <a:rPr lang="it-IT" dirty="0" err="1"/>
              <a:t>au</a:t>
            </a:r>
            <a:r>
              <a:rPr lang="it-IT" dirty="0"/>
              <a:t> service à la fois de la </a:t>
            </a:r>
            <a:r>
              <a:rPr lang="it-IT" dirty="0" err="1"/>
              <a:t>durabilité</a:t>
            </a:r>
            <a:r>
              <a:rPr lang="it-IT" dirty="0"/>
              <a:t> </a:t>
            </a:r>
            <a:r>
              <a:rPr lang="it-IT" dirty="0" err="1"/>
              <a:t>environnementale</a:t>
            </a:r>
            <a:r>
              <a:rPr lang="it-IT" dirty="0"/>
              <a:t> et sociale.</a:t>
            </a:r>
          </a:p>
          <a:p>
            <a:endParaRPr lang="it-IT" dirty="0"/>
          </a:p>
        </p:txBody>
      </p:sp>
      <p:sp>
        <p:nvSpPr>
          <p:cNvPr id="4" name="Segnaposto numero diapositiva 3">
            <a:extLst>
              <a:ext uri="{FF2B5EF4-FFF2-40B4-BE49-F238E27FC236}">
                <a16:creationId xmlns:a16="http://schemas.microsoft.com/office/drawing/2014/main" id="{1B342063-5725-6059-6E95-3A3A8FFEAF4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47</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0538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D9094-70E3-382A-BC69-447E2B37E4D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E198DBF-DDBC-A695-A1C5-D61F4C7A2A1B}"/>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950F8BB9-9E87-43E4-0419-F4AE421E454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0ADC6EC-1DC9-FF1E-5AD6-E85BD435253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48</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8822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AEB65-299F-4832-B2D3-0C60858F9C4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57B4C29-9A28-A16B-A67E-F615F6547249}"/>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43FFEB50-8FBF-19A9-D912-95A02F636735}"/>
              </a:ext>
            </a:extLst>
          </p:cNvPr>
          <p:cNvSpPr>
            <a:spLocks noGrp="1"/>
          </p:cNvSpPr>
          <p:nvPr>
            <p:ph type="body" idx="1"/>
          </p:nvPr>
        </p:nvSpPr>
        <p:spPr/>
        <p:txBody>
          <a:bodyPr/>
          <a:lstStyle/>
          <a:p>
            <a:r>
              <a:rPr lang="it-IT" dirty="0" err="1"/>
              <a:t>Les</a:t>
            </a:r>
            <a:r>
              <a:rPr lang="it-IT" dirty="0"/>
              <a:t> </a:t>
            </a:r>
            <a:r>
              <a:rPr lang="it-IT" dirty="0" err="1"/>
              <a:t>principales</a:t>
            </a:r>
            <a:r>
              <a:rPr lang="it-IT" dirty="0"/>
              <a:t> </a:t>
            </a:r>
            <a:r>
              <a:rPr lang="it-IT" dirty="0" err="1"/>
              <a:t>préoccupations</a:t>
            </a:r>
            <a:r>
              <a:rPr lang="it-IT" dirty="0"/>
              <a:t> </a:t>
            </a:r>
            <a:r>
              <a:rPr lang="it-IT" dirty="0" err="1"/>
              <a:t>concernent</a:t>
            </a:r>
            <a:r>
              <a:rPr lang="it-IT" dirty="0"/>
              <a:t> l'</a:t>
            </a:r>
            <a:r>
              <a:rPr lang="it-IT" dirty="0" err="1"/>
              <a:t>épuisement</a:t>
            </a:r>
            <a:r>
              <a:rPr lang="it-IT" dirty="0"/>
              <a:t> </a:t>
            </a:r>
            <a:r>
              <a:rPr lang="it-IT" dirty="0" err="1"/>
              <a:t>des</a:t>
            </a:r>
            <a:r>
              <a:rPr lang="it-IT" dirty="0"/>
              <a:t> </a:t>
            </a:r>
            <a:r>
              <a:rPr lang="it-IT" dirty="0" err="1"/>
              <a:t>ressources</a:t>
            </a:r>
            <a:r>
              <a:rPr lang="it-IT" dirty="0"/>
              <a:t> (</a:t>
            </a:r>
            <a:r>
              <a:rPr lang="it-IT" dirty="0" err="1"/>
              <a:t>déforestation</a:t>
            </a:r>
            <a:r>
              <a:rPr lang="it-IT" dirty="0"/>
              <a:t>), la </a:t>
            </a:r>
            <a:r>
              <a:rPr lang="it-IT" dirty="0" err="1"/>
              <a:t>pollution</a:t>
            </a:r>
            <a:r>
              <a:rPr lang="it-IT" dirty="0"/>
              <a:t> </a:t>
            </a:r>
            <a:r>
              <a:rPr lang="it-IT" dirty="0" err="1"/>
              <a:t>liée</a:t>
            </a:r>
            <a:r>
              <a:rPr lang="it-IT" dirty="0"/>
              <a:t> </a:t>
            </a:r>
            <a:r>
              <a:rPr lang="it-IT" dirty="0" err="1"/>
              <a:t>au</a:t>
            </a:r>
            <a:r>
              <a:rPr lang="it-IT" dirty="0"/>
              <a:t> </a:t>
            </a:r>
            <a:r>
              <a:rPr lang="it-IT" dirty="0" err="1"/>
              <a:t>blanchiment</a:t>
            </a:r>
            <a:r>
              <a:rPr lang="it-IT" dirty="0"/>
              <a:t> </a:t>
            </a:r>
            <a:r>
              <a:rPr lang="it-IT" dirty="0" err="1"/>
              <a:t>du</a:t>
            </a:r>
            <a:r>
              <a:rPr lang="it-IT" dirty="0"/>
              <a:t> papier et </a:t>
            </a:r>
            <a:r>
              <a:rPr lang="it-IT" dirty="0" err="1"/>
              <a:t>les</a:t>
            </a:r>
            <a:r>
              <a:rPr lang="it-IT" dirty="0"/>
              <a:t> </a:t>
            </a:r>
            <a:r>
              <a:rPr lang="it-IT" dirty="0" err="1"/>
              <a:t>déchets</a:t>
            </a:r>
            <a:r>
              <a:rPr lang="it-IT" dirty="0"/>
              <a:t> </a:t>
            </a:r>
            <a:r>
              <a:rPr lang="it-IT" dirty="0" err="1"/>
              <a:t>massifs</a:t>
            </a:r>
            <a:r>
              <a:rPr lang="it-IT" dirty="0"/>
              <a:t> </a:t>
            </a:r>
            <a:r>
              <a:rPr lang="it-IT" dirty="0" err="1"/>
              <a:t>générés</a:t>
            </a:r>
            <a:r>
              <a:rPr lang="it-IT" dirty="0"/>
              <a:t> par </a:t>
            </a:r>
            <a:r>
              <a:rPr lang="it-IT" dirty="0" err="1"/>
              <a:t>les</a:t>
            </a:r>
            <a:r>
              <a:rPr lang="it-IT" dirty="0"/>
              <a:t> </a:t>
            </a:r>
            <a:r>
              <a:rPr lang="it-IT" dirty="0" err="1"/>
              <a:t>cartouches</a:t>
            </a:r>
            <a:r>
              <a:rPr lang="it-IT" dirty="0"/>
              <a:t> de toner et d'</a:t>
            </a:r>
            <a:r>
              <a:rPr lang="it-IT" dirty="0" err="1"/>
              <a:t>encre</a:t>
            </a:r>
            <a:r>
              <a:rPr lang="it-IT" dirty="0"/>
              <a:t> à </a:t>
            </a:r>
            <a:r>
              <a:rPr lang="it-IT" dirty="0" err="1"/>
              <a:t>usage</a:t>
            </a:r>
            <a:r>
              <a:rPr lang="it-IT" dirty="0"/>
              <a:t> </a:t>
            </a:r>
            <a:r>
              <a:rPr lang="it-IT" dirty="0" err="1"/>
              <a:t>unique</a:t>
            </a:r>
            <a:r>
              <a:rPr lang="it-IT" dirty="0"/>
              <a:t>.</a:t>
            </a:r>
          </a:p>
        </p:txBody>
      </p:sp>
      <p:sp>
        <p:nvSpPr>
          <p:cNvPr id="4" name="Segnaposto numero diapositiva 3">
            <a:extLst>
              <a:ext uri="{FF2B5EF4-FFF2-40B4-BE49-F238E27FC236}">
                <a16:creationId xmlns:a16="http://schemas.microsoft.com/office/drawing/2014/main" id="{B83F5C0F-FA6D-316A-82A9-0EC721E3D52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51</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76582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8105C-F856-0AE1-9EFD-C125F9AAAB4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28BF829-66C4-E061-5984-C535234C2C54}"/>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7CB13A61-6AE0-E922-4118-7746EFDCEB1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04E8D55-CF08-36B4-15FB-14A5A80295D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9908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D2D3C-B612-E4BF-B139-66FEC4ED80A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B2D29F6-08AC-A1C6-70BA-740F8187CDC5}"/>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A3ED5656-F29E-E79A-C141-61E5B18B51A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34FB1A60-749C-EBDD-5A31-F52E9FCDC3F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5866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8D165-9E21-3169-F648-B985293D050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16BC31D-A4B9-1619-0EEA-6FE618C5ECD5}"/>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0E5FFA70-85B9-07CA-36E0-1EC71BC2306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FE0DB3A-C61A-D8EE-CA66-1568EC992D9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5857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fr-FR"/>
          </a:p>
        </p:txBody>
      </p:sp>
      <p:sp>
        <p:nvSpPr>
          <p:cNvPr id="3" name="Segnaposto note 2"/>
          <p:cNvSpPr>
            <a:spLocks noGrp="1"/>
          </p:cNvSpPr>
          <p:nvPr>
            <p:ph type="body" idx="1"/>
          </p:nvPr>
        </p:nvSpPr>
        <p:spPr/>
        <p:txBody>
          <a:bodyPr/>
          <a:lstStyle/>
          <a:p>
            <a:r>
              <a:rPr lang="it-IT" dirty="0"/>
              <a:t>L'</a:t>
            </a:r>
            <a:r>
              <a:rPr lang="it-IT" dirty="0" err="1"/>
              <a:t>approvisionnement</a:t>
            </a:r>
            <a:r>
              <a:rPr lang="it-IT" dirty="0"/>
              <a:t> </a:t>
            </a:r>
            <a:r>
              <a:rPr lang="it-IT" dirty="0" err="1"/>
              <a:t>durable</a:t>
            </a:r>
            <a:r>
              <a:rPr lang="it-IT" dirty="0"/>
              <a:t> </a:t>
            </a:r>
            <a:r>
              <a:rPr lang="it-IT" dirty="0" err="1"/>
              <a:t>vise</a:t>
            </a:r>
            <a:r>
              <a:rPr lang="it-IT" dirty="0"/>
              <a:t> à </a:t>
            </a:r>
            <a:r>
              <a:rPr lang="it-IT" dirty="0" err="1"/>
              <a:t>atténuer</a:t>
            </a:r>
            <a:r>
              <a:rPr lang="it-IT" dirty="0"/>
              <a:t> </a:t>
            </a:r>
            <a:r>
              <a:rPr lang="it-IT" dirty="0" err="1"/>
              <a:t>ces</a:t>
            </a:r>
            <a:r>
              <a:rPr lang="it-IT" dirty="0"/>
              <a:t> impacts en </a:t>
            </a:r>
            <a:r>
              <a:rPr lang="it-IT" dirty="0" err="1"/>
              <a:t>donnant</a:t>
            </a:r>
            <a:r>
              <a:rPr lang="it-IT" dirty="0"/>
              <a:t> la </a:t>
            </a:r>
            <a:r>
              <a:rPr lang="it-IT" dirty="0" err="1"/>
              <a:t>priorité</a:t>
            </a:r>
            <a:r>
              <a:rPr lang="it-IT" dirty="0"/>
              <a:t> à la </a:t>
            </a:r>
            <a:r>
              <a:rPr lang="it-IT" dirty="0" err="1"/>
              <a:t>réduction</a:t>
            </a:r>
            <a:r>
              <a:rPr lang="it-IT" dirty="0"/>
              <a:t> </a:t>
            </a:r>
            <a:r>
              <a:rPr lang="it-IT" dirty="0" err="1"/>
              <a:t>des</a:t>
            </a:r>
            <a:r>
              <a:rPr lang="it-IT" dirty="0"/>
              <a:t> </a:t>
            </a:r>
            <a:r>
              <a:rPr lang="it-IT" dirty="0" err="1"/>
              <a:t>émissions</a:t>
            </a:r>
            <a:r>
              <a:rPr lang="it-IT" dirty="0"/>
              <a:t> de CO₂, à l'</a:t>
            </a:r>
            <a:r>
              <a:rPr lang="it-IT" dirty="0" err="1"/>
              <a:t>utilisation</a:t>
            </a:r>
            <a:r>
              <a:rPr lang="it-IT" dirty="0"/>
              <a:t> de </a:t>
            </a:r>
            <a:r>
              <a:rPr lang="it-IT" dirty="0" err="1"/>
              <a:t>matériaux</a:t>
            </a:r>
            <a:r>
              <a:rPr lang="it-IT" dirty="0"/>
              <a:t> </a:t>
            </a:r>
            <a:r>
              <a:rPr lang="it-IT" dirty="0" err="1"/>
              <a:t>durables</a:t>
            </a:r>
            <a:r>
              <a:rPr lang="it-IT" dirty="0"/>
              <a:t> (</a:t>
            </a:r>
            <a:r>
              <a:rPr lang="it-IT" dirty="0" err="1"/>
              <a:t>tels</a:t>
            </a:r>
            <a:r>
              <a:rPr lang="it-IT" dirty="0"/>
              <a:t> </a:t>
            </a:r>
            <a:r>
              <a:rPr lang="it-IT" dirty="0" err="1"/>
              <a:t>que</a:t>
            </a:r>
            <a:r>
              <a:rPr lang="it-IT" dirty="0"/>
              <a:t> </a:t>
            </a:r>
            <a:r>
              <a:rPr lang="it-IT" dirty="0" err="1"/>
              <a:t>les</a:t>
            </a:r>
            <a:r>
              <a:rPr lang="it-IT" dirty="0"/>
              <a:t> </a:t>
            </a:r>
            <a:r>
              <a:rPr lang="it-IT" dirty="0" err="1"/>
              <a:t>fibres</a:t>
            </a:r>
            <a:r>
              <a:rPr lang="it-IT" dirty="0"/>
              <a:t> </a:t>
            </a:r>
            <a:r>
              <a:rPr lang="it-IT" dirty="0" err="1"/>
              <a:t>biologiques</a:t>
            </a:r>
            <a:r>
              <a:rPr lang="it-IT" dirty="0"/>
              <a:t> </a:t>
            </a:r>
            <a:r>
              <a:rPr lang="it-IT" dirty="0" err="1"/>
              <a:t>ou</a:t>
            </a:r>
            <a:r>
              <a:rPr lang="it-IT" dirty="0"/>
              <a:t> </a:t>
            </a:r>
            <a:r>
              <a:rPr lang="it-IT" dirty="0" err="1"/>
              <a:t>recyclées</a:t>
            </a:r>
            <a:r>
              <a:rPr lang="it-IT" dirty="0"/>
              <a:t>), à la </a:t>
            </a:r>
            <a:r>
              <a:rPr lang="it-IT" dirty="0" err="1"/>
              <a:t>conservation</a:t>
            </a:r>
            <a:r>
              <a:rPr lang="it-IT" dirty="0"/>
              <a:t> de l'eau et de l'</a:t>
            </a:r>
            <a:r>
              <a:rPr lang="it-IT" dirty="0" err="1"/>
              <a:t>énergie</a:t>
            </a:r>
            <a:r>
              <a:rPr lang="it-IT" dirty="0"/>
              <a:t> pendant la production, </a:t>
            </a:r>
            <a:r>
              <a:rPr lang="it-IT" dirty="0" err="1"/>
              <a:t>ainsi</a:t>
            </a:r>
            <a:r>
              <a:rPr lang="it-IT" dirty="0"/>
              <a:t> </a:t>
            </a:r>
            <a:r>
              <a:rPr lang="it-IT" dirty="0" err="1"/>
              <a:t>qu'à</a:t>
            </a:r>
            <a:r>
              <a:rPr lang="it-IT" dirty="0"/>
              <a:t> l'</a:t>
            </a:r>
            <a:r>
              <a:rPr lang="it-IT" dirty="0" err="1"/>
              <a:t>élimination</a:t>
            </a:r>
            <a:r>
              <a:rPr lang="it-IT" dirty="0"/>
              <a:t> </a:t>
            </a:r>
            <a:r>
              <a:rPr lang="it-IT" dirty="0" err="1"/>
              <a:t>des</a:t>
            </a:r>
            <a:r>
              <a:rPr lang="it-IT" dirty="0"/>
              <a:t> </a:t>
            </a:r>
            <a:r>
              <a:rPr lang="it-IT" dirty="0" err="1"/>
              <a:t>produits</a:t>
            </a:r>
            <a:r>
              <a:rPr lang="it-IT" dirty="0"/>
              <a:t> </a:t>
            </a:r>
            <a:r>
              <a:rPr lang="it-IT" dirty="0" err="1"/>
              <a:t>chimiques</a:t>
            </a:r>
            <a:r>
              <a:rPr lang="it-IT" dirty="0"/>
              <a:t> </a:t>
            </a:r>
            <a:r>
              <a:rPr lang="it-IT" dirty="0" err="1"/>
              <a:t>dangereux</a:t>
            </a:r>
            <a:r>
              <a:rPr lang="it-IT" dirty="0"/>
              <a:t>.</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7787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fr-FR"/>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08407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DE"/>
          </a:p>
        </p:txBody>
      </p:sp>
      <p:sp>
        <p:nvSpPr>
          <p:cNvPr id="3" name="Espace réservé des notes 2"/>
          <p:cNvSpPr>
            <a:spLocks noGrp="1"/>
          </p:cNvSpPr>
          <p:nvPr>
            <p:ph type="body" idx="1"/>
          </p:nvPr>
        </p:nvSpPr>
        <p:spPr/>
        <p:txBody>
          <a:bodyPr/>
          <a:lstStyle/>
          <a:p>
            <a:r>
              <a:rPr lang="fr-FR" dirty="0"/>
              <a:t>L'Union européenne s'est fixé pour objectif d'atteindre un taux de recyclage du papier de 76 % d'ici 2030. Elle s'efforce également de lutter contre la pollution plastique en réduisant les emballages.</a:t>
            </a: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2197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2CFA6-25FF-02B9-B794-D8DDF4D0B37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C854121-5E42-8B26-A401-BB86167AE739}"/>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F16BAD6F-B077-4C5D-F619-4A08B68B2D5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72D24E5-5450-D94D-A099-3B3E647818E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58</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9906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 </a:t>
            </a:r>
            <a:r>
              <a:rPr lang="de-DE" dirty="0" err="1"/>
              <a:t>ce</a:t>
            </a:r>
            <a:r>
              <a:rPr lang="de-DE" dirty="0"/>
              <a:t> </a:t>
            </a:r>
            <a:r>
              <a:rPr lang="de-DE" dirty="0" err="1"/>
              <a:t>qui</a:t>
            </a:r>
            <a:r>
              <a:rPr lang="de-DE" dirty="0"/>
              <a:t> </a:t>
            </a:r>
            <a:r>
              <a:rPr lang="de-DE" dirty="0" err="1"/>
              <a:t>concerne</a:t>
            </a:r>
            <a:r>
              <a:rPr lang="de-DE" dirty="0"/>
              <a:t> </a:t>
            </a:r>
            <a:r>
              <a:rPr lang="de-DE" dirty="0" err="1"/>
              <a:t>les</a:t>
            </a:r>
            <a:r>
              <a:rPr lang="de-DE" dirty="0"/>
              <a:t> </a:t>
            </a:r>
            <a:r>
              <a:rPr lang="de-DE" dirty="0" err="1"/>
              <a:t>imprimantes</a:t>
            </a:r>
            <a:r>
              <a:rPr lang="de-DE" dirty="0"/>
              <a:t>, </a:t>
            </a:r>
            <a:r>
              <a:rPr lang="de-DE" dirty="0" err="1"/>
              <a:t>les</a:t>
            </a:r>
            <a:r>
              <a:rPr lang="de-DE" dirty="0"/>
              <a:t> </a:t>
            </a:r>
            <a:r>
              <a:rPr lang="de-DE" dirty="0" err="1"/>
              <a:t>critères</a:t>
            </a:r>
            <a:r>
              <a:rPr lang="de-DE" dirty="0"/>
              <a:t> </a:t>
            </a:r>
            <a:r>
              <a:rPr lang="de-DE" dirty="0" err="1"/>
              <a:t>mettent</a:t>
            </a:r>
            <a:r>
              <a:rPr lang="de-DE" dirty="0"/>
              <a:t> </a:t>
            </a:r>
            <a:r>
              <a:rPr lang="de-DE" dirty="0" err="1"/>
              <a:t>l'accent</a:t>
            </a:r>
            <a:r>
              <a:rPr lang="de-DE" dirty="0"/>
              <a:t> </a:t>
            </a:r>
            <a:r>
              <a:rPr lang="de-DE" dirty="0" err="1"/>
              <a:t>sur</a:t>
            </a:r>
            <a:r>
              <a:rPr lang="de-DE" dirty="0"/>
              <a:t> la </a:t>
            </a:r>
            <a:r>
              <a:rPr lang="de-DE" dirty="0" err="1"/>
              <a:t>conception</a:t>
            </a:r>
            <a:r>
              <a:rPr lang="de-DE" dirty="0"/>
              <a:t> </a:t>
            </a:r>
            <a:r>
              <a:rPr lang="de-DE" dirty="0" err="1"/>
              <a:t>axée</a:t>
            </a:r>
            <a:r>
              <a:rPr lang="de-DE" dirty="0"/>
              <a:t> </a:t>
            </a:r>
            <a:r>
              <a:rPr lang="de-DE" dirty="0" err="1"/>
              <a:t>sur</a:t>
            </a:r>
            <a:r>
              <a:rPr lang="de-DE" dirty="0"/>
              <a:t> la </a:t>
            </a:r>
            <a:r>
              <a:rPr lang="de-DE" dirty="0" err="1"/>
              <a:t>circularité</a:t>
            </a:r>
            <a:r>
              <a:rPr lang="de-DE" dirty="0"/>
              <a:t> : </a:t>
            </a:r>
            <a:r>
              <a:rPr lang="de-DE" dirty="0" err="1"/>
              <a:t>l'appareil</a:t>
            </a:r>
            <a:r>
              <a:rPr lang="de-DE" dirty="0"/>
              <a:t> </a:t>
            </a:r>
            <a:r>
              <a:rPr lang="de-DE" dirty="0" err="1"/>
              <a:t>doit</a:t>
            </a:r>
            <a:r>
              <a:rPr lang="de-DE" dirty="0"/>
              <a:t> </a:t>
            </a:r>
            <a:r>
              <a:rPr lang="de-DE" dirty="0" err="1"/>
              <a:t>être</a:t>
            </a:r>
            <a:r>
              <a:rPr lang="de-DE" dirty="0"/>
              <a:t> durable et </a:t>
            </a:r>
            <a:r>
              <a:rPr lang="de-DE" dirty="0" err="1"/>
              <a:t>les</a:t>
            </a:r>
            <a:r>
              <a:rPr lang="de-DE" dirty="0"/>
              <a:t> </a:t>
            </a:r>
            <a:r>
              <a:rPr lang="de-DE" dirty="0" err="1"/>
              <a:t>consommables</a:t>
            </a:r>
            <a:r>
              <a:rPr lang="de-DE" dirty="0"/>
              <a:t> (</a:t>
            </a:r>
            <a:r>
              <a:rPr lang="de-DE" dirty="0" err="1"/>
              <a:t>toner</a:t>
            </a:r>
            <a:r>
              <a:rPr lang="de-DE" dirty="0"/>
              <a:t>) </a:t>
            </a:r>
            <a:r>
              <a:rPr lang="de-DE" dirty="0" err="1"/>
              <a:t>doivent</a:t>
            </a:r>
            <a:r>
              <a:rPr lang="de-DE" dirty="0"/>
              <a:t> </a:t>
            </a:r>
            <a:r>
              <a:rPr lang="de-DE" dirty="0" err="1"/>
              <a:t>être</a:t>
            </a:r>
            <a:r>
              <a:rPr lang="de-DE" dirty="0"/>
              <a:t> </a:t>
            </a:r>
            <a:r>
              <a:rPr lang="de-DE" dirty="0" err="1"/>
              <a:t>réutilisables</a:t>
            </a:r>
            <a:r>
              <a:rPr lang="de-DE" dirty="0"/>
              <a:t> </a:t>
            </a:r>
            <a:r>
              <a:rPr lang="de-DE" dirty="0" err="1"/>
              <a:t>plutôt</a:t>
            </a:r>
            <a:r>
              <a:rPr lang="de-DE" dirty="0"/>
              <a:t> </a:t>
            </a:r>
            <a:r>
              <a:rPr lang="de-DE" dirty="0" err="1"/>
              <a:t>que</a:t>
            </a:r>
            <a:r>
              <a:rPr lang="de-DE" dirty="0"/>
              <a:t> </a:t>
            </a:r>
            <a:r>
              <a:rPr lang="de-DE" dirty="0" err="1"/>
              <a:t>jetés</a:t>
            </a:r>
            <a:r>
              <a:rPr lang="de-DE" dirty="0"/>
              <a:t>.</a:t>
            </a: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59</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0142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 </a:t>
            </a:r>
            <a:r>
              <a:rPr lang="de-DE" dirty="0" err="1"/>
              <a:t>papier</a:t>
            </a:r>
            <a:r>
              <a:rPr lang="de-DE" dirty="0"/>
              <a:t> « </a:t>
            </a:r>
            <a:r>
              <a:rPr lang="de-DE" dirty="0" err="1"/>
              <a:t>vert</a:t>
            </a:r>
            <a:r>
              <a:rPr lang="de-DE" dirty="0"/>
              <a:t> » </a:t>
            </a:r>
            <a:r>
              <a:rPr lang="de-DE" dirty="0" err="1"/>
              <a:t>doit</a:t>
            </a:r>
            <a:r>
              <a:rPr lang="de-DE" dirty="0"/>
              <a:t> </a:t>
            </a:r>
            <a:r>
              <a:rPr lang="de-DE" dirty="0" err="1"/>
              <a:t>provenir</a:t>
            </a:r>
            <a:r>
              <a:rPr lang="de-DE" dirty="0"/>
              <a:t> de </a:t>
            </a:r>
            <a:r>
              <a:rPr lang="de-DE" dirty="0" err="1"/>
              <a:t>fibres</a:t>
            </a:r>
            <a:r>
              <a:rPr lang="de-DE" dirty="0"/>
              <a:t> </a:t>
            </a:r>
            <a:r>
              <a:rPr lang="de-DE" dirty="0" err="1"/>
              <a:t>issues</a:t>
            </a:r>
            <a:r>
              <a:rPr lang="de-DE" dirty="0"/>
              <a:t> de </a:t>
            </a:r>
            <a:r>
              <a:rPr lang="de-DE" dirty="0" err="1"/>
              <a:t>sources</a:t>
            </a:r>
            <a:r>
              <a:rPr lang="de-DE" dirty="0"/>
              <a:t> durables et </a:t>
            </a:r>
            <a:r>
              <a:rPr lang="de-DE" dirty="0" err="1"/>
              <a:t>contenir</a:t>
            </a:r>
            <a:r>
              <a:rPr lang="de-DE" dirty="0"/>
              <a:t> </a:t>
            </a:r>
            <a:r>
              <a:rPr lang="de-DE" dirty="0" err="1"/>
              <a:t>un</a:t>
            </a:r>
            <a:r>
              <a:rPr lang="de-DE" dirty="0"/>
              <a:t> </a:t>
            </a:r>
            <a:r>
              <a:rPr lang="de-DE" dirty="0" err="1"/>
              <a:t>pourcentage</a:t>
            </a:r>
            <a:r>
              <a:rPr lang="de-DE" dirty="0"/>
              <a:t> </a:t>
            </a:r>
            <a:r>
              <a:rPr lang="de-DE" dirty="0" err="1"/>
              <a:t>élevé</a:t>
            </a:r>
            <a:r>
              <a:rPr lang="de-DE" dirty="0"/>
              <a:t> de </a:t>
            </a:r>
            <a:r>
              <a:rPr lang="de-DE" dirty="0" err="1"/>
              <a:t>matières</a:t>
            </a:r>
            <a:r>
              <a:rPr lang="de-DE" dirty="0"/>
              <a:t> </a:t>
            </a:r>
            <a:r>
              <a:rPr lang="de-DE" dirty="0" err="1"/>
              <a:t>recyclées</a:t>
            </a:r>
            <a:r>
              <a:rPr lang="de-DE" dirty="0"/>
              <a:t>. </a:t>
            </a:r>
            <a:r>
              <a:rPr lang="de-DE" dirty="0" err="1"/>
              <a:t>Les</a:t>
            </a:r>
            <a:r>
              <a:rPr lang="de-DE" dirty="0"/>
              <a:t> </a:t>
            </a:r>
            <a:r>
              <a:rPr lang="de-DE" dirty="0" err="1"/>
              <a:t>substances</a:t>
            </a:r>
            <a:r>
              <a:rPr lang="de-DE" dirty="0"/>
              <a:t> </a:t>
            </a:r>
            <a:r>
              <a:rPr lang="de-DE" dirty="0" err="1"/>
              <a:t>dangereuses</a:t>
            </a:r>
            <a:r>
              <a:rPr lang="de-DE" dirty="0"/>
              <a:t>, </a:t>
            </a:r>
            <a:r>
              <a:rPr lang="de-DE" dirty="0" err="1"/>
              <a:t>telles</a:t>
            </a:r>
            <a:r>
              <a:rPr lang="de-DE" dirty="0"/>
              <a:t> </a:t>
            </a:r>
            <a:r>
              <a:rPr lang="de-DE" dirty="0" err="1"/>
              <a:t>que</a:t>
            </a:r>
            <a:r>
              <a:rPr lang="de-DE" dirty="0"/>
              <a:t> </a:t>
            </a:r>
            <a:r>
              <a:rPr lang="de-DE" dirty="0" err="1"/>
              <a:t>les</a:t>
            </a:r>
            <a:r>
              <a:rPr lang="de-DE" dirty="0"/>
              <a:t> </a:t>
            </a:r>
            <a:r>
              <a:rPr lang="de-DE" dirty="0" err="1"/>
              <a:t>métaux</a:t>
            </a:r>
            <a:r>
              <a:rPr lang="de-DE" dirty="0"/>
              <a:t> </a:t>
            </a:r>
            <a:r>
              <a:rPr lang="de-DE" dirty="0" err="1"/>
              <a:t>lourds</a:t>
            </a:r>
            <a:r>
              <a:rPr lang="de-DE" dirty="0"/>
              <a:t> </a:t>
            </a:r>
            <a:r>
              <a:rPr lang="de-DE" dirty="0" err="1"/>
              <a:t>ou</a:t>
            </a:r>
            <a:r>
              <a:rPr lang="de-DE" dirty="0"/>
              <a:t> </a:t>
            </a:r>
            <a:r>
              <a:rPr lang="de-DE" dirty="0" err="1"/>
              <a:t>certains</a:t>
            </a:r>
            <a:r>
              <a:rPr lang="de-DE" dirty="0"/>
              <a:t> </a:t>
            </a:r>
            <a:r>
              <a:rPr lang="de-DE" dirty="0" err="1"/>
              <a:t>colorants</a:t>
            </a:r>
            <a:r>
              <a:rPr lang="de-DE" dirty="0"/>
              <a:t>, </a:t>
            </a:r>
            <a:r>
              <a:rPr lang="de-DE" dirty="0" err="1"/>
              <a:t>sont</a:t>
            </a:r>
            <a:r>
              <a:rPr lang="de-DE" dirty="0"/>
              <a:t> </a:t>
            </a:r>
            <a:r>
              <a:rPr lang="de-DE" dirty="0" err="1"/>
              <a:t>strictement</a:t>
            </a:r>
            <a:r>
              <a:rPr lang="de-DE" dirty="0"/>
              <a:t> </a:t>
            </a:r>
            <a:r>
              <a:rPr lang="de-DE" dirty="0" err="1"/>
              <a:t>interdites</a:t>
            </a:r>
            <a:r>
              <a:rPr lang="de-DE" dirty="0"/>
              <a:t>.</a:t>
            </a: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60</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131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634BA-B338-794B-5B44-52B65F992BA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1C8DBC2-5E1F-3184-0E8E-AB11A234DBE0}"/>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12BEA874-AA72-FA46-8B24-DA36AC7F236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5471CFE-C97D-857D-7059-2FE0950253E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62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60258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CB18D-CFE3-3248-C591-FEC993D3382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00AA85A-C9E5-3082-5D13-F1B2A9086582}"/>
              </a:ext>
            </a:extLst>
          </p:cNvPr>
          <p:cNvSpPr>
            <a:spLocks noGrp="1" noRot="1" noChangeAspect="1"/>
          </p:cNvSpPr>
          <p:nvPr>
            <p:ph type="sldImg"/>
          </p:nvPr>
        </p:nvSpPr>
        <p:spPr/>
        <p:txBody>
          <a:bodyPr/>
          <a:lstStyle/>
          <a:p>
            <a:endParaRPr lang="fr-FR"/>
          </a:p>
        </p:txBody>
      </p:sp>
      <p:sp>
        <p:nvSpPr>
          <p:cNvPr id="3" name="Segnaposto note 2">
            <a:extLst>
              <a:ext uri="{FF2B5EF4-FFF2-40B4-BE49-F238E27FC236}">
                <a16:creationId xmlns:a16="http://schemas.microsoft.com/office/drawing/2014/main" id="{A3442F39-95AD-DCD0-74BD-209584777B94}"/>
              </a:ext>
            </a:extLst>
          </p:cNvPr>
          <p:cNvSpPr>
            <a:spLocks noGrp="1"/>
          </p:cNvSpPr>
          <p:nvPr>
            <p:ph type="body" idx="1"/>
          </p:nvPr>
        </p:nvSpPr>
        <p:spPr/>
        <p:txBody>
          <a:bodyPr/>
          <a:lstStyle/>
          <a:p>
            <a:r>
              <a:rPr lang="it-IT" dirty="0"/>
              <a:t>Pour </a:t>
            </a:r>
            <a:r>
              <a:rPr lang="it-IT" dirty="0" err="1"/>
              <a:t>vous</a:t>
            </a:r>
            <a:r>
              <a:rPr lang="it-IT" dirty="0"/>
              <a:t> </a:t>
            </a:r>
            <a:r>
              <a:rPr lang="it-IT" dirty="0" err="1"/>
              <a:t>assurer</a:t>
            </a:r>
            <a:r>
              <a:rPr lang="it-IT" dirty="0"/>
              <a:t> </a:t>
            </a:r>
            <a:r>
              <a:rPr lang="it-IT" dirty="0" err="1"/>
              <a:t>que</a:t>
            </a:r>
            <a:r>
              <a:rPr lang="it-IT" dirty="0"/>
              <a:t> le papier </a:t>
            </a:r>
            <a:r>
              <a:rPr lang="it-IT" dirty="0" err="1"/>
              <a:t>provient</a:t>
            </a:r>
            <a:r>
              <a:rPr lang="it-IT" dirty="0"/>
              <a:t> d'une </a:t>
            </a:r>
            <a:r>
              <a:rPr lang="it-IT" dirty="0" err="1"/>
              <a:t>forêt</a:t>
            </a:r>
            <a:r>
              <a:rPr lang="it-IT" dirty="0"/>
              <a:t> </a:t>
            </a:r>
            <a:r>
              <a:rPr lang="it-IT" dirty="0" err="1"/>
              <a:t>gérée</a:t>
            </a:r>
            <a:r>
              <a:rPr lang="it-IT" dirty="0"/>
              <a:t> de </a:t>
            </a:r>
            <a:r>
              <a:rPr lang="it-IT" dirty="0" err="1"/>
              <a:t>manière</a:t>
            </a:r>
            <a:r>
              <a:rPr lang="it-IT" dirty="0"/>
              <a:t> </a:t>
            </a:r>
            <a:r>
              <a:rPr lang="it-IT" dirty="0" err="1"/>
              <a:t>durable</a:t>
            </a:r>
            <a:r>
              <a:rPr lang="it-IT" dirty="0"/>
              <a:t>, </a:t>
            </a:r>
            <a:r>
              <a:rPr lang="it-IT" dirty="0" err="1"/>
              <a:t>recherchez</a:t>
            </a:r>
            <a:r>
              <a:rPr lang="it-IT" dirty="0"/>
              <a:t> </a:t>
            </a:r>
            <a:r>
              <a:rPr lang="it-IT" dirty="0" err="1"/>
              <a:t>les</a:t>
            </a:r>
            <a:r>
              <a:rPr lang="it-IT" dirty="0"/>
              <a:t> logos FSC </a:t>
            </a:r>
            <a:r>
              <a:rPr lang="it-IT" dirty="0" err="1"/>
              <a:t>ou</a:t>
            </a:r>
            <a:r>
              <a:rPr lang="it-IT" dirty="0"/>
              <a:t> PEFC. En ce qui concerne le </a:t>
            </a:r>
            <a:r>
              <a:rPr lang="it-IT" dirty="0" err="1"/>
              <a:t>matériel</a:t>
            </a:r>
            <a:r>
              <a:rPr lang="it-IT" dirty="0"/>
              <a:t> </a:t>
            </a:r>
            <a:r>
              <a:rPr lang="it-IT" dirty="0" err="1"/>
              <a:t>informatique</a:t>
            </a:r>
            <a:r>
              <a:rPr lang="it-IT" dirty="0"/>
              <a:t> de bureau, le label Energy STAR </a:t>
            </a:r>
            <a:r>
              <a:rPr lang="it-IT" dirty="0" err="1"/>
              <a:t>garantit</a:t>
            </a:r>
            <a:r>
              <a:rPr lang="it-IT" dirty="0"/>
              <a:t> </a:t>
            </a:r>
            <a:r>
              <a:rPr lang="it-IT" dirty="0" err="1"/>
              <a:t>que</a:t>
            </a:r>
            <a:r>
              <a:rPr lang="it-IT" dirty="0"/>
              <a:t> </a:t>
            </a:r>
            <a:r>
              <a:rPr lang="it-IT" dirty="0" err="1"/>
              <a:t>les</a:t>
            </a:r>
            <a:r>
              <a:rPr lang="it-IT" dirty="0"/>
              <a:t> </a:t>
            </a:r>
            <a:r>
              <a:rPr lang="it-IT" dirty="0" err="1"/>
              <a:t>appareils</a:t>
            </a:r>
            <a:r>
              <a:rPr lang="it-IT" dirty="0"/>
              <a:t> </a:t>
            </a:r>
            <a:r>
              <a:rPr lang="it-IT" dirty="0" err="1"/>
              <a:t>répondent</a:t>
            </a:r>
            <a:r>
              <a:rPr lang="it-IT" dirty="0"/>
              <a:t> à </a:t>
            </a:r>
            <a:r>
              <a:rPr lang="it-IT" dirty="0" err="1"/>
              <a:t>des</a:t>
            </a:r>
            <a:r>
              <a:rPr lang="it-IT" dirty="0"/>
              <a:t> </a:t>
            </a:r>
            <a:r>
              <a:rPr lang="it-IT" dirty="0" err="1"/>
              <a:t>normes</a:t>
            </a:r>
            <a:r>
              <a:rPr lang="it-IT" dirty="0"/>
              <a:t> </a:t>
            </a:r>
            <a:r>
              <a:rPr lang="it-IT" dirty="0" err="1"/>
              <a:t>élevées</a:t>
            </a:r>
            <a:r>
              <a:rPr lang="it-IT" dirty="0"/>
              <a:t> en </a:t>
            </a:r>
            <a:r>
              <a:rPr lang="it-IT" dirty="0" err="1"/>
              <a:t>matière</a:t>
            </a:r>
            <a:r>
              <a:rPr lang="it-IT" dirty="0"/>
              <a:t> d'</a:t>
            </a:r>
            <a:r>
              <a:rPr lang="it-IT" dirty="0" err="1"/>
              <a:t>efficacité</a:t>
            </a:r>
            <a:r>
              <a:rPr lang="it-IT" dirty="0"/>
              <a:t> </a:t>
            </a:r>
            <a:r>
              <a:rPr lang="it-IT" dirty="0" err="1"/>
              <a:t>énergétique</a:t>
            </a:r>
            <a:r>
              <a:rPr lang="it-IT" dirty="0"/>
              <a:t>.</a:t>
            </a:r>
          </a:p>
        </p:txBody>
      </p:sp>
      <p:sp>
        <p:nvSpPr>
          <p:cNvPr id="4" name="Segnaposto numero diapositiva 3">
            <a:extLst>
              <a:ext uri="{FF2B5EF4-FFF2-40B4-BE49-F238E27FC236}">
                <a16:creationId xmlns:a16="http://schemas.microsoft.com/office/drawing/2014/main" id="{E9D49387-53F1-B2D4-DE60-890D97A21DC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63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0496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fr-FR"/>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64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3563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223" name="Google Shape;2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
        <p:nvSpPr>
          <p:cNvPr id="224" name="Google Shape;2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65</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fr-FR"/>
          </a:p>
        </p:txBody>
      </p:sp>
      <p:sp>
        <p:nvSpPr>
          <p:cNvPr id="3" name="Segnaposto note 2"/>
          <p:cNvSpPr>
            <a:spLocks noGrp="1"/>
          </p:cNvSpPr>
          <p:nvPr>
            <p:ph type="body" idx="1"/>
          </p:nvPr>
        </p:nvSpPr>
        <p:spPr/>
        <p:txBody>
          <a:bodyPr/>
          <a:lstStyle/>
          <a:p>
            <a:r>
              <a:rPr lang="it-IT" dirty="0"/>
              <a:t>La </a:t>
            </a:r>
            <a:r>
              <a:rPr lang="it-IT" dirty="0" err="1"/>
              <a:t>responsabilité</a:t>
            </a:r>
            <a:r>
              <a:rPr lang="it-IT" dirty="0"/>
              <a:t> sociale </a:t>
            </a:r>
            <a:r>
              <a:rPr lang="it-IT" dirty="0" err="1"/>
              <a:t>dans</a:t>
            </a:r>
            <a:r>
              <a:rPr lang="it-IT" dirty="0"/>
              <a:t> l'</a:t>
            </a:r>
            <a:r>
              <a:rPr lang="it-IT" dirty="0" err="1"/>
              <a:t>approvisionnement</a:t>
            </a:r>
            <a:r>
              <a:rPr lang="it-IT" dirty="0"/>
              <a:t> </a:t>
            </a:r>
            <a:r>
              <a:rPr lang="it-IT" dirty="0" err="1"/>
              <a:t>textile</a:t>
            </a:r>
            <a:r>
              <a:rPr lang="it-IT" dirty="0"/>
              <a:t> </a:t>
            </a:r>
            <a:r>
              <a:rPr lang="it-IT" dirty="0" err="1"/>
              <a:t>vise</a:t>
            </a:r>
            <a:r>
              <a:rPr lang="it-IT" dirty="0"/>
              <a:t> </a:t>
            </a:r>
            <a:r>
              <a:rPr lang="it-IT" dirty="0" err="1"/>
              <a:t>principalement</a:t>
            </a:r>
            <a:r>
              <a:rPr lang="it-IT" dirty="0"/>
              <a:t> à garantir </a:t>
            </a:r>
            <a:r>
              <a:rPr lang="it-IT" dirty="0" err="1"/>
              <a:t>des</a:t>
            </a:r>
            <a:r>
              <a:rPr lang="it-IT" dirty="0"/>
              <a:t> </a:t>
            </a:r>
            <a:r>
              <a:rPr lang="it-IT" dirty="0" err="1"/>
              <a:t>pratiques</a:t>
            </a:r>
            <a:r>
              <a:rPr lang="it-IT" dirty="0"/>
              <a:t> de </a:t>
            </a:r>
            <a:r>
              <a:rPr lang="it-IT" dirty="0" err="1"/>
              <a:t>travail</a:t>
            </a:r>
            <a:r>
              <a:rPr lang="it-IT" dirty="0"/>
              <a:t> </a:t>
            </a:r>
            <a:r>
              <a:rPr lang="it-IT" dirty="0" err="1"/>
              <a:t>équitables</a:t>
            </a:r>
            <a:r>
              <a:rPr lang="it-IT" dirty="0"/>
              <a:t>, </a:t>
            </a:r>
            <a:r>
              <a:rPr lang="it-IT" dirty="0" err="1"/>
              <a:t>des</a:t>
            </a:r>
            <a:r>
              <a:rPr lang="it-IT" dirty="0"/>
              <a:t> </a:t>
            </a:r>
            <a:r>
              <a:rPr lang="it-IT" dirty="0" err="1"/>
              <a:t>conditions</a:t>
            </a:r>
            <a:r>
              <a:rPr lang="it-IT" dirty="0"/>
              <a:t> de </a:t>
            </a:r>
            <a:r>
              <a:rPr lang="it-IT" dirty="0" err="1"/>
              <a:t>travail</a:t>
            </a:r>
            <a:r>
              <a:rPr lang="it-IT" dirty="0"/>
              <a:t> </a:t>
            </a:r>
            <a:r>
              <a:rPr lang="it-IT" dirty="0" err="1"/>
              <a:t>sûres</a:t>
            </a:r>
            <a:r>
              <a:rPr lang="it-IT" dirty="0"/>
              <a:t>, l'égalité </a:t>
            </a:r>
            <a:r>
              <a:rPr lang="it-IT" dirty="0" err="1"/>
              <a:t>entre</a:t>
            </a:r>
            <a:r>
              <a:rPr lang="it-IT" dirty="0"/>
              <a:t> </a:t>
            </a:r>
            <a:r>
              <a:rPr lang="it-IT" dirty="0" err="1"/>
              <a:t>les</a:t>
            </a:r>
            <a:r>
              <a:rPr lang="it-IT" dirty="0"/>
              <a:t> sexes et le </a:t>
            </a:r>
            <a:r>
              <a:rPr lang="it-IT" dirty="0" err="1"/>
              <a:t>versement</a:t>
            </a:r>
            <a:r>
              <a:rPr lang="it-IT" dirty="0"/>
              <a:t> de </a:t>
            </a:r>
            <a:r>
              <a:rPr lang="it-IT" dirty="0" err="1"/>
              <a:t>salaires</a:t>
            </a:r>
            <a:r>
              <a:rPr lang="it-IT" dirty="0"/>
              <a:t> </a:t>
            </a:r>
            <a:r>
              <a:rPr lang="it-IT" dirty="0" err="1"/>
              <a:t>équitables</a:t>
            </a:r>
            <a:r>
              <a:rPr lang="it-IT" dirty="0"/>
              <a:t>.</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1293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La </a:t>
            </a:r>
            <a:r>
              <a:rPr lang="de-DE" dirty="0" err="1"/>
              <a:t>consommation</a:t>
            </a:r>
            <a:r>
              <a:rPr lang="de-DE" dirty="0"/>
              <a:t> de textiles </a:t>
            </a:r>
            <a:r>
              <a:rPr lang="de-DE" dirty="0" err="1"/>
              <a:t>dans</a:t>
            </a:r>
            <a:r>
              <a:rPr lang="de-DE" dirty="0"/>
              <a:t> </a:t>
            </a:r>
            <a:r>
              <a:rPr lang="de-DE" dirty="0" err="1"/>
              <a:t>l'Union</a:t>
            </a:r>
            <a:r>
              <a:rPr lang="de-DE" dirty="0"/>
              <a:t> </a:t>
            </a:r>
            <a:r>
              <a:rPr lang="de-DE" dirty="0" err="1"/>
              <a:t>européenne</a:t>
            </a:r>
            <a:r>
              <a:rPr lang="de-DE" dirty="0"/>
              <a:t> </a:t>
            </a:r>
            <a:r>
              <a:rPr lang="de-DE" dirty="0" err="1"/>
              <a:t>est</a:t>
            </a:r>
            <a:r>
              <a:rPr lang="de-DE" dirty="0"/>
              <a:t> le </a:t>
            </a:r>
            <a:r>
              <a:rPr lang="de-DE" dirty="0" err="1"/>
              <a:t>quatrième</a:t>
            </a:r>
            <a:r>
              <a:rPr lang="de-DE" dirty="0"/>
              <a:t> </a:t>
            </a:r>
            <a:r>
              <a:rPr lang="de-DE" dirty="0" err="1"/>
              <a:t>facteur</a:t>
            </a:r>
            <a:r>
              <a:rPr lang="de-DE" dirty="0"/>
              <a:t> </a:t>
            </a:r>
            <a:r>
              <a:rPr lang="de-DE" dirty="0" err="1"/>
              <a:t>ayant</a:t>
            </a:r>
            <a:r>
              <a:rPr lang="de-DE" dirty="0"/>
              <a:t> le plus </a:t>
            </a:r>
            <a:r>
              <a:rPr lang="de-DE" dirty="0" err="1"/>
              <a:t>d'impact</a:t>
            </a:r>
            <a:r>
              <a:rPr lang="de-DE" dirty="0"/>
              <a:t> </a:t>
            </a:r>
            <a:r>
              <a:rPr lang="de-DE" dirty="0" err="1"/>
              <a:t>sur</a:t>
            </a:r>
            <a:r>
              <a:rPr lang="de-DE" dirty="0"/>
              <a:t> </a:t>
            </a:r>
            <a:r>
              <a:rPr lang="de-DE" dirty="0" err="1"/>
              <a:t>l'environnement</a:t>
            </a:r>
            <a:r>
              <a:rPr lang="de-DE" dirty="0"/>
              <a:t>, après </a:t>
            </a:r>
            <a:r>
              <a:rPr lang="de-DE" dirty="0" err="1"/>
              <a:t>l'alimentation</a:t>
            </a:r>
            <a:r>
              <a:rPr lang="de-DE" dirty="0"/>
              <a:t>, le </a:t>
            </a:r>
            <a:r>
              <a:rPr lang="de-DE" dirty="0" err="1"/>
              <a:t>logement</a:t>
            </a:r>
            <a:r>
              <a:rPr lang="de-DE" dirty="0"/>
              <a:t> et la </a:t>
            </a:r>
            <a:r>
              <a:rPr lang="de-DE" dirty="0" err="1"/>
              <a:t>mobilité</a:t>
            </a:r>
            <a:r>
              <a:rPr lang="de-DE" dirty="0"/>
              <a:t>. </a:t>
            </a:r>
            <a:r>
              <a:rPr lang="de-DE" dirty="0" err="1"/>
              <a:t>Cette</a:t>
            </a:r>
            <a:r>
              <a:rPr lang="de-DE" dirty="0"/>
              <a:t> </a:t>
            </a:r>
            <a:r>
              <a:rPr lang="de-DE" dirty="0" err="1"/>
              <a:t>stratégie</a:t>
            </a:r>
            <a:r>
              <a:rPr lang="de-DE" dirty="0"/>
              <a:t> </a:t>
            </a:r>
            <a:r>
              <a:rPr lang="de-DE" dirty="0" err="1"/>
              <a:t>s'inscrit</a:t>
            </a:r>
            <a:r>
              <a:rPr lang="de-DE" dirty="0"/>
              <a:t> </a:t>
            </a:r>
            <a:r>
              <a:rPr lang="de-DE" dirty="0" err="1"/>
              <a:t>dans</a:t>
            </a:r>
            <a:r>
              <a:rPr lang="de-DE" dirty="0"/>
              <a:t> le </a:t>
            </a:r>
            <a:r>
              <a:rPr lang="de-DE" dirty="0" err="1"/>
              <a:t>cadre</a:t>
            </a:r>
            <a:r>
              <a:rPr lang="de-DE" dirty="0"/>
              <a:t> du </a:t>
            </a:r>
            <a:r>
              <a:rPr lang="de-DE" dirty="0" err="1"/>
              <a:t>Pacte</a:t>
            </a:r>
            <a:r>
              <a:rPr lang="de-DE" dirty="0"/>
              <a:t> </a:t>
            </a:r>
            <a:r>
              <a:rPr lang="de-DE" dirty="0" err="1"/>
              <a:t>vert</a:t>
            </a:r>
            <a:r>
              <a:rPr lang="de-DE" dirty="0"/>
              <a:t> </a:t>
            </a:r>
            <a:r>
              <a:rPr lang="de-DE" dirty="0" err="1"/>
              <a:t>pour</a:t>
            </a:r>
            <a:r>
              <a:rPr lang="de-DE" dirty="0"/>
              <a:t> </a:t>
            </a:r>
            <a:r>
              <a:rPr lang="de-DE" dirty="0" err="1"/>
              <a:t>l'Europe</a:t>
            </a:r>
            <a:r>
              <a:rPr lang="de-DE" dirty="0"/>
              <a:t>, </a:t>
            </a:r>
            <a:r>
              <a:rPr lang="de-DE" dirty="0" err="1"/>
              <a:t>qui</a:t>
            </a:r>
            <a:r>
              <a:rPr lang="de-DE" dirty="0"/>
              <a:t> </a:t>
            </a:r>
            <a:r>
              <a:rPr lang="de-DE" dirty="0" err="1"/>
              <a:t>vise</a:t>
            </a:r>
            <a:r>
              <a:rPr lang="de-DE" dirty="0"/>
              <a:t> à faire </a:t>
            </a:r>
            <a:r>
              <a:rPr lang="de-DE" dirty="0" err="1"/>
              <a:t>évoluer</a:t>
            </a:r>
            <a:r>
              <a:rPr lang="de-DE" dirty="0"/>
              <a:t> </a:t>
            </a:r>
            <a:r>
              <a:rPr lang="de-DE" dirty="0" err="1"/>
              <a:t>l'ensemble</a:t>
            </a:r>
            <a:r>
              <a:rPr lang="de-DE" dirty="0"/>
              <a:t> du </a:t>
            </a:r>
            <a:r>
              <a:rPr lang="de-DE" dirty="0" err="1"/>
              <a:t>secteur</a:t>
            </a:r>
            <a:r>
              <a:rPr lang="de-DE" dirty="0"/>
              <a:t> </a:t>
            </a:r>
            <a:r>
              <a:rPr lang="de-DE" dirty="0" err="1"/>
              <a:t>vers</a:t>
            </a:r>
            <a:r>
              <a:rPr lang="de-DE" dirty="0"/>
              <a:t> </a:t>
            </a:r>
            <a:r>
              <a:rPr lang="de-DE" dirty="0" err="1"/>
              <a:t>un</a:t>
            </a:r>
            <a:r>
              <a:rPr lang="de-DE" dirty="0"/>
              <a:t> </a:t>
            </a:r>
            <a:r>
              <a:rPr lang="de-DE" dirty="0" err="1"/>
              <a:t>modèle</a:t>
            </a:r>
            <a:r>
              <a:rPr lang="de-DE" dirty="0"/>
              <a:t> </a:t>
            </a:r>
            <a:r>
              <a:rPr lang="de-DE" dirty="0" err="1"/>
              <a:t>circulaire</a:t>
            </a:r>
            <a:r>
              <a:rPr lang="de-DE" dirty="0"/>
              <a:t>, </a:t>
            </a:r>
            <a:r>
              <a:rPr lang="de-DE" dirty="0" err="1"/>
              <a:t>dans</a:t>
            </a:r>
            <a:r>
              <a:rPr lang="de-DE" dirty="0"/>
              <a:t> </a:t>
            </a:r>
            <a:r>
              <a:rPr lang="de-DE" dirty="0" err="1"/>
              <a:t>lequel</a:t>
            </a:r>
            <a:r>
              <a:rPr lang="de-DE" dirty="0"/>
              <a:t> </a:t>
            </a:r>
            <a:r>
              <a:rPr lang="de-DE" dirty="0" err="1"/>
              <a:t>les</a:t>
            </a:r>
            <a:r>
              <a:rPr lang="de-DE" dirty="0"/>
              <a:t> </a:t>
            </a:r>
            <a:r>
              <a:rPr lang="de-DE" dirty="0" err="1"/>
              <a:t>produits</a:t>
            </a:r>
            <a:r>
              <a:rPr lang="de-DE" dirty="0"/>
              <a:t> </a:t>
            </a:r>
            <a:r>
              <a:rPr lang="de-DE" dirty="0" err="1"/>
              <a:t>sont</a:t>
            </a:r>
            <a:r>
              <a:rPr lang="de-DE" dirty="0"/>
              <a:t> </a:t>
            </a:r>
            <a:r>
              <a:rPr lang="de-DE" dirty="0" err="1"/>
              <a:t>conçus</a:t>
            </a:r>
            <a:r>
              <a:rPr lang="de-DE" dirty="0"/>
              <a:t> </a:t>
            </a:r>
            <a:r>
              <a:rPr lang="de-DE" dirty="0" err="1"/>
              <a:t>pour</a:t>
            </a:r>
            <a:r>
              <a:rPr lang="de-DE" dirty="0"/>
              <a:t> </a:t>
            </a:r>
            <a:r>
              <a:rPr lang="de-DE" dirty="0" err="1"/>
              <a:t>durer</a:t>
            </a:r>
            <a:r>
              <a:rPr lang="de-DE" dirty="0"/>
              <a:t> plus </a:t>
            </a:r>
            <a:r>
              <a:rPr lang="de-DE" dirty="0" err="1"/>
              <a:t>longtemps</a:t>
            </a:r>
            <a:r>
              <a:rPr lang="de-DE" dirty="0"/>
              <a:t> et </a:t>
            </a:r>
            <a:r>
              <a:rPr lang="de-DE" dirty="0" err="1"/>
              <a:t>être</a:t>
            </a:r>
            <a:r>
              <a:rPr lang="de-DE" dirty="0"/>
              <a:t> plus </a:t>
            </a:r>
            <a:r>
              <a:rPr lang="de-DE" dirty="0" err="1"/>
              <a:t>faciles</a:t>
            </a:r>
            <a:r>
              <a:rPr lang="de-DE" dirty="0"/>
              <a:t> à </a:t>
            </a:r>
            <a:r>
              <a:rPr lang="de-DE" dirty="0" err="1"/>
              <a:t>recycler</a:t>
            </a:r>
            <a:r>
              <a:rPr lang="de-DE" dirty="0"/>
              <a:t>.</a:t>
            </a: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9</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1033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Ces </a:t>
            </a:r>
            <a:r>
              <a:rPr lang="de-DE" dirty="0" err="1"/>
              <a:t>critères</a:t>
            </a:r>
            <a:r>
              <a:rPr lang="de-DE" dirty="0"/>
              <a:t> </a:t>
            </a:r>
            <a:r>
              <a:rPr lang="de-DE" dirty="0" err="1"/>
              <a:t>aident</a:t>
            </a:r>
            <a:r>
              <a:rPr lang="de-DE" dirty="0"/>
              <a:t> </a:t>
            </a:r>
            <a:r>
              <a:rPr lang="de-DE" dirty="0" err="1"/>
              <a:t>les</a:t>
            </a:r>
            <a:r>
              <a:rPr lang="de-DE" dirty="0"/>
              <a:t> </a:t>
            </a:r>
            <a:r>
              <a:rPr lang="de-DE" dirty="0" err="1"/>
              <a:t>autorités</a:t>
            </a:r>
            <a:r>
              <a:rPr lang="de-DE" dirty="0"/>
              <a:t> à </a:t>
            </a:r>
            <a:r>
              <a:rPr lang="de-DE" dirty="0" err="1"/>
              <a:t>acheter</a:t>
            </a:r>
            <a:r>
              <a:rPr lang="de-DE" dirty="0"/>
              <a:t> des </a:t>
            </a:r>
            <a:r>
              <a:rPr lang="de-DE" dirty="0" err="1"/>
              <a:t>produits</a:t>
            </a:r>
            <a:r>
              <a:rPr lang="de-DE" dirty="0"/>
              <a:t> </a:t>
            </a:r>
            <a:r>
              <a:rPr lang="de-DE" dirty="0" err="1"/>
              <a:t>ayant</a:t>
            </a:r>
            <a:r>
              <a:rPr lang="de-DE" dirty="0"/>
              <a:t> </a:t>
            </a:r>
            <a:r>
              <a:rPr lang="de-DE" dirty="0" err="1"/>
              <a:t>un</a:t>
            </a:r>
            <a:r>
              <a:rPr lang="de-DE" dirty="0"/>
              <a:t> </a:t>
            </a:r>
            <a:r>
              <a:rPr lang="de-DE" dirty="0" err="1"/>
              <a:t>impact</a:t>
            </a:r>
            <a:r>
              <a:rPr lang="de-DE" dirty="0"/>
              <a:t> </a:t>
            </a:r>
            <a:r>
              <a:rPr lang="de-DE" dirty="0" err="1"/>
              <a:t>réduit</a:t>
            </a:r>
            <a:r>
              <a:rPr lang="de-DE" dirty="0"/>
              <a:t>. Ils se </a:t>
            </a:r>
            <a:r>
              <a:rPr lang="de-DE" dirty="0" err="1"/>
              <a:t>répartissent</a:t>
            </a:r>
            <a:r>
              <a:rPr lang="de-DE" dirty="0"/>
              <a:t> comme </a:t>
            </a:r>
            <a:r>
              <a:rPr lang="de-DE" dirty="0" err="1"/>
              <a:t>suit</a:t>
            </a:r>
            <a:r>
              <a:rPr lang="de-DE" dirty="0"/>
              <a:t> :</a:t>
            </a:r>
          </a:p>
          <a:p>
            <a:r>
              <a:rPr lang="de-DE" dirty="0"/>
              <a:t>    ◦ </a:t>
            </a:r>
            <a:r>
              <a:rPr lang="de-DE" dirty="0" err="1"/>
              <a:t>Critères</a:t>
            </a:r>
            <a:r>
              <a:rPr lang="de-DE" dirty="0"/>
              <a:t> de </a:t>
            </a:r>
            <a:r>
              <a:rPr lang="de-DE" dirty="0" err="1"/>
              <a:t>sélection</a:t>
            </a:r>
            <a:r>
              <a:rPr lang="de-DE" dirty="0"/>
              <a:t> : </a:t>
            </a:r>
            <a:r>
              <a:rPr lang="de-DE" dirty="0" err="1"/>
              <a:t>s'assurer</a:t>
            </a:r>
            <a:r>
              <a:rPr lang="de-DE" dirty="0"/>
              <a:t> </a:t>
            </a:r>
            <a:r>
              <a:rPr lang="de-DE" dirty="0" err="1"/>
              <a:t>que</a:t>
            </a:r>
            <a:r>
              <a:rPr lang="de-DE" dirty="0"/>
              <a:t> le </a:t>
            </a:r>
            <a:r>
              <a:rPr lang="de-DE" dirty="0" err="1"/>
              <a:t>fournisseur</a:t>
            </a:r>
            <a:r>
              <a:rPr lang="de-DE" dirty="0"/>
              <a:t> </a:t>
            </a:r>
            <a:r>
              <a:rPr lang="de-DE" dirty="0" err="1"/>
              <a:t>dispose</a:t>
            </a:r>
            <a:r>
              <a:rPr lang="de-DE" dirty="0"/>
              <a:t> des </a:t>
            </a:r>
            <a:r>
              <a:rPr lang="de-DE" dirty="0" err="1"/>
              <a:t>systèmes</a:t>
            </a:r>
            <a:r>
              <a:rPr lang="de-DE" dirty="0"/>
              <a:t> de </a:t>
            </a:r>
            <a:r>
              <a:rPr lang="de-DE" dirty="0" err="1"/>
              <a:t>gestion</a:t>
            </a:r>
            <a:r>
              <a:rPr lang="de-DE" dirty="0"/>
              <a:t> </a:t>
            </a:r>
            <a:r>
              <a:rPr lang="de-DE" dirty="0" err="1"/>
              <a:t>appropriés</a:t>
            </a:r>
            <a:r>
              <a:rPr lang="de-DE" dirty="0"/>
              <a:t>.</a:t>
            </a:r>
          </a:p>
          <a:p>
            <a:r>
              <a:rPr lang="de-DE" dirty="0"/>
              <a:t>    ◦ </a:t>
            </a:r>
            <a:r>
              <a:rPr lang="de-DE" dirty="0" err="1"/>
              <a:t>Spécifications</a:t>
            </a:r>
            <a:r>
              <a:rPr lang="de-DE" dirty="0"/>
              <a:t> </a:t>
            </a:r>
            <a:r>
              <a:rPr lang="de-DE" dirty="0" err="1"/>
              <a:t>techniques</a:t>
            </a:r>
            <a:r>
              <a:rPr lang="de-DE" dirty="0"/>
              <a:t> : </a:t>
            </a:r>
            <a:r>
              <a:rPr lang="de-DE" dirty="0" err="1"/>
              <a:t>exigences</a:t>
            </a:r>
            <a:r>
              <a:rPr lang="de-DE" dirty="0"/>
              <a:t> </a:t>
            </a:r>
            <a:r>
              <a:rPr lang="de-DE" dirty="0" err="1"/>
              <a:t>strictes</a:t>
            </a:r>
            <a:r>
              <a:rPr lang="de-DE" dirty="0"/>
              <a:t> </a:t>
            </a:r>
            <a:r>
              <a:rPr lang="de-DE" dirty="0" err="1"/>
              <a:t>telles</a:t>
            </a:r>
            <a:r>
              <a:rPr lang="de-DE" dirty="0"/>
              <a:t> </a:t>
            </a:r>
            <a:r>
              <a:rPr lang="de-DE" dirty="0" err="1"/>
              <a:t>que</a:t>
            </a:r>
            <a:r>
              <a:rPr lang="de-DE" dirty="0"/>
              <a:t> </a:t>
            </a:r>
            <a:r>
              <a:rPr lang="de-DE" dirty="0" err="1"/>
              <a:t>les</a:t>
            </a:r>
            <a:r>
              <a:rPr lang="de-DE" dirty="0"/>
              <a:t> </a:t>
            </a:r>
            <a:r>
              <a:rPr lang="de-DE" dirty="0" err="1"/>
              <a:t>systèmes</a:t>
            </a:r>
            <a:r>
              <a:rPr lang="de-DE" dirty="0"/>
              <a:t> de </a:t>
            </a:r>
            <a:r>
              <a:rPr lang="de-DE" dirty="0" err="1"/>
              <a:t>traçabilité</a:t>
            </a:r>
            <a:r>
              <a:rPr lang="de-DE" dirty="0"/>
              <a:t> </a:t>
            </a:r>
            <a:r>
              <a:rPr lang="de-DE" dirty="0" err="1"/>
              <a:t>permettant</a:t>
            </a:r>
            <a:r>
              <a:rPr lang="de-DE" dirty="0"/>
              <a:t> de </a:t>
            </a:r>
            <a:r>
              <a:rPr lang="de-DE" dirty="0" err="1"/>
              <a:t>prouver</a:t>
            </a:r>
            <a:r>
              <a:rPr lang="de-DE" dirty="0"/>
              <a:t> </a:t>
            </a:r>
            <a:r>
              <a:rPr lang="de-DE" dirty="0" err="1"/>
              <a:t>l'origine</a:t>
            </a:r>
            <a:r>
              <a:rPr lang="de-DE" dirty="0"/>
              <a:t> des </a:t>
            </a:r>
            <a:r>
              <a:rPr lang="de-DE" dirty="0" err="1"/>
              <a:t>fibres</a:t>
            </a:r>
            <a:r>
              <a:rPr lang="de-DE" dirty="0"/>
              <a:t> et la </a:t>
            </a:r>
            <a:r>
              <a:rPr lang="de-DE" dirty="0" err="1"/>
              <a:t>gestion</a:t>
            </a:r>
            <a:r>
              <a:rPr lang="de-DE" dirty="0"/>
              <a:t> des </a:t>
            </a:r>
            <a:r>
              <a:rPr lang="de-DE" dirty="0" err="1"/>
              <a:t>produits</a:t>
            </a:r>
            <a:r>
              <a:rPr lang="de-DE" dirty="0"/>
              <a:t> </a:t>
            </a:r>
            <a:r>
              <a:rPr lang="de-DE" dirty="0" err="1"/>
              <a:t>chimiques</a:t>
            </a:r>
            <a:r>
              <a:rPr lang="de-DE" dirty="0"/>
              <a:t> (</a:t>
            </a:r>
            <a:r>
              <a:rPr lang="de-DE" dirty="0" err="1"/>
              <a:t>listes</a:t>
            </a:r>
            <a:r>
              <a:rPr lang="de-DE" dirty="0"/>
              <a:t> de </a:t>
            </a:r>
            <a:r>
              <a:rPr lang="de-DE" dirty="0" err="1"/>
              <a:t>substances</a:t>
            </a:r>
            <a:r>
              <a:rPr lang="de-DE" dirty="0"/>
              <a:t> </a:t>
            </a:r>
            <a:r>
              <a:rPr lang="de-DE" dirty="0" err="1"/>
              <a:t>soumises</a:t>
            </a:r>
            <a:r>
              <a:rPr lang="de-DE" dirty="0"/>
              <a:t> à </a:t>
            </a:r>
            <a:r>
              <a:rPr lang="de-DE" dirty="0" err="1"/>
              <a:t>restriction</a:t>
            </a:r>
            <a:r>
              <a:rPr lang="de-DE" dirty="0"/>
              <a:t>).</a:t>
            </a:r>
          </a:p>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11</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8166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720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Pour </a:t>
            </a:r>
            <a:r>
              <a:rPr lang="de-DE" dirty="0" err="1"/>
              <a:t>être</a:t>
            </a:r>
            <a:r>
              <a:rPr lang="de-DE" dirty="0"/>
              <a:t> </a:t>
            </a:r>
            <a:r>
              <a:rPr lang="de-DE" dirty="0" err="1"/>
              <a:t>considéré</a:t>
            </a:r>
            <a:r>
              <a:rPr lang="de-DE" dirty="0"/>
              <a:t> comme « </a:t>
            </a:r>
            <a:r>
              <a:rPr lang="de-DE" dirty="0" err="1"/>
              <a:t>écologique</a:t>
            </a:r>
            <a:r>
              <a:rPr lang="de-DE" dirty="0"/>
              <a:t> », </a:t>
            </a:r>
            <a:r>
              <a:rPr lang="de-DE" dirty="0" err="1"/>
              <a:t>un</a:t>
            </a:r>
            <a:r>
              <a:rPr lang="de-DE" dirty="0"/>
              <a:t> </a:t>
            </a:r>
            <a:r>
              <a:rPr lang="de-DE" dirty="0" err="1"/>
              <a:t>contrat</a:t>
            </a:r>
            <a:r>
              <a:rPr lang="de-DE" dirty="0"/>
              <a:t> </a:t>
            </a:r>
            <a:r>
              <a:rPr lang="de-DE" dirty="0" err="1"/>
              <a:t>peut</a:t>
            </a:r>
            <a:r>
              <a:rPr lang="de-DE" dirty="0"/>
              <a:t> </a:t>
            </a:r>
            <a:r>
              <a:rPr lang="de-DE" dirty="0" err="1"/>
              <a:t>exiger</a:t>
            </a:r>
            <a:r>
              <a:rPr lang="de-DE" dirty="0"/>
              <a:t> </a:t>
            </a:r>
            <a:r>
              <a:rPr lang="de-DE" dirty="0" err="1"/>
              <a:t>qu'au</a:t>
            </a:r>
            <a:r>
              <a:rPr lang="de-DE" dirty="0"/>
              <a:t> </a:t>
            </a:r>
            <a:r>
              <a:rPr lang="de-DE" dirty="0" err="1"/>
              <a:t>moins</a:t>
            </a:r>
            <a:r>
              <a:rPr lang="de-DE" dirty="0"/>
              <a:t> 20 % du </a:t>
            </a:r>
            <a:r>
              <a:rPr lang="de-DE" dirty="0" err="1"/>
              <a:t>coton</a:t>
            </a:r>
            <a:r>
              <a:rPr lang="de-DE" dirty="0"/>
              <a:t> </a:t>
            </a:r>
            <a:r>
              <a:rPr lang="de-DE" dirty="0" err="1"/>
              <a:t>soit</a:t>
            </a:r>
            <a:r>
              <a:rPr lang="de-DE" dirty="0"/>
              <a:t> </a:t>
            </a:r>
            <a:r>
              <a:rPr lang="de-DE" dirty="0" err="1"/>
              <a:t>soit</a:t>
            </a:r>
            <a:r>
              <a:rPr lang="de-DE" dirty="0"/>
              <a:t> </a:t>
            </a:r>
            <a:r>
              <a:rPr lang="de-DE" dirty="0" err="1"/>
              <a:t>issu</a:t>
            </a:r>
            <a:r>
              <a:rPr lang="de-DE" dirty="0"/>
              <a:t> de </a:t>
            </a:r>
            <a:r>
              <a:rPr lang="de-DE" dirty="0" err="1"/>
              <a:t>l'agriculture</a:t>
            </a:r>
            <a:r>
              <a:rPr lang="de-DE" dirty="0"/>
              <a:t> </a:t>
            </a:r>
            <a:r>
              <a:rPr lang="de-DE" dirty="0" err="1"/>
              <a:t>biologique</a:t>
            </a:r>
            <a:r>
              <a:rPr lang="de-DE" dirty="0"/>
              <a:t>, </a:t>
            </a:r>
            <a:r>
              <a:rPr lang="de-DE" dirty="0" err="1"/>
              <a:t>soit</a:t>
            </a:r>
            <a:r>
              <a:rPr lang="de-DE" dirty="0"/>
              <a:t> </a:t>
            </a:r>
            <a:r>
              <a:rPr lang="de-DE" dirty="0" err="1"/>
              <a:t>cultivé</a:t>
            </a:r>
            <a:r>
              <a:rPr lang="de-DE" dirty="0"/>
              <a:t> </a:t>
            </a:r>
            <a:r>
              <a:rPr lang="de-DE" dirty="0" err="1"/>
              <a:t>selon</a:t>
            </a:r>
            <a:r>
              <a:rPr lang="de-DE" dirty="0"/>
              <a:t> </a:t>
            </a:r>
            <a:r>
              <a:rPr lang="de-DE" dirty="0" err="1"/>
              <a:t>les</a:t>
            </a:r>
            <a:r>
              <a:rPr lang="de-DE" dirty="0"/>
              <a:t> </a:t>
            </a:r>
            <a:r>
              <a:rPr lang="de-DE" dirty="0" err="1"/>
              <a:t>principes</a:t>
            </a:r>
            <a:r>
              <a:rPr lang="de-DE" dirty="0"/>
              <a:t> de la </a:t>
            </a:r>
            <a:r>
              <a:rPr lang="de-DE" dirty="0" err="1"/>
              <a:t>lutte</a:t>
            </a:r>
            <a:r>
              <a:rPr lang="de-DE" dirty="0"/>
              <a:t> </a:t>
            </a:r>
            <a:r>
              <a:rPr lang="de-DE" dirty="0" err="1"/>
              <a:t>intégrée</a:t>
            </a:r>
            <a:r>
              <a:rPr lang="de-DE" dirty="0"/>
              <a:t> contre </a:t>
            </a:r>
            <a:r>
              <a:rPr lang="de-DE" dirty="0" err="1"/>
              <a:t>les</a:t>
            </a:r>
            <a:r>
              <a:rPr lang="de-DE" dirty="0"/>
              <a:t> </a:t>
            </a:r>
            <a:r>
              <a:rPr lang="de-DE" dirty="0" err="1"/>
              <a:t>ravageurs</a:t>
            </a:r>
            <a:r>
              <a:rPr lang="de-DE" dirty="0"/>
              <a:t> (IPM). En </a:t>
            </a:r>
            <a:r>
              <a:rPr lang="de-DE" dirty="0" err="1"/>
              <a:t>ce</a:t>
            </a:r>
            <a:r>
              <a:rPr lang="de-DE" dirty="0"/>
              <a:t> </a:t>
            </a:r>
            <a:r>
              <a:rPr lang="de-DE" dirty="0" err="1"/>
              <a:t>qui</a:t>
            </a:r>
            <a:r>
              <a:rPr lang="de-DE" dirty="0"/>
              <a:t> </a:t>
            </a:r>
            <a:r>
              <a:rPr lang="de-DE" dirty="0" err="1"/>
              <a:t>concerne</a:t>
            </a:r>
            <a:r>
              <a:rPr lang="de-DE" dirty="0"/>
              <a:t> la </a:t>
            </a:r>
            <a:r>
              <a:rPr lang="de-DE" dirty="0" err="1"/>
              <a:t>laine</a:t>
            </a:r>
            <a:r>
              <a:rPr lang="de-DE" dirty="0"/>
              <a:t>, des </a:t>
            </a:r>
            <a:r>
              <a:rPr lang="de-DE" dirty="0" err="1"/>
              <a:t>limites</a:t>
            </a:r>
            <a:r>
              <a:rPr lang="de-DE" dirty="0"/>
              <a:t> </a:t>
            </a:r>
            <a:r>
              <a:rPr lang="de-DE" dirty="0" err="1"/>
              <a:t>strictes</a:t>
            </a:r>
            <a:r>
              <a:rPr lang="de-DE" dirty="0"/>
              <a:t> </a:t>
            </a:r>
            <a:r>
              <a:rPr lang="de-DE" dirty="0" err="1"/>
              <a:t>sont</a:t>
            </a:r>
            <a:r>
              <a:rPr lang="de-DE" dirty="0"/>
              <a:t> </a:t>
            </a:r>
            <a:r>
              <a:rPr lang="de-DE" dirty="0" err="1"/>
              <a:t>imposées</a:t>
            </a:r>
            <a:r>
              <a:rPr lang="de-DE" dirty="0"/>
              <a:t> </a:t>
            </a:r>
            <a:r>
              <a:rPr lang="de-DE" dirty="0" err="1"/>
              <a:t>quant</a:t>
            </a:r>
            <a:r>
              <a:rPr lang="de-DE" dirty="0"/>
              <a:t> </a:t>
            </a:r>
            <a:r>
              <a:rPr lang="de-DE" dirty="0" err="1"/>
              <a:t>aux</a:t>
            </a:r>
            <a:r>
              <a:rPr lang="de-DE" dirty="0"/>
              <a:t> </a:t>
            </a:r>
            <a:r>
              <a:rPr lang="de-DE" dirty="0" err="1"/>
              <a:t>polluants</a:t>
            </a:r>
            <a:r>
              <a:rPr lang="de-DE" dirty="0"/>
              <a:t> </a:t>
            </a:r>
            <a:r>
              <a:rPr lang="de-DE" dirty="0" err="1"/>
              <a:t>autorisés</a:t>
            </a:r>
            <a:r>
              <a:rPr lang="de-DE" dirty="0"/>
              <a:t> </a:t>
            </a:r>
            <a:r>
              <a:rPr lang="de-DE" dirty="0" err="1"/>
              <a:t>dans</a:t>
            </a:r>
            <a:r>
              <a:rPr lang="de-DE" dirty="0"/>
              <a:t> </a:t>
            </a:r>
            <a:r>
              <a:rPr lang="de-DE" dirty="0" err="1"/>
              <a:t>les</a:t>
            </a:r>
            <a:r>
              <a:rPr lang="de-DE" dirty="0"/>
              <a:t> </a:t>
            </a:r>
            <a:r>
              <a:rPr lang="de-DE" dirty="0" err="1"/>
              <a:t>eaux</a:t>
            </a:r>
            <a:r>
              <a:rPr lang="de-DE" dirty="0"/>
              <a:t> </a:t>
            </a:r>
            <a:r>
              <a:rPr lang="de-DE" dirty="0" err="1"/>
              <a:t>usées</a:t>
            </a:r>
            <a:r>
              <a:rPr lang="de-DE" dirty="0"/>
              <a:t> </a:t>
            </a:r>
            <a:r>
              <a:rPr lang="de-DE" dirty="0" err="1"/>
              <a:t>issues</a:t>
            </a:r>
            <a:r>
              <a:rPr lang="de-DE" dirty="0"/>
              <a:t> du « </a:t>
            </a:r>
            <a:r>
              <a:rPr lang="de-DE" dirty="0" err="1"/>
              <a:t>lavage</a:t>
            </a:r>
            <a:r>
              <a:rPr lang="de-DE" dirty="0"/>
              <a:t> » (</a:t>
            </a:r>
            <a:r>
              <a:rPr lang="de-DE" dirty="0" err="1"/>
              <a:t>nettoyage</a:t>
            </a:r>
            <a:r>
              <a:rPr lang="de-DE" dirty="0"/>
              <a:t> de la </a:t>
            </a:r>
            <a:r>
              <a:rPr lang="de-DE" dirty="0" err="1"/>
              <a:t>laine</a:t>
            </a:r>
            <a:r>
              <a:rPr lang="de-DE" dirty="0"/>
              <a:t>).</a:t>
            </a: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7243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1">
  <p:cSld name="Titel 1">
    <p:bg>
      <p:bgPr>
        <a:solidFill>
          <a:schemeClr val="lt1"/>
        </a:solidFill>
        <a:effectLst/>
      </p:bgPr>
    </p:bg>
    <p:spTree>
      <p:nvGrpSpPr>
        <p:cNvPr id="1" name="Shape 15"/>
        <p:cNvGrpSpPr/>
        <p:nvPr/>
      </p:nvGrpSpPr>
      <p:grpSpPr>
        <a:xfrm>
          <a:off x="0" y="0"/>
          <a:ext cx="0" cy="0"/>
          <a:chOff x="0" y="0"/>
          <a:chExt cx="0" cy="0"/>
        </a:xfrm>
      </p:grpSpPr>
      <p:sp>
        <p:nvSpPr>
          <p:cNvPr id="16" name="Google Shape;16;p17"/>
          <p:cNvSpPr/>
          <p:nvPr/>
        </p:nvSpPr>
        <p:spPr>
          <a:xfrm rot="10800000">
            <a:off x="332000" y="4831776"/>
            <a:ext cx="4356925" cy="4052448"/>
          </a:xfrm>
          <a:prstGeom prst="pie">
            <a:avLst>
              <a:gd name="adj1" fmla="val 0"/>
              <a:gd name="adj2" fmla="val 10801609"/>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17"/>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8" name="Google Shape;18;p17"/>
          <p:cNvCxnSpPr/>
          <p:nvPr/>
        </p:nvCxnSpPr>
        <p:spPr>
          <a:xfrm>
            <a:off x="6309360" y="3950208"/>
            <a:ext cx="2133600" cy="3992"/>
          </a:xfrm>
          <a:prstGeom prst="straightConnector1">
            <a:avLst/>
          </a:prstGeom>
          <a:noFill/>
          <a:ln w="101600" cap="flat" cmpd="sng">
            <a:solidFill>
              <a:schemeClr val="accent3"/>
            </a:solidFill>
            <a:prstDash val="solid"/>
            <a:miter lim="800000"/>
            <a:headEnd type="none" w="sm" len="sm"/>
            <a:tailEnd type="none" w="sm" len="sm"/>
          </a:ln>
        </p:spPr>
      </p:cxnSp>
      <p:sp>
        <p:nvSpPr>
          <p:cNvPr id="19" name="Google Shape;19;p17"/>
          <p:cNvSpPr/>
          <p:nvPr/>
        </p:nvSpPr>
        <p:spPr>
          <a:xfrm rot="10800000">
            <a:off x="-1304496" y="5613097"/>
            <a:ext cx="2624490" cy="2489806"/>
          </a:xfrm>
          <a:prstGeom prst="pie">
            <a:avLst>
              <a:gd name="adj1" fmla="val 5413995"/>
              <a:gd name="adj2" fmla="val 10826281"/>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20;p17"/>
          <p:cNvSpPr/>
          <p:nvPr/>
        </p:nvSpPr>
        <p:spPr>
          <a:xfrm rot="-5400000">
            <a:off x="-1055890" y="818688"/>
            <a:ext cx="2127278" cy="2127278"/>
          </a:xfrm>
          <a:prstGeom prst="pie">
            <a:avLst>
              <a:gd name="adj1" fmla="val 0"/>
              <a:gd name="adj2" fmla="val 1085180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STO">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90F5025-3D07-9043-AFDF-4A83517EA257}"/>
              </a:ext>
            </a:extLst>
          </p:cNvPr>
          <p:cNvPicPr>
            <a:picLocks noChangeAspect="1"/>
          </p:cNvPicPr>
          <p:nvPr userDrawn="1"/>
        </p:nvPicPr>
        <p:blipFill>
          <a:blip r:embed="rId2"/>
          <a:srcRect/>
          <a:stretch/>
        </p:blipFill>
        <p:spPr>
          <a:xfrm>
            <a:off x="0" y="1"/>
            <a:ext cx="12192000" cy="6864625"/>
          </a:xfrm>
          <a:prstGeom prst="rect">
            <a:avLst/>
          </a:prstGeom>
        </p:spPr>
      </p:pic>
      <p:sp>
        <p:nvSpPr>
          <p:cNvPr id="3" name="Segnaposto numero diapositiva 5"/>
          <p:cNvSpPr>
            <a:spLocks noGrp="1"/>
          </p:cNvSpPr>
          <p:nvPr>
            <p:ph type="sldNum" sz="quarter" idx="4"/>
          </p:nvPr>
        </p:nvSpPr>
        <p:spPr>
          <a:xfrm>
            <a:off x="11351299" y="6288618"/>
            <a:ext cx="620568" cy="365125"/>
          </a:xfrm>
          <a:prstGeom prst="rect">
            <a:avLst/>
          </a:prstGeom>
        </p:spPr>
        <p:txBody>
          <a:bodyPr vert="horz" lIns="91440" tIns="45720" rIns="91440" bIns="45720" rtlCol="0" anchor="ctr"/>
          <a:lstStyle>
            <a:lvl1pPr algn="r">
              <a:defRPr sz="1200" b="1">
                <a:solidFill>
                  <a:schemeClr val="bg1"/>
                </a:solidFill>
              </a:defRPr>
            </a:lvl1pPr>
          </a:lstStyle>
          <a:p>
            <a:fld id="{E721C07E-6ECB-1E4D-B61E-6B0583E84734}" type="slidenum">
              <a:rPr lang="it-IT" smtClean="0"/>
              <a:pPr/>
              <a:t>‹Nr.›</a:t>
            </a:fld>
            <a:endParaRPr lang="it-IT"/>
          </a:p>
        </p:txBody>
      </p:sp>
    </p:spTree>
    <p:extLst>
      <p:ext uri="{BB962C8B-B14F-4D97-AF65-F5344CB8AC3E}">
        <p14:creationId xmlns:p14="http://schemas.microsoft.com/office/powerpoint/2010/main" val="978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1">
  <p:cSld name="Agenda 1">
    <p:spTree>
      <p:nvGrpSpPr>
        <p:cNvPr id="1" name="Shape 21"/>
        <p:cNvGrpSpPr/>
        <p:nvPr/>
      </p:nvGrpSpPr>
      <p:grpSpPr>
        <a:xfrm>
          <a:off x="0" y="0"/>
          <a:ext cx="0" cy="0"/>
          <a:chOff x="0" y="0"/>
          <a:chExt cx="0" cy="0"/>
        </a:xfrm>
      </p:grpSpPr>
      <p:sp>
        <p:nvSpPr>
          <p:cNvPr id="22" name="Google Shape;22;p18"/>
          <p:cNvSpPr/>
          <p:nvPr/>
        </p:nvSpPr>
        <p:spPr>
          <a:xfrm>
            <a:off x="9879382" y="-116909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 name="Google Shape;23;p18"/>
          <p:cNvSpPr txBox="1">
            <a:spLocks noGrp="1"/>
          </p:cNvSpPr>
          <p:nvPr>
            <p:ph type="title"/>
          </p:nvPr>
        </p:nvSpPr>
        <p:spPr>
          <a:xfrm>
            <a:off x="594360" y="189572"/>
            <a:ext cx="6787747" cy="1593507"/>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8"/>
          <p:cNvSpPr txBox="1">
            <a:spLocks noGrp="1"/>
          </p:cNvSpPr>
          <p:nvPr>
            <p:ph type="body" idx="1"/>
          </p:nvPr>
        </p:nvSpPr>
        <p:spPr>
          <a:xfrm>
            <a:off x="594359" y="2281918"/>
            <a:ext cx="6787747" cy="3708517"/>
          </a:xfrm>
          <a:prstGeom prst="rect">
            <a:avLst/>
          </a:prstGeom>
          <a:noFill/>
          <a:ln>
            <a:noFill/>
          </a:ln>
        </p:spPr>
        <p:txBody>
          <a:bodyPr spcFirstLastPara="1" wrap="square" lIns="0" tIns="228600" rIns="0" bIns="0" anchor="t" anchorCtr="0">
            <a:normAutofit/>
          </a:bodyPr>
          <a:lstStyle>
            <a:lvl1pPr marL="457200" lvl="0" indent="-228600" algn="l">
              <a:lnSpc>
                <a:spcPct val="80000"/>
              </a:lnSpc>
              <a:spcBef>
                <a:spcPts val="2200"/>
              </a:spcBef>
              <a:spcAft>
                <a:spcPts val="0"/>
              </a:spcAft>
              <a:buClr>
                <a:schemeClr val="accent4"/>
              </a:buClr>
              <a:buSzPts val="2400"/>
              <a:buFont typeface="Arial"/>
              <a:buNone/>
              <a:defRPr sz="2400" b="1" i="0">
                <a:solidFill>
                  <a:schemeClr val="accent4"/>
                </a:solidFill>
                <a:latin typeface="Arial"/>
                <a:ea typeface="Arial"/>
                <a:cs typeface="Arial"/>
                <a:sym typeface="Arial"/>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5" name="Google Shape;25;p18"/>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26" name="Google Shape;26;p18"/>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7" name="Google Shape;27;p18"/>
          <p:cNvCxnSpPr/>
          <p:nvPr/>
        </p:nvCxnSpPr>
        <p:spPr>
          <a:xfrm>
            <a:off x="594360" y="214884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28" name="Google Shape;28;p18"/>
          <p:cNvSpPr/>
          <p:nvPr/>
        </p:nvSpPr>
        <p:spPr>
          <a:xfrm>
            <a:off x="8076007"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 name="Google Shape;29;p18"/>
          <p:cNvSpPr/>
          <p:nvPr/>
        </p:nvSpPr>
        <p:spPr>
          <a:xfrm>
            <a:off x="9723419" y="301731"/>
            <a:ext cx="846741" cy="808715"/>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3">
  <p:cSld name="Titel 3">
    <p:bg>
      <p:bgPr>
        <a:solidFill>
          <a:schemeClr val="lt1"/>
        </a:solidFill>
        <a:effectLst/>
      </p:bgPr>
    </p:bg>
    <p:spTree>
      <p:nvGrpSpPr>
        <p:cNvPr id="1" name="Shape 40"/>
        <p:cNvGrpSpPr/>
        <p:nvPr/>
      </p:nvGrpSpPr>
      <p:grpSpPr>
        <a:xfrm>
          <a:off x="0" y="0"/>
          <a:ext cx="0" cy="0"/>
          <a:chOff x="0" y="0"/>
          <a:chExt cx="0" cy="0"/>
        </a:xfrm>
      </p:grpSpPr>
      <p:sp>
        <p:nvSpPr>
          <p:cNvPr id="41" name="Google Shape;41;p20"/>
          <p:cNvSpPr txBox="1">
            <a:spLocks noGrp="1"/>
          </p:cNvSpPr>
          <p:nvPr>
            <p:ph type="ctrTitle"/>
          </p:nvPr>
        </p:nvSpPr>
        <p:spPr>
          <a:xfrm>
            <a:off x="594360"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594360" y="454955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43" name="Google Shape;43;p20"/>
          <p:cNvCxnSpPr/>
          <p:nvPr/>
        </p:nvCxnSpPr>
        <p:spPr>
          <a:xfrm>
            <a:off x="594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44" name="Google Shape;44;p20"/>
          <p:cNvSpPr/>
          <p:nvPr/>
        </p:nvSpPr>
        <p:spPr>
          <a:xfrm>
            <a:off x="10879755" y="-1244903"/>
            <a:ext cx="2624490" cy="2489806"/>
          </a:xfrm>
          <a:prstGeom prst="pie">
            <a:avLst>
              <a:gd name="adj1" fmla="val 5413995"/>
              <a:gd name="adj2" fmla="val 10826281"/>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 name="Google Shape;45;p20"/>
          <p:cNvSpPr/>
          <p:nvPr/>
        </p:nvSpPr>
        <p:spPr>
          <a:xfrm>
            <a:off x="6210036" y="-1896488"/>
            <a:ext cx="3792975" cy="3792975"/>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 name="Google Shape;46;p20"/>
          <p:cNvSpPr/>
          <p:nvPr/>
        </p:nvSpPr>
        <p:spPr>
          <a:xfrm rot="5400000">
            <a:off x="10295512" y="1532512"/>
            <a:ext cx="3792975" cy="3792975"/>
          </a:xfrm>
          <a:prstGeom prst="pie">
            <a:avLst>
              <a:gd name="adj1" fmla="val 0"/>
              <a:gd name="adj2" fmla="val 10837603"/>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2">
  <p:cSld name="Titel 2">
    <p:bg>
      <p:bgPr>
        <a:solidFill>
          <a:schemeClr val="lt1"/>
        </a:solidFill>
        <a:effectLst/>
      </p:bgPr>
    </p:bg>
    <p:spTree>
      <p:nvGrpSpPr>
        <p:cNvPr id="1" name="Shape 47"/>
        <p:cNvGrpSpPr/>
        <p:nvPr/>
      </p:nvGrpSpPr>
      <p:grpSpPr>
        <a:xfrm>
          <a:off x="0" y="0"/>
          <a:ext cx="0" cy="0"/>
          <a:chOff x="0" y="0"/>
          <a:chExt cx="0" cy="0"/>
        </a:xfrm>
      </p:grpSpPr>
      <p:sp>
        <p:nvSpPr>
          <p:cNvPr id="48" name="Google Shape;48;p21"/>
          <p:cNvSpPr txBox="1">
            <a:spLocks noGrp="1"/>
          </p:cNvSpPr>
          <p:nvPr>
            <p:ph type="ctrTitle"/>
          </p:nvPr>
        </p:nvSpPr>
        <p:spPr>
          <a:xfrm>
            <a:off x="6299835" y="43052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1"/>
          <p:cNvSpPr txBox="1">
            <a:spLocks noGrp="1"/>
          </p:cNvSpPr>
          <p:nvPr>
            <p:ph type="body" idx="1"/>
          </p:nvPr>
        </p:nvSpPr>
        <p:spPr>
          <a:xfrm>
            <a:off x="6299835" y="456860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50" name="Google Shape;50;p21"/>
          <p:cNvCxnSpPr/>
          <p:nvPr/>
        </p:nvCxnSpPr>
        <p:spPr>
          <a:xfrm>
            <a:off x="6309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51" name="Google Shape;51;p21"/>
          <p:cNvSpPr>
            <a:spLocks noGrp="1"/>
          </p:cNvSpPr>
          <p:nvPr>
            <p:ph type="pic" idx="2"/>
          </p:nvPr>
        </p:nvSpPr>
        <p:spPr>
          <a:xfrm>
            <a:off x="0" y="-11113"/>
            <a:ext cx="5628068" cy="6858000"/>
          </a:xfrm>
          <a:prstGeom prst="flowChartDelay">
            <a:avLst/>
          </a:prstGeom>
          <a:solidFill>
            <a:srgbClr val="87C3CD"/>
          </a:solidFill>
          <a:ln>
            <a:noFill/>
          </a:ln>
        </p:spPr>
        <p:txBody>
          <a:bodyPr/>
          <a:lstStyle/>
          <a:p>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p:cSld name="Titel">
    <p:bg>
      <p:bgPr>
        <a:solidFill>
          <a:schemeClr val="lt1"/>
        </a:solidFill>
        <a:effectLst/>
      </p:bgPr>
    </p:bg>
    <p:spTree>
      <p:nvGrpSpPr>
        <p:cNvPr id="1" name="Shape 52"/>
        <p:cNvGrpSpPr/>
        <p:nvPr/>
      </p:nvGrpSpPr>
      <p:grpSpPr>
        <a:xfrm>
          <a:off x="0" y="0"/>
          <a:ext cx="0" cy="0"/>
          <a:chOff x="0" y="0"/>
          <a:chExt cx="0" cy="0"/>
        </a:xfrm>
      </p:grpSpPr>
      <p:sp>
        <p:nvSpPr>
          <p:cNvPr id="53" name="Google Shape;53;p22"/>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54" name="Google Shape;54;p22"/>
          <p:cNvCxnSpPr/>
          <p:nvPr/>
        </p:nvCxnSpPr>
        <p:spPr>
          <a:xfrm>
            <a:off x="6309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55" name="Google Shape;55;p22"/>
          <p:cNvSpPr txBox="1">
            <a:spLocks noGrp="1"/>
          </p:cNvSpPr>
          <p:nvPr>
            <p:ph type="body" idx="1"/>
          </p:nvPr>
        </p:nvSpPr>
        <p:spPr>
          <a:xfrm>
            <a:off x="6309905" y="454955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6" name="Google Shape;56;p22"/>
          <p:cNvSpPr/>
          <p:nvPr/>
        </p:nvSpPr>
        <p:spPr>
          <a:xfrm rot="-5400000">
            <a:off x="-1994302" y="2784058"/>
            <a:ext cx="3988604" cy="4143593"/>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 name="Google Shape;57;p22"/>
          <p:cNvSpPr/>
          <p:nvPr/>
        </p:nvSpPr>
        <p:spPr>
          <a:xfrm rot="10800000">
            <a:off x="1657654" y="5606713"/>
            <a:ext cx="2376839" cy="2502573"/>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 name="Google Shape;58;p22"/>
          <p:cNvSpPr/>
          <p:nvPr/>
        </p:nvSpPr>
        <p:spPr>
          <a:xfrm rot="-8153822">
            <a:off x="691437" y="2439793"/>
            <a:ext cx="1375053" cy="140689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und zwei Inhalte 2">
  <p:cSld name="Titel und zwei Inhalte 2">
    <p:bg>
      <p:bgPr>
        <a:solidFill>
          <a:schemeClr val="lt1"/>
        </a:solidFill>
        <a:effectLst/>
      </p:bgPr>
    </p:bg>
    <p:spTree>
      <p:nvGrpSpPr>
        <p:cNvPr id="1" name="Shape 59"/>
        <p:cNvGrpSpPr/>
        <p:nvPr/>
      </p:nvGrpSpPr>
      <p:grpSpPr>
        <a:xfrm>
          <a:off x="0" y="0"/>
          <a:ext cx="0" cy="0"/>
          <a:chOff x="0" y="0"/>
          <a:chExt cx="0" cy="0"/>
        </a:xfrm>
      </p:grpSpPr>
      <p:sp>
        <p:nvSpPr>
          <p:cNvPr id="60" name="Google Shape;60;p23"/>
          <p:cNvSpPr txBox="1">
            <a:spLocks noGrp="1"/>
          </p:cNvSpPr>
          <p:nvPr>
            <p:ph type="title"/>
          </p:nvPr>
        </p:nvSpPr>
        <p:spPr>
          <a:xfrm>
            <a:off x="594360" y="278129"/>
            <a:ext cx="9778365" cy="149459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3"/>
          <p:cNvSpPr txBox="1">
            <a:spLocks noGrp="1"/>
          </p:cNvSpPr>
          <p:nvPr>
            <p:ph type="body" idx="1"/>
          </p:nvPr>
        </p:nvSpPr>
        <p:spPr>
          <a:xfrm>
            <a:off x="594360"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2" name="Google Shape;62;p23"/>
          <p:cNvSpPr txBox="1">
            <a:spLocks noGrp="1"/>
          </p:cNvSpPr>
          <p:nvPr>
            <p:ph type="body" idx="2"/>
          </p:nvPr>
        </p:nvSpPr>
        <p:spPr>
          <a:xfrm>
            <a:off x="5881898"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3" name="Google Shape;63;p23"/>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64" name="Google Shape;64;p23"/>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65" name="Google Shape;65;p23"/>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66" name="Google Shape;66;p23"/>
          <p:cNvSpPr/>
          <p:nvPr/>
        </p:nvSpPr>
        <p:spPr>
          <a:xfrm>
            <a:off x="9879382" y="-1169095"/>
            <a:ext cx="2338190" cy="2338190"/>
          </a:xfrm>
          <a:prstGeom prst="pie">
            <a:avLst>
              <a:gd name="adj1" fmla="val 0"/>
              <a:gd name="adj2" fmla="val 10795612"/>
            </a:avLst>
          </a:prstGeom>
          <a:solidFill>
            <a:srgbClr val="AFD7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 name="Google Shape;67;p23"/>
          <p:cNvSpPr/>
          <p:nvPr/>
        </p:nvSpPr>
        <p:spPr>
          <a:xfrm>
            <a:off x="8335968" y="-706089"/>
            <a:ext cx="1393345" cy="1412178"/>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 name="Google Shape;68;p23"/>
          <p:cNvSpPr/>
          <p:nvPr/>
        </p:nvSpPr>
        <p:spPr>
          <a:xfrm>
            <a:off x="9624160" y="313424"/>
            <a:ext cx="1157486" cy="11574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inhalt und Bild">
  <p:cSld name="Titelinhalt und Bild">
    <p:bg>
      <p:bgPr>
        <a:solidFill>
          <a:schemeClr val="lt1"/>
        </a:solidFill>
        <a:effectLst/>
      </p:bgPr>
    </p:bg>
    <p:spTree>
      <p:nvGrpSpPr>
        <p:cNvPr id="1" name="Shape 79"/>
        <p:cNvGrpSpPr/>
        <p:nvPr/>
      </p:nvGrpSpPr>
      <p:grpSpPr>
        <a:xfrm>
          <a:off x="0" y="0"/>
          <a:ext cx="0" cy="0"/>
          <a:chOff x="0" y="0"/>
          <a:chExt cx="0" cy="0"/>
        </a:xfrm>
      </p:grpSpPr>
      <p:sp>
        <p:nvSpPr>
          <p:cNvPr id="80" name="Google Shape;80;p25"/>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5"/>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82" name="Google Shape;82;p25"/>
          <p:cNvCxnSpPr/>
          <p:nvPr/>
        </p:nvCxnSpPr>
        <p:spPr>
          <a:xfrm>
            <a:off x="594360" y="2997459"/>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83" name="Google Shape;83;p25"/>
          <p:cNvSpPr>
            <a:spLocks noGrp="1"/>
          </p:cNvSpPr>
          <p:nvPr>
            <p:ph type="pic" idx="2"/>
          </p:nvPr>
        </p:nvSpPr>
        <p:spPr>
          <a:xfrm flipH="1">
            <a:off x="6733505" y="0"/>
            <a:ext cx="5458495" cy="6858000"/>
          </a:xfrm>
          <a:prstGeom prst="flowChartDelay">
            <a:avLst/>
          </a:prstGeom>
          <a:solidFill>
            <a:srgbClr val="87C3CD"/>
          </a:solidFill>
          <a:ln>
            <a:noFill/>
          </a:ln>
        </p:spPr>
        <p:txBody>
          <a:bodyPr/>
          <a:lstStyle/>
          <a:p>
            <a:endParaRPr lang="de-DE"/>
          </a:p>
        </p:txBody>
      </p:sp>
      <p:sp>
        <p:nvSpPr>
          <p:cNvPr id="84" name="Google Shape;84;p25"/>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85" name="Google Shape;85;p25"/>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elle 2">
  <p:cSld name="Tabelle 2">
    <p:bg>
      <p:bgPr>
        <a:solidFill>
          <a:schemeClr val="lt1"/>
        </a:solidFill>
        <a:effectLst/>
      </p:bgPr>
    </p:bg>
    <p:spTree>
      <p:nvGrpSpPr>
        <p:cNvPr id="1" name="Shape 107"/>
        <p:cNvGrpSpPr/>
        <p:nvPr/>
      </p:nvGrpSpPr>
      <p:grpSpPr>
        <a:xfrm>
          <a:off x="0" y="0"/>
          <a:ext cx="0" cy="0"/>
          <a:chOff x="0" y="0"/>
          <a:chExt cx="0" cy="0"/>
        </a:xfrm>
      </p:grpSpPr>
      <p:sp>
        <p:nvSpPr>
          <p:cNvPr id="108" name="Google Shape;108;p28"/>
          <p:cNvSpPr txBox="1">
            <a:spLocks noGrp="1"/>
          </p:cNvSpPr>
          <p:nvPr>
            <p:ph type="title"/>
          </p:nvPr>
        </p:nvSpPr>
        <p:spPr>
          <a:xfrm>
            <a:off x="594360" y="202400"/>
            <a:ext cx="10972800" cy="1570325"/>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8"/>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110" name="Google Shape;110;p28"/>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11" name="Google Shape;111;p28"/>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inanzierung">
  <p:cSld name="Finanzierung">
    <p:spTree>
      <p:nvGrpSpPr>
        <p:cNvPr id="1" name="Shape 112"/>
        <p:cNvGrpSpPr/>
        <p:nvPr/>
      </p:nvGrpSpPr>
      <p:grpSpPr>
        <a:xfrm>
          <a:off x="0" y="0"/>
          <a:ext cx="0" cy="0"/>
          <a:chOff x="0" y="0"/>
          <a:chExt cx="0" cy="0"/>
        </a:xfrm>
      </p:grpSpPr>
      <p:sp>
        <p:nvSpPr>
          <p:cNvPr id="113" name="Google Shape;113;p29"/>
          <p:cNvSpPr txBox="1">
            <a:spLocks noGrp="1"/>
          </p:cNvSpPr>
          <p:nvPr>
            <p:ph type="body" idx="1"/>
          </p:nvPr>
        </p:nvSpPr>
        <p:spPr>
          <a:xfrm>
            <a:off x="2179161" y="3113786"/>
            <a:ext cx="4749959" cy="20367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800"/>
              <a:buNone/>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14" name="Google Shape;114;p29" descr="Ein Bild, das Screenshot, Schrift, Text, Electric Blue (Farbe) enthält.&#10;&#10;Automatisch generierte Beschreibung"/>
          <p:cNvPicPr preferRelativeResize="0"/>
          <p:nvPr/>
        </p:nvPicPr>
        <p:blipFill rotWithShape="1">
          <a:blip r:embed="rId2">
            <a:alphaModFix/>
          </a:blip>
          <a:srcRect/>
          <a:stretch/>
        </p:blipFill>
        <p:spPr>
          <a:xfrm>
            <a:off x="2041071" y="2129065"/>
            <a:ext cx="3150689" cy="87296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body" idx="1"/>
          </p:nvPr>
        </p:nvSpPr>
        <p:spPr>
          <a:xfrm>
            <a:off x="594360" y="1825625"/>
            <a:ext cx="1100328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1" name="Google Shape;11;p16"/>
          <p:cNvSpPr txBox="1">
            <a:spLocks noGrp="1"/>
          </p:cNvSpPr>
          <p:nvPr>
            <p:ph type="title"/>
          </p:nvPr>
        </p:nvSpPr>
        <p:spPr>
          <a:xfrm>
            <a:off x="594360" y="365125"/>
            <a:ext cx="11003280" cy="1325563"/>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3F3F3F"/>
              </a:buClr>
              <a:buSzPts val="4400"/>
              <a:buFont typeface="Play"/>
              <a:buNone/>
              <a:defRPr sz="4400" b="1" i="0" u="none" strike="noStrike" cap="none">
                <a:solidFill>
                  <a:srgbClr val="3F3F3F"/>
                </a:solidFill>
                <a:latin typeface="Play"/>
                <a:ea typeface="Play"/>
                <a:cs typeface="Play"/>
                <a:sym typeface="Play"/>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2" name="Google Shape;12;p16"/>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3" name="Google Shape;13;p16"/>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100" b="1" i="0" u="none" strike="noStrike" cap="none">
                <a:solidFill>
                  <a:schemeClr val="dk1"/>
                </a:solidFill>
                <a:latin typeface="Arial"/>
                <a:ea typeface="Arial"/>
                <a:cs typeface="Arial"/>
                <a:sym typeface="Arial"/>
              </a:defRPr>
            </a:lvl1pPr>
            <a:lvl2pPr marL="0" marR="0" lvl="1" indent="0" algn="l" rtl="0">
              <a:spcBef>
                <a:spcPts val="0"/>
              </a:spcBef>
              <a:buNone/>
              <a:defRPr sz="1100" b="1" i="0" u="none" strike="noStrike" cap="none">
                <a:solidFill>
                  <a:schemeClr val="dk1"/>
                </a:solidFill>
                <a:latin typeface="Arial"/>
                <a:ea typeface="Arial"/>
                <a:cs typeface="Arial"/>
                <a:sym typeface="Arial"/>
              </a:defRPr>
            </a:lvl2pPr>
            <a:lvl3pPr marL="0" marR="0" lvl="2" indent="0" algn="l" rtl="0">
              <a:spcBef>
                <a:spcPts val="0"/>
              </a:spcBef>
              <a:buNone/>
              <a:defRPr sz="1100" b="1" i="0" u="none" strike="noStrike" cap="none">
                <a:solidFill>
                  <a:schemeClr val="dk1"/>
                </a:solidFill>
                <a:latin typeface="Arial"/>
                <a:ea typeface="Arial"/>
                <a:cs typeface="Arial"/>
                <a:sym typeface="Arial"/>
              </a:defRPr>
            </a:lvl3pPr>
            <a:lvl4pPr marL="0" marR="0" lvl="3" indent="0" algn="l" rtl="0">
              <a:spcBef>
                <a:spcPts val="0"/>
              </a:spcBef>
              <a:buNone/>
              <a:defRPr sz="1100" b="1" i="0" u="none" strike="noStrike" cap="none">
                <a:solidFill>
                  <a:schemeClr val="dk1"/>
                </a:solidFill>
                <a:latin typeface="Arial"/>
                <a:ea typeface="Arial"/>
                <a:cs typeface="Arial"/>
                <a:sym typeface="Arial"/>
              </a:defRPr>
            </a:lvl4pPr>
            <a:lvl5pPr marL="0" marR="0" lvl="4" indent="0" algn="l" rtl="0">
              <a:spcBef>
                <a:spcPts val="0"/>
              </a:spcBef>
              <a:buNone/>
              <a:defRPr sz="1100" b="1" i="0" u="none" strike="noStrike" cap="none">
                <a:solidFill>
                  <a:schemeClr val="dk1"/>
                </a:solidFill>
                <a:latin typeface="Arial"/>
                <a:ea typeface="Arial"/>
                <a:cs typeface="Arial"/>
                <a:sym typeface="Arial"/>
              </a:defRPr>
            </a:lvl5pPr>
            <a:lvl6pPr marL="0" marR="0" lvl="5" indent="0" algn="l" rtl="0">
              <a:spcBef>
                <a:spcPts val="0"/>
              </a:spcBef>
              <a:buNone/>
              <a:defRPr sz="1100" b="1" i="0" u="none" strike="noStrike" cap="none">
                <a:solidFill>
                  <a:schemeClr val="dk1"/>
                </a:solidFill>
                <a:latin typeface="Arial"/>
                <a:ea typeface="Arial"/>
                <a:cs typeface="Arial"/>
                <a:sym typeface="Arial"/>
              </a:defRPr>
            </a:lvl6pPr>
            <a:lvl7pPr marL="0" marR="0" lvl="6" indent="0" algn="l" rtl="0">
              <a:spcBef>
                <a:spcPts val="0"/>
              </a:spcBef>
              <a:buNone/>
              <a:defRPr sz="1100" b="1" i="0" u="none" strike="noStrike" cap="none">
                <a:solidFill>
                  <a:schemeClr val="dk1"/>
                </a:solidFill>
                <a:latin typeface="Arial"/>
                <a:ea typeface="Arial"/>
                <a:cs typeface="Arial"/>
                <a:sym typeface="Arial"/>
              </a:defRPr>
            </a:lvl7pPr>
            <a:lvl8pPr marL="0" marR="0" lvl="7" indent="0" algn="l" rtl="0">
              <a:spcBef>
                <a:spcPts val="0"/>
              </a:spcBef>
              <a:buNone/>
              <a:defRPr sz="1100" b="1" i="0" u="none" strike="noStrike" cap="none">
                <a:solidFill>
                  <a:schemeClr val="dk1"/>
                </a:solidFill>
                <a:latin typeface="Arial"/>
                <a:ea typeface="Arial"/>
                <a:cs typeface="Arial"/>
                <a:sym typeface="Arial"/>
              </a:defRPr>
            </a:lvl8pPr>
            <a:lvl9pPr marL="0" marR="0" lvl="8" indent="0" algn="l" rtl="0">
              <a:spcBef>
                <a:spcPts val="0"/>
              </a:spcBef>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pic>
        <p:nvPicPr>
          <p:cNvPr id="14" name="Google Shape;14;p16" descr="Logo ProCure"/>
          <p:cNvPicPr preferRelativeResize="0"/>
          <p:nvPr/>
        </p:nvPicPr>
        <p:blipFill rotWithShape="1">
          <a:blip r:embed="rId12">
            <a:alphaModFix/>
          </a:blip>
          <a:srcRect/>
          <a:stretch/>
        </p:blipFill>
        <p:spPr>
          <a:xfrm>
            <a:off x="10419633" y="5890912"/>
            <a:ext cx="1307555" cy="7138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 id="2147483660" r:id="rId8"/>
    <p:sldLayoutId id="2147483661" r:id="rId9"/>
    <p:sldLayoutId id="21474836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environment.ec.europa.eu/strategy/textiles-strategy_en" TargetMode="External"/><Relationship Id="rId2" Type="http://schemas.openxmlformats.org/officeDocument/2006/relationships/hyperlink" Target="https://www.europarl.europa.eu/topics/en/article/20201208STO93327/the-impact-of-textile-production-and-waste-on-the-environment-infographics" TargetMode="External"/><Relationship Id="rId1" Type="http://schemas.openxmlformats.org/officeDocument/2006/relationships/slideLayout" Target="../slideLayouts/slideLayout8.xml"/><Relationship Id="rId6" Type="http://schemas.openxmlformats.org/officeDocument/2006/relationships/hyperlink" Target="https://green-forum.ec.europa.eu/green-business/green-public-procurement/good-practice-library/application-international-labour-organisation-ilo-conventions-textiles-tender_en" TargetMode="External"/><Relationship Id="rId5" Type="http://schemas.openxmlformats.org/officeDocument/2006/relationships/hyperlink" Target="https://www.ilo.org/sites/default/files/wcmsp5/groups/public/%40ed_dialogue/%40sector/documents/normativeinstrument/wcms_828429.pdf" TargetMode="External"/><Relationship Id="rId4" Type="http://schemas.openxmlformats.org/officeDocument/2006/relationships/hyperlink" Target="https://environment.ec.europa.eu/document/download/74126c90-5cbf-46d0-ab6b-60878644b395_en?filename=COM_2022_141_1_EN_ACT_part1_v8.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9.svg"/><Relationship Id="rId4" Type="http://schemas.openxmlformats.org/officeDocument/2006/relationships/image" Target="../media/image7.svg"/></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9.svg"/><Relationship Id="rId4" Type="http://schemas.openxmlformats.org/officeDocument/2006/relationships/image" Target="../media/image38.sv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digital-skills-jobs.europa.eu/en/latest/briefs/beyond-green-ict-building-truly-sustainable-digital-future-deep-dive"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hyperlink" Target="https://environment.ec.europa.eu/topics/circular-economy/eu-ecolabel/product-groups-and-criteria/electronic-equipment_en#:~:text=The%20EU%20Ecolabel%20guarantees%20that,can%20be%20recovered%20and%20recycled" TargetMode="External"/><Relationship Id="rId5" Type="http://schemas.openxmlformats.org/officeDocument/2006/relationships/hyperlink" Target="https://eeb.org/wp-content/uploads/2020/06/Towards-a-socially-sustainable-and-circular-ICT-sector.pdf" TargetMode="External"/><Relationship Id="rId4" Type="http://schemas.openxmlformats.org/officeDocument/2006/relationships/hyperlink" Target="https://green-forum.ec.europa.eu/green-business/green-public-procurement/good-practice-library/sustainability-and-circularity-starting-point-ict-procurement_en"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38.sv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svg"/><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8.svg"/></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hyperlink" Target="https://susproc.jrc.ec.europa.eu/product-bureau/sites/default/files/2020-02/cleaning.pdf"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57.sv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ec.europa.eu/environment/circular-economy"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8" Type="http://schemas.openxmlformats.org/officeDocument/2006/relationships/hyperlink" Target="https://environment.ec.europa.eu/topics/plastics_en" TargetMode="External"/><Relationship Id="rId3" Type="http://schemas.openxmlformats.org/officeDocument/2006/relationships/hyperlink" Target="https://green-forum.ec.europa.eu/green-business/green-public-procurement/gpp-criteria-and-requirements_en" TargetMode="External"/><Relationship Id="rId7" Type="http://schemas.openxmlformats.org/officeDocument/2006/relationships/hyperlink" Target="https://susproc.jrc.ec.europa.eu/product-bureau/product-groups/410/home" TargetMode="External"/><Relationship Id="rId12" Type="http://schemas.openxmlformats.org/officeDocument/2006/relationships/hyperlink" Target="https://circabc.europa.eu/ui/group/44278090-3fae-4515-bcc2-44fd57c1d0d1/library/95364f55-0e94-405d-a867-a5e7e0936c80/details" TargetMode="External"/><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hyperlink" Target="https://susproc.jrc.ec.europa.eu/product-bureau/product-groups/441/home" TargetMode="External"/><Relationship Id="rId11" Type="http://schemas.openxmlformats.org/officeDocument/2006/relationships/hyperlink" Target="https://circabc.europa.eu/ui/group/44278090-3fae-4515-bcc2-44fd57c1d0d1/library/f1b77f0a-74cf-4d1f-adfd-e43e111e637f/details" TargetMode="External"/><Relationship Id="rId5" Type="http://schemas.openxmlformats.org/officeDocument/2006/relationships/hyperlink" Target="https://susproc.jrc.ec.europa.eu/product-bureau/product-groups/460/home" TargetMode="External"/><Relationship Id="rId10" Type="http://schemas.openxmlformats.org/officeDocument/2006/relationships/hyperlink" Target="https://www.eurosac.org/media/news/monitoring-report-2024/?utm_source=chatgpt.com" TargetMode="External"/><Relationship Id="rId4" Type="http://schemas.openxmlformats.org/officeDocument/2006/relationships/hyperlink" Target="https://susproc.jrc.ec.europa.eu/product-bureau/product-groups/529/home" TargetMode="External"/><Relationship Id="rId9" Type="http://schemas.openxmlformats.org/officeDocument/2006/relationships/hyperlink" Target="https://environment.ec.europa.eu/strategy/plastics-strategy_en"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 descr="Ein Bild, das Text, Schrift, Screenshot, Grafiken enthält.&#10;&#10;Automatisch generierte Beschreibung"/>
          <p:cNvPicPr preferRelativeResize="0"/>
          <p:nvPr/>
        </p:nvPicPr>
        <p:blipFill rotWithShape="1">
          <a:blip r:embed="rId3">
            <a:alphaModFix/>
          </a:blip>
          <a:srcRect/>
          <a:stretch/>
        </p:blipFill>
        <p:spPr>
          <a:xfrm>
            <a:off x="6096000" y="4836746"/>
            <a:ext cx="5273749" cy="1904297"/>
          </a:xfrm>
          <a:prstGeom prst="rect">
            <a:avLst/>
          </a:prstGeom>
          <a:noFill/>
          <a:ln>
            <a:noFill/>
          </a:ln>
        </p:spPr>
      </p:pic>
      <p:sp>
        <p:nvSpPr>
          <p:cNvPr id="121" name="Google Shape;121;p1"/>
          <p:cNvSpPr txBox="1"/>
          <p:nvPr/>
        </p:nvSpPr>
        <p:spPr>
          <a:xfrm>
            <a:off x="6309904" y="4085366"/>
            <a:ext cx="27451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0" i="0" u="none" strike="noStrike" cap="none" noProof="0" dirty="0">
                <a:solidFill>
                  <a:srgbClr val="3F3F3F"/>
                </a:solidFill>
                <a:latin typeface="Aptos" panose="020B0004020202020204" pitchFamily="34" charset="0"/>
                <a:sym typeface="Arial"/>
              </a:rPr>
              <a:t>Date</a:t>
            </a:r>
            <a:endParaRPr lang="fr-FR" noProof="0" dirty="0">
              <a:latin typeface="Aptos" panose="020B0004020202020204" pitchFamily="34" charset="0"/>
            </a:endParaRPr>
          </a:p>
        </p:txBody>
      </p:sp>
      <p:sp>
        <p:nvSpPr>
          <p:cNvPr id="122" name="Google Shape;122;p1"/>
          <p:cNvSpPr txBox="1"/>
          <p:nvPr/>
        </p:nvSpPr>
        <p:spPr>
          <a:xfrm>
            <a:off x="6287126" y="1339837"/>
            <a:ext cx="5882100" cy="2554505"/>
          </a:xfrm>
          <a:prstGeom prst="rect">
            <a:avLst/>
          </a:prstGeom>
          <a:noFill/>
          <a:ln>
            <a:noFill/>
          </a:ln>
        </p:spPr>
        <p:txBody>
          <a:bodyPr spcFirstLastPara="1" wrap="square" lIns="91425" tIns="45700" rIns="91425" bIns="45700" anchor="t" anchorCtr="0">
            <a:spAutoFit/>
          </a:bodyPr>
          <a:lstStyle/>
          <a:p>
            <a:r>
              <a:rPr lang="fr-FR" sz="4000" b="1" noProof="0" dirty="0">
                <a:solidFill>
                  <a:srgbClr val="3F3F3F"/>
                </a:solidFill>
                <a:latin typeface="Aptos Serif" panose="02020604070405020304" pitchFamily="18" charset="0"/>
                <a:ea typeface="Play"/>
                <a:cs typeface="Aptos Serif" panose="02020604070405020304" pitchFamily="18" charset="0"/>
              </a:rPr>
              <a:t>Module</a:t>
            </a:r>
            <a:r>
              <a:rPr lang="fr-FR" sz="4000" b="1" noProof="0" dirty="0">
                <a:solidFill>
                  <a:srgbClr val="3F3F3F"/>
                </a:solidFill>
                <a:latin typeface="Aptos Serif" panose="02020604070405020304" pitchFamily="18" charset="0"/>
                <a:cs typeface="Aptos Serif" panose="02020604070405020304" pitchFamily="18" charset="0"/>
              </a:rPr>
              <a:t> 4</a:t>
            </a:r>
            <a:r>
              <a:rPr lang="fr-FR" sz="4000" b="1" noProof="0" dirty="0">
                <a:solidFill>
                  <a:srgbClr val="3F3F3F"/>
                </a:solidFill>
                <a:latin typeface="Aptos Serif" panose="02020604070405020304" pitchFamily="18" charset="0"/>
                <a:ea typeface="Play"/>
                <a:cs typeface="Aptos Serif" panose="02020604070405020304" pitchFamily="18" charset="0"/>
              </a:rPr>
              <a:t>: </a:t>
            </a:r>
          </a:p>
          <a:p>
            <a:r>
              <a:rPr lang="fr-FR" sz="4000" b="1" noProof="0" dirty="0">
                <a:solidFill>
                  <a:srgbClr val="3F3F3F"/>
                </a:solidFill>
                <a:latin typeface="Aptos Serif" panose="02020604070405020304" pitchFamily="18" charset="0"/>
                <a:ea typeface="Play"/>
                <a:cs typeface="Aptos Serif" panose="02020604070405020304" pitchFamily="18" charset="0"/>
              </a:rPr>
              <a:t>Critères d’achat durable spécifiques aux produits</a:t>
            </a:r>
          </a:p>
        </p:txBody>
      </p:sp>
      <p:pic>
        <p:nvPicPr>
          <p:cNvPr id="123" name="Google Shape;123;p1" descr="Ein Bild, das Screenshot, Grafiken, Schrift, Grafikdesign enthält.&#10;&#10;Automatisch generierte Beschreibung"/>
          <p:cNvPicPr preferRelativeResize="0"/>
          <p:nvPr/>
        </p:nvPicPr>
        <p:blipFill rotWithShape="1">
          <a:blip r:embed="rId4">
            <a:alphaModFix/>
          </a:blip>
          <a:srcRect/>
          <a:stretch/>
        </p:blipFill>
        <p:spPr>
          <a:xfrm>
            <a:off x="2671385" y="2224159"/>
            <a:ext cx="3409143" cy="1861207"/>
          </a:xfrm>
          <a:prstGeom prst="rect">
            <a:avLst/>
          </a:prstGeom>
          <a:noFill/>
          <a:ln>
            <a:noFill/>
          </a:ln>
        </p:spPr>
      </p:pic>
      <p:sp>
        <p:nvSpPr>
          <p:cNvPr id="126" name="Google Shape;126;p1"/>
          <p:cNvSpPr txBox="1"/>
          <p:nvPr/>
        </p:nvSpPr>
        <p:spPr>
          <a:xfrm>
            <a:off x="6287126" y="970505"/>
            <a:ext cx="4891496" cy="369332"/>
          </a:xfrm>
          <a:prstGeom prst="rect">
            <a:avLst/>
          </a:prstGeom>
          <a:noFill/>
          <a:ln>
            <a:noFill/>
          </a:ln>
        </p:spPr>
        <p:txBody>
          <a:bodyPr spcFirstLastPara="1" wrap="square" lIns="91425" tIns="45700" rIns="91425" bIns="45700" anchor="t" anchorCtr="0">
            <a:spAutoFit/>
          </a:bodyPr>
          <a:lstStyle/>
          <a:p>
            <a:pPr lvl="0"/>
            <a:r>
              <a:rPr lang="fr-FR" sz="1800" noProof="0" dirty="0">
                <a:solidFill>
                  <a:srgbClr val="3F3F3F"/>
                </a:solidFill>
                <a:latin typeface="Aptos" panose="020B0004020202020204" pitchFamily="34" charset="0"/>
                <a:ea typeface="Play"/>
                <a:cs typeface="Play"/>
              </a:rPr>
              <a:t>Programme: achats durables</a:t>
            </a:r>
          </a:p>
        </p:txBody>
      </p:sp>
      <p:pic>
        <p:nvPicPr>
          <p:cNvPr id="3" name="Grafik 2" descr="Ein Bild, das Text, Screenshot, Schrift enthält.&#10;&#10;KI-generierte Inhalte können fehlerhaft sein.">
            <a:extLst>
              <a:ext uri="{FF2B5EF4-FFF2-40B4-BE49-F238E27FC236}">
                <a16:creationId xmlns:a16="http://schemas.microsoft.com/office/drawing/2014/main" id="{8E6188A4-CC95-9E65-4228-6538FDAC3CFC}"/>
              </a:ext>
            </a:extLst>
          </p:cNvPr>
          <p:cNvPicPr>
            <a:picLocks noChangeAspect="1"/>
          </p:cNvPicPr>
          <p:nvPr/>
        </p:nvPicPr>
        <p:blipFill>
          <a:blip r:embed="rId5"/>
          <a:stretch>
            <a:fillRect/>
          </a:stretch>
        </p:blipFill>
        <p:spPr>
          <a:xfrm>
            <a:off x="267680" y="5097733"/>
            <a:ext cx="4108276" cy="16433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AD58FC83-B270-89A6-2244-E0BF91A24049}"/>
              </a:ext>
            </a:extLst>
          </p:cNvPr>
          <p:cNvSpPr>
            <a:spLocks noGrp="1"/>
          </p:cNvSpPr>
          <p:nvPr>
            <p:ph type="body" idx="1"/>
          </p:nvPr>
        </p:nvSpPr>
        <p:spPr>
          <a:xfrm>
            <a:off x="4262035" y="4274467"/>
            <a:ext cx="6974237" cy="1645920"/>
          </a:xfrm>
        </p:spPr>
        <p:txBody>
          <a:bodyPr/>
          <a:lstStyle/>
          <a:p>
            <a:r>
              <a:rPr lang="fr-FR" sz="2000" noProof="0">
                <a:solidFill>
                  <a:schemeClr val="bg2">
                    <a:lumMod val="25000"/>
                  </a:schemeClr>
                </a:solidFill>
                <a:latin typeface="Aptos" panose="020B0004020202020204" pitchFamily="34" charset="0"/>
              </a:rPr>
              <a:t>La consommation </a:t>
            </a:r>
            <a:r>
              <a:rPr lang="fr-FR" sz="2000" b="0" noProof="0">
                <a:solidFill>
                  <a:schemeClr val="bg2">
                    <a:lumMod val="25000"/>
                  </a:schemeClr>
                </a:solidFill>
                <a:latin typeface="Aptos" panose="020B0004020202020204" pitchFamily="34" charset="0"/>
              </a:rPr>
              <a:t>de produits textiles </a:t>
            </a:r>
            <a:r>
              <a:rPr lang="fr-FR" sz="2000" noProof="0">
                <a:solidFill>
                  <a:schemeClr val="bg2">
                    <a:lumMod val="25000"/>
                  </a:schemeClr>
                </a:solidFill>
                <a:latin typeface="Aptos" panose="020B0004020202020204" pitchFamily="34" charset="0"/>
              </a:rPr>
              <a:t>dans l’UE </a:t>
            </a:r>
            <a:r>
              <a:rPr lang="fr-FR" sz="2000" b="0" noProof="0">
                <a:solidFill>
                  <a:schemeClr val="bg2">
                    <a:lumMod val="25000"/>
                  </a:schemeClr>
                </a:solidFill>
                <a:latin typeface="Aptos" panose="020B0004020202020204" pitchFamily="34" charset="0"/>
              </a:rPr>
              <a:t>a en moyenne le quatrième impact le plus élevé </a:t>
            </a:r>
            <a:r>
              <a:rPr lang="fr-FR" sz="2000" noProof="0">
                <a:solidFill>
                  <a:schemeClr val="bg2">
                    <a:lumMod val="25000"/>
                  </a:schemeClr>
                </a:solidFill>
                <a:latin typeface="Aptos" panose="020B0004020202020204" pitchFamily="34" charset="0"/>
              </a:rPr>
              <a:t>sur l’environnement et le changement climatique</a:t>
            </a:r>
            <a:r>
              <a:rPr lang="fr-FR" sz="2000" b="0" noProof="0">
                <a:solidFill>
                  <a:schemeClr val="bg2">
                    <a:lumMod val="25000"/>
                  </a:schemeClr>
                </a:solidFill>
                <a:latin typeface="Aptos" panose="020B0004020202020204" pitchFamily="34" charset="0"/>
              </a:rPr>
              <a:t> après les denrées alimentaire, l’habitation et la mobilité. La branche textile est également le </a:t>
            </a:r>
            <a:r>
              <a:rPr lang="fr-FR" sz="2000" noProof="0">
                <a:solidFill>
                  <a:schemeClr val="bg2">
                    <a:lumMod val="25000"/>
                  </a:schemeClr>
                </a:solidFill>
                <a:latin typeface="Aptos" panose="020B0004020202020204" pitchFamily="34" charset="0"/>
              </a:rPr>
              <a:t>troisième grand consommateur </a:t>
            </a:r>
            <a:r>
              <a:rPr lang="fr-FR" sz="2000" b="0" noProof="0">
                <a:solidFill>
                  <a:schemeClr val="bg2">
                    <a:lumMod val="25000"/>
                  </a:schemeClr>
                </a:solidFill>
                <a:latin typeface="Aptos" panose="020B0004020202020204" pitchFamily="34" charset="0"/>
              </a:rPr>
              <a:t>d’eau et de terrains et le 5e consommateur de matières premières et le 5e émetteur de gaz à effet de serre.</a:t>
            </a:r>
          </a:p>
          <a:p>
            <a:endParaRPr lang="it-IT" sz="2000" dirty="0">
              <a:solidFill>
                <a:schemeClr val="bg2">
                  <a:lumMod val="25000"/>
                </a:schemeClr>
              </a:solidFill>
              <a:latin typeface="Aptos" panose="020B0004020202020204" pitchFamily="34" charset="0"/>
            </a:endParaRPr>
          </a:p>
        </p:txBody>
      </p:sp>
      <p:sp>
        <p:nvSpPr>
          <p:cNvPr id="8" name="Titolo 2">
            <a:extLst>
              <a:ext uri="{FF2B5EF4-FFF2-40B4-BE49-F238E27FC236}">
                <a16:creationId xmlns:a16="http://schemas.microsoft.com/office/drawing/2014/main" id="{E80BC9FE-BA0B-3371-C851-337AE4FD9302}"/>
              </a:ext>
            </a:extLst>
          </p:cNvPr>
          <p:cNvSpPr txBox="1">
            <a:spLocks/>
          </p:cNvSpPr>
          <p:nvPr/>
        </p:nvSpPr>
        <p:spPr>
          <a:xfrm>
            <a:off x="6354929" y="1985258"/>
            <a:ext cx="5607427" cy="184470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3F3F3F"/>
              </a:buClr>
              <a:buSzPts val="6000"/>
              <a:buFont typeface="Play"/>
              <a:buNone/>
              <a:defRPr sz="6000" b="1" i="0" u="none" strike="noStrike" cap="none">
                <a:solidFill>
                  <a:srgbClr val="3F3F3F"/>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r>
              <a:rPr lang="fr-FR" sz="4400" noProof="0">
                <a:latin typeface="Aptos Serif" panose="02020604070405020304" pitchFamily="18" charset="0"/>
                <a:cs typeface="Aptos Serif" panose="02020604070405020304" pitchFamily="18" charset="0"/>
              </a:rPr>
              <a:t>Stratégie de l’UE pour des textiles durables et circulaires </a:t>
            </a:r>
            <a:endParaRPr lang="fr-FR" sz="4400" noProof="0" dirty="0">
              <a:latin typeface="Aptos Serif" panose="02020604070405020304" pitchFamily="18" charset="0"/>
              <a:cs typeface="Aptos Serif" panose="02020604070405020304" pitchFamily="18" charset="0"/>
            </a:endParaRPr>
          </a:p>
        </p:txBody>
      </p:sp>
      <p:pic>
        <p:nvPicPr>
          <p:cNvPr id="4098" name="Picture 2">
            <a:extLst>
              <a:ext uri="{FF2B5EF4-FFF2-40B4-BE49-F238E27FC236}">
                <a16:creationId xmlns:a16="http://schemas.microsoft.com/office/drawing/2014/main" id="{582E6844-1E34-AC75-33A9-AAEF96324E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06"/>
          <a:stretch>
            <a:fillRect/>
          </a:stretch>
        </p:blipFill>
        <p:spPr bwMode="auto">
          <a:xfrm>
            <a:off x="2028825" y="1268628"/>
            <a:ext cx="4067175" cy="262981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DFC1B5BD-C9F2-1710-13D6-12666CFF8577}"/>
              </a:ext>
            </a:extLst>
          </p:cNvPr>
          <p:cNvSpPr txBox="1"/>
          <p:nvPr/>
        </p:nvSpPr>
        <p:spPr>
          <a:xfrm>
            <a:off x="594360" y="66224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spTree>
    <p:extLst>
      <p:ext uri="{BB962C8B-B14F-4D97-AF65-F5344CB8AC3E}">
        <p14:creationId xmlns:p14="http://schemas.microsoft.com/office/powerpoint/2010/main" val="3469983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4360" y="1074974"/>
            <a:ext cx="7085879" cy="2354026"/>
          </a:xfrm>
        </p:spPr>
        <p:txBody>
          <a:bodyPr/>
          <a:lstStyle/>
          <a:p>
            <a:r>
              <a:rPr lang="de-DE" dirty="0">
                <a:latin typeface="Aptos Serif" panose="02020604070405020304" pitchFamily="18" charset="0"/>
                <a:cs typeface="Aptos Serif" panose="02020604070405020304" pitchFamily="18" charset="0"/>
              </a:rPr>
              <a:t>3</a:t>
            </a:r>
            <a:r>
              <a:rPr lang="fr-FR" noProof="0" dirty="0">
                <a:latin typeface="Aptos Serif" panose="02020604070405020304" pitchFamily="18" charset="0"/>
                <a:cs typeface="Aptos Serif" panose="02020604070405020304" pitchFamily="18" charset="0"/>
              </a:rPr>
              <a:t>. Critères des marchés publics écologiques en matière de produits textiles et de cuirs (UE)</a:t>
            </a:r>
            <a:br>
              <a:rPr lang="de-DE" dirty="0">
                <a:latin typeface="Aptos Serif" panose="02020604070405020304" pitchFamily="18" charset="0"/>
                <a:cs typeface="Aptos Serif" panose="02020604070405020304" pitchFamily="18" charset="0"/>
              </a:rPr>
            </a:br>
            <a:endParaRPr lang="de-DE" dirty="0">
              <a:latin typeface="Aptos Serif" panose="02020604070405020304" pitchFamily="18" charset="0"/>
              <a:cs typeface="Aptos Serif" panose="02020604070405020304" pitchFamily="18" charset="0"/>
            </a:endParaRPr>
          </a:p>
        </p:txBody>
      </p:sp>
      <p:sp>
        <p:nvSpPr>
          <p:cNvPr id="3" name="Segnaposto testo 2">
            <a:extLst>
              <a:ext uri="{FF2B5EF4-FFF2-40B4-BE49-F238E27FC236}">
                <a16:creationId xmlns:a16="http://schemas.microsoft.com/office/drawing/2014/main" id="{6E581EFB-D49F-F397-758C-E57611EDC183}"/>
              </a:ext>
            </a:extLst>
          </p:cNvPr>
          <p:cNvSpPr>
            <a:spLocks noGrp="1"/>
          </p:cNvSpPr>
          <p:nvPr>
            <p:ph type="body" idx="1"/>
          </p:nvPr>
        </p:nvSpPr>
        <p:spPr>
          <a:xfrm>
            <a:off x="433953" y="3116741"/>
            <a:ext cx="6299551" cy="3516534"/>
          </a:xfrm>
        </p:spPr>
        <p:txBody>
          <a:bodyPr>
            <a:noAutofit/>
          </a:bodyPr>
          <a:lstStyle/>
          <a:p>
            <a:pPr>
              <a:lnSpc>
                <a:spcPct val="120000"/>
              </a:lnSpc>
            </a:pPr>
            <a:r>
              <a:rPr lang="fr-FR" sz="1800" noProof="0" dirty="0">
                <a:latin typeface="Aptos" panose="020B0004020202020204" pitchFamily="34" charset="0"/>
              </a:rPr>
              <a:t>Les critères européens </a:t>
            </a:r>
            <a:r>
              <a:rPr lang="fr-FR" sz="1800" b="1" noProof="0" dirty="0">
                <a:latin typeface="Aptos" panose="020B0004020202020204" pitchFamily="34" charset="0"/>
              </a:rPr>
              <a:t>d’approvisionnement public écologique (GPP) </a:t>
            </a:r>
            <a:r>
              <a:rPr lang="fr-FR" sz="1800" noProof="0" dirty="0">
                <a:latin typeface="Aptos" panose="020B0004020202020204" pitchFamily="34" charset="0"/>
              </a:rPr>
              <a:t>ont pour but de faciliter aux autorités publiques l’achat de marchandises, de services et de services de construction à impact aussi réduit que possible. </a:t>
            </a:r>
          </a:p>
          <a:p>
            <a:pPr>
              <a:lnSpc>
                <a:spcPct val="120000"/>
              </a:lnSpc>
            </a:pPr>
            <a:r>
              <a:rPr lang="fr-FR" sz="1800" noProof="0" dirty="0">
                <a:latin typeface="Aptos" panose="020B0004020202020204" pitchFamily="34" charset="0"/>
              </a:rPr>
              <a:t>Catégories des critères: </a:t>
            </a:r>
            <a:r>
              <a:rPr lang="fr-FR" sz="1800" b="1" noProof="0" dirty="0">
                <a:latin typeface="Aptos" panose="020B0004020202020204" pitchFamily="34" charset="0"/>
              </a:rPr>
              <a:t>critères de sélection, spécifications techniques, critères d’attribution et clauses contractuelles.</a:t>
            </a:r>
          </a:p>
        </p:txBody>
      </p:sp>
      <p:sp>
        <p:nvSpPr>
          <p:cNvPr id="4" name="Textfeld 3">
            <a:extLst>
              <a:ext uri="{FF2B5EF4-FFF2-40B4-BE49-F238E27FC236}">
                <a16:creationId xmlns:a16="http://schemas.microsoft.com/office/drawing/2014/main" id="{FEDB006B-EA3C-CC65-B26D-0C2ED76E4D4B}"/>
              </a:ext>
            </a:extLst>
          </p:cNvPr>
          <p:cNvSpPr txBox="1"/>
          <p:nvPr/>
        </p:nvSpPr>
        <p:spPr>
          <a:xfrm>
            <a:off x="594360" y="66224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pic>
        <p:nvPicPr>
          <p:cNvPr id="5126" name="Picture 6">
            <a:extLst>
              <a:ext uri="{FF2B5EF4-FFF2-40B4-BE49-F238E27FC236}">
                <a16:creationId xmlns:a16="http://schemas.microsoft.com/office/drawing/2014/main" id="{B996BF41-417E-ED0F-7602-54FBBEF64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0276" y="-4713"/>
            <a:ext cx="46116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65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8272542-CB99-6070-F998-2F5AAB4640E4}"/>
              </a:ext>
            </a:extLst>
          </p:cNvPr>
          <p:cNvSpPr>
            <a:spLocks noGrp="1"/>
          </p:cNvSpPr>
          <p:nvPr>
            <p:ph type="title"/>
          </p:nvPr>
        </p:nvSpPr>
        <p:spPr>
          <a:xfrm>
            <a:off x="519204" y="553701"/>
            <a:ext cx="9778365" cy="1494596"/>
          </a:xfrm>
        </p:spPr>
        <p:txBody>
          <a:bodyPr/>
          <a:lstStyle/>
          <a:p>
            <a:r>
              <a:rPr lang="de-DE" dirty="0">
                <a:latin typeface="Aptos Serif" panose="02020604070405020304" pitchFamily="18" charset="0"/>
                <a:cs typeface="Aptos Serif" panose="02020604070405020304" pitchFamily="18" charset="0"/>
              </a:rPr>
              <a:t>3. </a:t>
            </a:r>
            <a:r>
              <a:rPr lang="fr-FR" noProof="0" dirty="0">
                <a:latin typeface="Aptos Serif" panose="02020604070405020304" pitchFamily="18" charset="0"/>
                <a:cs typeface="Aptos Serif" panose="02020604070405020304" pitchFamily="18" charset="0"/>
              </a:rPr>
              <a:t>Critères des marchés publics écologiques en matière de produits textiles et de cuirs (UE)</a:t>
            </a:r>
            <a:endParaRPr lang="it-IT" dirty="0">
              <a:latin typeface="Aptos Serif" panose="02020604070405020304" pitchFamily="18" charset="0"/>
              <a:cs typeface="Aptos Serif" panose="02020604070405020304" pitchFamily="18" charset="0"/>
            </a:endParaRPr>
          </a:p>
        </p:txBody>
      </p:sp>
      <p:sp>
        <p:nvSpPr>
          <p:cNvPr id="6" name="Segnaposto testo 5">
            <a:extLst>
              <a:ext uri="{FF2B5EF4-FFF2-40B4-BE49-F238E27FC236}">
                <a16:creationId xmlns:a16="http://schemas.microsoft.com/office/drawing/2014/main" id="{169C80C7-D476-05AA-F827-99A60D607B98}"/>
              </a:ext>
            </a:extLst>
          </p:cNvPr>
          <p:cNvSpPr>
            <a:spLocks noGrp="1"/>
          </p:cNvSpPr>
          <p:nvPr>
            <p:ph type="body" idx="1"/>
          </p:nvPr>
        </p:nvSpPr>
        <p:spPr>
          <a:xfrm>
            <a:off x="366162" y="2075839"/>
            <a:ext cx="7124402" cy="752475"/>
          </a:xfrm>
        </p:spPr>
        <p:txBody>
          <a:bodyPr>
            <a:normAutofit/>
          </a:bodyPr>
          <a:lstStyle/>
          <a:p>
            <a:r>
              <a:rPr lang="fr-FR" b="1" noProof="0" dirty="0">
                <a:solidFill>
                  <a:srgbClr val="035854"/>
                </a:solidFill>
                <a:latin typeface="Aptos" panose="020B0004020202020204" pitchFamily="34" charset="0"/>
              </a:rPr>
              <a:t>Exigences pour fournisseurs – secteur textile</a:t>
            </a:r>
          </a:p>
          <a:p>
            <a:endParaRPr lang="it-IT" b="1" dirty="0">
              <a:solidFill>
                <a:srgbClr val="035854"/>
              </a:solidFill>
              <a:latin typeface="Aptos" panose="020B0004020202020204" pitchFamily="34" charset="0"/>
            </a:endParaRPr>
          </a:p>
        </p:txBody>
      </p:sp>
      <p:sp>
        <p:nvSpPr>
          <p:cNvPr id="7" name="Segnaposto testo 6">
            <a:extLst>
              <a:ext uri="{FF2B5EF4-FFF2-40B4-BE49-F238E27FC236}">
                <a16:creationId xmlns:a16="http://schemas.microsoft.com/office/drawing/2014/main" id="{08AC6912-B5B7-DDF4-A634-27688DA752F6}"/>
              </a:ext>
            </a:extLst>
          </p:cNvPr>
          <p:cNvSpPr>
            <a:spLocks noGrp="1"/>
          </p:cNvSpPr>
          <p:nvPr>
            <p:ph type="body" idx="2"/>
          </p:nvPr>
        </p:nvSpPr>
        <p:spPr>
          <a:xfrm>
            <a:off x="655901" y="3735175"/>
            <a:ext cx="4490827" cy="2230093"/>
          </a:xfrm>
        </p:spPr>
        <p:txBody>
          <a:bodyPr>
            <a:normAutofit/>
          </a:bodyPr>
          <a:lstStyle/>
          <a:p>
            <a:r>
              <a:rPr lang="fr-FR" b="1" noProof="0" dirty="0">
                <a:solidFill>
                  <a:schemeClr val="accent1">
                    <a:lumMod val="50000"/>
                  </a:schemeClr>
                </a:solidFill>
                <a:latin typeface="Aptos" panose="020B0004020202020204" pitchFamily="34" charset="0"/>
              </a:rPr>
              <a:t>Re-traçabilité des fibres textiles: </a:t>
            </a:r>
            <a:r>
              <a:rPr lang="fr-FR" b="1" noProof="0" dirty="0">
                <a:latin typeface="Aptos" panose="020B0004020202020204" pitchFamily="34" charset="0"/>
              </a:rPr>
              <a:t>systèmes de re-traçabilité de l’origine</a:t>
            </a:r>
            <a:r>
              <a:rPr lang="fr-FR" noProof="0" dirty="0">
                <a:latin typeface="Aptos" panose="020B0004020202020204" pitchFamily="34" charset="0"/>
              </a:rPr>
              <a:t>, du contenu et des processus de production des fibres naturelles et artificielles sur la base des notes de transactions et des certifications par des tiers.</a:t>
            </a:r>
          </a:p>
        </p:txBody>
      </p:sp>
      <p:sp>
        <p:nvSpPr>
          <p:cNvPr id="8" name="Segnaposto testo 6">
            <a:extLst>
              <a:ext uri="{FF2B5EF4-FFF2-40B4-BE49-F238E27FC236}">
                <a16:creationId xmlns:a16="http://schemas.microsoft.com/office/drawing/2014/main" id="{07D939AF-8B90-9990-48CE-5AC1018C5A77}"/>
              </a:ext>
            </a:extLst>
          </p:cNvPr>
          <p:cNvSpPr txBox="1">
            <a:spLocks/>
          </p:cNvSpPr>
          <p:nvPr/>
        </p:nvSpPr>
        <p:spPr>
          <a:xfrm>
            <a:off x="6056162" y="3735175"/>
            <a:ext cx="4980248" cy="2230094"/>
          </a:xfrm>
          <a:prstGeom prst="rect">
            <a:avLst/>
          </a:prstGeom>
          <a:noFill/>
          <a:ln>
            <a:noFill/>
          </a:ln>
        </p:spPr>
        <p:txBody>
          <a:bodyPr spcFirstLastPara="1" wrap="square" lIns="0" tIns="45700" rIns="0" bIns="0" anchor="t" anchorCtr="0">
            <a:normAutofit fontScale="92500" lnSpcReduction="10000"/>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r>
              <a:rPr lang="fr-FR" b="1" noProof="0" dirty="0">
                <a:solidFill>
                  <a:schemeClr val="accent1">
                    <a:lumMod val="50000"/>
                  </a:schemeClr>
                </a:solidFill>
                <a:latin typeface="Aptos" panose="020B0004020202020204" pitchFamily="34" charset="0"/>
              </a:rPr>
              <a:t>Gestion des produits chimiques</a:t>
            </a:r>
            <a:br>
              <a:rPr lang="fr-FR" noProof="0" dirty="0">
                <a:latin typeface="Aptos" panose="020B0004020202020204" pitchFamily="34" charset="0"/>
              </a:rPr>
            </a:br>
            <a:r>
              <a:rPr lang="fr-FR" noProof="0" dirty="0">
                <a:latin typeface="Aptos" panose="020B0004020202020204" pitchFamily="34" charset="0"/>
              </a:rPr>
              <a:t>Mise en œuvre d’une </a:t>
            </a:r>
            <a:r>
              <a:rPr lang="fr-FR" b="1" noProof="0" dirty="0">
                <a:latin typeface="Aptos" panose="020B0004020202020204" pitchFamily="34" charset="0"/>
              </a:rPr>
              <a:t>liste des substances à usage restreint (RSL)</a:t>
            </a:r>
            <a:r>
              <a:rPr lang="fr-FR" noProof="0" dirty="0">
                <a:latin typeface="Aptos" panose="020B0004020202020204" pitchFamily="34" charset="0"/>
              </a:rPr>
              <a:t>, communication avec les sites de production, surveillance de la conformité (produits et sites) et contrôle par les </a:t>
            </a:r>
            <a:r>
              <a:rPr lang="fr-FR" b="1" noProof="0" dirty="0">
                <a:latin typeface="Aptos" panose="020B0004020202020204" pitchFamily="34" charset="0"/>
              </a:rPr>
              <a:t>organes accrédités (par exemple, ISO 17025, ISO 17065, ISO 19011).</a:t>
            </a:r>
          </a:p>
        </p:txBody>
      </p:sp>
      <p:sp>
        <p:nvSpPr>
          <p:cNvPr id="10" name="CasellaDiTesto 9">
            <a:extLst>
              <a:ext uri="{FF2B5EF4-FFF2-40B4-BE49-F238E27FC236}">
                <a16:creationId xmlns:a16="http://schemas.microsoft.com/office/drawing/2014/main" id="{B9B19A41-7CEA-C12E-A7C5-B9E94A06CD50}"/>
              </a:ext>
            </a:extLst>
          </p:cNvPr>
          <p:cNvSpPr txBox="1"/>
          <p:nvPr/>
        </p:nvSpPr>
        <p:spPr>
          <a:xfrm>
            <a:off x="510716" y="2955158"/>
            <a:ext cx="8323027" cy="646331"/>
          </a:xfrm>
          <a:prstGeom prst="rect">
            <a:avLst/>
          </a:prstGeom>
          <a:noFill/>
        </p:spPr>
        <p:txBody>
          <a:bodyPr wrap="square">
            <a:spAutoFit/>
          </a:bodyPr>
          <a:lstStyle/>
          <a:p>
            <a:r>
              <a:rPr lang="fr-FR" sz="1800" b="1" noProof="0" dirty="0">
                <a:solidFill>
                  <a:schemeClr val="accent1">
                    <a:lumMod val="50000"/>
                  </a:schemeClr>
                </a:solidFill>
                <a:latin typeface="Aptos" panose="020B0004020202020204" pitchFamily="34" charset="0"/>
              </a:rPr>
              <a:t>Les soumissionnaires doivent justifier de leurs ressources, leurs expertises et de leurs systèmes documentés dans les secteurs suivants:</a:t>
            </a:r>
            <a:endParaRPr lang="fr-FR" sz="1800" noProof="0" dirty="0">
              <a:solidFill>
                <a:schemeClr val="accent1">
                  <a:lumMod val="50000"/>
                </a:schemeClr>
              </a:solidFill>
              <a:latin typeface="Aptos" panose="020B0004020202020204" pitchFamily="34" charset="0"/>
            </a:endParaRPr>
          </a:p>
        </p:txBody>
      </p:sp>
    </p:spTree>
    <p:extLst>
      <p:ext uri="{BB962C8B-B14F-4D97-AF65-F5344CB8AC3E}">
        <p14:creationId xmlns:p14="http://schemas.microsoft.com/office/powerpoint/2010/main" val="4081833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2F126E-CD25-FB00-4A24-CA1223ED67C1}"/>
              </a:ext>
            </a:extLst>
          </p:cNvPr>
          <p:cNvSpPr>
            <a:spLocks noGrp="1"/>
          </p:cNvSpPr>
          <p:nvPr>
            <p:ph type="title"/>
          </p:nvPr>
        </p:nvSpPr>
        <p:spPr>
          <a:xfrm>
            <a:off x="594360" y="635983"/>
            <a:ext cx="9778365" cy="1494596"/>
          </a:xfrm>
        </p:spPr>
        <p:txBody>
          <a:bodyPr/>
          <a:lstStyle/>
          <a:p>
            <a:r>
              <a:rPr lang="fr-FR" noProof="0" dirty="0">
                <a:latin typeface="Aptos Serif" panose="02020604070405020304" pitchFamily="18" charset="0"/>
                <a:cs typeface="Aptos Serif" panose="02020604070405020304" pitchFamily="18" charset="0"/>
              </a:rPr>
              <a:t>3. Critères des marchés publics écologiques en matière de produits textiles et de cuirs</a:t>
            </a:r>
          </a:p>
        </p:txBody>
      </p:sp>
      <p:sp>
        <p:nvSpPr>
          <p:cNvPr id="5" name="Segnaposto testo 5">
            <a:extLst>
              <a:ext uri="{FF2B5EF4-FFF2-40B4-BE49-F238E27FC236}">
                <a16:creationId xmlns:a16="http://schemas.microsoft.com/office/drawing/2014/main" id="{8F90A220-7245-B68F-AF16-FCCCE1A9DD8E}"/>
              </a:ext>
            </a:extLst>
          </p:cNvPr>
          <p:cNvSpPr>
            <a:spLocks noGrp="1"/>
          </p:cNvSpPr>
          <p:nvPr>
            <p:ph type="body" idx="1"/>
          </p:nvPr>
        </p:nvSpPr>
        <p:spPr>
          <a:xfrm>
            <a:off x="430433" y="2130579"/>
            <a:ext cx="8698619" cy="752475"/>
          </a:xfrm>
        </p:spPr>
        <p:txBody>
          <a:bodyPr>
            <a:normAutofit/>
          </a:bodyPr>
          <a:lstStyle/>
          <a:p>
            <a:r>
              <a:rPr lang="fr-FR" b="1" noProof="0" dirty="0">
                <a:solidFill>
                  <a:srgbClr val="035854"/>
                </a:solidFill>
                <a:latin typeface="Aptos" panose="020B0004020202020204" pitchFamily="34" charset="0"/>
              </a:rPr>
              <a:t>Spécifications techniques: coton, laine et cellulose</a:t>
            </a:r>
          </a:p>
          <a:p>
            <a:endParaRPr lang="it-IT" b="1" dirty="0">
              <a:solidFill>
                <a:srgbClr val="035854"/>
              </a:solidFill>
              <a:latin typeface="Aptos" panose="020B0004020202020204" pitchFamily="34" charset="0"/>
            </a:endParaRPr>
          </a:p>
        </p:txBody>
      </p:sp>
      <p:sp>
        <p:nvSpPr>
          <p:cNvPr id="6" name="Segnaposto testo 6">
            <a:extLst>
              <a:ext uri="{FF2B5EF4-FFF2-40B4-BE49-F238E27FC236}">
                <a16:creationId xmlns:a16="http://schemas.microsoft.com/office/drawing/2014/main" id="{2241062F-54FB-7F8F-26F3-06B3A222380B}"/>
              </a:ext>
            </a:extLst>
          </p:cNvPr>
          <p:cNvSpPr>
            <a:spLocks noGrp="1"/>
          </p:cNvSpPr>
          <p:nvPr>
            <p:ph type="body" idx="2"/>
          </p:nvPr>
        </p:nvSpPr>
        <p:spPr>
          <a:xfrm>
            <a:off x="430433" y="3121400"/>
            <a:ext cx="3364954" cy="2715729"/>
          </a:xfrm>
          <a:ln>
            <a:solidFill>
              <a:schemeClr val="accent2">
                <a:lumMod val="60000"/>
                <a:lumOff val="40000"/>
              </a:schemeClr>
            </a:solidFill>
          </a:ln>
        </p:spPr>
        <p:txBody>
          <a:bodyPr>
            <a:normAutofit fontScale="85000" lnSpcReduction="10000"/>
          </a:bodyPr>
          <a:lstStyle/>
          <a:p>
            <a:r>
              <a:rPr lang="fr-FR" b="1" noProof="0" dirty="0">
                <a:solidFill>
                  <a:schemeClr val="accent1">
                    <a:lumMod val="50000"/>
                  </a:schemeClr>
                </a:solidFill>
                <a:latin typeface="Aptos" panose="020B0004020202020204" pitchFamily="34" charset="0"/>
              </a:rPr>
              <a:t>Coton: </a:t>
            </a:r>
          </a:p>
          <a:p>
            <a:r>
              <a:rPr lang="fr-FR" b="1" noProof="0" dirty="0">
                <a:latin typeface="Aptos" panose="020B0004020202020204" pitchFamily="34" charset="0"/>
              </a:rPr>
              <a:t>20 % minimum du contenu des marchandises en coton utilisées pour satisfaire au contrat doivent soit</a:t>
            </a:r>
          </a:p>
          <a:p>
            <a:pPr marL="571500" indent="-342900">
              <a:buFontTx/>
              <a:buChar char="-"/>
            </a:pPr>
            <a:r>
              <a:rPr lang="fr-FR" b="1" noProof="0" dirty="0">
                <a:solidFill>
                  <a:schemeClr val="tx1">
                    <a:lumMod val="75000"/>
                    <a:lumOff val="25000"/>
                  </a:schemeClr>
                </a:solidFill>
                <a:latin typeface="Aptos" panose="020B0004020202020204" pitchFamily="34" charset="0"/>
              </a:rPr>
              <a:t>provenir d’agriculture bio;</a:t>
            </a:r>
          </a:p>
          <a:p>
            <a:pPr marL="571500" indent="-342900">
              <a:buFontTx/>
              <a:buChar char="-"/>
            </a:pPr>
            <a:r>
              <a:rPr lang="fr-FR" b="1" noProof="0" dirty="0">
                <a:solidFill>
                  <a:schemeClr val="tx1">
                    <a:lumMod val="75000"/>
                    <a:lumOff val="25000"/>
                  </a:schemeClr>
                </a:solidFill>
                <a:latin typeface="Aptos" panose="020B0004020202020204" pitchFamily="34" charset="0"/>
              </a:rPr>
              <a:t>soit d’une protection intégrée (IPM)</a:t>
            </a:r>
          </a:p>
        </p:txBody>
      </p:sp>
      <p:sp>
        <p:nvSpPr>
          <p:cNvPr id="7" name="Segnaposto testo 6">
            <a:extLst>
              <a:ext uri="{FF2B5EF4-FFF2-40B4-BE49-F238E27FC236}">
                <a16:creationId xmlns:a16="http://schemas.microsoft.com/office/drawing/2014/main" id="{2781EBF5-EDBD-6657-1846-C219A622BCA2}"/>
              </a:ext>
            </a:extLst>
          </p:cNvPr>
          <p:cNvSpPr txBox="1">
            <a:spLocks/>
          </p:cNvSpPr>
          <p:nvPr/>
        </p:nvSpPr>
        <p:spPr>
          <a:xfrm>
            <a:off x="4140103" y="3121399"/>
            <a:ext cx="3588456" cy="2715729"/>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0" tIns="45700" rIns="0" bIns="0" anchor="t" anchorCtr="0">
            <a:normAutofit fontScale="85000" lnSpcReduction="10000"/>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r>
              <a:rPr lang="fr-FR" b="1" noProof="0" dirty="0">
                <a:solidFill>
                  <a:schemeClr val="accent1">
                    <a:lumMod val="50000"/>
                  </a:schemeClr>
                </a:solidFill>
                <a:latin typeface="Aptos" panose="020B0004020202020204" pitchFamily="34" charset="0"/>
              </a:rPr>
              <a:t>Laine: </a:t>
            </a:r>
          </a:p>
          <a:p>
            <a:r>
              <a:rPr lang="fr-FR" noProof="0" dirty="0">
                <a:latin typeface="Aptos" panose="020B0004020202020204" pitchFamily="34" charset="0"/>
              </a:rPr>
              <a:t> Les eaux usées du lavage de la laine doivent être </a:t>
            </a:r>
            <a:r>
              <a:rPr lang="fr-FR" b="1" noProof="0" dirty="0">
                <a:latin typeface="Aptos" panose="020B0004020202020204" pitchFamily="34" charset="0"/>
              </a:rPr>
              <a:t>≤ 25 g pour la laine et la laine d’agneau et ≤ 45 g pour les laines fines</a:t>
            </a:r>
            <a:r>
              <a:rPr lang="fr-FR" noProof="0" dirty="0">
                <a:latin typeface="Aptos" panose="020B0004020202020204" pitchFamily="34" charset="0"/>
              </a:rPr>
              <a:t>.</a:t>
            </a:r>
          </a:p>
          <a:p>
            <a:r>
              <a:rPr lang="fr-FR" noProof="0" dirty="0">
                <a:latin typeface="Aptos" panose="020B0004020202020204" pitchFamily="34" charset="0"/>
              </a:rPr>
              <a:t>Les émissions de soufre de la viscose et du modal doivent être inférieures aux valeurs limites annuelles.</a:t>
            </a:r>
            <a:endParaRPr lang="fr-FR" b="1" noProof="0" dirty="0">
              <a:solidFill>
                <a:schemeClr val="accent1">
                  <a:lumMod val="50000"/>
                </a:schemeClr>
              </a:solidFill>
              <a:latin typeface="Aptos" panose="020B0004020202020204" pitchFamily="34" charset="0"/>
            </a:endParaRPr>
          </a:p>
          <a:p>
            <a:endParaRPr lang="en-US" b="1" dirty="0">
              <a:latin typeface="Aptos" panose="020B0004020202020204" pitchFamily="34" charset="0"/>
            </a:endParaRPr>
          </a:p>
        </p:txBody>
      </p:sp>
      <p:sp>
        <p:nvSpPr>
          <p:cNvPr id="3" name="Segnaposto testo 6">
            <a:extLst>
              <a:ext uri="{FF2B5EF4-FFF2-40B4-BE49-F238E27FC236}">
                <a16:creationId xmlns:a16="http://schemas.microsoft.com/office/drawing/2014/main" id="{642CB442-EF25-F0A9-1878-ABAA48793977}"/>
              </a:ext>
            </a:extLst>
          </p:cNvPr>
          <p:cNvSpPr txBox="1">
            <a:spLocks/>
          </p:cNvSpPr>
          <p:nvPr/>
        </p:nvSpPr>
        <p:spPr>
          <a:xfrm>
            <a:off x="8073275" y="3121399"/>
            <a:ext cx="3588456" cy="2715729"/>
          </a:xfrm>
          <a:prstGeom prst="rect">
            <a:avLst/>
          </a:prstGeom>
          <a:noFill/>
          <a:ln>
            <a:solidFill>
              <a:schemeClr val="accent6">
                <a:lumMod val="60000"/>
                <a:lumOff val="40000"/>
              </a:schemeClr>
            </a:solidFill>
          </a:ln>
        </p:spPr>
        <p:txBody>
          <a:bodyPr spcFirstLastPara="1" wrap="square" lIns="0" tIns="45700" rIns="0" bIns="0" anchor="t" anchorCtr="0">
            <a:normAutofit fontScale="85000" lnSpcReduction="20000"/>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r>
              <a:rPr lang="fr-FR" b="1" noProof="0" dirty="0">
                <a:solidFill>
                  <a:schemeClr val="accent1">
                    <a:lumMod val="50000"/>
                  </a:schemeClr>
                </a:solidFill>
                <a:latin typeface="Aptos" panose="020B0004020202020204" pitchFamily="34" charset="0"/>
              </a:rPr>
              <a:t>Cellulose: </a:t>
            </a:r>
          </a:p>
          <a:p>
            <a:r>
              <a:rPr lang="fr-FR" b="1" noProof="0" dirty="0">
                <a:latin typeface="Aptos" panose="020B0004020202020204" pitchFamily="34" charset="0"/>
              </a:rPr>
              <a:t>Les pays membres de l’UE </a:t>
            </a:r>
            <a:r>
              <a:rPr lang="fr-FR" noProof="0" dirty="0">
                <a:latin typeface="Aptos" panose="020B0004020202020204" pitchFamily="34" charset="0"/>
              </a:rPr>
              <a:t>appliquent différents critères et différentes procédures à la définition de </a:t>
            </a:r>
            <a:r>
              <a:rPr lang="fr-FR" b="1" noProof="0" dirty="0">
                <a:latin typeface="Aptos" panose="020B0004020202020204" pitchFamily="34" charset="0"/>
              </a:rPr>
              <a:t>«gestion</a:t>
            </a:r>
            <a:r>
              <a:rPr lang="fr-FR" noProof="0" dirty="0">
                <a:latin typeface="Aptos" panose="020B0004020202020204" pitchFamily="34" charset="0"/>
              </a:rPr>
              <a:t> </a:t>
            </a:r>
            <a:r>
              <a:rPr lang="fr-FR" b="1" noProof="0" dirty="0">
                <a:latin typeface="Aptos" panose="020B0004020202020204" pitchFamily="34" charset="0"/>
              </a:rPr>
              <a:t>durable des forêts»</a:t>
            </a:r>
            <a:r>
              <a:rPr lang="fr-FR" noProof="0" dirty="0">
                <a:latin typeface="Aptos" panose="020B0004020202020204" pitchFamily="34" charset="0"/>
              </a:rPr>
              <a:t>.</a:t>
            </a:r>
          </a:p>
          <a:p>
            <a:r>
              <a:rPr lang="fr-FR" noProof="0" dirty="0">
                <a:latin typeface="Aptos" panose="020B0004020202020204" pitchFamily="34" charset="0"/>
              </a:rPr>
              <a:t>La plupart d’entre eux sont d’accord pour que les certifications </a:t>
            </a:r>
            <a:r>
              <a:rPr lang="fr-FR" b="1" noProof="0" dirty="0">
                <a:latin typeface="Aptos" panose="020B0004020202020204" pitchFamily="34" charset="0"/>
              </a:rPr>
              <a:t> et </a:t>
            </a:r>
            <a:r>
              <a:rPr lang="fr-FR" noProof="0" dirty="0">
                <a:latin typeface="Aptos" panose="020B0004020202020204" pitchFamily="34" charset="0"/>
              </a:rPr>
              <a:t>PEFC garantissent le respect des directives nationales.</a:t>
            </a:r>
            <a:endParaRPr lang="fr-FR" b="1" noProof="0" dirty="0">
              <a:latin typeface="Aptos" panose="020B0004020202020204" pitchFamily="34" charset="0"/>
            </a:endParaRPr>
          </a:p>
        </p:txBody>
      </p:sp>
    </p:spTree>
    <p:extLst>
      <p:ext uri="{BB962C8B-B14F-4D97-AF65-F5344CB8AC3E}">
        <p14:creationId xmlns:p14="http://schemas.microsoft.com/office/powerpoint/2010/main" val="232708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8057F-0179-245B-8C70-E9006090826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C9BE87A-E8AF-4E5F-187C-C0BF786AC5EA}"/>
              </a:ext>
            </a:extLst>
          </p:cNvPr>
          <p:cNvSpPr>
            <a:spLocks noGrp="1"/>
          </p:cNvSpPr>
          <p:nvPr>
            <p:ph type="title"/>
          </p:nvPr>
        </p:nvSpPr>
        <p:spPr>
          <a:xfrm>
            <a:off x="594360" y="529152"/>
            <a:ext cx="9050681" cy="1494596"/>
          </a:xfrm>
        </p:spPr>
        <p:txBody>
          <a:bodyPr/>
          <a:lstStyle/>
          <a:p>
            <a:r>
              <a:rPr lang="de-DE" dirty="0">
                <a:latin typeface="Aptos Serif" panose="02020604070405020304" pitchFamily="18" charset="0"/>
                <a:cs typeface="Aptos Serif" panose="02020604070405020304" pitchFamily="18" charset="0"/>
              </a:rPr>
              <a:t>3. </a:t>
            </a:r>
            <a:r>
              <a:rPr lang="fr-FR" noProof="0" dirty="0">
                <a:latin typeface="Aptos Serif" panose="02020604070405020304" pitchFamily="18" charset="0"/>
                <a:cs typeface="Aptos Serif" panose="02020604070405020304" pitchFamily="18" charset="0"/>
              </a:rPr>
              <a:t>Critères des marchés publics écologiques en matière de produits textiles et de cuirs</a:t>
            </a:r>
            <a:endParaRPr lang="it-IT" dirty="0">
              <a:latin typeface="Aptos Serif" panose="02020604070405020304" pitchFamily="18" charset="0"/>
              <a:cs typeface="Aptos Serif" panose="02020604070405020304" pitchFamily="18" charset="0"/>
            </a:endParaRPr>
          </a:p>
        </p:txBody>
      </p:sp>
      <p:sp>
        <p:nvSpPr>
          <p:cNvPr id="5" name="Segnaposto testo 5">
            <a:extLst>
              <a:ext uri="{FF2B5EF4-FFF2-40B4-BE49-F238E27FC236}">
                <a16:creationId xmlns:a16="http://schemas.microsoft.com/office/drawing/2014/main" id="{0DA9BECC-C045-8D79-13FE-79183C8A4971}"/>
              </a:ext>
            </a:extLst>
          </p:cNvPr>
          <p:cNvSpPr>
            <a:spLocks noGrp="1"/>
          </p:cNvSpPr>
          <p:nvPr>
            <p:ph type="body" idx="1"/>
          </p:nvPr>
        </p:nvSpPr>
        <p:spPr>
          <a:xfrm>
            <a:off x="370225" y="2124240"/>
            <a:ext cx="9162082" cy="752475"/>
          </a:xfrm>
        </p:spPr>
        <p:txBody>
          <a:bodyPr>
            <a:normAutofit fontScale="92500" lnSpcReduction="10000"/>
          </a:bodyPr>
          <a:lstStyle/>
          <a:p>
            <a:r>
              <a:rPr lang="fr-FR" b="1" noProof="0" dirty="0">
                <a:solidFill>
                  <a:srgbClr val="035854"/>
                </a:solidFill>
                <a:latin typeface="Aptos" panose="020B0004020202020204" pitchFamily="34" charset="0"/>
              </a:rPr>
              <a:t>Spécifications techniques: restrictions d’ordre chimique et normes relatives à la durabilité</a:t>
            </a:r>
          </a:p>
          <a:p>
            <a:endParaRPr lang="it-IT" b="1" dirty="0">
              <a:solidFill>
                <a:srgbClr val="035854"/>
              </a:solidFill>
              <a:latin typeface="Aptos" panose="020B0004020202020204" pitchFamily="34" charset="0"/>
            </a:endParaRPr>
          </a:p>
        </p:txBody>
      </p:sp>
      <p:sp>
        <p:nvSpPr>
          <p:cNvPr id="3" name="Segnaposto testo 6">
            <a:extLst>
              <a:ext uri="{FF2B5EF4-FFF2-40B4-BE49-F238E27FC236}">
                <a16:creationId xmlns:a16="http://schemas.microsoft.com/office/drawing/2014/main" id="{32D68D6A-DBAF-2B83-27FF-AB477DF4F325}"/>
              </a:ext>
            </a:extLst>
          </p:cNvPr>
          <p:cNvSpPr>
            <a:spLocks noGrp="1"/>
          </p:cNvSpPr>
          <p:nvPr>
            <p:ph type="body" idx="2"/>
          </p:nvPr>
        </p:nvSpPr>
        <p:spPr>
          <a:xfrm>
            <a:off x="655901" y="3228231"/>
            <a:ext cx="4490827" cy="3485720"/>
          </a:xfrm>
          <a:ln/>
        </p:spPr>
        <p:style>
          <a:lnRef idx="2">
            <a:schemeClr val="accent1"/>
          </a:lnRef>
          <a:fillRef idx="1">
            <a:schemeClr val="lt1"/>
          </a:fillRef>
          <a:effectRef idx="0">
            <a:schemeClr val="accent1"/>
          </a:effectRef>
          <a:fontRef idx="minor">
            <a:schemeClr val="dk1"/>
          </a:fontRef>
        </p:style>
        <p:txBody>
          <a:bodyPr>
            <a:normAutofit/>
          </a:bodyPr>
          <a:lstStyle/>
          <a:p>
            <a:pPr marL="571500" indent="-342900">
              <a:buFont typeface="Arial" panose="020B0604020202020204" pitchFamily="34" charset="0"/>
              <a:buChar char="•"/>
            </a:pPr>
            <a:r>
              <a:rPr lang="fr-FR" noProof="0" dirty="0">
                <a:latin typeface="Aptos" panose="020B0004020202020204" pitchFamily="34" charset="0"/>
              </a:rPr>
              <a:t>Le soumissionnaire doit prouver que ses </a:t>
            </a:r>
            <a:r>
              <a:rPr lang="fr-FR" b="1" noProof="0" dirty="0">
                <a:latin typeface="Aptos" panose="020B0004020202020204" pitchFamily="34" charset="0"/>
              </a:rPr>
              <a:t>tissus correspondent à la liste des candidats REACH-13, d’une concentration supérieure à 0,1 % </a:t>
            </a:r>
            <a:r>
              <a:rPr lang="fr-FR" noProof="0" dirty="0">
                <a:latin typeface="Aptos" panose="020B0004020202020204" pitchFamily="34" charset="0"/>
              </a:rPr>
              <a:t>(en poids) dans le produit fini. Le produit fourni </a:t>
            </a:r>
            <a:r>
              <a:rPr lang="fr-FR" b="1" noProof="0" dirty="0">
                <a:latin typeface="Aptos" panose="020B0004020202020204" pitchFamily="34" charset="0"/>
              </a:rPr>
              <a:t>ne doit pas </a:t>
            </a:r>
            <a:r>
              <a:rPr lang="fr-FR" noProof="0" dirty="0">
                <a:latin typeface="Aptos" panose="020B0004020202020204" pitchFamily="34" charset="0"/>
              </a:rPr>
              <a:t>contenir des concentrations des substances indiquées à l’annexe 1 aux critères GPP supérieures aux valeurs limites individuelles ou totales de la concentration. </a:t>
            </a:r>
          </a:p>
        </p:txBody>
      </p:sp>
      <p:sp>
        <p:nvSpPr>
          <p:cNvPr id="4" name="Segnaposto testo 6">
            <a:extLst>
              <a:ext uri="{FF2B5EF4-FFF2-40B4-BE49-F238E27FC236}">
                <a16:creationId xmlns:a16="http://schemas.microsoft.com/office/drawing/2014/main" id="{CA309E4C-9268-A919-B8AD-AD535BDB149D}"/>
              </a:ext>
            </a:extLst>
          </p:cNvPr>
          <p:cNvSpPr txBox="1">
            <a:spLocks/>
          </p:cNvSpPr>
          <p:nvPr/>
        </p:nvSpPr>
        <p:spPr>
          <a:xfrm>
            <a:off x="5656149" y="3228231"/>
            <a:ext cx="4716576" cy="348572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0" tIns="45700" rIns="0" bIns="0" anchor="t" anchorCtr="0">
            <a:normAutofit fontScale="92500" lnSpcReduction="10000"/>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571500" indent="-342900">
              <a:buFont typeface="Arial" panose="020B0604020202020204" pitchFamily="34" charset="0"/>
              <a:buChar char="•"/>
            </a:pPr>
            <a:r>
              <a:rPr lang="fr-FR" noProof="0" dirty="0">
                <a:latin typeface="Aptos" panose="020B0004020202020204" pitchFamily="34" charset="0"/>
              </a:rPr>
              <a:t>Les produits textiles doivent être conformes aux </a:t>
            </a:r>
            <a:r>
              <a:rPr lang="fr-FR" b="1" noProof="0" dirty="0">
                <a:latin typeface="Aptos" panose="020B0004020202020204" pitchFamily="34" charset="0"/>
              </a:rPr>
              <a:t>exigences de durabilité </a:t>
            </a:r>
            <a:r>
              <a:rPr lang="fr-FR" noProof="0" dirty="0">
                <a:latin typeface="Aptos" panose="020B0004020202020204" pitchFamily="34" charset="0"/>
              </a:rPr>
              <a:t>applicables</a:t>
            </a:r>
            <a:r>
              <a:rPr lang="fr-FR" b="1" noProof="0" dirty="0">
                <a:latin typeface="Aptos" panose="020B0004020202020204" pitchFamily="34" charset="0"/>
              </a:rPr>
              <a:t>.</a:t>
            </a:r>
          </a:p>
          <a:p>
            <a:pPr marL="571500" indent="-342900">
              <a:buFont typeface="Arial" panose="020B0604020202020204" pitchFamily="34" charset="0"/>
              <a:buChar char="•"/>
            </a:pPr>
            <a:r>
              <a:rPr lang="fr-FR" b="1" noProof="0" dirty="0">
                <a:latin typeface="Aptos" panose="020B0004020202020204" pitchFamily="34" charset="0"/>
              </a:rPr>
              <a:t>Disponibilité de pièces détachées et d’accessoires:</a:t>
            </a:r>
          </a:p>
          <a:p>
            <a:pPr marL="571500" indent="-342900">
              <a:buFont typeface="Arial" panose="020B0604020202020204" pitchFamily="34" charset="0"/>
              <a:buChar char="•"/>
            </a:pPr>
            <a:r>
              <a:rPr lang="fr-FR" b="1" noProof="0" dirty="0">
                <a:latin typeface="Aptos" panose="020B0004020202020204" pitchFamily="34" charset="0"/>
              </a:rPr>
              <a:t>Les </a:t>
            </a:r>
            <a:r>
              <a:rPr lang="fr-FR" b="1" noProof="0" dirty="0" err="1">
                <a:latin typeface="Aptos" panose="020B0004020202020204" pitchFamily="34" charset="0"/>
              </a:rPr>
              <a:t>p.d</a:t>
            </a:r>
            <a:r>
              <a:rPr lang="fr-FR" b="1" noProof="0" dirty="0">
                <a:latin typeface="Aptos" panose="020B0004020202020204" pitchFamily="34" charset="0"/>
              </a:rPr>
              <a:t>. </a:t>
            </a:r>
            <a:r>
              <a:rPr lang="fr-FR" noProof="0" dirty="0">
                <a:latin typeface="Aptos" panose="020B0004020202020204" pitchFamily="34" charset="0"/>
              </a:rPr>
              <a:t>doivent être disponibles pendant </a:t>
            </a:r>
            <a:r>
              <a:rPr lang="fr-FR" b="1" noProof="0" dirty="0">
                <a:latin typeface="Aptos" panose="020B0004020202020204" pitchFamily="34" charset="0"/>
              </a:rPr>
              <a:t>2 ans au moins </a:t>
            </a:r>
            <a:r>
              <a:rPr lang="fr-FR" noProof="0" dirty="0">
                <a:latin typeface="Aptos" panose="020B0004020202020204" pitchFamily="34" charset="0"/>
              </a:rPr>
              <a:t>après la fourniture ou la fin du contrat.</a:t>
            </a:r>
          </a:p>
          <a:p>
            <a:pPr marL="571500" indent="-342900">
              <a:buFont typeface="Arial" panose="020B0604020202020204" pitchFamily="34" charset="0"/>
              <a:buChar char="•"/>
            </a:pPr>
            <a:r>
              <a:rPr lang="fr-FR" noProof="0" dirty="0">
                <a:latin typeface="Aptos" panose="020B0004020202020204" pitchFamily="34" charset="0"/>
              </a:rPr>
              <a:t>Une </a:t>
            </a:r>
            <a:r>
              <a:rPr lang="fr-FR" b="1" noProof="0" dirty="0">
                <a:latin typeface="Aptos" panose="020B0004020202020204" pitchFamily="34" charset="0"/>
              </a:rPr>
              <a:t>liste des prix </a:t>
            </a:r>
            <a:r>
              <a:rPr lang="fr-FR" noProof="0" dirty="0">
                <a:latin typeface="Aptos" panose="020B0004020202020204" pitchFamily="34" charset="0"/>
              </a:rPr>
              <a:t>de ces pièces doit être jointe. </a:t>
            </a:r>
          </a:p>
          <a:p>
            <a:pPr marL="571500" indent="-342900">
              <a:buFont typeface="Arial" panose="020B0604020202020204" pitchFamily="34" charset="0"/>
              <a:buChar char="•"/>
            </a:pPr>
            <a:endParaRPr lang="en-US" b="1" dirty="0">
              <a:latin typeface="Aptos" panose="020B0004020202020204" pitchFamily="34" charset="0"/>
            </a:endParaRPr>
          </a:p>
        </p:txBody>
      </p:sp>
    </p:spTree>
    <p:extLst>
      <p:ext uri="{BB962C8B-B14F-4D97-AF65-F5344CB8AC3E}">
        <p14:creationId xmlns:p14="http://schemas.microsoft.com/office/powerpoint/2010/main" val="182193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62028A13-CA89-FDD7-79CF-21B71F416FC2}"/>
              </a:ext>
            </a:extLst>
          </p:cNvPr>
          <p:cNvSpPr>
            <a:spLocks noGrp="1"/>
          </p:cNvSpPr>
          <p:nvPr>
            <p:ph type="body" idx="1"/>
          </p:nvPr>
        </p:nvSpPr>
        <p:spPr>
          <a:xfrm>
            <a:off x="360069" y="2058972"/>
            <a:ext cx="4490827" cy="752475"/>
          </a:xfrm>
        </p:spPr>
        <p:txBody>
          <a:bodyPr/>
          <a:lstStyle/>
          <a:p>
            <a:r>
              <a:rPr lang="it-IT" b="1" dirty="0">
                <a:solidFill>
                  <a:srgbClr val="035854"/>
                </a:solidFill>
                <a:latin typeface="Aptos" panose="020B0004020202020204" pitchFamily="34" charset="0"/>
              </a:rPr>
              <a:t>CRITÈRES DE SÉLECTION:</a:t>
            </a:r>
          </a:p>
        </p:txBody>
      </p:sp>
      <p:sp>
        <p:nvSpPr>
          <p:cNvPr id="5" name="Titolo 1">
            <a:extLst>
              <a:ext uri="{FF2B5EF4-FFF2-40B4-BE49-F238E27FC236}">
                <a16:creationId xmlns:a16="http://schemas.microsoft.com/office/drawing/2014/main" id="{F95C9077-F8C8-F9AF-1EDA-7474DA2BD83B}"/>
              </a:ext>
            </a:extLst>
          </p:cNvPr>
          <p:cNvSpPr>
            <a:spLocks noGrp="1"/>
          </p:cNvSpPr>
          <p:nvPr>
            <p:ph type="title"/>
          </p:nvPr>
        </p:nvSpPr>
        <p:spPr>
          <a:xfrm>
            <a:off x="544256" y="564376"/>
            <a:ext cx="9778365" cy="1494596"/>
          </a:xfrm>
        </p:spPr>
        <p:txBody>
          <a:bodyPr/>
          <a:lstStyle/>
          <a:p>
            <a:r>
              <a:rPr lang="de-DE" dirty="0">
                <a:latin typeface="Aptos Serif" panose="02020604070405020304" pitchFamily="18" charset="0"/>
                <a:cs typeface="Aptos Serif" panose="02020604070405020304" pitchFamily="18" charset="0"/>
              </a:rPr>
              <a:t>3. </a:t>
            </a:r>
            <a:r>
              <a:rPr lang="fr-FR" noProof="0" dirty="0">
                <a:latin typeface="Aptos Serif" panose="02020604070405020304" pitchFamily="18" charset="0"/>
                <a:cs typeface="Aptos Serif" panose="02020604070405020304" pitchFamily="18" charset="0"/>
              </a:rPr>
              <a:t>Critères des marchés publics écologique en matière de produits textiles et de cuirs</a:t>
            </a:r>
            <a:endParaRPr lang="it-IT" dirty="0">
              <a:latin typeface="Aptos Serif" panose="02020604070405020304" pitchFamily="18" charset="0"/>
              <a:cs typeface="Aptos Serif" panose="02020604070405020304" pitchFamily="18" charset="0"/>
            </a:endParaRPr>
          </a:p>
        </p:txBody>
      </p:sp>
      <p:graphicFrame>
        <p:nvGraphicFramePr>
          <p:cNvPr id="7" name="Diagramma 6">
            <a:extLst>
              <a:ext uri="{FF2B5EF4-FFF2-40B4-BE49-F238E27FC236}">
                <a16:creationId xmlns:a16="http://schemas.microsoft.com/office/drawing/2014/main" id="{B7378234-49F9-B1B2-CDFD-856E5832B0D9}"/>
              </a:ext>
            </a:extLst>
          </p:cNvPr>
          <p:cNvGraphicFramePr/>
          <p:nvPr>
            <p:extLst>
              <p:ext uri="{D42A27DB-BD31-4B8C-83A1-F6EECF244321}">
                <p14:modId xmlns:p14="http://schemas.microsoft.com/office/powerpoint/2010/main" val="3668034898"/>
              </p:ext>
            </p:extLst>
          </p:nvPr>
        </p:nvGraphicFramePr>
        <p:xfrm>
          <a:off x="676134" y="3097695"/>
          <a:ext cx="10964576" cy="3552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5133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184276-4D48-B19F-9AFE-535BD8B4AB96}"/>
              </a:ext>
            </a:extLst>
          </p:cNvPr>
          <p:cNvSpPr>
            <a:spLocks noGrp="1"/>
          </p:cNvSpPr>
          <p:nvPr>
            <p:ph type="title"/>
          </p:nvPr>
        </p:nvSpPr>
        <p:spPr>
          <a:xfrm>
            <a:off x="594360" y="523632"/>
            <a:ext cx="8950474" cy="1494596"/>
          </a:xfrm>
        </p:spPr>
        <p:txBody>
          <a:bodyPr/>
          <a:lstStyle/>
          <a:p>
            <a:r>
              <a:rPr lang="de-DE" sz="4000" dirty="0">
                <a:latin typeface="Aptos Serif" panose="02020604070405020304" pitchFamily="18" charset="0"/>
                <a:cs typeface="Aptos Serif" panose="02020604070405020304" pitchFamily="18" charset="0"/>
              </a:rPr>
              <a:t>3. </a:t>
            </a:r>
            <a:r>
              <a:rPr lang="fr-FR" sz="4000" noProof="0" dirty="0">
                <a:latin typeface="Aptos Serif" panose="02020604070405020304" pitchFamily="18" charset="0"/>
                <a:cs typeface="Aptos Serif" panose="02020604070405020304" pitchFamily="18" charset="0"/>
              </a:rPr>
              <a:t>Critères des marchés publics écologiques en matière de produits textiles et de cuirs</a:t>
            </a:r>
            <a:endParaRPr lang="it-IT" sz="4000" dirty="0">
              <a:latin typeface="Aptos Serif" panose="02020604070405020304" pitchFamily="18" charset="0"/>
              <a:cs typeface="Aptos Serif" panose="02020604070405020304" pitchFamily="18" charset="0"/>
            </a:endParaRPr>
          </a:p>
        </p:txBody>
      </p:sp>
      <p:sp>
        <p:nvSpPr>
          <p:cNvPr id="3" name="Segnaposto testo 2">
            <a:extLst>
              <a:ext uri="{FF2B5EF4-FFF2-40B4-BE49-F238E27FC236}">
                <a16:creationId xmlns:a16="http://schemas.microsoft.com/office/drawing/2014/main" id="{47D85A4C-BC00-1852-3E5D-924F901B6DA0}"/>
              </a:ext>
            </a:extLst>
          </p:cNvPr>
          <p:cNvSpPr>
            <a:spLocks noGrp="1"/>
          </p:cNvSpPr>
          <p:nvPr>
            <p:ph type="body" idx="1"/>
          </p:nvPr>
        </p:nvSpPr>
        <p:spPr/>
        <p:txBody>
          <a:bodyPr>
            <a:normAutofit/>
          </a:bodyPr>
          <a:lstStyle/>
          <a:p>
            <a:r>
              <a:rPr lang="fr-FR" sz="2400" noProof="0" dirty="0">
                <a:latin typeface="Aptos" panose="020B0004020202020204" pitchFamily="34" charset="0"/>
              </a:rPr>
              <a:t>En raison de sa structure, la chaîne logistique est souvent exposée à des </a:t>
            </a:r>
            <a:r>
              <a:rPr lang="fr-FR" sz="2400" b="1" noProof="0" dirty="0">
                <a:latin typeface="Aptos" panose="020B0004020202020204" pitchFamily="34" charset="0"/>
              </a:rPr>
              <a:t>risques de violation des droits de l’homme et des droits fondamentaux des travailleurs.</a:t>
            </a:r>
          </a:p>
          <a:p>
            <a:endParaRPr lang="it-IT" sz="2400" b="1" dirty="0">
              <a:latin typeface="Aptos" panose="020B0004020202020204" pitchFamily="34" charset="0"/>
            </a:endParaRPr>
          </a:p>
        </p:txBody>
      </p:sp>
      <p:sp>
        <p:nvSpPr>
          <p:cNvPr id="4" name="Segnaposto testo 3">
            <a:extLst>
              <a:ext uri="{FF2B5EF4-FFF2-40B4-BE49-F238E27FC236}">
                <a16:creationId xmlns:a16="http://schemas.microsoft.com/office/drawing/2014/main" id="{BCBF2063-4C41-DB93-FDE6-C9DF678F4FA8}"/>
              </a:ext>
            </a:extLst>
          </p:cNvPr>
          <p:cNvSpPr>
            <a:spLocks noGrp="1"/>
          </p:cNvSpPr>
          <p:nvPr>
            <p:ph type="body" idx="2"/>
          </p:nvPr>
        </p:nvSpPr>
        <p:spPr>
          <a:xfrm>
            <a:off x="7448811" y="2770703"/>
            <a:ext cx="4490827" cy="2985239"/>
          </a:xfrm>
        </p:spPr>
        <p:txBody>
          <a:bodyPr>
            <a:normAutofit/>
          </a:bodyPr>
          <a:lstStyle/>
          <a:p>
            <a:r>
              <a:rPr lang="fr-FR" sz="2400" noProof="0" dirty="0">
                <a:latin typeface="Aptos" panose="020B0004020202020204" pitchFamily="34" charset="0"/>
              </a:rPr>
              <a:t>L’intégration </a:t>
            </a:r>
            <a:r>
              <a:rPr lang="fr-FR" sz="2400" b="1" noProof="0" dirty="0">
                <a:latin typeface="Aptos" panose="020B0004020202020204" pitchFamily="34" charset="0"/>
              </a:rPr>
              <a:t>des critères sociaux relatifs aux droits de l’homme, aux droits des travailleurs et aux conditions de travail, </a:t>
            </a:r>
            <a:r>
              <a:rPr lang="fr-FR" sz="2400" noProof="0" dirty="0">
                <a:latin typeface="Aptos" panose="020B0004020202020204" pitchFamily="34" charset="0"/>
              </a:rPr>
              <a:t>permet de s’attaquer à ces aspects de la chaîne logistique.</a:t>
            </a:r>
          </a:p>
        </p:txBody>
      </p:sp>
      <p:sp>
        <p:nvSpPr>
          <p:cNvPr id="5" name="Segnaposto testo 2">
            <a:extLst>
              <a:ext uri="{FF2B5EF4-FFF2-40B4-BE49-F238E27FC236}">
                <a16:creationId xmlns:a16="http://schemas.microsoft.com/office/drawing/2014/main" id="{C27B9F1E-AFAC-7DB6-E846-FF5723D291FD}"/>
              </a:ext>
            </a:extLst>
          </p:cNvPr>
          <p:cNvSpPr txBox="1">
            <a:spLocks/>
          </p:cNvSpPr>
          <p:nvPr/>
        </p:nvSpPr>
        <p:spPr>
          <a:xfrm>
            <a:off x="347543" y="2018228"/>
            <a:ext cx="4490827" cy="752475"/>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r>
              <a:rPr lang="it-IT" b="1" dirty="0">
                <a:solidFill>
                  <a:srgbClr val="035854"/>
                </a:solidFill>
                <a:latin typeface="Aptos" panose="020B0004020202020204" pitchFamily="34" charset="0"/>
              </a:rPr>
              <a:t>CRITÈRES SOCIAUX:</a:t>
            </a:r>
          </a:p>
        </p:txBody>
      </p:sp>
      <p:sp>
        <p:nvSpPr>
          <p:cNvPr id="6" name="Freccia destra con strisce 5">
            <a:extLst>
              <a:ext uri="{FF2B5EF4-FFF2-40B4-BE49-F238E27FC236}">
                <a16:creationId xmlns:a16="http://schemas.microsoft.com/office/drawing/2014/main" id="{BC8492D2-88F5-D634-F742-F2A48740D4B5}"/>
              </a:ext>
            </a:extLst>
          </p:cNvPr>
          <p:cNvSpPr/>
          <p:nvPr/>
        </p:nvSpPr>
        <p:spPr>
          <a:xfrm>
            <a:off x="5483542" y="4158642"/>
            <a:ext cx="1691013" cy="109625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44699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8203AAE-43C8-B7BC-2179-FE673967C591}"/>
              </a:ext>
            </a:extLst>
          </p:cNvPr>
          <p:cNvSpPr>
            <a:spLocks noGrp="1"/>
          </p:cNvSpPr>
          <p:nvPr>
            <p:ph type="ctrTitle"/>
          </p:nvPr>
        </p:nvSpPr>
        <p:spPr>
          <a:xfrm>
            <a:off x="6299835" y="643478"/>
            <a:ext cx="5737677" cy="3291840"/>
          </a:xfrm>
        </p:spPr>
        <p:txBody>
          <a:bodyPr/>
          <a:lstStyle/>
          <a:p>
            <a:r>
              <a:rPr lang="fr-FR" noProof="0" dirty="0">
                <a:latin typeface="Aptos Serif" panose="02020604070405020304" pitchFamily="18" charset="0"/>
                <a:cs typeface="Aptos Serif" panose="02020604070405020304" pitchFamily="18" charset="0"/>
              </a:rPr>
              <a:t>Critères sociaux</a:t>
            </a:r>
          </a:p>
        </p:txBody>
      </p:sp>
      <p:sp>
        <p:nvSpPr>
          <p:cNvPr id="6" name="Segnaposto testo 5">
            <a:extLst>
              <a:ext uri="{FF2B5EF4-FFF2-40B4-BE49-F238E27FC236}">
                <a16:creationId xmlns:a16="http://schemas.microsoft.com/office/drawing/2014/main" id="{2EA22BD9-9837-E148-7AF5-9152BE4F66BB}"/>
              </a:ext>
            </a:extLst>
          </p:cNvPr>
          <p:cNvSpPr>
            <a:spLocks noGrp="1"/>
          </p:cNvSpPr>
          <p:nvPr>
            <p:ph type="body" idx="1"/>
          </p:nvPr>
        </p:nvSpPr>
        <p:spPr/>
        <p:txBody>
          <a:bodyPr/>
          <a:lstStyle/>
          <a:p>
            <a:r>
              <a:rPr lang="fr-FR" noProof="0" dirty="0">
                <a:latin typeface="Aptos" panose="020B0004020202020204" pitchFamily="34" charset="0"/>
              </a:rPr>
              <a:t>Conventions fondamentales de l’Organisation internationale du travail </a:t>
            </a:r>
            <a:r>
              <a:rPr lang="fr-FR" b="0" noProof="0" dirty="0">
                <a:latin typeface="Aptos" panose="020B0004020202020204" pitchFamily="34" charset="0"/>
              </a:rPr>
              <a:t>(OIT)</a:t>
            </a:r>
            <a:endParaRPr lang="fr-FR" noProof="0" dirty="0">
              <a:latin typeface="Aptos" panose="020B0004020202020204" pitchFamily="34" charset="0"/>
            </a:endParaRPr>
          </a:p>
        </p:txBody>
      </p:sp>
      <p:pic>
        <p:nvPicPr>
          <p:cNvPr id="9" name="Segnaposto immagine 8">
            <a:extLst>
              <a:ext uri="{FF2B5EF4-FFF2-40B4-BE49-F238E27FC236}">
                <a16:creationId xmlns:a16="http://schemas.microsoft.com/office/drawing/2014/main" id="{693E5CC4-600B-052C-9352-FA97D612210C}"/>
              </a:ext>
            </a:extLst>
          </p:cNvPr>
          <p:cNvPicPr>
            <a:picLocks noGrp="1" noChangeAspect="1"/>
          </p:cNvPicPr>
          <p:nvPr>
            <p:ph type="pic" idx="2"/>
          </p:nvPr>
        </p:nvPicPr>
        <p:blipFill>
          <a:blip r:embed="rId2"/>
          <a:srcRect l="8970" r="8970"/>
          <a:stretch>
            <a:fillRect/>
          </a:stretch>
        </p:blipFill>
        <p:spPr/>
      </p:pic>
    </p:spTree>
    <p:extLst>
      <p:ext uri="{BB962C8B-B14F-4D97-AF65-F5344CB8AC3E}">
        <p14:creationId xmlns:p14="http://schemas.microsoft.com/office/powerpoint/2010/main" val="3517937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1DE1B6-01EB-477B-6EB1-FE5908A103FB}"/>
              </a:ext>
            </a:extLst>
          </p:cNvPr>
          <p:cNvSpPr>
            <a:spLocks noGrp="1"/>
          </p:cNvSpPr>
          <p:nvPr>
            <p:ph type="title"/>
          </p:nvPr>
        </p:nvSpPr>
        <p:spPr>
          <a:xfrm>
            <a:off x="594360" y="491071"/>
            <a:ext cx="9050681" cy="1494596"/>
          </a:xfrm>
        </p:spPr>
        <p:txBody>
          <a:bodyPr/>
          <a:lstStyle/>
          <a:p>
            <a:r>
              <a:rPr lang="de-DE" dirty="0">
                <a:latin typeface="Aptos Serif" panose="02020604070405020304" pitchFamily="18" charset="0"/>
                <a:cs typeface="Aptos Serif" panose="02020604070405020304" pitchFamily="18" charset="0"/>
              </a:rPr>
              <a:t>4. </a:t>
            </a:r>
            <a:r>
              <a:rPr lang="fr-FR" noProof="0" dirty="0">
                <a:latin typeface="Aptos Serif" panose="02020604070405020304" pitchFamily="18" charset="0"/>
                <a:cs typeface="Aptos Serif" panose="02020604070405020304" pitchFamily="18" charset="0"/>
              </a:rPr>
              <a:t>Critères des marchés publics écologiques en matière de produits textiles et de cuirs</a:t>
            </a:r>
            <a:endParaRPr lang="it-IT" dirty="0">
              <a:latin typeface="Aptos Serif" panose="02020604070405020304" pitchFamily="18" charset="0"/>
              <a:cs typeface="Aptos Serif" panose="02020604070405020304" pitchFamily="18" charset="0"/>
            </a:endParaRPr>
          </a:p>
        </p:txBody>
      </p:sp>
      <p:sp>
        <p:nvSpPr>
          <p:cNvPr id="3" name="Segnaposto testo 2">
            <a:extLst>
              <a:ext uri="{FF2B5EF4-FFF2-40B4-BE49-F238E27FC236}">
                <a16:creationId xmlns:a16="http://schemas.microsoft.com/office/drawing/2014/main" id="{812203DC-D784-7466-5887-78C60F6C51DF}"/>
              </a:ext>
            </a:extLst>
          </p:cNvPr>
          <p:cNvSpPr>
            <a:spLocks noGrp="1"/>
          </p:cNvSpPr>
          <p:nvPr>
            <p:ph type="body" idx="1"/>
          </p:nvPr>
        </p:nvSpPr>
        <p:spPr>
          <a:xfrm>
            <a:off x="594360" y="2167003"/>
            <a:ext cx="4490827" cy="4106992"/>
          </a:xfrm>
        </p:spPr>
        <p:txBody>
          <a:bodyPr>
            <a:normAutofit fontScale="92500" lnSpcReduction="10000"/>
          </a:bodyPr>
          <a:lstStyle/>
          <a:p>
            <a:r>
              <a:rPr lang="fr-FR" b="0" i="0" noProof="0" dirty="0">
                <a:effectLst/>
                <a:latin typeface="Aptos" panose="020B0004020202020204" pitchFamily="34" charset="0"/>
              </a:rPr>
              <a:t>Ces critères sont souvent évalués à l’aide des normes et régulations suivantes:</a:t>
            </a:r>
          </a:p>
          <a:p>
            <a:pPr marL="571500" indent="-342900">
              <a:buFont typeface="Arial" panose="020B0604020202020204" pitchFamily="34" charset="0"/>
              <a:buChar char="•"/>
            </a:pPr>
            <a:r>
              <a:rPr lang="fr-FR" b="1" noProof="0" dirty="0">
                <a:solidFill>
                  <a:srgbClr val="035854"/>
                </a:solidFill>
                <a:latin typeface="Aptos" panose="020B0004020202020204" pitchFamily="34" charset="0"/>
              </a:rPr>
              <a:t>GOTS (Global </a:t>
            </a:r>
            <a:r>
              <a:rPr lang="fr-FR" b="1" noProof="0" dirty="0" err="1">
                <a:solidFill>
                  <a:srgbClr val="035854"/>
                </a:solidFill>
                <a:latin typeface="Aptos" panose="020B0004020202020204" pitchFamily="34" charset="0"/>
              </a:rPr>
              <a:t>Organic</a:t>
            </a:r>
            <a:r>
              <a:rPr lang="fr-FR" b="1" noProof="0" dirty="0">
                <a:solidFill>
                  <a:srgbClr val="035854"/>
                </a:solidFill>
                <a:latin typeface="Aptos" panose="020B0004020202020204" pitchFamily="34" charset="0"/>
              </a:rPr>
              <a:t> Textile Standard) </a:t>
            </a:r>
            <a:r>
              <a:rPr lang="fr-FR" noProof="0" dirty="0">
                <a:latin typeface="Aptos" panose="020B0004020202020204" pitchFamily="34" charset="0"/>
              </a:rPr>
              <a:t>– </a:t>
            </a:r>
            <a:r>
              <a:rPr kumimoji="0" lang="fr-FR" b="0" i="0" u="none" strike="noStrike" cap="none" normalizeH="0" baseline="0" noProof="0" dirty="0">
                <a:ln>
                  <a:noFill/>
                </a:ln>
                <a:solidFill>
                  <a:schemeClr val="tx1"/>
                </a:solidFill>
                <a:effectLst/>
                <a:latin typeface="Aptos" panose="020B0004020202020204" pitchFamily="34" charset="0"/>
              </a:rPr>
              <a:t>comprend des critères écologiques et sociaux applicables à toute la longueur de la chaîne logistique;</a:t>
            </a:r>
          </a:p>
          <a:p>
            <a:pPr marL="571500" indent="-342900">
              <a:buFont typeface="Arial" panose="020B0604020202020204" pitchFamily="34" charset="0"/>
              <a:buChar char="•"/>
            </a:pPr>
            <a:r>
              <a:rPr lang="fr-FR" b="1" noProof="0" dirty="0">
                <a:solidFill>
                  <a:srgbClr val="035854"/>
                </a:solidFill>
                <a:latin typeface="Aptos" panose="020B0004020202020204" pitchFamily="34" charset="0"/>
              </a:rPr>
              <a:t>OEKO-TEX® MADE IN GREEN – </a:t>
            </a:r>
            <a:r>
              <a:rPr kumimoji="0" lang="fr-FR" b="0" i="0" u="none" strike="noStrike" cap="none" normalizeH="0" baseline="0" noProof="0" dirty="0">
                <a:ln>
                  <a:noFill/>
                </a:ln>
                <a:solidFill>
                  <a:schemeClr val="tx1"/>
                </a:solidFill>
                <a:effectLst/>
                <a:latin typeface="Aptos" panose="020B0004020202020204" pitchFamily="34" charset="0"/>
              </a:rPr>
              <a:t>Produit vérifié en fonction de polluants (OEKO-TEX® STANDARD 100) et de sa fabrication sécurisée dans des conditions sociales responsables.</a:t>
            </a:r>
          </a:p>
        </p:txBody>
      </p:sp>
      <p:sp>
        <p:nvSpPr>
          <p:cNvPr id="4" name="Segnaposto testo 3">
            <a:extLst>
              <a:ext uri="{FF2B5EF4-FFF2-40B4-BE49-F238E27FC236}">
                <a16:creationId xmlns:a16="http://schemas.microsoft.com/office/drawing/2014/main" id="{232524B3-FE63-EA67-7846-69CF504C13C1}"/>
              </a:ext>
            </a:extLst>
          </p:cNvPr>
          <p:cNvSpPr>
            <a:spLocks noGrp="1"/>
          </p:cNvSpPr>
          <p:nvPr>
            <p:ph type="body" idx="2"/>
          </p:nvPr>
        </p:nvSpPr>
        <p:spPr>
          <a:xfrm>
            <a:off x="5881898" y="2254685"/>
            <a:ext cx="4612920" cy="4019310"/>
          </a:xfrm>
        </p:spPr>
        <p:txBody>
          <a:bodyPr>
            <a:normAutofit fontScale="77500" lnSpcReduction="20000"/>
          </a:bodyPr>
          <a:lstStyle/>
          <a:p>
            <a:pPr marL="571500" indent="-342900">
              <a:buFont typeface="Arial" panose="020B0604020202020204" pitchFamily="34" charset="0"/>
              <a:buChar char="•"/>
            </a:pPr>
            <a:r>
              <a:rPr lang="fr-FR" sz="2400" b="1" noProof="0" dirty="0" err="1">
                <a:solidFill>
                  <a:srgbClr val="035854"/>
                </a:solidFill>
                <a:latin typeface="Aptos" panose="020B0004020202020204" pitchFamily="34" charset="0"/>
              </a:rPr>
              <a:t>Fair</a:t>
            </a:r>
            <a:r>
              <a:rPr lang="fr-FR" sz="2400" b="1" noProof="0" dirty="0">
                <a:solidFill>
                  <a:srgbClr val="035854"/>
                </a:solidFill>
                <a:latin typeface="Aptos" panose="020B0004020202020204" pitchFamily="34" charset="0"/>
              </a:rPr>
              <a:t> Trade / Fairtrade Textile Standard </a:t>
            </a:r>
            <a:r>
              <a:rPr lang="fr-FR" sz="2400" noProof="0" dirty="0">
                <a:latin typeface="Aptos" panose="020B0004020202020204" pitchFamily="34" charset="0"/>
              </a:rPr>
              <a:t>– </a:t>
            </a:r>
            <a:r>
              <a:rPr kumimoji="0" lang="fr-FR" sz="2400" b="0" i="0" u="none" strike="noStrike" cap="none" normalizeH="0" baseline="0" noProof="0" dirty="0">
                <a:ln>
                  <a:noFill/>
                </a:ln>
                <a:solidFill>
                  <a:schemeClr val="tx1"/>
                </a:solidFill>
                <a:effectLst/>
                <a:latin typeface="Aptos" panose="020B0004020202020204" pitchFamily="34" charset="0"/>
              </a:rPr>
              <a:t>garantit des conditions de travail décent, des salaires minimaux vitaux, le respect des droits de l’homme et de l’environnement;</a:t>
            </a:r>
          </a:p>
          <a:p>
            <a:pPr marL="571500" indent="-342900">
              <a:buFont typeface="Arial" panose="020B0604020202020204" pitchFamily="34" charset="0"/>
              <a:buChar char="•"/>
            </a:pPr>
            <a:r>
              <a:rPr lang="fr-FR" sz="2400" b="1" noProof="0" dirty="0">
                <a:solidFill>
                  <a:srgbClr val="035854"/>
                </a:solidFill>
                <a:latin typeface="Aptos" panose="020B0004020202020204" pitchFamily="34" charset="0"/>
              </a:rPr>
              <a:t>Ecolabel européen </a:t>
            </a:r>
            <a:r>
              <a:rPr lang="fr-FR" sz="2400" noProof="0" dirty="0">
                <a:solidFill>
                  <a:schemeClr val="tx1"/>
                </a:solidFill>
                <a:latin typeface="Aptos" panose="020B0004020202020204" pitchFamily="34" charset="0"/>
              </a:rPr>
              <a:t>– permet d’identifier des produits -textiles et </a:t>
            </a:r>
            <a:r>
              <a:rPr lang="fr-FR" sz="2400" dirty="0">
                <a:solidFill>
                  <a:schemeClr val="tx1"/>
                </a:solidFill>
                <a:latin typeface="Aptos" panose="020B0004020202020204" pitchFamily="34" charset="0"/>
              </a:rPr>
              <a:t>chaussures- </a:t>
            </a:r>
            <a:r>
              <a:rPr lang="fr-FR" sz="2400" noProof="0" dirty="0">
                <a:solidFill>
                  <a:schemeClr val="tx1"/>
                </a:solidFill>
                <a:latin typeface="Aptos" panose="020B0004020202020204" pitchFamily="34" charset="0"/>
              </a:rPr>
              <a:t>performants et respectueux de l’environnement. </a:t>
            </a:r>
          </a:p>
          <a:p>
            <a:pPr marL="571500" indent="-342900">
              <a:buFont typeface="Arial" panose="020B0604020202020204" pitchFamily="34" charset="0"/>
              <a:buChar char="•"/>
            </a:pPr>
            <a:r>
              <a:rPr lang="fr-FR" sz="2400" b="1" noProof="0" dirty="0">
                <a:solidFill>
                  <a:srgbClr val="035854"/>
                </a:solidFill>
                <a:latin typeface="Aptos" panose="020B0004020202020204" pitchFamily="34" charset="0"/>
              </a:rPr>
              <a:t>SA8000 (Social </a:t>
            </a:r>
            <a:r>
              <a:rPr lang="fr-FR" sz="2400" b="1" noProof="0" dirty="0" err="1">
                <a:solidFill>
                  <a:srgbClr val="035854"/>
                </a:solidFill>
                <a:latin typeface="Aptos" panose="020B0004020202020204" pitchFamily="34" charset="0"/>
              </a:rPr>
              <a:t>Accountability</a:t>
            </a:r>
            <a:r>
              <a:rPr lang="fr-FR" sz="2400" b="1" noProof="0" dirty="0">
                <a:solidFill>
                  <a:srgbClr val="035854"/>
                </a:solidFill>
                <a:latin typeface="Aptos" panose="020B0004020202020204" pitchFamily="34" charset="0"/>
              </a:rPr>
              <a:t> International) – </a:t>
            </a:r>
            <a:r>
              <a:rPr kumimoji="0" lang="fr-FR" sz="2400" b="0" i="0" u="none" strike="noStrike" cap="none" normalizeH="0" baseline="0" noProof="0" dirty="0">
                <a:ln>
                  <a:noFill/>
                </a:ln>
                <a:solidFill>
                  <a:schemeClr val="tx1"/>
                </a:solidFill>
                <a:effectLst/>
                <a:latin typeface="Aptos" panose="020B0004020202020204" pitchFamily="34" charset="0"/>
              </a:rPr>
              <a:t>garantit la conformité à des normes internationales en matière de </a:t>
            </a:r>
            <a:r>
              <a:rPr lang="fr-FR" sz="2400" noProof="0" dirty="0">
                <a:solidFill>
                  <a:schemeClr val="tx1"/>
                </a:solidFill>
                <a:latin typeface="Aptos" panose="020B0004020202020204" pitchFamily="34" charset="0"/>
              </a:rPr>
              <a:t>droits du travail, heures de travail, santé, sécurité et liberté d’association</a:t>
            </a:r>
            <a:r>
              <a:rPr kumimoji="0" lang="fr-FR" sz="2400" b="0" i="0" u="none" strike="noStrike" cap="none" normalizeH="0" baseline="0" noProof="0" dirty="0">
                <a:ln>
                  <a:noFill/>
                </a:ln>
                <a:solidFill>
                  <a:schemeClr val="tx1"/>
                </a:solidFill>
                <a:effectLst/>
                <a:latin typeface="Aptos" panose="020B0004020202020204" pitchFamily="34" charset="0"/>
              </a:rPr>
              <a:t>.</a:t>
            </a:r>
            <a:endParaRPr kumimoji="0" lang="fr-FR" sz="2400" b="1" i="0" u="none" strike="noStrike" cap="none" normalizeH="0" baseline="0" noProof="0" dirty="0">
              <a:ln>
                <a:noFill/>
              </a:ln>
              <a:solidFill>
                <a:srgbClr val="035854"/>
              </a:solidFill>
              <a:effectLst/>
              <a:latin typeface="Aptos" panose="020B0004020202020204" pitchFamily="34" charset="0"/>
            </a:endParaRPr>
          </a:p>
        </p:txBody>
      </p:sp>
    </p:spTree>
    <p:extLst>
      <p:ext uri="{BB962C8B-B14F-4D97-AF65-F5344CB8AC3E}">
        <p14:creationId xmlns:p14="http://schemas.microsoft.com/office/powerpoint/2010/main" val="3010762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ACF56D-9767-BCA7-86C3-4B2C1EFF90A7}"/>
              </a:ext>
            </a:extLst>
          </p:cNvPr>
          <p:cNvSpPr>
            <a:spLocks noGrp="1"/>
          </p:cNvSpPr>
          <p:nvPr>
            <p:ph type="title"/>
          </p:nvPr>
        </p:nvSpPr>
        <p:spPr>
          <a:xfrm>
            <a:off x="609600" y="465446"/>
            <a:ext cx="10972800" cy="1570325"/>
          </a:xfrm>
        </p:spPr>
        <p:txBody>
          <a:bodyPr/>
          <a:lstStyle/>
          <a:p>
            <a:r>
              <a:rPr lang="it-IT" dirty="0">
                <a:latin typeface="Aptos Serif" panose="02020604070405020304" pitchFamily="18" charset="0"/>
                <a:cs typeface="Aptos Serif" panose="02020604070405020304" pitchFamily="18" charset="0"/>
              </a:rPr>
              <a:t>Sources</a:t>
            </a:r>
          </a:p>
        </p:txBody>
      </p:sp>
      <p:sp>
        <p:nvSpPr>
          <p:cNvPr id="4" name="CasellaDiTesto 3">
            <a:extLst>
              <a:ext uri="{FF2B5EF4-FFF2-40B4-BE49-F238E27FC236}">
                <a16:creationId xmlns:a16="http://schemas.microsoft.com/office/drawing/2014/main" id="{9E4810F4-68D7-612E-8D43-80CB34F646F0}"/>
              </a:ext>
            </a:extLst>
          </p:cNvPr>
          <p:cNvSpPr txBox="1"/>
          <p:nvPr/>
        </p:nvSpPr>
        <p:spPr>
          <a:xfrm>
            <a:off x="594359" y="2469559"/>
            <a:ext cx="10972799" cy="2462213"/>
          </a:xfrm>
          <a:prstGeom prst="rect">
            <a:avLst/>
          </a:prstGeom>
          <a:noFill/>
        </p:spPr>
        <p:txBody>
          <a:bodyPr wrap="square">
            <a:spAutoFit/>
          </a:bodyPr>
          <a:lstStyle/>
          <a:p>
            <a:r>
              <a:rPr lang="it-IT" dirty="0">
                <a:latin typeface="Aptos" panose="020B0004020202020204" pitchFamily="34" charset="0"/>
                <a:hlinkClick r:id="rId2"/>
              </a:rPr>
              <a:t>https://www.europarl.europa.eu/topics/en/article/20201208STO93327/the-impact-of-textile-production-and-waste-on-the-environment-infographics</a:t>
            </a:r>
            <a:r>
              <a:rPr lang="it-IT" dirty="0">
                <a:latin typeface="Aptos" panose="020B0004020202020204" pitchFamily="34" charset="0"/>
              </a:rPr>
              <a:t> </a:t>
            </a:r>
          </a:p>
          <a:p>
            <a:r>
              <a:rPr lang="it-IT" dirty="0">
                <a:latin typeface="Aptos" panose="020B0004020202020204" pitchFamily="34" charset="0"/>
                <a:hlinkClick r:id="rId3"/>
              </a:rPr>
              <a:t>https://environment.ec.europa.eu/strategy/textiles-strategy_en</a:t>
            </a:r>
            <a:r>
              <a:rPr lang="it-IT" dirty="0">
                <a:latin typeface="Aptos" panose="020B0004020202020204" pitchFamily="34" charset="0"/>
              </a:rPr>
              <a:t> </a:t>
            </a:r>
          </a:p>
          <a:p>
            <a:r>
              <a:rPr lang="it-IT" dirty="0">
                <a:latin typeface="Aptos" panose="020B0004020202020204" pitchFamily="34" charset="0"/>
                <a:hlinkClick r:id="rId4"/>
              </a:rPr>
              <a:t>https://environment.ec.europa.eu/document/download/74126c90-5cbf-46d0-ab6b-60878644b395_en?filename=COM_2022_141_1_EN_ACT_part1_v8.pdf</a:t>
            </a:r>
            <a:r>
              <a:rPr lang="it-IT" dirty="0">
                <a:latin typeface="Aptos" panose="020B0004020202020204" pitchFamily="34" charset="0"/>
              </a:rPr>
              <a:t> </a:t>
            </a:r>
          </a:p>
          <a:p>
            <a:r>
              <a:rPr lang="it-IT" dirty="0">
                <a:latin typeface="Aptos" panose="020B0004020202020204" pitchFamily="34" charset="0"/>
                <a:hlinkClick r:id="rId5"/>
              </a:rPr>
              <a:t>https://www.ilo.org/sites/default/files/wcmsp5/groups/public/%40ed_dialogue/%40sector/documents/normativeinstrument/wcms_828429.pdf</a:t>
            </a:r>
            <a:r>
              <a:rPr lang="it-IT" dirty="0">
                <a:latin typeface="Aptos" panose="020B0004020202020204" pitchFamily="34" charset="0"/>
              </a:rPr>
              <a:t> </a:t>
            </a:r>
          </a:p>
          <a:p>
            <a:r>
              <a:rPr lang="it-IT" dirty="0">
                <a:latin typeface="Aptos" panose="020B0004020202020204" pitchFamily="34" charset="0"/>
                <a:hlinkClick r:id="rId6"/>
              </a:rPr>
              <a:t>https://green-forum.ec.europa.eu/green-business/green-public-procurement/good-practice-library/application-international-labour-organisation-ilo-conventions-textiles-tender_en</a:t>
            </a:r>
            <a:r>
              <a:rPr lang="it-IT" dirty="0">
                <a:latin typeface="Aptos" panose="020B0004020202020204" pitchFamily="34" charset="0"/>
              </a:rPr>
              <a:t> </a:t>
            </a:r>
          </a:p>
          <a:p>
            <a:endParaRPr lang="it-IT" dirty="0">
              <a:latin typeface="Aptos" panose="020B0004020202020204" pitchFamily="34" charset="0"/>
            </a:endParaRPr>
          </a:p>
          <a:p>
            <a:endParaRPr lang="it-IT" dirty="0">
              <a:latin typeface="Aptos" panose="020B0004020202020204" pitchFamily="34" charset="0"/>
            </a:endParaRPr>
          </a:p>
        </p:txBody>
      </p:sp>
    </p:spTree>
    <p:extLst>
      <p:ext uri="{BB962C8B-B14F-4D97-AF65-F5344CB8AC3E}">
        <p14:creationId xmlns:p14="http://schemas.microsoft.com/office/powerpoint/2010/main" val="1440806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4359" y="389988"/>
            <a:ext cx="6787747" cy="1593507"/>
          </a:xfrm>
        </p:spPr>
        <p:txBody>
          <a:bodyPr/>
          <a:lstStyle/>
          <a:p>
            <a:r>
              <a:rPr lang="fr-FR" noProof="0" dirty="0">
                <a:latin typeface="Aptos Serif" panose="02020604070405020304" pitchFamily="18" charset="0"/>
                <a:cs typeface="Aptos Serif" panose="02020604070405020304" pitchFamily="18" charset="0"/>
              </a:rPr>
              <a:t>Agenda – tissus</a:t>
            </a:r>
          </a:p>
        </p:txBody>
      </p:sp>
      <p:sp>
        <p:nvSpPr>
          <p:cNvPr id="3" name="Textplatzhalter 2"/>
          <p:cNvSpPr>
            <a:spLocks noGrp="1"/>
          </p:cNvSpPr>
          <p:nvPr>
            <p:ph type="body" idx="1"/>
          </p:nvPr>
        </p:nvSpPr>
        <p:spPr/>
        <p:txBody>
          <a:bodyPr>
            <a:normAutofit/>
          </a:bodyPr>
          <a:lstStyle/>
          <a:p>
            <a:pPr marL="685800" indent="-457200">
              <a:buFont typeface="+mj-lt"/>
              <a:buAutoNum type="arabicPeriod"/>
            </a:pPr>
            <a:r>
              <a:rPr lang="fr-FR" noProof="0" dirty="0">
                <a:latin typeface="Aptos" panose="020B0004020202020204" pitchFamily="34" charset="0"/>
              </a:rPr>
              <a:t>Impacts de la fabrication des tissus et des cuirs sur l’environnement et la société</a:t>
            </a:r>
          </a:p>
          <a:p>
            <a:pPr marL="685800" indent="-457200">
              <a:buFont typeface="+mj-lt"/>
              <a:buAutoNum type="arabicPeriod"/>
            </a:pPr>
            <a:r>
              <a:rPr lang="fr-FR" noProof="0" dirty="0">
                <a:latin typeface="Aptos" panose="020B0004020202020204" pitchFamily="34" charset="0"/>
              </a:rPr>
              <a:t>Objectifs stratégiques d’achats durables</a:t>
            </a:r>
          </a:p>
          <a:p>
            <a:pPr marL="685800" indent="-457200">
              <a:buFont typeface="+mj-lt"/>
              <a:buAutoNum type="arabicPeriod"/>
            </a:pPr>
            <a:r>
              <a:rPr lang="fr-FR" noProof="0" dirty="0">
                <a:latin typeface="Aptos" panose="020B0004020202020204" pitchFamily="34" charset="0"/>
              </a:rPr>
              <a:t>Critères des marchés publics écologiques européens en matière de tissus et de cuirs</a:t>
            </a:r>
          </a:p>
          <a:p>
            <a:pPr marL="685800" indent="-457200">
              <a:buFont typeface="+mj-lt"/>
              <a:buAutoNum type="arabicPeriod"/>
            </a:pPr>
            <a:r>
              <a:rPr lang="fr-FR" noProof="0" dirty="0">
                <a:latin typeface="Aptos" panose="020B0004020202020204" pitchFamily="34" charset="0"/>
              </a:rPr>
              <a:t>Normes et labels des marchés publics écologiques européens</a:t>
            </a:r>
          </a:p>
          <a:p>
            <a:pPr marL="685800" indent="-457200">
              <a:buFont typeface="+mj-lt"/>
              <a:buAutoNum type="arabicPeriod"/>
            </a:pPr>
            <a:endParaRPr lang="de-DE" dirty="0">
              <a:latin typeface="Aptos" panose="020B0004020202020204" pitchFamily="34" charset="0"/>
            </a:endParaRPr>
          </a:p>
          <a:p>
            <a:pPr marL="228600" indent="0"/>
            <a:endParaRPr lang="de-DE" dirty="0">
              <a:latin typeface="Aptos" panose="020B0004020202020204" pitchFamily="34" charset="0"/>
            </a:endParaRPr>
          </a:p>
        </p:txBody>
      </p:sp>
    </p:spTree>
    <p:extLst>
      <p:ext uri="{BB962C8B-B14F-4D97-AF65-F5344CB8AC3E}">
        <p14:creationId xmlns:p14="http://schemas.microsoft.com/office/powerpoint/2010/main" val="3521421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52A73-330C-9A21-8A95-1CFB097894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44A7CF1-D3E2-1EF0-EFED-659D272B72EB}"/>
              </a:ext>
            </a:extLst>
          </p:cNvPr>
          <p:cNvSpPr>
            <a:spLocks noGrp="1"/>
          </p:cNvSpPr>
          <p:nvPr>
            <p:ph type="title"/>
          </p:nvPr>
        </p:nvSpPr>
        <p:spPr>
          <a:xfrm>
            <a:off x="594359" y="364936"/>
            <a:ext cx="6787747" cy="1593507"/>
          </a:xfrm>
        </p:spPr>
        <p:txBody>
          <a:bodyPr/>
          <a:lstStyle/>
          <a:p>
            <a:r>
              <a:rPr lang="fr-FR" noProof="0" dirty="0">
                <a:latin typeface="Aptos Serif" panose="02020604070405020304" pitchFamily="18" charset="0"/>
                <a:cs typeface="Aptos Serif" panose="02020604070405020304" pitchFamily="18" charset="0"/>
              </a:rPr>
              <a:t>Agenda – équipement TIC</a:t>
            </a:r>
          </a:p>
        </p:txBody>
      </p:sp>
      <p:sp>
        <p:nvSpPr>
          <p:cNvPr id="3" name="Textplatzhalter 2">
            <a:extLst>
              <a:ext uri="{FF2B5EF4-FFF2-40B4-BE49-F238E27FC236}">
                <a16:creationId xmlns:a16="http://schemas.microsoft.com/office/drawing/2014/main" id="{42C12C06-D836-5247-05F0-63439673E050}"/>
              </a:ext>
            </a:extLst>
          </p:cNvPr>
          <p:cNvSpPr>
            <a:spLocks noGrp="1"/>
          </p:cNvSpPr>
          <p:nvPr>
            <p:ph type="body" idx="1"/>
          </p:nvPr>
        </p:nvSpPr>
        <p:spPr/>
        <p:txBody>
          <a:bodyPr/>
          <a:lstStyle/>
          <a:p>
            <a:pPr marL="685800" indent="-457200">
              <a:buFont typeface="+mj-lt"/>
              <a:buAutoNum type="arabicPeriod"/>
            </a:pPr>
            <a:r>
              <a:rPr lang="fr-FR" noProof="0" dirty="0">
                <a:latin typeface="Aptos" panose="020B0004020202020204" pitchFamily="34" charset="0"/>
              </a:rPr>
              <a:t>Impacts des appareils TIC sur l’environnement et la société</a:t>
            </a:r>
          </a:p>
          <a:p>
            <a:pPr marL="685800" indent="-457200">
              <a:buFont typeface="+mj-lt"/>
              <a:buAutoNum type="arabicPeriod"/>
            </a:pPr>
            <a:r>
              <a:rPr lang="fr-FR" noProof="0" dirty="0">
                <a:latin typeface="Aptos" panose="020B0004020202020204" pitchFamily="34" charset="0"/>
              </a:rPr>
              <a:t>Objectifs stratégiques des achats durables</a:t>
            </a:r>
          </a:p>
          <a:p>
            <a:pPr marL="685800" indent="-457200">
              <a:buFont typeface="+mj-lt"/>
              <a:buAutoNum type="arabicPeriod"/>
            </a:pPr>
            <a:r>
              <a:rPr lang="fr-FR" noProof="0" dirty="0">
                <a:latin typeface="Aptos" panose="020B0004020202020204" pitchFamily="34" charset="0"/>
              </a:rPr>
              <a:t>Critères des marchés publics écologiques en matière d’appareils TIC</a:t>
            </a:r>
          </a:p>
          <a:p>
            <a:pPr marL="685800" indent="-457200">
              <a:buFont typeface="+mj-lt"/>
              <a:buAutoNum type="arabicPeriod"/>
            </a:pPr>
            <a:r>
              <a:rPr lang="fr-FR" noProof="0" dirty="0">
                <a:latin typeface="Aptos" panose="020B0004020202020204" pitchFamily="34" charset="0"/>
              </a:rPr>
              <a:t>Normes et labels GPP européens</a:t>
            </a:r>
          </a:p>
          <a:p>
            <a:pPr marL="685800" indent="-457200">
              <a:buFont typeface="+mj-lt"/>
              <a:buAutoNum type="arabicPeriod"/>
            </a:pPr>
            <a:endParaRPr lang="de-DE" dirty="0">
              <a:latin typeface="Aptos" panose="020B0004020202020204" pitchFamily="34" charset="0"/>
            </a:endParaRPr>
          </a:p>
          <a:p>
            <a:pPr marL="228600" indent="0"/>
            <a:endParaRPr lang="de-DE" dirty="0">
              <a:latin typeface="Aptos" panose="020B0004020202020204" pitchFamily="34" charset="0"/>
            </a:endParaRPr>
          </a:p>
        </p:txBody>
      </p:sp>
    </p:spTree>
    <p:extLst>
      <p:ext uri="{BB962C8B-B14F-4D97-AF65-F5344CB8AC3E}">
        <p14:creationId xmlns:p14="http://schemas.microsoft.com/office/powerpoint/2010/main" val="2481583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83735-92CC-0322-EAD5-BBDBF906F9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0F1FE6-46E4-F6DB-E8A8-8CF54254228C}"/>
              </a:ext>
            </a:extLst>
          </p:cNvPr>
          <p:cNvSpPr>
            <a:spLocks noGrp="1"/>
          </p:cNvSpPr>
          <p:nvPr>
            <p:ph type="title"/>
          </p:nvPr>
        </p:nvSpPr>
        <p:spPr>
          <a:xfrm>
            <a:off x="567950" y="1478137"/>
            <a:ext cx="10930943" cy="1726527"/>
          </a:xfrm>
        </p:spPr>
        <p:txBody>
          <a:bodyPr/>
          <a:lstStyle/>
          <a:p>
            <a:r>
              <a:rPr lang="de-DE" dirty="0">
                <a:latin typeface="Aptos Serif" panose="02020604070405020304" pitchFamily="18" charset="0"/>
                <a:cs typeface="Aptos Serif" panose="02020604070405020304" pitchFamily="18" charset="0"/>
              </a:rPr>
              <a:t>1. Impacts des </a:t>
            </a:r>
            <a:r>
              <a:rPr lang="de-DE" dirty="0" err="1">
                <a:latin typeface="Aptos Serif" panose="02020604070405020304" pitchFamily="18" charset="0"/>
                <a:cs typeface="Aptos Serif" panose="02020604070405020304" pitchFamily="18" charset="0"/>
              </a:rPr>
              <a:t>appareils</a:t>
            </a:r>
            <a:r>
              <a:rPr lang="de-DE" dirty="0">
                <a:latin typeface="Aptos Serif" panose="02020604070405020304" pitchFamily="18" charset="0"/>
                <a:cs typeface="Aptos Serif" panose="02020604070405020304" pitchFamily="18" charset="0"/>
              </a:rPr>
              <a:t> TIC </a:t>
            </a:r>
            <a:r>
              <a:rPr lang="de-DE" dirty="0" err="1">
                <a:latin typeface="Aptos Serif" panose="02020604070405020304" pitchFamily="18" charset="0"/>
                <a:cs typeface="Aptos Serif" panose="02020604070405020304" pitchFamily="18" charset="0"/>
              </a:rPr>
              <a:t>sur</a:t>
            </a:r>
            <a:r>
              <a:rPr lang="de-DE" dirty="0">
                <a:latin typeface="Aptos Serif" panose="02020604070405020304" pitchFamily="18" charset="0"/>
                <a:cs typeface="Aptos Serif" panose="02020604070405020304" pitchFamily="18" charset="0"/>
              </a:rPr>
              <a:t> </a:t>
            </a:r>
            <a:r>
              <a:rPr lang="de-DE" dirty="0" err="1">
                <a:latin typeface="Aptos Serif" panose="02020604070405020304" pitchFamily="18" charset="0"/>
                <a:cs typeface="Aptos Serif" panose="02020604070405020304" pitchFamily="18" charset="0"/>
              </a:rPr>
              <a:t>l‘environnement</a:t>
            </a:r>
            <a:r>
              <a:rPr lang="de-DE" dirty="0">
                <a:latin typeface="Aptos Serif" panose="02020604070405020304" pitchFamily="18" charset="0"/>
                <a:cs typeface="Aptos Serif" panose="02020604070405020304" pitchFamily="18" charset="0"/>
              </a:rPr>
              <a:t> et la </a:t>
            </a:r>
            <a:r>
              <a:rPr lang="de-DE" dirty="0" err="1">
                <a:latin typeface="Aptos Serif" panose="02020604070405020304" pitchFamily="18" charset="0"/>
                <a:cs typeface="Aptos Serif" panose="02020604070405020304" pitchFamily="18" charset="0"/>
              </a:rPr>
              <a:t>société</a:t>
            </a:r>
            <a:r>
              <a:rPr lang="de-DE" dirty="0">
                <a:latin typeface="Aptos Serif" panose="02020604070405020304" pitchFamily="18" charset="0"/>
                <a:cs typeface="Aptos Serif" panose="02020604070405020304" pitchFamily="18" charset="0"/>
              </a:rPr>
              <a:t> </a:t>
            </a:r>
            <a:br>
              <a:rPr lang="de-DE" dirty="0">
                <a:latin typeface="Aptos Serif" panose="02020604070405020304" pitchFamily="18" charset="0"/>
                <a:cs typeface="Aptos Serif" panose="02020604070405020304" pitchFamily="18" charset="0"/>
              </a:rPr>
            </a:br>
            <a:endParaRPr lang="de-DE" dirty="0">
              <a:latin typeface="Aptos Serif" panose="02020604070405020304" pitchFamily="18" charset="0"/>
              <a:cs typeface="Aptos Serif" panose="02020604070405020304" pitchFamily="18" charset="0"/>
            </a:endParaRPr>
          </a:p>
        </p:txBody>
      </p:sp>
      <p:sp>
        <p:nvSpPr>
          <p:cNvPr id="11" name="Rectangle 1">
            <a:extLst>
              <a:ext uri="{FF2B5EF4-FFF2-40B4-BE49-F238E27FC236}">
                <a16:creationId xmlns:a16="http://schemas.microsoft.com/office/drawing/2014/main" id="{2A923EDC-D9C5-C425-4FDB-57DE0ED4B260}"/>
              </a:ext>
            </a:extLst>
          </p:cNvPr>
          <p:cNvSpPr>
            <a:spLocks noGrp="1" noChangeArrowheads="1"/>
          </p:cNvSpPr>
          <p:nvPr>
            <p:ph type="body" idx="1"/>
          </p:nvPr>
        </p:nvSpPr>
        <p:spPr bwMode="auto">
          <a:xfrm>
            <a:off x="567950" y="3112165"/>
            <a:ext cx="6433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800" b="1" i="0" u="none" strike="noStrike" cap="none" normalizeH="0" baseline="0" dirty="0">
                <a:ln>
                  <a:noFill/>
                </a:ln>
                <a:solidFill>
                  <a:schemeClr val="tx1">
                    <a:lumMod val="65000"/>
                    <a:lumOff val="35000"/>
                  </a:schemeClr>
                </a:solidFill>
                <a:effectLst/>
                <a:latin typeface="Aptos" panose="020B0004020202020204" pitchFamily="34" charset="0"/>
              </a:rPr>
              <a:t>Impacts </a:t>
            </a:r>
            <a:r>
              <a:rPr kumimoji="0" lang="it-IT" altLang="it-IT" sz="2800" b="1" i="0" u="none" strike="noStrike" cap="none" normalizeH="0" baseline="0" dirty="0" err="1">
                <a:ln>
                  <a:noFill/>
                </a:ln>
                <a:solidFill>
                  <a:schemeClr val="tx1">
                    <a:lumMod val="65000"/>
                    <a:lumOff val="35000"/>
                  </a:schemeClr>
                </a:solidFill>
                <a:effectLst/>
                <a:latin typeface="Aptos" panose="020B0004020202020204" pitchFamily="34" charset="0"/>
              </a:rPr>
              <a:t>majeurs</a:t>
            </a:r>
            <a:r>
              <a:rPr kumimoji="0" lang="it-IT" altLang="it-IT" sz="2800" b="1" i="0" u="none" strike="noStrike" cap="none" normalizeH="0" baseline="0" dirty="0">
                <a:ln>
                  <a:noFill/>
                </a:ln>
                <a:solidFill>
                  <a:schemeClr val="tx1">
                    <a:lumMod val="65000"/>
                    <a:lumOff val="35000"/>
                  </a:schemeClr>
                </a:solidFill>
                <a:effectLst/>
                <a:latin typeface="Aptos" panose="020B0004020202020204" pitchFamily="34" charset="0"/>
              </a:rPr>
              <a:t> sur l’environnement</a:t>
            </a:r>
          </a:p>
        </p:txBody>
      </p:sp>
      <p:sp>
        <p:nvSpPr>
          <p:cNvPr id="13" name="CasellaDiTesto 12">
            <a:extLst>
              <a:ext uri="{FF2B5EF4-FFF2-40B4-BE49-F238E27FC236}">
                <a16:creationId xmlns:a16="http://schemas.microsoft.com/office/drawing/2014/main" id="{0BE11C3E-1301-E5E4-735B-80B6CD358494}"/>
              </a:ext>
            </a:extLst>
          </p:cNvPr>
          <p:cNvSpPr txBox="1"/>
          <p:nvPr/>
        </p:nvSpPr>
        <p:spPr>
          <a:xfrm>
            <a:off x="585975" y="3871903"/>
            <a:ext cx="5163472" cy="707886"/>
          </a:xfrm>
          <a:prstGeom prst="rect">
            <a:avLst/>
          </a:prstGeom>
          <a:noFill/>
        </p:spPr>
        <p:txBody>
          <a:bodyPr wrap="square">
            <a:spAutoFit/>
          </a:bodyPr>
          <a:lstStyle/>
          <a:p>
            <a:r>
              <a:rPr lang="it-IT" sz="2000" b="1" dirty="0" err="1">
                <a:solidFill>
                  <a:srgbClr val="035854"/>
                </a:solidFill>
                <a:latin typeface="Aptos" panose="020B0004020202020204" pitchFamily="34" charset="0"/>
                <a:ea typeface="Roboto" panose="02000000000000000000" pitchFamily="2" charset="0"/>
                <a:cs typeface="Roboto" panose="02000000000000000000" pitchFamily="2" charset="0"/>
              </a:rPr>
              <a:t>Consommation</a:t>
            </a:r>
            <a:r>
              <a:rPr lang="it-IT" sz="2000" b="1" dirty="0">
                <a:solidFill>
                  <a:srgbClr val="035854"/>
                </a:solidFill>
                <a:latin typeface="Aptos" panose="020B0004020202020204" pitchFamily="34" charset="0"/>
                <a:ea typeface="Roboto" panose="02000000000000000000" pitchFamily="2" charset="0"/>
                <a:cs typeface="Roboto" panose="02000000000000000000" pitchFamily="2" charset="0"/>
              </a:rPr>
              <a:t> d’</a:t>
            </a:r>
            <a:r>
              <a:rPr lang="it-IT" sz="2000" b="1" dirty="0" err="1">
                <a:solidFill>
                  <a:srgbClr val="035854"/>
                </a:solidFill>
                <a:latin typeface="Aptos" panose="020B0004020202020204" pitchFamily="34" charset="0"/>
                <a:ea typeface="Roboto" panose="02000000000000000000" pitchFamily="2" charset="0"/>
                <a:cs typeface="Roboto" panose="02000000000000000000" pitchFamily="2" charset="0"/>
              </a:rPr>
              <a:t>énergie</a:t>
            </a:r>
            <a:r>
              <a:rPr lang="it-IT" sz="2000" b="1" dirty="0">
                <a:solidFill>
                  <a:srgbClr val="035854"/>
                </a:solidFill>
                <a:latin typeface="Aptos" panose="020B0004020202020204" pitchFamily="34" charset="0"/>
                <a:ea typeface="Roboto" panose="02000000000000000000" pitchFamily="2" charset="0"/>
                <a:cs typeface="Roboto" panose="02000000000000000000" pitchFamily="2" charset="0"/>
              </a:rPr>
              <a:t> et de </a:t>
            </a:r>
            <a:r>
              <a:rPr lang="it-IT" sz="2000" b="1" dirty="0" err="1">
                <a:solidFill>
                  <a:srgbClr val="035854"/>
                </a:solidFill>
                <a:latin typeface="Aptos" panose="020B0004020202020204" pitchFamily="34" charset="0"/>
                <a:ea typeface="Roboto" panose="02000000000000000000" pitchFamily="2" charset="0"/>
                <a:cs typeface="Roboto" panose="02000000000000000000" pitchFamily="2" charset="0"/>
              </a:rPr>
              <a:t>matières</a:t>
            </a:r>
            <a:r>
              <a:rPr lang="it-IT" sz="2000" b="1" dirty="0">
                <a:solidFill>
                  <a:srgbClr val="035854"/>
                </a:solidFill>
                <a:latin typeface="Aptos" panose="020B0004020202020204" pitchFamily="34" charset="0"/>
                <a:ea typeface="Roboto" panose="02000000000000000000" pitchFamily="2" charset="0"/>
                <a:cs typeface="Roboto" panose="02000000000000000000" pitchFamily="2" charset="0"/>
              </a:rPr>
              <a:t> premières – </a:t>
            </a:r>
            <a:r>
              <a:rPr lang="it-IT" sz="2000" b="1" dirty="0" err="1">
                <a:solidFill>
                  <a:srgbClr val="035854"/>
                </a:solidFill>
                <a:latin typeface="Aptos" panose="020B0004020202020204" pitchFamily="34" charset="0"/>
                <a:ea typeface="Roboto" panose="02000000000000000000" pitchFamily="2" charset="0"/>
                <a:cs typeface="Roboto" panose="02000000000000000000" pitchFamily="2" charset="0"/>
              </a:rPr>
              <a:t>élimination</a:t>
            </a:r>
            <a:r>
              <a:rPr lang="it-IT" sz="2000" b="1" dirty="0">
                <a:solidFill>
                  <a:srgbClr val="035854"/>
                </a:solidFill>
                <a:latin typeface="Aptos" panose="020B0004020202020204" pitchFamily="34" charset="0"/>
                <a:ea typeface="Roboto" panose="02000000000000000000" pitchFamily="2" charset="0"/>
                <a:cs typeface="Roboto" panose="02000000000000000000" pitchFamily="2" charset="0"/>
              </a:rPr>
              <a:t> à la fin de vie </a:t>
            </a:r>
            <a:endParaRPr lang="it-IT" sz="2000" dirty="0">
              <a:solidFill>
                <a:srgbClr val="035854"/>
              </a:solidFill>
              <a:latin typeface="Aptos" panose="020B0004020202020204" pitchFamily="34" charset="0"/>
              <a:ea typeface="Roboto" panose="02000000000000000000" pitchFamily="2" charset="0"/>
              <a:cs typeface="Roboto" panose="02000000000000000000" pitchFamily="2" charset="0"/>
            </a:endParaRPr>
          </a:p>
        </p:txBody>
      </p:sp>
      <p:sp>
        <p:nvSpPr>
          <p:cNvPr id="15" name="CasellaDiTesto 14">
            <a:extLst>
              <a:ext uri="{FF2B5EF4-FFF2-40B4-BE49-F238E27FC236}">
                <a16:creationId xmlns:a16="http://schemas.microsoft.com/office/drawing/2014/main" id="{F1AF4EF0-AEF0-A2F6-17A9-476AE70854A3}"/>
              </a:ext>
            </a:extLst>
          </p:cNvPr>
          <p:cNvSpPr txBox="1"/>
          <p:nvPr/>
        </p:nvSpPr>
        <p:spPr>
          <a:xfrm>
            <a:off x="585975" y="5903969"/>
            <a:ext cx="6093912" cy="400110"/>
          </a:xfrm>
          <a:prstGeom prst="rect">
            <a:avLst/>
          </a:prstGeom>
          <a:noFill/>
        </p:spPr>
        <p:txBody>
          <a:bodyPr wrap="square">
            <a:spAutoFit/>
          </a:bodyPr>
          <a:lstStyle/>
          <a:p>
            <a:r>
              <a:rPr lang="en-US" sz="2000" b="1" dirty="0">
                <a:solidFill>
                  <a:srgbClr val="035854"/>
                </a:solidFill>
                <a:latin typeface="Aptos" panose="020B0004020202020204" pitchFamily="34" charset="0"/>
                <a:ea typeface="Roboto" panose="02000000000000000000" pitchFamily="2" charset="0"/>
                <a:cs typeface="Roboto" panose="02000000000000000000" pitchFamily="2" charset="0"/>
              </a:rPr>
              <a:t>Matières à haut </a:t>
            </a:r>
            <a:r>
              <a:rPr lang="en-US" sz="2000" b="1" dirty="0" err="1">
                <a:solidFill>
                  <a:srgbClr val="035854"/>
                </a:solidFill>
                <a:latin typeface="Aptos" panose="020B0004020202020204" pitchFamily="34" charset="0"/>
                <a:ea typeface="Roboto" panose="02000000000000000000" pitchFamily="2" charset="0"/>
                <a:cs typeface="Roboto" panose="02000000000000000000" pitchFamily="2" charset="0"/>
              </a:rPr>
              <a:t>risque</a:t>
            </a:r>
            <a:endParaRPr lang="it-IT" sz="2000" dirty="0">
              <a:solidFill>
                <a:srgbClr val="035854"/>
              </a:solidFill>
              <a:latin typeface="Aptos" panose="020B0004020202020204" pitchFamily="34" charset="0"/>
              <a:ea typeface="Roboto" panose="02000000000000000000" pitchFamily="2" charset="0"/>
              <a:cs typeface="Roboto" panose="02000000000000000000" pitchFamily="2" charset="0"/>
            </a:endParaRPr>
          </a:p>
        </p:txBody>
      </p:sp>
      <p:sp>
        <p:nvSpPr>
          <p:cNvPr id="18" name="Rectangle 2">
            <a:extLst>
              <a:ext uri="{FF2B5EF4-FFF2-40B4-BE49-F238E27FC236}">
                <a16:creationId xmlns:a16="http://schemas.microsoft.com/office/drawing/2014/main" id="{96AB7494-3795-1309-DE1B-89DC52CF3E43}"/>
              </a:ext>
            </a:extLst>
          </p:cNvPr>
          <p:cNvSpPr>
            <a:spLocks noChangeArrowheads="1"/>
          </p:cNvSpPr>
          <p:nvPr/>
        </p:nvSpPr>
        <p:spPr bwMode="auto">
          <a:xfrm>
            <a:off x="607452" y="4678050"/>
            <a:ext cx="59526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1" i="0" u="none" strike="noStrike" cap="none" normalizeH="0" baseline="0" dirty="0" err="1">
                <a:ln>
                  <a:noFill/>
                </a:ln>
                <a:solidFill>
                  <a:srgbClr val="035854"/>
                </a:solidFill>
                <a:effectLst/>
                <a:latin typeface="Aptos" panose="020B0004020202020204" pitchFamily="34" charset="0"/>
                <a:ea typeface="Roboto" panose="02000000000000000000" pitchFamily="2" charset="0"/>
                <a:cs typeface="Roboto" panose="02000000000000000000" pitchFamily="2" charset="0"/>
              </a:rPr>
              <a:t>Consommation</a:t>
            </a:r>
            <a:r>
              <a:rPr kumimoji="0" lang="it-IT" altLang="it-IT" sz="2000" b="1" i="0" u="none" strike="noStrike" cap="none" normalizeH="0" baseline="0" dirty="0">
                <a:ln>
                  <a:noFill/>
                </a:ln>
                <a:solidFill>
                  <a:srgbClr val="035854"/>
                </a:solidFill>
                <a:effectLst/>
                <a:latin typeface="Aptos" panose="020B0004020202020204" pitchFamily="34" charset="0"/>
                <a:ea typeface="Roboto" panose="02000000000000000000" pitchFamily="2" charset="0"/>
                <a:cs typeface="Roboto" panose="02000000000000000000" pitchFamily="2" charset="0"/>
              </a:rPr>
              <a:t> d’</a:t>
            </a:r>
            <a:r>
              <a:rPr kumimoji="0" lang="it-IT" altLang="it-IT" sz="2000" b="1" i="0" u="none" strike="noStrike" cap="none" normalizeH="0" baseline="0" dirty="0" err="1">
                <a:ln>
                  <a:noFill/>
                </a:ln>
                <a:solidFill>
                  <a:srgbClr val="035854"/>
                </a:solidFill>
                <a:effectLst/>
                <a:latin typeface="Aptos" panose="020B0004020202020204" pitchFamily="34" charset="0"/>
                <a:ea typeface="Roboto" panose="02000000000000000000" pitchFamily="2" charset="0"/>
                <a:cs typeface="Roboto" panose="02000000000000000000" pitchFamily="2" charset="0"/>
              </a:rPr>
              <a:t>énergie</a:t>
            </a:r>
            <a:endParaRPr kumimoji="0" lang="it-IT" altLang="it-IT" sz="2000" b="1" i="0" u="none" strike="noStrike" cap="none" normalizeH="0" baseline="0" dirty="0">
              <a:ln>
                <a:noFill/>
              </a:ln>
              <a:solidFill>
                <a:srgbClr val="035854"/>
              </a:solidFill>
              <a:effectLst/>
              <a:latin typeface="Aptos" panose="020B0004020202020204" pitchFamily="34" charset="0"/>
              <a:ea typeface="Roboto" panose="02000000000000000000" pitchFamily="2" charset="0"/>
              <a:cs typeface="Roboto" panose="02000000000000000000" pitchFamily="2" charset="0"/>
            </a:endParaRPr>
          </a:p>
        </p:txBody>
      </p:sp>
      <p:pic>
        <p:nvPicPr>
          <p:cNvPr id="4" name="Elemento grafico 3" descr="Globo terrestre: Asia con riempimento a tinta unita">
            <a:extLst>
              <a:ext uri="{FF2B5EF4-FFF2-40B4-BE49-F238E27FC236}">
                <a16:creationId xmlns:a16="http://schemas.microsoft.com/office/drawing/2014/main" id="{06B666BE-B195-49AF-55F9-0241A3CD963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8775" y="3878987"/>
            <a:ext cx="457200" cy="457200"/>
          </a:xfrm>
          <a:prstGeom prst="rect">
            <a:avLst/>
          </a:prstGeom>
        </p:spPr>
      </p:pic>
      <p:sp>
        <p:nvSpPr>
          <p:cNvPr id="19" name="Rectangle 2">
            <a:extLst>
              <a:ext uri="{FF2B5EF4-FFF2-40B4-BE49-F238E27FC236}">
                <a16:creationId xmlns:a16="http://schemas.microsoft.com/office/drawing/2014/main" id="{DB3AA2E0-730A-3433-F372-CC26F7EFABF6}"/>
              </a:ext>
            </a:extLst>
          </p:cNvPr>
          <p:cNvSpPr>
            <a:spLocks noChangeArrowheads="1"/>
          </p:cNvSpPr>
          <p:nvPr/>
        </p:nvSpPr>
        <p:spPr bwMode="auto">
          <a:xfrm>
            <a:off x="608829" y="5176915"/>
            <a:ext cx="59526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1" i="0" u="none" strike="noStrike" cap="none" normalizeH="0" baseline="0" dirty="0" err="1">
                <a:ln>
                  <a:noFill/>
                </a:ln>
                <a:solidFill>
                  <a:srgbClr val="035854"/>
                </a:solidFill>
                <a:effectLst/>
                <a:latin typeface="Aptos" panose="020B0004020202020204" pitchFamily="34" charset="0"/>
                <a:ea typeface="Roboto" panose="02000000000000000000" pitchFamily="2" charset="0"/>
                <a:cs typeface="Roboto" panose="02000000000000000000" pitchFamily="2" charset="0"/>
              </a:rPr>
              <a:t>Gaz</a:t>
            </a:r>
            <a:r>
              <a:rPr kumimoji="0" lang="it-IT" altLang="it-IT" sz="2000" b="1" i="0" u="none" strike="noStrike" cap="none" normalizeH="0" baseline="0" dirty="0">
                <a:ln>
                  <a:noFill/>
                </a:ln>
                <a:solidFill>
                  <a:srgbClr val="035854"/>
                </a:solidFill>
                <a:effectLst/>
                <a:latin typeface="Aptos" panose="020B0004020202020204" pitchFamily="34" charset="0"/>
                <a:ea typeface="Roboto" panose="02000000000000000000" pitchFamily="2" charset="0"/>
                <a:cs typeface="Roboto" panose="02000000000000000000" pitchFamily="2" charset="0"/>
              </a:rPr>
              <a:t> à </a:t>
            </a:r>
            <a:r>
              <a:rPr kumimoji="0" lang="it-IT" altLang="it-IT" sz="2000" b="1" i="0" u="none" strike="noStrike" cap="none" normalizeH="0" baseline="0" dirty="0" err="1">
                <a:ln>
                  <a:noFill/>
                </a:ln>
                <a:solidFill>
                  <a:srgbClr val="035854"/>
                </a:solidFill>
                <a:effectLst/>
                <a:latin typeface="Aptos" panose="020B0004020202020204" pitchFamily="34" charset="0"/>
                <a:ea typeface="Roboto" panose="02000000000000000000" pitchFamily="2" charset="0"/>
                <a:cs typeface="Roboto" panose="02000000000000000000" pitchFamily="2" charset="0"/>
              </a:rPr>
              <a:t>effet</a:t>
            </a:r>
            <a:r>
              <a:rPr kumimoji="0" lang="it-IT" altLang="it-IT" sz="2000" b="1" i="0" u="none" strike="noStrike" cap="none" normalizeH="0" baseline="0" dirty="0">
                <a:ln>
                  <a:noFill/>
                </a:ln>
                <a:solidFill>
                  <a:srgbClr val="035854"/>
                </a:solidFill>
                <a:effectLst/>
                <a:latin typeface="Aptos" panose="020B0004020202020204" pitchFamily="34" charset="0"/>
                <a:ea typeface="Roboto" panose="02000000000000000000" pitchFamily="2" charset="0"/>
                <a:cs typeface="Roboto" panose="02000000000000000000" pitchFamily="2" charset="0"/>
              </a:rPr>
              <a:t> de serre </a:t>
            </a:r>
            <a:r>
              <a:rPr kumimoji="0" lang="it-IT" altLang="it-IT" sz="2000" b="1" i="0" u="none" strike="noStrike" cap="none" normalizeH="0" baseline="0" dirty="0" err="1">
                <a:ln>
                  <a:noFill/>
                </a:ln>
                <a:solidFill>
                  <a:srgbClr val="035854"/>
                </a:solidFill>
                <a:effectLst/>
                <a:latin typeface="Aptos" panose="020B0004020202020204" pitchFamily="34" charset="0"/>
                <a:ea typeface="Roboto" panose="02000000000000000000" pitchFamily="2" charset="0"/>
                <a:cs typeface="Roboto" panose="02000000000000000000" pitchFamily="2" charset="0"/>
              </a:rPr>
              <a:t>potentiellement</a:t>
            </a:r>
            <a:r>
              <a:rPr kumimoji="0" lang="it-IT" altLang="it-IT" sz="2000" b="1" i="0" u="none" strike="noStrike" cap="none" normalizeH="0" baseline="0" dirty="0">
                <a:ln>
                  <a:noFill/>
                </a:ln>
                <a:solidFill>
                  <a:srgbClr val="035854"/>
                </a:solidFill>
                <a:effectLst/>
                <a:latin typeface="Aptos" panose="020B0004020202020204" pitchFamily="34" charset="0"/>
                <a:ea typeface="Roboto" panose="02000000000000000000" pitchFamily="2" charset="0"/>
                <a:cs typeface="Roboto" panose="02000000000000000000" pitchFamily="2" charset="0"/>
              </a:rPr>
              <a:t> </a:t>
            </a:r>
            <a:r>
              <a:rPr kumimoji="0" lang="it-IT" altLang="it-IT" sz="2000" b="1" i="0" u="none" strike="noStrike" cap="none" normalizeH="0" baseline="0" dirty="0" err="1">
                <a:ln>
                  <a:noFill/>
                </a:ln>
                <a:solidFill>
                  <a:srgbClr val="035854"/>
                </a:solidFill>
                <a:effectLst/>
                <a:latin typeface="Aptos" panose="020B0004020202020204" pitchFamily="34" charset="0"/>
                <a:ea typeface="Roboto" panose="02000000000000000000" pitchFamily="2" charset="0"/>
                <a:cs typeface="Roboto" panose="02000000000000000000" pitchFamily="2" charset="0"/>
              </a:rPr>
              <a:t>élevé</a:t>
            </a:r>
            <a:r>
              <a:rPr kumimoji="0" lang="it-IT" altLang="it-IT" sz="2000" b="1" i="0" u="none" strike="noStrike" cap="none" normalizeH="0" baseline="0" dirty="0">
                <a:ln>
                  <a:noFill/>
                </a:ln>
                <a:solidFill>
                  <a:srgbClr val="035854"/>
                </a:solidFill>
                <a:effectLst/>
                <a:latin typeface="Aptos" panose="020B0004020202020204" pitchFamily="34" charset="0"/>
                <a:ea typeface="Roboto" panose="02000000000000000000" pitchFamily="2" charset="0"/>
                <a:cs typeface="Roboto" panose="02000000000000000000" pitchFamily="2" charset="0"/>
              </a:rPr>
              <a:t> (GWP) et </a:t>
            </a:r>
            <a:r>
              <a:rPr kumimoji="0" lang="it-IT" altLang="it-IT" sz="2000" b="1" i="0" u="none" strike="noStrike" cap="none" normalizeH="0" baseline="0" dirty="0" err="1">
                <a:ln>
                  <a:noFill/>
                </a:ln>
                <a:solidFill>
                  <a:srgbClr val="035854"/>
                </a:solidFill>
                <a:effectLst/>
                <a:latin typeface="Aptos" panose="020B0004020202020204" pitchFamily="34" charset="0"/>
                <a:ea typeface="Roboto" panose="02000000000000000000" pitchFamily="2" charset="0"/>
                <a:cs typeface="Roboto" panose="02000000000000000000" pitchFamily="2" charset="0"/>
              </a:rPr>
              <a:t>émission</a:t>
            </a:r>
            <a:r>
              <a:rPr lang="it-IT" altLang="it-IT" sz="2000" b="1" dirty="0">
                <a:solidFill>
                  <a:srgbClr val="035854"/>
                </a:solidFill>
                <a:latin typeface="Aptos" panose="020B0004020202020204" pitchFamily="34" charset="0"/>
                <a:ea typeface="Roboto" panose="02000000000000000000" pitchFamily="2" charset="0"/>
                <a:cs typeface="Roboto" panose="02000000000000000000" pitchFamily="2" charset="0"/>
              </a:rPr>
              <a:t> de </a:t>
            </a:r>
            <a:r>
              <a:rPr lang="it-IT" altLang="it-IT" sz="2000" b="1" dirty="0" err="1">
                <a:solidFill>
                  <a:srgbClr val="035854"/>
                </a:solidFill>
                <a:latin typeface="Aptos" panose="020B0004020202020204" pitchFamily="34" charset="0"/>
                <a:ea typeface="Roboto" panose="02000000000000000000" pitchFamily="2" charset="0"/>
                <a:cs typeface="Roboto" panose="02000000000000000000" pitchFamily="2" charset="0"/>
              </a:rPr>
              <a:t>gaz</a:t>
            </a:r>
            <a:r>
              <a:rPr lang="it-IT" altLang="it-IT" sz="2000" b="1" dirty="0">
                <a:solidFill>
                  <a:srgbClr val="035854"/>
                </a:solidFill>
                <a:latin typeface="Aptos" panose="020B0004020202020204" pitchFamily="34" charset="0"/>
                <a:ea typeface="Roboto" panose="02000000000000000000" pitchFamily="2" charset="0"/>
                <a:cs typeface="Roboto" panose="02000000000000000000" pitchFamily="2" charset="0"/>
              </a:rPr>
              <a:t> à </a:t>
            </a:r>
            <a:r>
              <a:rPr lang="it-IT" altLang="it-IT" sz="2000" b="1" dirty="0" err="1">
                <a:solidFill>
                  <a:srgbClr val="035854"/>
                </a:solidFill>
                <a:latin typeface="Aptos" panose="020B0004020202020204" pitchFamily="34" charset="0"/>
                <a:ea typeface="Roboto" panose="02000000000000000000" pitchFamily="2" charset="0"/>
                <a:cs typeface="Roboto" panose="02000000000000000000" pitchFamily="2" charset="0"/>
              </a:rPr>
              <a:t>effet</a:t>
            </a:r>
            <a:r>
              <a:rPr lang="it-IT" altLang="it-IT" sz="2000" b="1" dirty="0">
                <a:solidFill>
                  <a:srgbClr val="035854"/>
                </a:solidFill>
                <a:latin typeface="Aptos" panose="020B0004020202020204" pitchFamily="34" charset="0"/>
                <a:ea typeface="Roboto" panose="02000000000000000000" pitchFamily="2" charset="0"/>
                <a:cs typeface="Roboto" panose="02000000000000000000" pitchFamily="2" charset="0"/>
              </a:rPr>
              <a:t> de serre</a:t>
            </a:r>
            <a:endParaRPr kumimoji="0" lang="it-IT" altLang="it-IT" sz="2000" b="1" i="0" u="none" strike="noStrike" cap="none" normalizeH="0" baseline="0" dirty="0">
              <a:ln>
                <a:noFill/>
              </a:ln>
              <a:solidFill>
                <a:srgbClr val="035854"/>
              </a:solidFill>
              <a:effectLst/>
              <a:latin typeface="Aptos" panose="020B0004020202020204" pitchFamily="34" charset="0"/>
              <a:ea typeface="Roboto" panose="02000000000000000000" pitchFamily="2" charset="0"/>
              <a:cs typeface="Roboto" panose="02000000000000000000" pitchFamily="2" charset="0"/>
            </a:endParaRPr>
          </a:p>
        </p:txBody>
      </p:sp>
      <p:pic>
        <p:nvPicPr>
          <p:cNvPr id="23" name="Elemento grafico 22" descr="Centrale elettrica contorno">
            <a:extLst>
              <a:ext uri="{FF2B5EF4-FFF2-40B4-BE49-F238E27FC236}">
                <a16:creationId xmlns:a16="http://schemas.microsoft.com/office/drawing/2014/main" id="{FB683F73-FCCC-B2B4-6167-A6D8EFB9F8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9701" y="5248513"/>
            <a:ext cx="457200" cy="457200"/>
          </a:xfrm>
          <a:prstGeom prst="rect">
            <a:avLst/>
          </a:prstGeom>
        </p:spPr>
      </p:pic>
      <p:pic>
        <p:nvPicPr>
          <p:cNvPr id="29" name="Elemento grafico 28" descr="Radioattivo con riempimento a tinta unita">
            <a:extLst>
              <a:ext uri="{FF2B5EF4-FFF2-40B4-BE49-F238E27FC236}">
                <a16:creationId xmlns:a16="http://schemas.microsoft.com/office/drawing/2014/main" id="{12A7CF0D-F5A3-C74D-CB4D-570EABC044F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32227" y="5839145"/>
            <a:ext cx="435723" cy="435723"/>
          </a:xfrm>
          <a:prstGeom prst="rect">
            <a:avLst/>
          </a:prstGeom>
        </p:spPr>
      </p:pic>
      <p:pic>
        <p:nvPicPr>
          <p:cNvPr id="5" name="Elemento grafico 4" descr="Energia rinnovabile con riempimento a tinta unita">
            <a:extLst>
              <a:ext uri="{FF2B5EF4-FFF2-40B4-BE49-F238E27FC236}">
                <a16:creationId xmlns:a16="http://schemas.microsoft.com/office/drawing/2014/main" id="{7642C06A-6828-5E1E-75E3-946E08B0329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3276" y="4609411"/>
            <a:ext cx="496702" cy="496702"/>
          </a:xfrm>
          <a:prstGeom prst="rect">
            <a:avLst/>
          </a:prstGeom>
        </p:spPr>
      </p:pic>
      <p:pic>
        <p:nvPicPr>
          <p:cNvPr id="6146" name="Picture 2">
            <a:extLst>
              <a:ext uri="{FF2B5EF4-FFF2-40B4-BE49-F238E27FC236}">
                <a16:creationId xmlns:a16="http://schemas.microsoft.com/office/drawing/2014/main" id="{7FDF716E-D2A4-A4E5-1E9D-D8E05B2CC2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3875" y="3068098"/>
            <a:ext cx="3839194" cy="2879396"/>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DF588C1B-363A-E0B1-4BC9-E21B94730FF1}"/>
              </a:ext>
            </a:extLst>
          </p:cNvPr>
          <p:cNvSpPr txBox="1"/>
          <p:nvPr/>
        </p:nvSpPr>
        <p:spPr>
          <a:xfrm>
            <a:off x="594360" y="66224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spTree>
    <p:extLst>
      <p:ext uri="{BB962C8B-B14F-4D97-AF65-F5344CB8AC3E}">
        <p14:creationId xmlns:p14="http://schemas.microsoft.com/office/powerpoint/2010/main" val="3989560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2DD38-656C-53C0-65F9-6C1A98B56E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A6D21CE-27D6-93D8-50EF-25FC97690A8D}"/>
              </a:ext>
            </a:extLst>
          </p:cNvPr>
          <p:cNvSpPr>
            <a:spLocks noGrp="1"/>
          </p:cNvSpPr>
          <p:nvPr>
            <p:ph type="title"/>
          </p:nvPr>
        </p:nvSpPr>
        <p:spPr>
          <a:xfrm>
            <a:off x="607452" y="1141392"/>
            <a:ext cx="11408872" cy="1726527"/>
          </a:xfrm>
        </p:spPr>
        <p:txBody>
          <a:bodyPr/>
          <a:lstStyle/>
          <a:p>
            <a:r>
              <a:rPr lang="de-DE" dirty="0">
                <a:latin typeface="Aptos Serif" panose="02020604070405020304" pitchFamily="18" charset="0"/>
                <a:cs typeface="Aptos Serif" panose="02020604070405020304" pitchFamily="18" charset="0"/>
              </a:rPr>
              <a:t>1. </a:t>
            </a:r>
            <a:r>
              <a:rPr lang="fr-FR" noProof="0" dirty="0">
                <a:latin typeface="Aptos Serif" panose="02020604070405020304" pitchFamily="18" charset="0"/>
                <a:cs typeface="Aptos Serif" panose="02020604070405020304" pitchFamily="18" charset="0"/>
              </a:rPr>
              <a:t>Impacts des appareils TIC sur l’environnement et la société</a:t>
            </a:r>
            <a:br>
              <a:rPr lang="de-DE" dirty="0">
                <a:latin typeface="Aptos Serif" panose="02020604070405020304" pitchFamily="18" charset="0"/>
                <a:cs typeface="Aptos Serif" panose="02020604070405020304" pitchFamily="18" charset="0"/>
              </a:rPr>
            </a:br>
            <a:endParaRPr lang="de-DE" dirty="0">
              <a:latin typeface="Aptos Serif" panose="02020604070405020304" pitchFamily="18" charset="0"/>
              <a:cs typeface="Aptos Serif" panose="02020604070405020304" pitchFamily="18" charset="0"/>
            </a:endParaRPr>
          </a:p>
        </p:txBody>
      </p:sp>
      <p:sp>
        <p:nvSpPr>
          <p:cNvPr id="11" name="Rectangle 1">
            <a:extLst>
              <a:ext uri="{FF2B5EF4-FFF2-40B4-BE49-F238E27FC236}">
                <a16:creationId xmlns:a16="http://schemas.microsoft.com/office/drawing/2014/main" id="{12BD7F13-888B-27EE-9EEF-EA65156DEE26}"/>
              </a:ext>
            </a:extLst>
          </p:cNvPr>
          <p:cNvSpPr>
            <a:spLocks noGrp="1" noChangeArrowheads="1"/>
          </p:cNvSpPr>
          <p:nvPr>
            <p:ph type="body" idx="1"/>
          </p:nvPr>
        </p:nvSpPr>
        <p:spPr bwMode="auto">
          <a:xfrm>
            <a:off x="519389" y="3053249"/>
            <a:ext cx="52116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noProof="0" dirty="0">
                <a:ln>
                  <a:noFill/>
                </a:ln>
                <a:solidFill>
                  <a:schemeClr val="tx1">
                    <a:lumMod val="65000"/>
                    <a:lumOff val="35000"/>
                  </a:schemeClr>
                </a:solidFill>
                <a:effectLst/>
                <a:latin typeface="Aptos" panose="020B0004020202020204" pitchFamily="34" charset="0"/>
                <a:cs typeface="Aptos Serif" panose="02020604070405020304" pitchFamily="18" charset="0"/>
              </a:rPr>
              <a:t>Impacts majeurs sur la société</a:t>
            </a:r>
          </a:p>
        </p:txBody>
      </p:sp>
      <p:sp>
        <p:nvSpPr>
          <p:cNvPr id="13" name="CasellaDiTesto 12">
            <a:extLst>
              <a:ext uri="{FF2B5EF4-FFF2-40B4-BE49-F238E27FC236}">
                <a16:creationId xmlns:a16="http://schemas.microsoft.com/office/drawing/2014/main" id="{7CF9EB8D-3CA0-565D-9732-F37EA3C2C620}"/>
              </a:ext>
            </a:extLst>
          </p:cNvPr>
          <p:cNvSpPr txBox="1"/>
          <p:nvPr/>
        </p:nvSpPr>
        <p:spPr>
          <a:xfrm>
            <a:off x="585975" y="3871903"/>
            <a:ext cx="6165554" cy="707886"/>
          </a:xfrm>
          <a:prstGeom prst="rect">
            <a:avLst/>
          </a:prstGeom>
          <a:noFill/>
        </p:spPr>
        <p:txBody>
          <a:bodyPr wrap="square">
            <a:spAutoFit/>
          </a:bodyPr>
          <a:lstStyle/>
          <a:p>
            <a:r>
              <a:rPr lang="fr-FR" sz="2000" b="1" noProof="0" dirty="0">
                <a:solidFill>
                  <a:srgbClr val="035854"/>
                </a:solidFill>
                <a:latin typeface="Aptos" panose="020B0004020202020204" pitchFamily="34" charset="0"/>
                <a:ea typeface="Roboto" panose="02000000000000000000" pitchFamily="2" charset="0"/>
                <a:cs typeface="Roboto" panose="02000000000000000000" pitchFamily="2" charset="0"/>
              </a:rPr>
              <a:t>Conditions de travail dangereuses et travail des enfants dans des mines</a:t>
            </a:r>
            <a:endParaRPr lang="fr-FR" sz="2000" noProof="0" dirty="0">
              <a:solidFill>
                <a:srgbClr val="035854"/>
              </a:solidFill>
              <a:latin typeface="Aptos" panose="020B0004020202020204" pitchFamily="34" charset="0"/>
              <a:ea typeface="Roboto" panose="02000000000000000000" pitchFamily="2" charset="0"/>
              <a:cs typeface="Roboto" panose="02000000000000000000" pitchFamily="2" charset="0"/>
            </a:endParaRPr>
          </a:p>
        </p:txBody>
      </p:sp>
      <p:sp>
        <p:nvSpPr>
          <p:cNvPr id="18" name="Rectangle 2">
            <a:extLst>
              <a:ext uri="{FF2B5EF4-FFF2-40B4-BE49-F238E27FC236}">
                <a16:creationId xmlns:a16="http://schemas.microsoft.com/office/drawing/2014/main" id="{7FC8169E-57C8-99E9-7157-FF81BCDE1813}"/>
              </a:ext>
            </a:extLst>
          </p:cNvPr>
          <p:cNvSpPr>
            <a:spLocks noChangeArrowheads="1"/>
          </p:cNvSpPr>
          <p:nvPr/>
        </p:nvSpPr>
        <p:spPr bwMode="auto">
          <a:xfrm>
            <a:off x="607452" y="5078882"/>
            <a:ext cx="63194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sz="2000" b="1" noProof="0" dirty="0">
                <a:solidFill>
                  <a:srgbClr val="035854"/>
                </a:solidFill>
                <a:latin typeface="Aptos" panose="020B0004020202020204" pitchFamily="34" charset="0"/>
                <a:ea typeface="Roboto" panose="02000000000000000000" pitchFamily="2" charset="0"/>
                <a:cs typeface="Roboto" panose="02000000000000000000" pitchFamily="2" charset="0"/>
              </a:rPr>
              <a:t>Droits des travailleurs et hygiène dans la fabrication</a:t>
            </a:r>
            <a:endParaRPr kumimoji="0" lang="fr-FR" sz="2000" b="1" i="0" u="none" strike="noStrike" cap="none" normalizeH="0" baseline="0" noProof="0" dirty="0">
              <a:ln>
                <a:noFill/>
              </a:ln>
              <a:solidFill>
                <a:srgbClr val="035854"/>
              </a:solidFill>
              <a:effectLst/>
              <a:latin typeface="Aptos" panose="020B0004020202020204" pitchFamily="34" charset="0"/>
              <a:ea typeface="Roboto" panose="02000000000000000000" pitchFamily="2" charset="0"/>
              <a:cs typeface="Roboto" panose="02000000000000000000" pitchFamily="2" charset="0"/>
            </a:endParaRPr>
          </a:p>
        </p:txBody>
      </p:sp>
      <p:sp>
        <p:nvSpPr>
          <p:cNvPr id="19" name="Rectangle 2">
            <a:extLst>
              <a:ext uri="{FF2B5EF4-FFF2-40B4-BE49-F238E27FC236}">
                <a16:creationId xmlns:a16="http://schemas.microsoft.com/office/drawing/2014/main" id="{9A83A3DB-61C7-D4D6-FF9A-E91F388BFD4C}"/>
              </a:ext>
            </a:extLst>
          </p:cNvPr>
          <p:cNvSpPr>
            <a:spLocks noChangeArrowheads="1"/>
          </p:cNvSpPr>
          <p:nvPr/>
        </p:nvSpPr>
        <p:spPr bwMode="auto">
          <a:xfrm>
            <a:off x="608829" y="5778163"/>
            <a:ext cx="64558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noProof="0" dirty="0">
                <a:ln>
                  <a:noFill/>
                </a:ln>
                <a:solidFill>
                  <a:srgbClr val="035854"/>
                </a:solidFill>
                <a:effectLst/>
                <a:latin typeface="Aptos" panose="020B0004020202020204" pitchFamily="34" charset="0"/>
                <a:ea typeface="Roboto" panose="02000000000000000000" pitchFamily="2" charset="0"/>
                <a:cs typeface="Roboto" panose="02000000000000000000" pitchFamily="2" charset="0"/>
              </a:rPr>
              <a:t>Pratiques dangereuses dans la manipulation de déchets électroniques </a:t>
            </a:r>
          </a:p>
        </p:txBody>
      </p:sp>
      <p:pic>
        <p:nvPicPr>
          <p:cNvPr id="6" name="Elemento grafico 5" descr="Cuore con pulsazioni con riempimento a tinta unita">
            <a:extLst>
              <a:ext uri="{FF2B5EF4-FFF2-40B4-BE49-F238E27FC236}">
                <a16:creationId xmlns:a16="http://schemas.microsoft.com/office/drawing/2014/main" id="{CF6A4035-02C2-F77E-6C4A-347219FB6F5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368" y="4992471"/>
            <a:ext cx="522828" cy="522828"/>
          </a:xfrm>
          <a:prstGeom prst="rect">
            <a:avLst/>
          </a:prstGeom>
        </p:spPr>
      </p:pic>
      <p:pic>
        <p:nvPicPr>
          <p:cNvPr id="7" name="Elemento grafico 6" descr="Utenti contorno">
            <a:extLst>
              <a:ext uri="{FF2B5EF4-FFF2-40B4-BE49-F238E27FC236}">
                <a16:creationId xmlns:a16="http://schemas.microsoft.com/office/drawing/2014/main" id="{F70111B0-DA96-2603-A7CF-C285E52A684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467" y="3939551"/>
            <a:ext cx="573781" cy="573781"/>
          </a:xfrm>
          <a:prstGeom prst="rect">
            <a:avLst/>
          </a:prstGeom>
        </p:spPr>
      </p:pic>
      <p:pic>
        <p:nvPicPr>
          <p:cNvPr id="9" name="Elemento grafico 8" descr="Vietato gettare rifiuti con riempimento a tinta unita">
            <a:extLst>
              <a:ext uri="{FF2B5EF4-FFF2-40B4-BE49-F238E27FC236}">
                <a16:creationId xmlns:a16="http://schemas.microsoft.com/office/drawing/2014/main" id="{920D0325-66BF-D93B-DE3E-EFE190D8B73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368" y="5752626"/>
            <a:ext cx="549058" cy="549058"/>
          </a:xfrm>
          <a:prstGeom prst="rect">
            <a:avLst/>
          </a:prstGeom>
        </p:spPr>
      </p:pic>
      <p:pic>
        <p:nvPicPr>
          <p:cNvPr id="3" name="Picture 2">
            <a:extLst>
              <a:ext uri="{FF2B5EF4-FFF2-40B4-BE49-F238E27FC236}">
                <a16:creationId xmlns:a16="http://schemas.microsoft.com/office/drawing/2014/main" id="{707B07B4-4AF9-02F7-3EB3-F598B73AF8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3875" y="3068098"/>
            <a:ext cx="3839194" cy="287939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4C997E24-DDF5-3682-BF72-99FD06039640}"/>
              </a:ext>
            </a:extLst>
          </p:cNvPr>
          <p:cNvSpPr txBox="1"/>
          <p:nvPr/>
        </p:nvSpPr>
        <p:spPr>
          <a:xfrm>
            <a:off x="594360" y="66224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spTree>
    <p:extLst>
      <p:ext uri="{BB962C8B-B14F-4D97-AF65-F5344CB8AC3E}">
        <p14:creationId xmlns:p14="http://schemas.microsoft.com/office/powerpoint/2010/main" val="1265642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B1D04-2192-A6B8-D6B6-3925E9199F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75F8BF-4BE8-4570-7B4F-CE4BBFCD9E6B}"/>
              </a:ext>
            </a:extLst>
          </p:cNvPr>
          <p:cNvSpPr>
            <a:spLocks noGrp="1"/>
          </p:cNvSpPr>
          <p:nvPr>
            <p:ph type="title"/>
          </p:nvPr>
        </p:nvSpPr>
        <p:spPr>
          <a:xfrm>
            <a:off x="594360" y="959322"/>
            <a:ext cx="11003280" cy="915035"/>
          </a:xfrm>
        </p:spPr>
        <p:txBody>
          <a:bodyPr wrap="square" anchor="ctr">
            <a:normAutofit/>
          </a:bodyPr>
          <a:lstStyle/>
          <a:p>
            <a:r>
              <a:rPr lang="it-IT" sz="3600" b="1" dirty="0">
                <a:latin typeface="Aptos Serif" panose="02020604070405020304" pitchFamily="18" charset="0"/>
                <a:cs typeface="Aptos Serif" panose="02020604070405020304" pitchFamily="18" charset="0"/>
              </a:rPr>
              <a:t>2. </a:t>
            </a:r>
            <a:r>
              <a:rPr lang="fr-FR" sz="3600" b="1" noProof="0" dirty="0">
                <a:latin typeface="Aptos Serif" panose="02020604070405020304" pitchFamily="18" charset="0"/>
                <a:cs typeface="Aptos Serif" panose="02020604070405020304" pitchFamily="18" charset="0"/>
              </a:rPr>
              <a:t>Objectifs stratégiques d’un approvisionnement durable</a:t>
            </a:r>
            <a:endParaRPr lang="de-DE" sz="3600" dirty="0">
              <a:latin typeface="Aptos Serif" panose="02020604070405020304" pitchFamily="18" charset="0"/>
              <a:cs typeface="Aptos Serif" panose="02020604070405020304" pitchFamily="18" charset="0"/>
            </a:endParaRPr>
          </a:p>
        </p:txBody>
      </p:sp>
      <p:sp>
        <p:nvSpPr>
          <p:cNvPr id="3" name="Textplatzhalter 2">
            <a:extLst>
              <a:ext uri="{FF2B5EF4-FFF2-40B4-BE49-F238E27FC236}">
                <a16:creationId xmlns:a16="http://schemas.microsoft.com/office/drawing/2014/main" id="{63B7A720-F8FB-6544-18A4-B39637A8BE68}"/>
              </a:ext>
            </a:extLst>
          </p:cNvPr>
          <p:cNvSpPr>
            <a:spLocks noGrp="1"/>
          </p:cNvSpPr>
          <p:nvPr>
            <p:ph type="body" idx="4294967295"/>
          </p:nvPr>
        </p:nvSpPr>
        <p:spPr>
          <a:xfrm>
            <a:off x="264956" y="2244899"/>
            <a:ext cx="5311140" cy="623473"/>
          </a:xfrm>
        </p:spPr>
        <p:txBody>
          <a:bodyPr anchor="t">
            <a:normAutofit/>
          </a:bodyPr>
          <a:lstStyle/>
          <a:p>
            <a:pPr marL="228600" indent="0">
              <a:spcBef>
                <a:spcPts val="0"/>
              </a:spcBef>
              <a:spcAft>
                <a:spcPts val="600"/>
              </a:spcAft>
              <a:buClr>
                <a:srgbClr val="000000"/>
              </a:buClr>
            </a:pPr>
            <a:r>
              <a:rPr lang="fr-FR" sz="2600" b="1" i="0" u="none" strike="noStrike" cap="none" noProof="0" dirty="0">
                <a:solidFill>
                  <a:srgbClr val="035854"/>
                </a:solidFill>
                <a:effectLst/>
                <a:latin typeface="Aptos" panose="020B0004020202020204" pitchFamily="34" charset="0"/>
              </a:rPr>
              <a:t>Durabilité écologique</a:t>
            </a:r>
            <a:endParaRPr lang="fr-FR" sz="2600" b="1" i="0" u="none" strike="noStrike" cap="none" noProof="0" dirty="0">
              <a:solidFill>
                <a:srgbClr val="035854"/>
              </a:solidFill>
              <a:latin typeface="Aptos" panose="020B0004020202020204" pitchFamily="34" charset="0"/>
            </a:endParaRPr>
          </a:p>
        </p:txBody>
      </p:sp>
      <p:graphicFrame>
        <p:nvGraphicFramePr>
          <p:cNvPr id="10" name="Diagramma 9">
            <a:extLst>
              <a:ext uri="{FF2B5EF4-FFF2-40B4-BE49-F238E27FC236}">
                <a16:creationId xmlns:a16="http://schemas.microsoft.com/office/drawing/2014/main" id="{824B7A47-9426-BE83-553A-93499ECDC861}"/>
              </a:ext>
            </a:extLst>
          </p:cNvPr>
          <p:cNvGraphicFramePr/>
          <p:nvPr>
            <p:extLst>
              <p:ext uri="{D42A27DB-BD31-4B8C-83A1-F6EECF244321}">
                <p14:modId xmlns:p14="http://schemas.microsoft.com/office/powerpoint/2010/main" val="3621004185"/>
              </p:ext>
            </p:extLst>
          </p:nvPr>
        </p:nvGraphicFramePr>
        <p:xfrm>
          <a:off x="264956" y="2418850"/>
          <a:ext cx="111194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6891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F9044-9A98-E637-2327-1D4AABB18C5C}"/>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A140291D-AB62-FA2C-79A4-132D336C3B11}"/>
              </a:ext>
            </a:extLst>
          </p:cNvPr>
          <p:cNvSpPr>
            <a:spLocks noGrp="1"/>
          </p:cNvSpPr>
          <p:nvPr>
            <p:ph type="title"/>
          </p:nvPr>
        </p:nvSpPr>
        <p:spPr>
          <a:xfrm>
            <a:off x="594360" y="996900"/>
            <a:ext cx="11003280" cy="915035"/>
          </a:xfrm>
        </p:spPr>
        <p:txBody>
          <a:bodyPr wrap="square" anchor="ctr">
            <a:normAutofit/>
          </a:bodyPr>
          <a:lstStyle/>
          <a:p>
            <a:r>
              <a:rPr lang="it-IT" sz="3600" b="1" dirty="0">
                <a:latin typeface="Aptos Serif" panose="02020604070405020304" pitchFamily="18" charset="0"/>
                <a:cs typeface="Aptos Serif" panose="02020604070405020304" pitchFamily="18" charset="0"/>
              </a:rPr>
              <a:t>2. </a:t>
            </a:r>
            <a:r>
              <a:rPr lang="fr-FR" sz="3600" b="1" noProof="0" dirty="0">
                <a:latin typeface="Aptos Serif" panose="02020604070405020304" pitchFamily="18" charset="0"/>
                <a:cs typeface="Aptos Serif" panose="02020604070405020304" pitchFamily="18" charset="0"/>
              </a:rPr>
              <a:t>Objectifs stratégiques d’un approvisionnement durable</a:t>
            </a:r>
            <a:endParaRPr lang="de-DE" sz="3600" dirty="0">
              <a:latin typeface="Aptos Serif" panose="02020604070405020304" pitchFamily="18" charset="0"/>
              <a:cs typeface="Aptos Serif" panose="02020604070405020304" pitchFamily="18" charset="0"/>
            </a:endParaRPr>
          </a:p>
        </p:txBody>
      </p:sp>
      <p:sp>
        <p:nvSpPr>
          <p:cNvPr id="7" name="Textplatzhalter 2">
            <a:extLst>
              <a:ext uri="{FF2B5EF4-FFF2-40B4-BE49-F238E27FC236}">
                <a16:creationId xmlns:a16="http://schemas.microsoft.com/office/drawing/2014/main" id="{E28A1202-B752-0507-F1A6-DADCD511D949}"/>
              </a:ext>
            </a:extLst>
          </p:cNvPr>
          <p:cNvSpPr txBox="1">
            <a:spLocks/>
          </p:cNvSpPr>
          <p:nvPr/>
        </p:nvSpPr>
        <p:spPr>
          <a:xfrm>
            <a:off x="214852" y="2307529"/>
            <a:ext cx="5311140" cy="62347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228600" indent="0">
              <a:spcBef>
                <a:spcPts val="0"/>
              </a:spcBef>
              <a:spcAft>
                <a:spcPts val="600"/>
              </a:spcAft>
              <a:buClr>
                <a:srgbClr val="000000"/>
              </a:buClr>
            </a:pPr>
            <a:r>
              <a:rPr lang="fr-FR" sz="2600" b="1" noProof="0" dirty="0">
                <a:solidFill>
                  <a:srgbClr val="035854"/>
                </a:solidFill>
                <a:latin typeface="Aptos" panose="020B0004020202020204" pitchFamily="34" charset="0"/>
              </a:rPr>
              <a:t>Responsabilité sociale</a:t>
            </a:r>
          </a:p>
        </p:txBody>
      </p:sp>
      <p:graphicFrame>
        <p:nvGraphicFramePr>
          <p:cNvPr id="8" name="Diagramma 7">
            <a:extLst>
              <a:ext uri="{FF2B5EF4-FFF2-40B4-BE49-F238E27FC236}">
                <a16:creationId xmlns:a16="http://schemas.microsoft.com/office/drawing/2014/main" id="{44F9DA66-6AFB-0168-1BD9-836AFA203717}"/>
              </a:ext>
            </a:extLst>
          </p:cNvPr>
          <p:cNvGraphicFramePr/>
          <p:nvPr>
            <p:extLst>
              <p:ext uri="{D42A27DB-BD31-4B8C-83A1-F6EECF244321}">
                <p14:modId xmlns:p14="http://schemas.microsoft.com/office/powerpoint/2010/main" val="754150080"/>
              </p:ext>
            </p:extLst>
          </p:nvPr>
        </p:nvGraphicFramePr>
        <p:xfrm>
          <a:off x="214852" y="2431376"/>
          <a:ext cx="111194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5438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AD1AF-5292-8911-DB48-B54216AA6CB8}"/>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16F7BCC4-D7A5-2F1F-49B8-A99F0E8B42F4}"/>
              </a:ext>
            </a:extLst>
          </p:cNvPr>
          <p:cNvSpPr>
            <a:spLocks noGrp="1"/>
          </p:cNvSpPr>
          <p:nvPr>
            <p:ph type="ctrTitle"/>
          </p:nvPr>
        </p:nvSpPr>
        <p:spPr>
          <a:xfrm>
            <a:off x="6299835" y="579689"/>
            <a:ext cx="5775255" cy="3291840"/>
          </a:xfrm>
        </p:spPr>
        <p:txBody>
          <a:bodyPr/>
          <a:lstStyle/>
          <a:p>
            <a:r>
              <a:rPr lang="it-IT" sz="4800" dirty="0">
                <a:latin typeface="Aptos Serif" panose="02020604070405020304" pitchFamily="18" charset="0"/>
                <a:cs typeface="Aptos Serif" panose="02020604070405020304" pitchFamily="18" charset="0"/>
              </a:rPr>
              <a:t>2. </a:t>
            </a:r>
            <a:r>
              <a:rPr lang="fr-FR" sz="4800" noProof="0" dirty="0">
                <a:latin typeface="Aptos Serif" panose="02020604070405020304" pitchFamily="18" charset="0"/>
                <a:cs typeface="Aptos Serif" panose="02020604070405020304" pitchFamily="18" charset="0"/>
              </a:rPr>
              <a:t>Objectifs stratégiques d’un approvisionnement durable</a:t>
            </a:r>
            <a:endParaRPr lang="it-IT" sz="4800" dirty="0">
              <a:latin typeface="Aptos Serif" panose="02020604070405020304" pitchFamily="18" charset="0"/>
              <a:cs typeface="Aptos Serif" panose="02020604070405020304" pitchFamily="18" charset="0"/>
            </a:endParaRPr>
          </a:p>
        </p:txBody>
      </p:sp>
      <p:sp>
        <p:nvSpPr>
          <p:cNvPr id="4" name="Segnaposto testo 3">
            <a:extLst>
              <a:ext uri="{FF2B5EF4-FFF2-40B4-BE49-F238E27FC236}">
                <a16:creationId xmlns:a16="http://schemas.microsoft.com/office/drawing/2014/main" id="{B63407E2-C60A-8036-97D1-8DEA401C1FD1}"/>
              </a:ext>
            </a:extLst>
          </p:cNvPr>
          <p:cNvSpPr>
            <a:spLocks noGrp="1"/>
          </p:cNvSpPr>
          <p:nvPr>
            <p:ph type="body" idx="1"/>
          </p:nvPr>
        </p:nvSpPr>
        <p:spPr/>
        <p:txBody>
          <a:bodyPr/>
          <a:lstStyle/>
          <a:p>
            <a:r>
              <a:rPr lang="en-US" sz="2800" dirty="0">
                <a:latin typeface="Aptos" panose="020B0004020202020204" pitchFamily="34" charset="0"/>
              </a:rPr>
              <a:t>  </a:t>
            </a:r>
            <a:r>
              <a:rPr lang="fr-FR" sz="2800" noProof="0" dirty="0">
                <a:latin typeface="Aptos" panose="020B0004020202020204" pitchFamily="34" charset="0"/>
              </a:rPr>
              <a:t>Stratégie européenne pour les équipements TIC</a:t>
            </a:r>
            <a:endParaRPr lang="it-IT" sz="2800" dirty="0">
              <a:latin typeface="Aptos" panose="020B0004020202020204" pitchFamily="34" charset="0"/>
            </a:endParaRPr>
          </a:p>
        </p:txBody>
      </p:sp>
      <p:pic>
        <p:nvPicPr>
          <p:cNvPr id="7" name="Segnaposto immagine 6">
            <a:extLst>
              <a:ext uri="{FF2B5EF4-FFF2-40B4-BE49-F238E27FC236}">
                <a16:creationId xmlns:a16="http://schemas.microsoft.com/office/drawing/2014/main" id="{92E22AFE-D892-D834-2ED8-D8B465C15CD0}"/>
              </a:ext>
            </a:extLst>
          </p:cNvPr>
          <p:cNvPicPr>
            <a:picLocks noGrp="1" noChangeAspect="1"/>
          </p:cNvPicPr>
          <p:nvPr>
            <p:ph type="pic" idx="2"/>
          </p:nvPr>
        </p:nvPicPr>
        <p:blipFill>
          <a:blip r:embed="rId2"/>
          <a:srcRect l="12666" r="12666"/>
          <a:stretch/>
        </p:blipFill>
        <p:spPr/>
      </p:pic>
      <p:pic>
        <p:nvPicPr>
          <p:cNvPr id="5" name="Elemento grafico 4" descr="Computer con riempimento a tinta unita">
            <a:extLst>
              <a:ext uri="{FF2B5EF4-FFF2-40B4-BE49-F238E27FC236}">
                <a16:creationId xmlns:a16="http://schemas.microsoft.com/office/drawing/2014/main" id="{7710B6B6-58A6-9000-AAD5-6D1843E619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28068" y="4603049"/>
            <a:ext cx="914400" cy="914400"/>
          </a:xfrm>
          <a:prstGeom prst="rect">
            <a:avLst/>
          </a:prstGeom>
        </p:spPr>
      </p:pic>
    </p:spTree>
    <p:extLst>
      <p:ext uri="{BB962C8B-B14F-4D97-AF65-F5344CB8AC3E}">
        <p14:creationId xmlns:p14="http://schemas.microsoft.com/office/powerpoint/2010/main" val="3001496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42AC6-4AD2-F1DA-88D0-C40CE9F25588}"/>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381788D6-FB55-871C-4A7D-F39D879D72C9}"/>
              </a:ext>
            </a:extLst>
          </p:cNvPr>
          <p:cNvSpPr>
            <a:spLocks noGrp="1"/>
          </p:cNvSpPr>
          <p:nvPr>
            <p:ph type="title"/>
          </p:nvPr>
        </p:nvSpPr>
        <p:spPr>
          <a:xfrm>
            <a:off x="594360" y="473592"/>
            <a:ext cx="7484165" cy="1593507"/>
          </a:xfrm>
        </p:spPr>
        <p:txBody>
          <a:bodyPr/>
          <a:lstStyle/>
          <a:p>
            <a:r>
              <a:rPr lang="fr-FR" noProof="0" dirty="0">
                <a:latin typeface="Aptos Serif" panose="02020604070405020304" pitchFamily="18" charset="0"/>
                <a:cs typeface="Aptos Serif" panose="02020604070405020304" pitchFamily="18" charset="0"/>
              </a:rPr>
              <a:t>Objectifs stratégiques de l’UE pour des appareils TIC durables</a:t>
            </a:r>
          </a:p>
        </p:txBody>
      </p:sp>
      <p:sp>
        <p:nvSpPr>
          <p:cNvPr id="4" name="Segnaposto testo 3">
            <a:extLst>
              <a:ext uri="{FF2B5EF4-FFF2-40B4-BE49-F238E27FC236}">
                <a16:creationId xmlns:a16="http://schemas.microsoft.com/office/drawing/2014/main" id="{1F8520C0-F47B-27A9-538B-FCC580380824}"/>
              </a:ext>
            </a:extLst>
          </p:cNvPr>
          <p:cNvSpPr>
            <a:spLocks noGrp="1"/>
          </p:cNvSpPr>
          <p:nvPr>
            <p:ph type="body" idx="1"/>
          </p:nvPr>
        </p:nvSpPr>
        <p:spPr>
          <a:xfrm>
            <a:off x="594361" y="3565020"/>
            <a:ext cx="7592378" cy="2819388"/>
          </a:xfrm>
        </p:spPr>
        <p:txBody>
          <a:bodyPr>
            <a:normAutofit/>
          </a:bodyPr>
          <a:lstStyle/>
          <a:p>
            <a:pPr marL="571500" indent="-342900">
              <a:buFont typeface="Arial" panose="020B0604020202020204" pitchFamily="34" charset="0"/>
              <a:buChar char="•"/>
            </a:pPr>
            <a:r>
              <a:rPr lang="fr-FR" noProof="0" dirty="0">
                <a:latin typeface="Aptos" panose="020B0004020202020204" pitchFamily="34" charset="0"/>
              </a:rPr>
              <a:t>Faible consommation d’énergie et de ressources de l’équipement numérique</a:t>
            </a:r>
          </a:p>
          <a:p>
            <a:pPr marL="571500" indent="-342900">
              <a:buFont typeface="Arial" panose="020B0604020202020204" pitchFamily="34" charset="0"/>
              <a:buChar char="•"/>
            </a:pPr>
            <a:r>
              <a:rPr lang="fr-FR" dirty="0">
                <a:latin typeface="Aptos" panose="020B0004020202020204" pitchFamily="34" charset="0"/>
              </a:rPr>
              <a:t>Economie circulaire</a:t>
            </a:r>
          </a:p>
          <a:p>
            <a:pPr marL="571500" indent="-342900">
              <a:buFont typeface="Arial" panose="020B0604020202020204" pitchFamily="34" charset="0"/>
              <a:buChar char="•"/>
            </a:pPr>
            <a:r>
              <a:rPr lang="fr-FR" dirty="0">
                <a:latin typeface="Aptos" panose="020B0004020202020204" pitchFamily="34" charset="0"/>
              </a:rPr>
              <a:t>Émissions réduites</a:t>
            </a:r>
            <a:endParaRPr lang="fr-FR" b="0" dirty="0">
              <a:latin typeface="Aptos" panose="020B0004020202020204" pitchFamily="34" charset="0"/>
            </a:endParaRPr>
          </a:p>
        </p:txBody>
      </p:sp>
      <p:sp>
        <p:nvSpPr>
          <p:cNvPr id="5" name="CasellaDiTesto 4">
            <a:extLst>
              <a:ext uri="{FF2B5EF4-FFF2-40B4-BE49-F238E27FC236}">
                <a16:creationId xmlns:a16="http://schemas.microsoft.com/office/drawing/2014/main" id="{A12161D0-8DDA-E18F-BB62-FE6E099A6C0D}"/>
              </a:ext>
            </a:extLst>
          </p:cNvPr>
          <p:cNvSpPr txBox="1"/>
          <p:nvPr/>
        </p:nvSpPr>
        <p:spPr>
          <a:xfrm>
            <a:off x="594360" y="2831315"/>
            <a:ext cx="5081392" cy="461665"/>
          </a:xfrm>
          <a:prstGeom prst="rect">
            <a:avLst/>
          </a:prstGeom>
          <a:noFill/>
        </p:spPr>
        <p:txBody>
          <a:bodyPr wrap="square" rtlCol="0">
            <a:spAutoFit/>
          </a:bodyPr>
          <a:lstStyle/>
          <a:p>
            <a:r>
              <a:rPr lang="fr-FR" sz="2400" b="1" noProof="0" dirty="0">
                <a:solidFill>
                  <a:schemeClr val="tx1"/>
                </a:solidFill>
                <a:latin typeface="Aptos" panose="020B0004020202020204" pitchFamily="34" charset="0"/>
              </a:rPr>
              <a:t>3 domaines stratégiques: </a:t>
            </a:r>
          </a:p>
        </p:txBody>
      </p:sp>
      <p:pic>
        <p:nvPicPr>
          <p:cNvPr id="8194" name="Picture 2">
            <a:extLst>
              <a:ext uri="{FF2B5EF4-FFF2-40B4-BE49-F238E27FC236}">
                <a16:creationId xmlns:a16="http://schemas.microsoft.com/office/drawing/2014/main" id="{F614D27B-6381-4F57-8E9C-4438E3069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7712" y="2831315"/>
            <a:ext cx="3543300" cy="26574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59AD548-23AC-B48E-3735-16AFB2E0947D}"/>
              </a:ext>
            </a:extLst>
          </p:cNvPr>
          <p:cNvSpPr txBox="1"/>
          <p:nvPr/>
        </p:nvSpPr>
        <p:spPr>
          <a:xfrm>
            <a:off x="594360" y="66224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spTree>
    <p:extLst>
      <p:ext uri="{BB962C8B-B14F-4D97-AF65-F5344CB8AC3E}">
        <p14:creationId xmlns:p14="http://schemas.microsoft.com/office/powerpoint/2010/main" val="1941994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833A7-679E-89B1-9F1C-2DA7D31E7744}"/>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E68EF957-B085-BB41-9AB7-5738728D0F67}"/>
              </a:ext>
            </a:extLst>
          </p:cNvPr>
          <p:cNvSpPr>
            <a:spLocks noGrp="1"/>
          </p:cNvSpPr>
          <p:nvPr>
            <p:ph type="body" idx="1"/>
          </p:nvPr>
        </p:nvSpPr>
        <p:spPr>
          <a:xfrm>
            <a:off x="4457701" y="4085691"/>
            <a:ext cx="6715124" cy="1970980"/>
          </a:xfrm>
        </p:spPr>
        <p:txBody>
          <a:bodyPr/>
          <a:lstStyle/>
          <a:p>
            <a:r>
              <a:rPr lang="fr-FR" sz="1600" b="0" noProof="0" dirty="0">
                <a:solidFill>
                  <a:srgbClr val="3F3F3F"/>
                </a:solidFill>
                <a:latin typeface="Aptos" panose="020B0004020202020204" pitchFamily="34" charset="0"/>
              </a:rPr>
              <a:t>La stratégie </a:t>
            </a:r>
            <a:r>
              <a:rPr lang="fr-FR" sz="1600" noProof="0" dirty="0">
                <a:solidFill>
                  <a:srgbClr val="3F3F3F"/>
                </a:solidFill>
                <a:latin typeface="Aptos" panose="020B0004020202020204" pitchFamily="34" charset="0"/>
              </a:rPr>
              <a:t>«Beyond Green ICT» </a:t>
            </a:r>
            <a:r>
              <a:rPr lang="fr-FR" sz="1600" b="0" noProof="0" dirty="0">
                <a:solidFill>
                  <a:srgbClr val="3F3F3F"/>
                </a:solidFill>
                <a:latin typeface="Aptos" panose="020B0004020202020204" pitchFamily="34" charset="0"/>
              </a:rPr>
              <a:t>(au-delà des TIC verts) de l’UE comprend:</a:t>
            </a:r>
          </a:p>
          <a:p>
            <a:r>
              <a:rPr lang="fr-FR" sz="1600" noProof="0" dirty="0">
                <a:solidFill>
                  <a:srgbClr val="3F3F3F"/>
                </a:solidFill>
                <a:latin typeface="Aptos" panose="020B0004020202020204" pitchFamily="34" charset="0"/>
              </a:rPr>
              <a:t>Responsabilité écologique: </a:t>
            </a:r>
            <a:r>
              <a:rPr lang="fr-FR" sz="1600" b="0" noProof="0" dirty="0">
                <a:solidFill>
                  <a:srgbClr val="3F3F3F"/>
                </a:solidFill>
                <a:latin typeface="Aptos" panose="020B0004020202020204" pitchFamily="34" charset="0"/>
              </a:rPr>
              <a:t>grâce à la faible consommation énergétique, l’économie circulaire, la conception raisonnable et le renforcement des utilisateurs.</a:t>
            </a:r>
          </a:p>
          <a:p>
            <a:r>
              <a:rPr lang="fr-FR" sz="1600" noProof="0" dirty="0">
                <a:solidFill>
                  <a:srgbClr val="3F3F3F"/>
                </a:solidFill>
                <a:latin typeface="Aptos" panose="020B0004020202020204" pitchFamily="34" charset="0"/>
              </a:rPr>
              <a:t>Responsabilité sociale: </a:t>
            </a:r>
            <a:r>
              <a:rPr lang="fr-FR" sz="1600" b="0" noProof="0" dirty="0">
                <a:solidFill>
                  <a:srgbClr val="3F3F3F"/>
                </a:solidFill>
                <a:latin typeface="Aptos" panose="020B0004020202020204" pitchFamily="34" charset="0"/>
              </a:rPr>
              <a:t>grâce à la conception intégrée, aux écosystèmes numériques éthiques, l’inclusion culturelle et des pratiques socioéconomiques équitables.</a:t>
            </a:r>
          </a:p>
          <a:p>
            <a:r>
              <a:rPr lang="fr-FR" sz="1600" noProof="0" dirty="0">
                <a:solidFill>
                  <a:srgbClr val="3F3F3F"/>
                </a:solidFill>
                <a:latin typeface="Aptos" panose="020B0004020202020204" pitchFamily="34" charset="0"/>
              </a:rPr>
              <a:t>Responsabilité économique: </a:t>
            </a:r>
            <a:r>
              <a:rPr lang="fr-FR" sz="1600" b="0" noProof="0" dirty="0">
                <a:solidFill>
                  <a:srgbClr val="3F3F3F"/>
                </a:solidFill>
                <a:latin typeface="Aptos" panose="020B0004020202020204" pitchFamily="34" charset="0"/>
              </a:rPr>
              <a:t>réductions de coûts; emplois et opportunités de marché verts.</a:t>
            </a:r>
          </a:p>
          <a:p>
            <a:endParaRPr lang="it-IT" sz="1600" dirty="0">
              <a:solidFill>
                <a:srgbClr val="3F3F3F"/>
              </a:solidFill>
              <a:latin typeface="Aptos" panose="020B0004020202020204" pitchFamily="34" charset="0"/>
            </a:endParaRPr>
          </a:p>
        </p:txBody>
      </p:sp>
      <p:sp>
        <p:nvSpPr>
          <p:cNvPr id="8" name="Titolo 2">
            <a:extLst>
              <a:ext uri="{FF2B5EF4-FFF2-40B4-BE49-F238E27FC236}">
                <a16:creationId xmlns:a16="http://schemas.microsoft.com/office/drawing/2014/main" id="{6B69BB1F-83CD-A7A5-10D1-C2657BF31C1F}"/>
              </a:ext>
            </a:extLst>
          </p:cNvPr>
          <p:cNvSpPr txBox="1">
            <a:spLocks/>
          </p:cNvSpPr>
          <p:nvPr/>
        </p:nvSpPr>
        <p:spPr>
          <a:xfrm>
            <a:off x="6334567" y="1958371"/>
            <a:ext cx="5690419" cy="184470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3F3F3F"/>
              </a:buClr>
              <a:buSzPts val="6000"/>
              <a:buFont typeface="Play"/>
              <a:buNone/>
              <a:defRPr sz="6000" b="1" i="0" u="none" strike="noStrike" cap="none">
                <a:solidFill>
                  <a:srgbClr val="3F3F3F"/>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r>
              <a:rPr lang="fr-FR" sz="4000" noProof="0" dirty="0">
                <a:latin typeface="Aptos Serif" panose="02020604070405020304" pitchFamily="18" charset="0"/>
                <a:cs typeface="Aptos Serif" panose="02020604070405020304" pitchFamily="18" charset="0"/>
              </a:rPr>
              <a:t>Objectifs stratégiques de l‘UE pour des appareils TIC durables</a:t>
            </a:r>
          </a:p>
        </p:txBody>
      </p:sp>
      <p:pic>
        <p:nvPicPr>
          <p:cNvPr id="2" name="Picture 2">
            <a:extLst>
              <a:ext uri="{FF2B5EF4-FFF2-40B4-BE49-F238E27FC236}">
                <a16:creationId xmlns:a16="http://schemas.microsoft.com/office/drawing/2014/main" id="{E74FDA16-2976-7D9E-34F7-C31925032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700" y="1258332"/>
            <a:ext cx="3543300" cy="265747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A8C58248-C3A1-9D8C-77AC-FE5C0EE960DD}"/>
              </a:ext>
            </a:extLst>
          </p:cNvPr>
          <p:cNvSpPr txBox="1"/>
          <p:nvPr/>
        </p:nvSpPr>
        <p:spPr>
          <a:xfrm>
            <a:off x="594360" y="66224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spTree>
    <p:extLst>
      <p:ext uri="{BB962C8B-B14F-4D97-AF65-F5344CB8AC3E}">
        <p14:creationId xmlns:p14="http://schemas.microsoft.com/office/powerpoint/2010/main" val="2804420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AB673-FE21-693F-E1A9-CF044D533E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1FE932-65DC-2E18-ECCF-F40AC9251EFF}"/>
              </a:ext>
            </a:extLst>
          </p:cNvPr>
          <p:cNvSpPr>
            <a:spLocks noGrp="1"/>
          </p:cNvSpPr>
          <p:nvPr>
            <p:ph type="title"/>
          </p:nvPr>
        </p:nvSpPr>
        <p:spPr>
          <a:xfrm>
            <a:off x="594360" y="925553"/>
            <a:ext cx="5063490" cy="2354026"/>
          </a:xfrm>
        </p:spPr>
        <p:txBody>
          <a:bodyPr wrap="square" anchor="b">
            <a:normAutofit fontScale="90000"/>
          </a:bodyPr>
          <a:lstStyle/>
          <a:p>
            <a:r>
              <a:rPr lang="de-DE" dirty="0">
                <a:latin typeface="Aptos Serif" panose="02020604070405020304" pitchFamily="18" charset="0"/>
                <a:cs typeface="Aptos Serif" panose="02020604070405020304" pitchFamily="18" charset="0"/>
              </a:rPr>
              <a:t>3. </a:t>
            </a:r>
            <a:r>
              <a:rPr lang="fr-FR" noProof="0" dirty="0">
                <a:latin typeface="Aptos Serif" panose="02020604070405020304" pitchFamily="18" charset="0"/>
                <a:cs typeface="Aptos Serif" panose="02020604070405020304" pitchFamily="18" charset="0"/>
              </a:rPr>
              <a:t>Critères GPP européens pour les équipements TIC </a:t>
            </a:r>
            <a:br>
              <a:rPr lang="fr-FR" noProof="0" dirty="0">
                <a:latin typeface="Aptos Serif" panose="02020604070405020304" pitchFamily="18" charset="0"/>
                <a:cs typeface="Aptos Serif" panose="02020604070405020304" pitchFamily="18" charset="0"/>
              </a:rPr>
            </a:br>
            <a:endParaRPr lang="de-DE" dirty="0">
              <a:latin typeface="Aptos Serif" panose="02020604070405020304" pitchFamily="18" charset="0"/>
              <a:cs typeface="Aptos Serif" panose="02020604070405020304" pitchFamily="18" charset="0"/>
            </a:endParaRPr>
          </a:p>
        </p:txBody>
      </p:sp>
      <p:sp>
        <p:nvSpPr>
          <p:cNvPr id="3" name="Segnaposto testo 2">
            <a:extLst>
              <a:ext uri="{FF2B5EF4-FFF2-40B4-BE49-F238E27FC236}">
                <a16:creationId xmlns:a16="http://schemas.microsoft.com/office/drawing/2014/main" id="{80587DDF-2E08-54FA-9A6F-D6784447CF92}"/>
              </a:ext>
            </a:extLst>
          </p:cNvPr>
          <p:cNvSpPr>
            <a:spLocks noGrp="1"/>
          </p:cNvSpPr>
          <p:nvPr>
            <p:ph type="body" idx="1"/>
          </p:nvPr>
        </p:nvSpPr>
        <p:spPr>
          <a:xfrm>
            <a:off x="594360" y="3279579"/>
            <a:ext cx="5693706" cy="3396794"/>
          </a:xfrm>
        </p:spPr>
        <p:txBody>
          <a:bodyPr wrap="square" anchor="t">
            <a:normAutofit fontScale="85000" lnSpcReduction="10000"/>
          </a:bodyPr>
          <a:lstStyle/>
          <a:p>
            <a:r>
              <a:rPr lang="fr-FR" sz="2400" noProof="0" dirty="0">
                <a:latin typeface="Aptos" panose="020B0004020202020204" pitchFamily="34" charset="0"/>
              </a:rPr>
              <a:t>Les critères</a:t>
            </a:r>
            <a:r>
              <a:rPr lang="fr-FR" sz="2400" b="1" noProof="0" dirty="0">
                <a:latin typeface="Aptos" panose="020B0004020202020204" pitchFamily="34" charset="0"/>
              </a:rPr>
              <a:t> UE pour les marchés publics écologiques (GPP) </a:t>
            </a:r>
            <a:r>
              <a:rPr lang="fr-FR" sz="2400" noProof="0" dirty="0">
                <a:latin typeface="Aptos" panose="020B0004020202020204" pitchFamily="34" charset="0"/>
              </a:rPr>
              <a:t>en matière d’</a:t>
            </a:r>
            <a:r>
              <a:rPr lang="fr-FR" sz="2400" b="1" noProof="0" dirty="0">
                <a:latin typeface="Aptos" panose="020B0004020202020204" pitchFamily="34" charset="0"/>
              </a:rPr>
              <a:t>appareils TIC </a:t>
            </a:r>
            <a:r>
              <a:rPr lang="fr-FR" sz="2400" noProof="0" dirty="0">
                <a:latin typeface="Aptos" panose="020B0004020202020204" pitchFamily="34" charset="0"/>
              </a:rPr>
              <a:t>comprennent: </a:t>
            </a:r>
          </a:p>
          <a:p>
            <a:pPr marL="571500" indent="-342900">
              <a:buFontTx/>
              <a:buChar char="-"/>
            </a:pPr>
            <a:r>
              <a:rPr lang="fr-FR" sz="2400" noProof="0" dirty="0">
                <a:latin typeface="Aptos" panose="020B0004020202020204" pitchFamily="34" charset="0"/>
              </a:rPr>
              <a:t>des critères européens des marchés publics écologiques en matière d’ordinateurs, d’écrans, de tablettes et de Smartphones</a:t>
            </a:r>
          </a:p>
          <a:p>
            <a:pPr marL="571500" indent="-342900">
              <a:buFontTx/>
              <a:buChar char="-"/>
            </a:pPr>
            <a:r>
              <a:rPr lang="fr-FR" sz="2400" noProof="0" dirty="0">
                <a:latin typeface="Aptos" panose="020B0004020202020204" pitchFamily="34" charset="0"/>
              </a:rPr>
              <a:t>des critères européens des marchés publics écologiques en matière de data centers, de salles de serveurs et de services de cloud</a:t>
            </a:r>
          </a:p>
        </p:txBody>
      </p:sp>
      <p:pic>
        <p:nvPicPr>
          <p:cNvPr id="10242" name="Picture 2">
            <a:extLst>
              <a:ext uri="{FF2B5EF4-FFF2-40B4-BE49-F238E27FC236}">
                <a16:creationId xmlns:a16="http://schemas.microsoft.com/office/drawing/2014/main" id="{8CF61730-A38D-9235-D832-85980A029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3650" y="0"/>
            <a:ext cx="4578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F0D6DD3A-F109-4058-5A1D-BF683D8BEEFA}"/>
              </a:ext>
            </a:extLst>
          </p:cNvPr>
          <p:cNvSpPr txBox="1"/>
          <p:nvPr/>
        </p:nvSpPr>
        <p:spPr>
          <a:xfrm>
            <a:off x="594360" y="66224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spTree>
    <p:extLst>
      <p:ext uri="{BB962C8B-B14F-4D97-AF65-F5344CB8AC3E}">
        <p14:creationId xmlns:p14="http://schemas.microsoft.com/office/powerpoint/2010/main" val="1815845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87433-AE5B-C037-DBC6-FDD95C5C064A}"/>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80158D51-AEE9-E622-6DEB-1642C096B625}"/>
              </a:ext>
            </a:extLst>
          </p:cNvPr>
          <p:cNvSpPr>
            <a:spLocks noGrp="1"/>
          </p:cNvSpPr>
          <p:nvPr>
            <p:ph type="title"/>
          </p:nvPr>
        </p:nvSpPr>
        <p:spPr>
          <a:xfrm>
            <a:off x="594360" y="498173"/>
            <a:ext cx="8925421" cy="1494596"/>
          </a:xfrm>
        </p:spPr>
        <p:txBody>
          <a:bodyPr/>
          <a:lstStyle/>
          <a:p>
            <a:r>
              <a:rPr lang="de-DE" dirty="0">
                <a:latin typeface="Aptos Serif" panose="02020604070405020304" pitchFamily="18" charset="0"/>
                <a:cs typeface="Aptos Serif" panose="02020604070405020304" pitchFamily="18" charset="0"/>
              </a:rPr>
              <a:t>3. </a:t>
            </a:r>
            <a:r>
              <a:rPr lang="fr-FR" noProof="0" dirty="0">
                <a:latin typeface="Aptos Serif" panose="02020604070405020304" pitchFamily="18" charset="0"/>
                <a:cs typeface="Aptos Serif" panose="02020604070405020304" pitchFamily="18" charset="0"/>
              </a:rPr>
              <a:t>Critères GPP européens applicables aux ordinateurs, écrans, tablettes et Smartphones</a:t>
            </a:r>
            <a:endParaRPr lang="it-IT" dirty="0">
              <a:latin typeface="Aptos Serif" panose="02020604070405020304" pitchFamily="18" charset="0"/>
              <a:cs typeface="Aptos Serif" panose="02020604070405020304" pitchFamily="18" charset="0"/>
            </a:endParaRPr>
          </a:p>
        </p:txBody>
      </p:sp>
      <p:sp>
        <p:nvSpPr>
          <p:cNvPr id="7" name="Segnaposto testo 6">
            <a:extLst>
              <a:ext uri="{FF2B5EF4-FFF2-40B4-BE49-F238E27FC236}">
                <a16:creationId xmlns:a16="http://schemas.microsoft.com/office/drawing/2014/main" id="{7D316694-7522-2D4B-EE9A-C4FAD72F1778}"/>
              </a:ext>
            </a:extLst>
          </p:cNvPr>
          <p:cNvSpPr>
            <a:spLocks noGrp="1"/>
          </p:cNvSpPr>
          <p:nvPr>
            <p:ph type="body" idx="2"/>
          </p:nvPr>
        </p:nvSpPr>
        <p:spPr>
          <a:xfrm>
            <a:off x="693478" y="3443945"/>
            <a:ext cx="5402521" cy="3135926"/>
          </a:xfrm>
        </p:spPr>
        <p:txBody>
          <a:bodyPr>
            <a:noAutofit/>
          </a:bodyPr>
          <a:lstStyle/>
          <a:p>
            <a:pPr marL="571500" indent="-342900">
              <a:buFont typeface="Wingdings" panose="05000000000000000000" pitchFamily="2" charset="2"/>
              <a:buChar char="Ø"/>
            </a:pPr>
            <a:r>
              <a:rPr lang="fr-FR" b="1" noProof="0" dirty="0">
                <a:solidFill>
                  <a:schemeClr val="accent1">
                    <a:lumMod val="50000"/>
                  </a:schemeClr>
                </a:solidFill>
                <a:latin typeface="Aptos" panose="020B0004020202020204" pitchFamily="34" charset="0"/>
              </a:rPr>
              <a:t>Prolongation de la durée de vie – </a:t>
            </a:r>
            <a:r>
              <a:rPr lang="fr-FR" noProof="0" dirty="0">
                <a:solidFill>
                  <a:schemeClr val="tx1"/>
                </a:solidFill>
                <a:latin typeface="Aptos" panose="020B0004020202020204" pitchFamily="34" charset="0"/>
              </a:rPr>
              <a:t>promotion de la longévité, la réparabilité, </a:t>
            </a:r>
            <a:r>
              <a:rPr lang="fr-FR" dirty="0">
                <a:solidFill>
                  <a:schemeClr val="tx1"/>
                </a:solidFill>
                <a:latin typeface="Aptos" panose="020B0004020202020204" pitchFamily="34" charset="0"/>
              </a:rPr>
              <a:t>d</a:t>
            </a:r>
            <a:r>
              <a:rPr lang="fr-FR" noProof="0" dirty="0">
                <a:solidFill>
                  <a:schemeClr val="tx1"/>
                </a:solidFill>
                <a:latin typeface="Aptos" panose="020B0004020202020204" pitchFamily="34" charset="0"/>
              </a:rPr>
              <a:t>es temps de garantie et de l’aide à l’approvisionnement d’appareils mis à niveau</a:t>
            </a:r>
          </a:p>
          <a:p>
            <a:pPr marL="571500" indent="-342900">
              <a:buFont typeface="Wingdings" panose="05000000000000000000" pitchFamily="2" charset="2"/>
              <a:buChar char="Ø"/>
            </a:pPr>
            <a:r>
              <a:rPr lang="fr-FR" b="1" noProof="0" dirty="0">
                <a:solidFill>
                  <a:schemeClr val="accent1">
                    <a:lumMod val="50000"/>
                  </a:schemeClr>
                </a:solidFill>
                <a:latin typeface="Aptos" panose="020B0004020202020204" pitchFamily="34" charset="0"/>
              </a:rPr>
              <a:t>Faible consommation d’énergie </a:t>
            </a:r>
          </a:p>
          <a:p>
            <a:pPr marL="571500" indent="-342900">
              <a:buFont typeface="Wingdings" panose="05000000000000000000" pitchFamily="2" charset="2"/>
              <a:buChar char="Ø"/>
            </a:pPr>
            <a:r>
              <a:rPr lang="fr-FR" b="1" noProof="0" dirty="0">
                <a:solidFill>
                  <a:schemeClr val="accent1">
                    <a:lumMod val="50000"/>
                  </a:schemeClr>
                </a:solidFill>
                <a:latin typeface="Aptos" panose="020B0004020202020204" pitchFamily="34" charset="0"/>
              </a:rPr>
              <a:t>Réduction des substances dangereuses – </a:t>
            </a:r>
            <a:r>
              <a:rPr lang="fr-FR" noProof="0" dirty="0">
                <a:solidFill>
                  <a:schemeClr val="tx1"/>
                </a:solidFill>
                <a:latin typeface="Aptos" panose="020B0004020202020204" pitchFamily="34" charset="0"/>
              </a:rPr>
              <a:t>adaptation aux normes européennes (par exemple, RoHS, REACH)</a:t>
            </a:r>
          </a:p>
        </p:txBody>
      </p:sp>
      <p:sp>
        <p:nvSpPr>
          <p:cNvPr id="8" name="Segnaposto testo 6">
            <a:extLst>
              <a:ext uri="{FF2B5EF4-FFF2-40B4-BE49-F238E27FC236}">
                <a16:creationId xmlns:a16="http://schemas.microsoft.com/office/drawing/2014/main" id="{2750053C-BCC7-54C2-053A-6FF9FD394080}"/>
              </a:ext>
            </a:extLst>
          </p:cNvPr>
          <p:cNvSpPr txBox="1">
            <a:spLocks/>
          </p:cNvSpPr>
          <p:nvPr/>
        </p:nvSpPr>
        <p:spPr>
          <a:xfrm>
            <a:off x="6741962" y="3443945"/>
            <a:ext cx="4590961" cy="3135926"/>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571500" indent="-342900">
              <a:buFont typeface="Wingdings" panose="05000000000000000000" pitchFamily="2" charset="2"/>
              <a:buChar char="Ø"/>
            </a:pPr>
            <a:r>
              <a:rPr lang="fr-FR" b="1" noProof="0" dirty="0">
                <a:solidFill>
                  <a:schemeClr val="accent1">
                    <a:lumMod val="50000"/>
                  </a:schemeClr>
                </a:solidFill>
                <a:latin typeface="Aptos" panose="020B0004020202020204" pitchFamily="34" charset="0"/>
              </a:rPr>
              <a:t>Élimination à la fin de vie – </a:t>
            </a:r>
            <a:r>
              <a:rPr lang="fr-FR" noProof="0" dirty="0">
                <a:solidFill>
                  <a:schemeClr val="tx1"/>
                </a:solidFill>
                <a:latin typeface="Aptos" panose="020B0004020202020204" pitchFamily="34" charset="0"/>
              </a:rPr>
              <a:t>encouragement à des taux élevés de collecte et de recyclage, à la mise à niveau et a réutilisation</a:t>
            </a:r>
          </a:p>
          <a:p>
            <a:pPr marL="571500" indent="-342900">
              <a:buFont typeface="Wingdings" panose="05000000000000000000" pitchFamily="2" charset="2"/>
              <a:buChar char="Ø"/>
            </a:pPr>
            <a:r>
              <a:rPr lang="fr-FR" b="1" noProof="0" dirty="0">
                <a:solidFill>
                  <a:schemeClr val="accent1">
                    <a:lumMod val="50000"/>
                  </a:schemeClr>
                </a:solidFill>
                <a:latin typeface="Aptos" panose="020B0004020202020204" pitchFamily="34" charset="0"/>
              </a:rPr>
              <a:t>Critères applicables aux appareils mis à niveaux</a:t>
            </a:r>
            <a:endParaRPr lang="fr-FR" b="1" noProof="0" dirty="0">
              <a:latin typeface="Aptos" panose="020B0004020202020204" pitchFamily="34" charset="0"/>
            </a:endParaRPr>
          </a:p>
        </p:txBody>
      </p:sp>
      <p:sp>
        <p:nvSpPr>
          <p:cNvPr id="10" name="CasellaDiTesto 9">
            <a:extLst>
              <a:ext uri="{FF2B5EF4-FFF2-40B4-BE49-F238E27FC236}">
                <a16:creationId xmlns:a16="http://schemas.microsoft.com/office/drawing/2014/main" id="{D4AC2084-D969-BB20-2160-8840223F83FB}"/>
              </a:ext>
            </a:extLst>
          </p:cNvPr>
          <p:cNvSpPr txBox="1"/>
          <p:nvPr/>
        </p:nvSpPr>
        <p:spPr>
          <a:xfrm>
            <a:off x="481626" y="2255289"/>
            <a:ext cx="8674900" cy="1015663"/>
          </a:xfrm>
          <a:prstGeom prst="rect">
            <a:avLst/>
          </a:prstGeom>
          <a:noFill/>
        </p:spPr>
        <p:txBody>
          <a:bodyPr wrap="square">
            <a:spAutoFit/>
          </a:bodyPr>
          <a:lstStyle/>
          <a:p>
            <a:r>
              <a:rPr lang="fr-FR" sz="2000" b="1" noProof="0" dirty="0">
                <a:solidFill>
                  <a:schemeClr val="accent3"/>
                </a:solidFill>
                <a:latin typeface="Aptos" panose="020B0004020202020204" pitchFamily="34" charset="0"/>
              </a:rPr>
              <a:t>Les critères GPP européens mis à jour (2021) règlent les impacts les plus critiques sur l’environnement pendant le cycle de vie d’un appareil. Thèmes cruciaux: </a:t>
            </a:r>
          </a:p>
        </p:txBody>
      </p:sp>
    </p:spTree>
    <p:extLst>
      <p:ext uri="{BB962C8B-B14F-4D97-AF65-F5344CB8AC3E}">
        <p14:creationId xmlns:p14="http://schemas.microsoft.com/office/powerpoint/2010/main" val="1158021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7452" y="1619056"/>
            <a:ext cx="6695222" cy="1726527"/>
          </a:xfrm>
        </p:spPr>
        <p:txBody>
          <a:bodyPr/>
          <a:lstStyle/>
          <a:p>
            <a:r>
              <a:rPr lang="de-DE" sz="4000" dirty="0">
                <a:latin typeface="Aptos Serif" panose="02020604070405020304" pitchFamily="18" charset="0"/>
                <a:cs typeface="Aptos Serif" panose="02020604070405020304" pitchFamily="18" charset="0"/>
              </a:rPr>
              <a:t>1</a:t>
            </a:r>
            <a:r>
              <a:rPr lang="fr-FR" sz="4000" noProof="0" dirty="0">
                <a:latin typeface="Aptos Serif" panose="02020604070405020304" pitchFamily="18" charset="0"/>
                <a:cs typeface="Aptos Serif" panose="02020604070405020304" pitchFamily="18" charset="0"/>
              </a:rPr>
              <a:t>. Impacts de la production de tissus et de cuirs sur l‘environnement et la société</a:t>
            </a:r>
            <a:br>
              <a:rPr lang="de-DE" sz="4000" dirty="0">
                <a:latin typeface="Aptos Serif" panose="02020604070405020304" pitchFamily="18" charset="0"/>
                <a:cs typeface="Aptos Serif" panose="02020604070405020304" pitchFamily="18" charset="0"/>
              </a:rPr>
            </a:br>
            <a:endParaRPr lang="de-DE" sz="4000" dirty="0">
              <a:latin typeface="Aptos Serif" panose="02020604070405020304" pitchFamily="18" charset="0"/>
              <a:cs typeface="Aptos Serif" panose="02020604070405020304" pitchFamily="18" charset="0"/>
            </a:endParaRPr>
          </a:p>
        </p:txBody>
      </p:sp>
      <p:sp>
        <p:nvSpPr>
          <p:cNvPr id="11" name="Rectangle 1">
            <a:extLst>
              <a:ext uri="{FF2B5EF4-FFF2-40B4-BE49-F238E27FC236}">
                <a16:creationId xmlns:a16="http://schemas.microsoft.com/office/drawing/2014/main" id="{7D4FCF91-A03E-161B-9641-D0DDBF23FB47}"/>
              </a:ext>
            </a:extLst>
          </p:cNvPr>
          <p:cNvSpPr>
            <a:spLocks noGrp="1" noChangeArrowheads="1"/>
          </p:cNvSpPr>
          <p:nvPr>
            <p:ph type="body" idx="1"/>
          </p:nvPr>
        </p:nvSpPr>
        <p:spPr bwMode="auto">
          <a:xfrm>
            <a:off x="510479" y="3191826"/>
            <a:ext cx="65303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noProof="0" dirty="0">
                <a:ln>
                  <a:noFill/>
                </a:ln>
                <a:solidFill>
                  <a:schemeClr val="tx1">
                    <a:lumMod val="65000"/>
                    <a:lumOff val="35000"/>
                  </a:schemeClr>
                </a:solidFill>
                <a:effectLst/>
                <a:latin typeface="Aptos" panose="020B0004020202020204" pitchFamily="34" charset="0"/>
              </a:rPr>
              <a:t>Impacts majeurs sur l’environnement</a:t>
            </a:r>
          </a:p>
        </p:txBody>
      </p:sp>
      <p:sp>
        <p:nvSpPr>
          <p:cNvPr id="13" name="CasellaDiTesto 12">
            <a:extLst>
              <a:ext uri="{FF2B5EF4-FFF2-40B4-BE49-F238E27FC236}">
                <a16:creationId xmlns:a16="http://schemas.microsoft.com/office/drawing/2014/main" id="{3A21F2D8-184B-355C-95B6-4F104072AECA}"/>
              </a:ext>
            </a:extLst>
          </p:cNvPr>
          <p:cNvSpPr txBox="1"/>
          <p:nvPr/>
        </p:nvSpPr>
        <p:spPr>
          <a:xfrm>
            <a:off x="585975" y="3871903"/>
            <a:ext cx="6093912" cy="400110"/>
          </a:xfrm>
          <a:prstGeom prst="rect">
            <a:avLst/>
          </a:prstGeom>
          <a:noFill/>
        </p:spPr>
        <p:txBody>
          <a:bodyPr wrap="square">
            <a:spAutoFit/>
          </a:bodyPr>
          <a:lstStyle/>
          <a:p>
            <a:r>
              <a:rPr lang="fr-FR" sz="2000" b="1" noProof="0" dirty="0">
                <a:solidFill>
                  <a:srgbClr val="035854"/>
                </a:solidFill>
                <a:latin typeface="Aptos" panose="020B0004020202020204" pitchFamily="34" charset="0"/>
                <a:ea typeface="Roboto" panose="02000000000000000000" pitchFamily="2" charset="0"/>
                <a:cs typeface="Roboto" panose="02000000000000000000" pitchFamily="2" charset="0"/>
              </a:rPr>
              <a:t>Surconsommation de ressources naturelles </a:t>
            </a:r>
            <a:endParaRPr lang="fr-FR" sz="2000" noProof="0" dirty="0">
              <a:solidFill>
                <a:srgbClr val="035854"/>
              </a:solidFill>
              <a:latin typeface="Aptos" panose="020B0004020202020204" pitchFamily="34" charset="0"/>
              <a:ea typeface="Roboto" panose="02000000000000000000" pitchFamily="2" charset="0"/>
              <a:cs typeface="Roboto" panose="02000000000000000000" pitchFamily="2" charset="0"/>
            </a:endParaRPr>
          </a:p>
        </p:txBody>
      </p:sp>
      <p:sp>
        <p:nvSpPr>
          <p:cNvPr id="15" name="CasellaDiTesto 14">
            <a:extLst>
              <a:ext uri="{FF2B5EF4-FFF2-40B4-BE49-F238E27FC236}">
                <a16:creationId xmlns:a16="http://schemas.microsoft.com/office/drawing/2014/main" id="{A4D6CDA0-2485-B917-284B-EAA3568C1385}"/>
              </a:ext>
            </a:extLst>
          </p:cNvPr>
          <p:cNvSpPr txBox="1"/>
          <p:nvPr/>
        </p:nvSpPr>
        <p:spPr>
          <a:xfrm>
            <a:off x="585975" y="5691027"/>
            <a:ext cx="6093912" cy="707886"/>
          </a:xfrm>
          <a:prstGeom prst="rect">
            <a:avLst/>
          </a:prstGeom>
          <a:noFill/>
        </p:spPr>
        <p:txBody>
          <a:bodyPr wrap="square">
            <a:spAutoFit/>
          </a:bodyPr>
          <a:lstStyle/>
          <a:p>
            <a:r>
              <a:rPr lang="fr-FR" sz="2000" b="1" noProof="0" dirty="0">
                <a:solidFill>
                  <a:srgbClr val="035854"/>
                </a:solidFill>
                <a:latin typeface="Aptos" panose="020B0004020202020204" pitchFamily="34" charset="0"/>
                <a:ea typeface="Roboto" panose="02000000000000000000" pitchFamily="2" charset="0"/>
                <a:cs typeface="Roboto" panose="02000000000000000000" pitchFamily="2" charset="0"/>
              </a:rPr>
              <a:t>Mise en décharge des déchets textiles et taux de recyclage réduit</a:t>
            </a:r>
            <a:endParaRPr lang="fr-FR" sz="2000" noProof="0" dirty="0">
              <a:solidFill>
                <a:srgbClr val="035854"/>
              </a:solidFill>
              <a:latin typeface="Aptos" panose="020B0004020202020204" pitchFamily="34" charset="0"/>
              <a:ea typeface="Roboto" panose="02000000000000000000" pitchFamily="2" charset="0"/>
              <a:cs typeface="Roboto" panose="02000000000000000000" pitchFamily="2" charset="0"/>
            </a:endParaRPr>
          </a:p>
        </p:txBody>
      </p:sp>
      <p:sp>
        <p:nvSpPr>
          <p:cNvPr id="18" name="Rectangle 2">
            <a:extLst>
              <a:ext uri="{FF2B5EF4-FFF2-40B4-BE49-F238E27FC236}">
                <a16:creationId xmlns:a16="http://schemas.microsoft.com/office/drawing/2014/main" id="{1EED1CC2-21FE-B0BB-224B-5CE50E2EA665}"/>
              </a:ext>
            </a:extLst>
          </p:cNvPr>
          <p:cNvSpPr>
            <a:spLocks noChangeArrowheads="1"/>
          </p:cNvSpPr>
          <p:nvPr/>
        </p:nvSpPr>
        <p:spPr bwMode="auto">
          <a:xfrm>
            <a:off x="607452" y="4516813"/>
            <a:ext cx="59526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sz="2000" b="1" noProof="0" dirty="0">
                <a:solidFill>
                  <a:srgbClr val="035854"/>
                </a:solidFill>
                <a:latin typeface="Aptos" panose="020B0004020202020204" pitchFamily="34" charset="0"/>
                <a:ea typeface="Roboto" panose="02000000000000000000" pitchFamily="2" charset="0"/>
                <a:cs typeface="Roboto" panose="02000000000000000000" pitchFamily="2" charset="0"/>
              </a:rPr>
              <a:t>Pollution de l’eau</a:t>
            </a:r>
            <a:r>
              <a:rPr kumimoji="0" lang="fr-FR" sz="2000" b="1" i="0" u="none" strike="noStrike" cap="none" normalizeH="0" baseline="0" noProof="0" dirty="0">
                <a:ln>
                  <a:noFill/>
                </a:ln>
                <a:solidFill>
                  <a:srgbClr val="035854"/>
                </a:solidFill>
                <a:effectLst/>
                <a:latin typeface="Aptos" panose="020B0004020202020204" pitchFamily="34" charset="0"/>
                <a:ea typeface="Roboto" panose="02000000000000000000" pitchFamily="2" charset="0"/>
                <a:cs typeface="Roboto" panose="02000000000000000000" pitchFamily="2" charset="0"/>
              </a:rPr>
              <a:t> </a:t>
            </a:r>
          </a:p>
        </p:txBody>
      </p:sp>
      <p:pic>
        <p:nvPicPr>
          <p:cNvPr id="4" name="Elemento grafico 3" descr="Globo terrestre: Asia con riempimento a tinta unita">
            <a:extLst>
              <a:ext uri="{FF2B5EF4-FFF2-40B4-BE49-F238E27FC236}">
                <a16:creationId xmlns:a16="http://schemas.microsoft.com/office/drawing/2014/main" id="{D9F8792C-9CC1-60F6-EEED-98629DBEDA9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8775" y="3878987"/>
            <a:ext cx="457200" cy="457200"/>
          </a:xfrm>
          <a:prstGeom prst="rect">
            <a:avLst/>
          </a:prstGeom>
        </p:spPr>
      </p:pic>
      <p:sp>
        <p:nvSpPr>
          <p:cNvPr id="19" name="Rectangle 2">
            <a:extLst>
              <a:ext uri="{FF2B5EF4-FFF2-40B4-BE49-F238E27FC236}">
                <a16:creationId xmlns:a16="http://schemas.microsoft.com/office/drawing/2014/main" id="{03521A79-F1C0-A220-650C-090F45989EE9}"/>
              </a:ext>
            </a:extLst>
          </p:cNvPr>
          <p:cNvSpPr>
            <a:spLocks noChangeArrowheads="1"/>
          </p:cNvSpPr>
          <p:nvPr/>
        </p:nvSpPr>
        <p:spPr bwMode="auto">
          <a:xfrm>
            <a:off x="608829" y="5067757"/>
            <a:ext cx="59526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sz="2000" b="1" dirty="0">
                <a:solidFill>
                  <a:srgbClr val="035854"/>
                </a:solidFill>
                <a:latin typeface="Aptos" panose="020B0004020202020204" pitchFamily="34" charset="0"/>
                <a:ea typeface="Roboto" panose="02000000000000000000" pitchFamily="2" charset="0"/>
                <a:cs typeface="Roboto" panose="02000000000000000000" pitchFamily="2" charset="0"/>
              </a:rPr>
              <a:t>É</a:t>
            </a:r>
            <a:r>
              <a:rPr lang="fr-FR" sz="2000" b="1" noProof="0" dirty="0">
                <a:solidFill>
                  <a:srgbClr val="035854"/>
                </a:solidFill>
                <a:latin typeface="Aptos" panose="020B0004020202020204" pitchFamily="34" charset="0"/>
                <a:ea typeface="Roboto" panose="02000000000000000000" pitchFamily="2" charset="0"/>
                <a:cs typeface="Roboto" panose="02000000000000000000" pitchFamily="2" charset="0"/>
              </a:rPr>
              <a:t>missions de gaz à effet de serre </a:t>
            </a:r>
            <a:r>
              <a:rPr kumimoji="0" lang="fr-FR" sz="2000" b="1" i="0" u="none" strike="noStrike" cap="none" normalizeH="0" baseline="0" noProof="0" dirty="0">
                <a:ln>
                  <a:noFill/>
                </a:ln>
                <a:solidFill>
                  <a:srgbClr val="035854"/>
                </a:solidFill>
                <a:effectLst/>
                <a:latin typeface="Aptos" panose="020B0004020202020204" pitchFamily="34" charset="0"/>
                <a:ea typeface="Roboto" panose="02000000000000000000" pitchFamily="2" charset="0"/>
                <a:cs typeface="Roboto" panose="02000000000000000000" pitchFamily="2" charset="0"/>
              </a:rPr>
              <a:t> </a:t>
            </a:r>
          </a:p>
        </p:txBody>
      </p:sp>
      <p:pic>
        <p:nvPicPr>
          <p:cNvPr id="23" name="Elemento grafico 22" descr="Centrale elettrica contorno">
            <a:extLst>
              <a:ext uri="{FF2B5EF4-FFF2-40B4-BE49-F238E27FC236}">
                <a16:creationId xmlns:a16="http://schemas.microsoft.com/office/drawing/2014/main" id="{7CC888AE-606E-A8C1-866B-0DFEFA27FAF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9701" y="4984488"/>
            <a:ext cx="457200" cy="457200"/>
          </a:xfrm>
          <a:prstGeom prst="rect">
            <a:avLst/>
          </a:prstGeom>
        </p:spPr>
      </p:pic>
      <p:pic>
        <p:nvPicPr>
          <p:cNvPr id="25" name="Elemento grafico 24" descr="Vestiti macchiati con riempimento a tinta unita">
            <a:extLst>
              <a:ext uri="{FF2B5EF4-FFF2-40B4-BE49-F238E27FC236}">
                <a16:creationId xmlns:a16="http://schemas.microsoft.com/office/drawing/2014/main" id="{60BB8046-9D60-4EE3-DCF2-7D7086E17BE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5676" y="5613415"/>
            <a:ext cx="384874" cy="384874"/>
          </a:xfrm>
          <a:prstGeom prst="rect">
            <a:avLst/>
          </a:prstGeom>
        </p:spPr>
      </p:pic>
      <p:pic>
        <p:nvPicPr>
          <p:cNvPr id="29" name="Elemento grafico 28" descr="Radioattivo con riempimento a tinta unita">
            <a:extLst>
              <a:ext uri="{FF2B5EF4-FFF2-40B4-BE49-F238E27FC236}">
                <a16:creationId xmlns:a16="http://schemas.microsoft.com/office/drawing/2014/main" id="{030C3E06-717F-C55C-2DC5-3646ADD5B26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50252" y="4477206"/>
            <a:ext cx="435723" cy="435723"/>
          </a:xfrm>
          <a:prstGeom prst="rect">
            <a:avLst/>
          </a:prstGeom>
        </p:spPr>
      </p:pic>
      <p:pic>
        <p:nvPicPr>
          <p:cNvPr id="1026" name="Picture 2">
            <a:extLst>
              <a:ext uri="{FF2B5EF4-FFF2-40B4-BE49-F238E27FC236}">
                <a16:creationId xmlns:a16="http://schemas.microsoft.com/office/drawing/2014/main" id="{F37D0D46-B0C3-B79A-E0E8-CBD1AD5875D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130" t="-1216" r="26611" b="1216"/>
          <a:stretch>
            <a:fillRect/>
          </a:stretch>
        </p:blipFill>
        <p:spPr bwMode="auto">
          <a:xfrm>
            <a:off x="7797800" y="-204107"/>
            <a:ext cx="4394200" cy="7062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19C3D407-D6B2-826C-D4CB-9DDED1869FFA}"/>
              </a:ext>
            </a:extLst>
          </p:cNvPr>
          <p:cNvSpPr txBox="1"/>
          <p:nvPr/>
        </p:nvSpPr>
        <p:spPr>
          <a:xfrm>
            <a:off x="594360" y="66224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spTree>
    <p:extLst>
      <p:ext uri="{BB962C8B-B14F-4D97-AF65-F5344CB8AC3E}">
        <p14:creationId xmlns:p14="http://schemas.microsoft.com/office/powerpoint/2010/main" val="3404169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BCD1E-0D11-60D4-DFB3-14CE7926DEE9}"/>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66787B0C-9270-56C0-F236-40CD158E3679}"/>
              </a:ext>
            </a:extLst>
          </p:cNvPr>
          <p:cNvSpPr>
            <a:spLocks noGrp="1"/>
          </p:cNvSpPr>
          <p:nvPr>
            <p:ph type="title"/>
          </p:nvPr>
        </p:nvSpPr>
        <p:spPr>
          <a:xfrm>
            <a:off x="594361" y="553846"/>
            <a:ext cx="8323028" cy="1494596"/>
          </a:xfrm>
        </p:spPr>
        <p:txBody>
          <a:bodyPr/>
          <a:lstStyle/>
          <a:p>
            <a:r>
              <a:rPr lang="de-DE" dirty="0">
                <a:latin typeface="Aptos Serif" panose="02020604070405020304" pitchFamily="18" charset="0"/>
                <a:cs typeface="Aptos Serif" panose="02020604070405020304" pitchFamily="18" charset="0"/>
              </a:rPr>
              <a:t>3. </a:t>
            </a:r>
            <a:r>
              <a:rPr lang="de-DE" dirty="0" err="1">
                <a:latin typeface="Aptos Serif" panose="02020604070405020304" pitchFamily="18" charset="0"/>
                <a:cs typeface="Aptos Serif" panose="02020604070405020304" pitchFamily="18" charset="0"/>
              </a:rPr>
              <a:t>Critères</a:t>
            </a:r>
            <a:r>
              <a:rPr lang="de-DE" dirty="0">
                <a:latin typeface="Aptos Serif" panose="02020604070405020304" pitchFamily="18" charset="0"/>
                <a:cs typeface="Aptos Serif" panose="02020604070405020304" pitchFamily="18" charset="0"/>
              </a:rPr>
              <a:t> GPP européens </a:t>
            </a:r>
            <a:r>
              <a:rPr lang="de-DE" dirty="0" err="1">
                <a:latin typeface="Aptos Serif" panose="02020604070405020304" pitchFamily="18" charset="0"/>
                <a:cs typeface="Aptos Serif" panose="02020604070405020304" pitchFamily="18" charset="0"/>
              </a:rPr>
              <a:t>pour</a:t>
            </a:r>
            <a:r>
              <a:rPr lang="de-DE" dirty="0">
                <a:latin typeface="Aptos Serif" panose="02020604070405020304" pitchFamily="18" charset="0"/>
                <a:cs typeface="Aptos Serif" panose="02020604070405020304" pitchFamily="18" charset="0"/>
              </a:rPr>
              <a:t> </a:t>
            </a:r>
            <a:r>
              <a:rPr lang="en-US" dirty="0">
                <a:latin typeface="Aptos Serif" panose="02020604070405020304" pitchFamily="18" charset="0"/>
                <a:cs typeface="Aptos Serif" panose="02020604070405020304" pitchFamily="18" charset="0"/>
              </a:rPr>
              <a:t>data centers, salles de </a:t>
            </a:r>
            <a:r>
              <a:rPr lang="en-US" dirty="0" err="1">
                <a:latin typeface="Aptos Serif" panose="02020604070405020304" pitchFamily="18" charset="0"/>
                <a:cs typeface="Aptos Serif" panose="02020604070405020304" pitchFamily="18" charset="0"/>
              </a:rPr>
              <a:t>serveurs</a:t>
            </a:r>
            <a:r>
              <a:rPr lang="en-US" dirty="0">
                <a:latin typeface="Aptos Serif" panose="02020604070405020304" pitchFamily="18" charset="0"/>
                <a:cs typeface="Aptos Serif" panose="02020604070405020304" pitchFamily="18" charset="0"/>
              </a:rPr>
              <a:t> et service cloud</a:t>
            </a:r>
            <a:endParaRPr lang="it-IT" dirty="0">
              <a:latin typeface="Aptos Serif" panose="02020604070405020304" pitchFamily="18" charset="0"/>
              <a:cs typeface="Aptos Serif" panose="02020604070405020304" pitchFamily="18" charset="0"/>
            </a:endParaRPr>
          </a:p>
        </p:txBody>
      </p:sp>
      <p:sp>
        <p:nvSpPr>
          <p:cNvPr id="7" name="Segnaposto testo 6">
            <a:extLst>
              <a:ext uri="{FF2B5EF4-FFF2-40B4-BE49-F238E27FC236}">
                <a16:creationId xmlns:a16="http://schemas.microsoft.com/office/drawing/2014/main" id="{3D514D3E-E8E8-524B-F826-AC1B5B86E921}"/>
              </a:ext>
            </a:extLst>
          </p:cNvPr>
          <p:cNvSpPr>
            <a:spLocks noGrp="1"/>
          </p:cNvSpPr>
          <p:nvPr>
            <p:ph type="body" idx="2"/>
          </p:nvPr>
        </p:nvSpPr>
        <p:spPr>
          <a:xfrm>
            <a:off x="494152" y="3238332"/>
            <a:ext cx="5103164" cy="3135926"/>
          </a:xfrm>
        </p:spPr>
        <p:txBody>
          <a:bodyPr>
            <a:normAutofit/>
          </a:bodyPr>
          <a:lstStyle/>
          <a:p>
            <a:pPr marL="571500" indent="-342900">
              <a:buFont typeface="Wingdings" panose="05000000000000000000" pitchFamily="2" charset="2"/>
              <a:buChar char="Ø"/>
            </a:pPr>
            <a:r>
              <a:rPr lang="en-US" b="1" dirty="0" err="1">
                <a:solidFill>
                  <a:schemeClr val="accent1">
                    <a:lumMod val="50000"/>
                  </a:schemeClr>
                </a:solidFill>
                <a:latin typeface="Aptos" panose="020B0004020202020204" pitchFamily="34" charset="0"/>
              </a:rPr>
              <a:t>d’une</a:t>
            </a:r>
            <a:r>
              <a:rPr lang="en-US" b="1" dirty="0">
                <a:solidFill>
                  <a:schemeClr val="accent1">
                    <a:lumMod val="50000"/>
                  </a:schemeClr>
                </a:solidFill>
                <a:latin typeface="Aptos" panose="020B0004020202020204" pitchFamily="34" charset="0"/>
              </a:rPr>
              <a:t> </a:t>
            </a:r>
            <a:r>
              <a:rPr lang="en-US" b="1" dirty="0" err="1">
                <a:solidFill>
                  <a:schemeClr val="accent1">
                    <a:lumMod val="50000"/>
                  </a:schemeClr>
                </a:solidFill>
                <a:latin typeface="Aptos" panose="020B0004020202020204" pitchFamily="34" charset="0"/>
              </a:rPr>
              <a:t>faible</a:t>
            </a:r>
            <a:r>
              <a:rPr lang="en-US" b="1" dirty="0">
                <a:solidFill>
                  <a:schemeClr val="accent1">
                    <a:lumMod val="50000"/>
                  </a:schemeClr>
                </a:solidFill>
                <a:latin typeface="Aptos" panose="020B0004020202020204" pitchFamily="34" charset="0"/>
              </a:rPr>
              <a:t> </a:t>
            </a:r>
            <a:r>
              <a:rPr lang="en-US" b="1" dirty="0" err="1">
                <a:solidFill>
                  <a:schemeClr val="accent1">
                    <a:lumMod val="50000"/>
                  </a:schemeClr>
                </a:solidFill>
                <a:latin typeface="Aptos" panose="020B0004020202020204" pitchFamily="34" charset="0"/>
              </a:rPr>
              <a:t>consommation</a:t>
            </a:r>
            <a:r>
              <a:rPr lang="en-US" b="1" dirty="0">
                <a:solidFill>
                  <a:schemeClr val="accent1">
                    <a:lumMod val="50000"/>
                  </a:schemeClr>
                </a:solidFill>
                <a:latin typeface="Aptos" panose="020B0004020202020204" pitchFamily="34" charset="0"/>
              </a:rPr>
              <a:t> </a:t>
            </a:r>
            <a:r>
              <a:rPr lang="en-US" b="1" dirty="0" err="1">
                <a:solidFill>
                  <a:schemeClr val="accent1">
                    <a:lumMod val="50000"/>
                  </a:schemeClr>
                </a:solidFill>
                <a:latin typeface="Aptos" panose="020B0004020202020204" pitchFamily="34" charset="0"/>
              </a:rPr>
              <a:t>d’énergie</a:t>
            </a:r>
            <a:r>
              <a:rPr lang="en-US" b="1" dirty="0">
                <a:solidFill>
                  <a:schemeClr val="accent1">
                    <a:lumMod val="50000"/>
                  </a:schemeClr>
                </a:solidFill>
                <a:latin typeface="Aptos" panose="020B0004020202020204" pitchFamily="34" charset="0"/>
              </a:rPr>
              <a:t> – </a:t>
            </a:r>
            <a:r>
              <a:rPr lang="en-US" dirty="0">
                <a:solidFill>
                  <a:schemeClr val="tx1"/>
                </a:solidFill>
                <a:latin typeface="Aptos" panose="020B0004020202020204" pitchFamily="34" charset="0"/>
              </a:rPr>
              <a:t>reduction de la </a:t>
            </a:r>
            <a:r>
              <a:rPr lang="en-US" dirty="0" err="1">
                <a:solidFill>
                  <a:schemeClr val="tx1"/>
                </a:solidFill>
                <a:latin typeface="Aptos" panose="020B0004020202020204" pitchFamily="34" charset="0"/>
              </a:rPr>
              <a:t>consommation</a:t>
            </a:r>
            <a:r>
              <a:rPr lang="en-US" dirty="0">
                <a:solidFill>
                  <a:schemeClr val="tx1"/>
                </a:solidFill>
                <a:latin typeface="Aptos" panose="020B0004020202020204" pitchFamily="34" charset="0"/>
              </a:rPr>
              <a:t> </a:t>
            </a:r>
            <a:r>
              <a:rPr lang="en-US" dirty="0" err="1">
                <a:solidFill>
                  <a:schemeClr val="tx1"/>
                </a:solidFill>
                <a:latin typeface="Aptos" panose="020B0004020202020204" pitchFamily="34" charset="0"/>
              </a:rPr>
              <a:t>électrique</a:t>
            </a:r>
            <a:r>
              <a:rPr lang="en-US" dirty="0">
                <a:solidFill>
                  <a:schemeClr val="tx1"/>
                </a:solidFill>
                <a:latin typeface="Aptos" panose="020B0004020202020204" pitchFamily="34" charset="0"/>
              </a:rPr>
              <a:t> des </a:t>
            </a:r>
            <a:r>
              <a:rPr lang="en-US" dirty="0" err="1">
                <a:solidFill>
                  <a:schemeClr val="tx1"/>
                </a:solidFill>
                <a:latin typeface="Aptos" panose="020B0004020202020204" pitchFamily="34" charset="0"/>
              </a:rPr>
              <a:t>serveurs</a:t>
            </a:r>
            <a:r>
              <a:rPr lang="en-US" dirty="0">
                <a:solidFill>
                  <a:schemeClr val="tx1"/>
                </a:solidFill>
                <a:latin typeface="Aptos" panose="020B0004020202020204" pitchFamily="34" charset="0"/>
              </a:rPr>
              <a:t>, des systems de </a:t>
            </a:r>
            <a:r>
              <a:rPr lang="en-US" dirty="0" err="1">
                <a:solidFill>
                  <a:schemeClr val="tx1"/>
                </a:solidFill>
                <a:latin typeface="Aptos" panose="020B0004020202020204" pitchFamily="34" charset="0"/>
              </a:rPr>
              <a:t>refroidissement</a:t>
            </a:r>
            <a:r>
              <a:rPr lang="en-US" dirty="0">
                <a:solidFill>
                  <a:schemeClr val="tx1"/>
                </a:solidFill>
                <a:latin typeface="Aptos" panose="020B0004020202020204" pitchFamily="34" charset="0"/>
              </a:rPr>
              <a:t> et des </a:t>
            </a:r>
            <a:r>
              <a:rPr lang="en-US" dirty="0" err="1">
                <a:solidFill>
                  <a:schemeClr val="tx1"/>
                </a:solidFill>
                <a:latin typeface="Aptos" panose="020B0004020202020204" pitchFamily="34" charset="0"/>
              </a:rPr>
              <a:t>équipements</a:t>
            </a:r>
            <a:endParaRPr lang="en-US" b="1" dirty="0">
              <a:solidFill>
                <a:schemeClr val="tx1"/>
              </a:solidFill>
              <a:latin typeface="Aptos" panose="020B0004020202020204" pitchFamily="34" charset="0"/>
            </a:endParaRPr>
          </a:p>
          <a:p>
            <a:pPr marL="571500" indent="-342900">
              <a:buFont typeface="Wingdings" panose="05000000000000000000" pitchFamily="2" charset="2"/>
              <a:buChar char="Ø"/>
            </a:pPr>
            <a:r>
              <a:rPr lang="en-US" b="1" dirty="0">
                <a:solidFill>
                  <a:schemeClr val="accent1">
                    <a:lumMod val="50000"/>
                  </a:schemeClr>
                </a:solidFill>
                <a:latin typeface="Aptos" panose="020B0004020202020204" pitchFamily="34" charset="0"/>
              </a:rPr>
              <a:t>des </a:t>
            </a:r>
            <a:r>
              <a:rPr lang="en-US" b="1" dirty="0" err="1">
                <a:solidFill>
                  <a:schemeClr val="accent1">
                    <a:lumMod val="50000"/>
                  </a:schemeClr>
                </a:solidFill>
                <a:latin typeface="Aptos" panose="020B0004020202020204" pitchFamily="34" charset="0"/>
              </a:rPr>
              <a:t>coûts</a:t>
            </a:r>
            <a:r>
              <a:rPr lang="en-US" b="1" dirty="0">
                <a:solidFill>
                  <a:schemeClr val="accent1">
                    <a:lumMod val="50000"/>
                  </a:schemeClr>
                </a:solidFill>
                <a:latin typeface="Aptos" panose="020B0004020202020204" pitchFamily="34" charset="0"/>
              </a:rPr>
              <a:t> de cycle de vie (LCC) – </a:t>
            </a:r>
            <a:r>
              <a:rPr lang="en-US" dirty="0">
                <a:solidFill>
                  <a:schemeClr val="tx1"/>
                </a:solidFill>
                <a:latin typeface="Aptos" panose="020B0004020202020204" pitchFamily="34" charset="0"/>
              </a:rPr>
              <a:t>des </a:t>
            </a:r>
            <a:r>
              <a:rPr lang="en-US" dirty="0" err="1">
                <a:solidFill>
                  <a:schemeClr val="tx1"/>
                </a:solidFill>
                <a:latin typeface="Aptos" panose="020B0004020202020204" pitchFamily="34" charset="0"/>
              </a:rPr>
              <a:t>critères</a:t>
            </a:r>
            <a:r>
              <a:rPr lang="en-US" dirty="0">
                <a:solidFill>
                  <a:schemeClr val="tx1"/>
                </a:solidFill>
                <a:latin typeface="Aptos" panose="020B0004020202020204" pitchFamily="34" charset="0"/>
              </a:rPr>
              <a:t> </a:t>
            </a:r>
            <a:r>
              <a:rPr lang="en-US" dirty="0" err="1">
                <a:solidFill>
                  <a:schemeClr val="tx1"/>
                </a:solidFill>
                <a:latin typeface="Aptos" panose="020B0004020202020204" pitchFamily="34" charset="0"/>
              </a:rPr>
              <a:t>efficaces</a:t>
            </a:r>
            <a:r>
              <a:rPr lang="en-US" dirty="0">
                <a:solidFill>
                  <a:schemeClr val="tx1"/>
                </a:solidFill>
                <a:latin typeface="Aptos" panose="020B0004020202020204" pitchFamily="34" charset="0"/>
              </a:rPr>
              <a:t> </a:t>
            </a:r>
            <a:r>
              <a:rPr lang="en-US" dirty="0" err="1">
                <a:solidFill>
                  <a:schemeClr val="tx1"/>
                </a:solidFill>
                <a:latin typeface="Aptos" panose="020B0004020202020204" pitchFamily="34" charset="0"/>
              </a:rPr>
              <a:t>peuvent</a:t>
            </a:r>
            <a:r>
              <a:rPr lang="en-US" dirty="0">
                <a:solidFill>
                  <a:schemeClr val="tx1"/>
                </a:solidFill>
                <a:latin typeface="Aptos" panose="020B0004020202020204" pitchFamily="34" charset="0"/>
              </a:rPr>
              <a:t> </a:t>
            </a:r>
            <a:r>
              <a:rPr lang="en-US" dirty="0" err="1">
                <a:solidFill>
                  <a:schemeClr val="tx1"/>
                </a:solidFill>
                <a:latin typeface="Aptos" panose="020B0004020202020204" pitchFamily="34" charset="0"/>
              </a:rPr>
              <a:t>réduire</a:t>
            </a:r>
            <a:r>
              <a:rPr lang="en-US" dirty="0">
                <a:solidFill>
                  <a:schemeClr val="tx1"/>
                </a:solidFill>
                <a:latin typeface="Aptos" panose="020B0004020202020204" pitchFamily="34" charset="0"/>
              </a:rPr>
              <a:t> les frais </a:t>
            </a:r>
            <a:r>
              <a:rPr lang="en-US" dirty="0" err="1">
                <a:solidFill>
                  <a:schemeClr val="tx1"/>
                </a:solidFill>
                <a:latin typeface="Aptos" panose="020B0004020202020204" pitchFamily="34" charset="0"/>
              </a:rPr>
              <a:t>d’électricité</a:t>
            </a:r>
            <a:r>
              <a:rPr lang="en-US" dirty="0">
                <a:solidFill>
                  <a:schemeClr val="tx1"/>
                </a:solidFill>
                <a:latin typeface="Aptos" panose="020B0004020202020204" pitchFamily="34" charset="0"/>
              </a:rPr>
              <a:t> et </a:t>
            </a:r>
            <a:r>
              <a:rPr lang="en-US" dirty="0" err="1">
                <a:solidFill>
                  <a:schemeClr val="tx1"/>
                </a:solidFill>
                <a:latin typeface="Aptos" panose="020B0004020202020204" pitchFamily="34" charset="0"/>
              </a:rPr>
              <a:t>éviter</a:t>
            </a:r>
            <a:r>
              <a:rPr lang="en-US" dirty="0">
                <a:solidFill>
                  <a:schemeClr val="tx1"/>
                </a:solidFill>
                <a:latin typeface="Aptos" panose="020B0004020202020204" pitchFamily="34" charset="0"/>
              </a:rPr>
              <a:t> </a:t>
            </a:r>
            <a:r>
              <a:rPr lang="en-US" dirty="0" err="1">
                <a:solidFill>
                  <a:schemeClr val="tx1"/>
                </a:solidFill>
                <a:latin typeface="Aptos" panose="020B0004020202020204" pitchFamily="34" charset="0"/>
              </a:rPr>
              <a:t>l’élargissement</a:t>
            </a:r>
            <a:r>
              <a:rPr lang="en-US" dirty="0">
                <a:solidFill>
                  <a:schemeClr val="tx1"/>
                </a:solidFill>
                <a:latin typeface="Aptos" panose="020B0004020202020204" pitchFamily="34" charset="0"/>
              </a:rPr>
              <a:t> de </a:t>
            </a:r>
            <a:r>
              <a:rPr lang="en-US" dirty="0" err="1">
                <a:solidFill>
                  <a:schemeClr val="tx1"/>
                </a:solidFill>
                <a:latin typeface="Aptos" panose="020B0004020202020204" pitchFamily="34" charset="0"/>
              </a:rPr>
              <a:t>l’infrastructure</a:t>
            </a:r>
            <a:r>
              <a:rPr lang="en-US" b="1" dirty="0">
                <a:solidFill>
                  <a:schemeClr val="tx1"/>
                </a:solidFill>
                <a:latin typeface="Aptos" panose="020B0004020202020204" pitchFamily="34" charset="0"/>
              </a:rPr>
              <a:t> </a:t>
            </a:r>
            <a:endParaRPr lang="en-US" dirty="0">
              <a:solidFill>
                <a:schemeClr val="tx1"/>
              </a:solidFill>
              <a:latin typeface="Aptos" panose="020B0004020202020204" pitchFamily="34" charset="0"/>
            </a:endParaRPr>
          </a:p>
        </p:txBody>
      </p:sp>
      <p:sp>
        <p:nvSpPr>
          <p:cNvPr id="8" name="Segnaposto testo 6">
            <a:extLst>
              <a:ext uri="{FF2B5EF4-FFF2-40B4-BE49-F238E27FC236}">
                <a16:creationId xmlns:a16="http://schemas.microsoft.com/office/drawing/2014/main" id="{BA9F413E-BD1F-BF49-2D84-A4BB3D314362}"/>
              </a:ext>
            </a:extLst>
          </p:cNvPr>
          <p:cNvSpPr txBox="1">
            <a:spLocks/>
          </p:cNvSpPr>
          <p:nvPr/>
        </p:nvSpPr>
        <p:spPr>
          <a:xfrm>
            <a:off x="5711620" y="3247727"/>
            <a:ext cx="4866534" cy="3135926"/>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571500" indent="-342900">
              <a:buFont typeface="Wingdings" panose="05000000000000000000" pitchFamily="2" charset="2"/>
              <a:buChar char="Ø"/>
            </a:pPr>
            <a:r>
              <a:rPr lang="en-US" b="1" dirty="0">
                <a:solidFill>
                  <a:schemeClr val="accent1">
                    <a:lumMod val="50000"/>
                  </a:schemeClr>
                </a:solidFill>
                <a:latin typeface="Aptos" panose="020B0004020202020204" pitchFamily="34" charset="0"/>
              </a:rPr>
              <a:t>la gestion des </a:t>
            </a:r>
            <a:r>
              <a:rPr lang="en-US" b="1" dirty="0" err="1">
                <a:solidFill>
                  <a:schemeClr val="accent1">
                    <a:lumMod val="50000"/>
                  </a:schemeClr>
                </a:solidFill>
                <a:latin typeface="Aptos" panose="020B0004020202020204" pitchFamily="34" charset="0"/>
              </a:rPr>
              <a:t>réfrigérants</a:t>
            </a:r>
            <a:r>
              <a:rPr lang="en-US" b="1" dirty="0">
                <a:solidFill>
                  <a:schemeClr val="accent1">
                    <a:lumMod val="50000"/>
                  </a:schemeClr>
                </a:solidFill>
                <a:latin typeface="Aptos" panose="020B0004020202020204" pitchFamily="34" charset="0"/>
              </a:rPr>
              <a:t> – </a:t>
            </a:r>
            <a:r>
              <a:rPr lang="en-US" dirty="0" err="1">
                <a:solidFill>
                  <a:schemeClr val="tx1"/>
                </a:solidFill>
                <a:latin typeface="Aptos" panose="020B0004020202020204" pitchFamily="34" charset="0"/>
              </a:rPr>
              <a:t>suivi</a:t>
            </a:r>
            <a:r>
              <a:rPr lang="en-US" dirty="0">
                <a:solidFill>
                  <a:schemeClr val="tx1"/>
                </a:solidFill>
                <a:latin typeface="Aptos" panose="020B0004020202020204" pitchFamily="34" charset="0"/>
              </a:rPr>
              <a:t> et </a:t>
            </a:r>
            <a:r>
              <a:rPr lang="en-US" dirty="0" err="1">
                <a:solidFill>
                  <a:schemeClr val="tx1"/>
                </a:solidFill>
                <a:latin typeface="Aptos" panose="020B0004020202020204" pitchFamily="34" charset="0"/>
              </a:rPr>
              <a:t>signalement</a:t>
            </a:r>
            <a:r>
              <a:rPr lang="en-US" dirty="0">
                <a:solidFill>
                  <a:schemeClr val="tx1"/>
                </a:solidFill>
                <a:latin typeface="Aptos" panose="020B0004020202020204" pitchFamily="34" charset="0"/>
              </a:rPr>
              <a:t> </a:t>
            </a:r>
            <a:r>
              <a:rPr lang="en-US" dirty="0" err="1">
                <a:solidFill>
                  <a:schemeClr val="tx1"/>
                </a:solidFill>
                <a:latin typeface="Aptos" panose="020B0004020202020204" pitchFamily="34" charset="0"/>
              </a:rPr>
              <a:t>d’émissions</a:t>
            </a:r>
            <a:r>
              <a:rPr lang="en-US" dirty="0">
                <a:solidFill>
                  <a:schemeClr val="tx1"/>
                </a:solidFill>
                <a:latin typeface="Aptos" panose="020B0004020202020204" pitchFamily="34" charset="0"/>
              </a:rPr>
              <a:t> de </a:t>
            </a:r>
            <a:r>
              <a:rPr lang="en-US" dirty="0" err="1">
                <a:solidFill>
                  <a:schemeClr val="tx1"/>
                </a:solidFill>
                <a:latin typeface="Aptos" panose="020B0004020202020204" pitchFamily="34" charset="0"/>
              </a:rPr>
              <a:t>réfrigérants</a:t>
            </a:r>
            <a:r>
              <a:rPr lang="en-US" dirty="0">
                <a:solidFill>
                  <a:schemeClr val="tx1"/>
                </a:solidFill>
                <a:latin typeface="Aptos" panose="020B0004020202020204" pitchFamily="34" charset="0"/>
              </a:rPr>
              <a:t> et de </a:t>
            </a:r>
            <a:r>
              <a:rPr lang="en-US" dirty="0" err="1">
                <a:solidFill>
                  <a:schemeClr val="tx1"/>
                </a:solidFill>
                <a:latin typeface="Aptos" panose="020B0004020202020204" pitchFamily="34" charset="0"/>
              </a:rPr>
              <a:t>leur</a:t>
            </a:r>
            <a:r>
              <a:rPr lang="en-US" dirty="0">
                <a:solidFill>
                  <a:schemeClr val="tx1"/>
                </a:solidFill>
                <a:latin typeface="Aptos" panose="020B0004020202020204" pitchFamily="34" charset="0"/>
              </a:rPr>
              <a:t> </a:t>
            </a:r>
            <a:r>
              <a:rPr lang="en-US" dirty="0" err="1">
                <a:solidFill>
                  <a:schemeClr val="tx1"/>
                </a:solidFill>
                <a:latin typeface="Aptos" panose="020B0004020202020204" pitchFamily="34" charset="0"/>
              </a:rPr>
              <a:t>potentiel</a:t>
            </a:r>
            <a:r>
              <a:rPr lang="en-US" dirty="0">
                <a:solidFill>
                  <a:schemeClr val="tx1"/>
                </a:solidFill>
                <a:latin typeface="Aptos" panose="020B0004020202020204" pitchFamily="34" charset="0"/>
              </a:rPr>
              <a:t> de </a:t>
            </a:r>
            <a:r>
              <a:rPr lang="en-US" dirty="0" err="1">
                <a:solidFill>
                  <a:schemeClr val="tx1"/>
                </a:solidFill>
                <a:latin typeface="Aptos" panose="020B0004020202020204" pitchFamily="34" charset="0"/>
              </a:rPr>
              <a:t>gaz</a:t>
            </a:r>
            <a:r>
              <a:rPr lang="en-US" dirty="0">
                <a:solidFill>
                  <a:schemeClr val="tx1"/>
                </a:solidFill>
                <a:latin typeface="Aptos" panose="020B0004020202020204" pitchFamily="34" charset="0"/>
              </a:rPr>
              <a:t> à </a:t>
            </a:r>
            <a:r>
              <a:rPr lang="en-US" dirty="0" err="1">
                <a:solidFill>
                  <a:schemeClr val="tx1"/>
                </a:solidFill>
                <a:latin typeface="Aptos" panose="020B0004020202020204" pitchFamily="34" charset="0"/>
              </a:rPr>
              <a:t>effet</a:t>
            </a:r>
            <a:r>
              <a:rPr lang="en-US" dirty="0">
                <a:solidFill>
                  <a:schemeClr val="tx1"/>
                </a:solidFill>
                <a:latin typeface="Aptos" panose="020B0004020202020204" pitchFamily="34" charset="0"/>
              </a:rPr>
              <a:t> de serre </a:t>
            </a:r>
          </a:p>
          <a:p>
            <a:pPr marL="571500" indent="-342900">
              <a:buFont typeface="Wingdings" panose="05000000000000000000" pitchFamily="2" charset="2"/>
              <a:buChar char="Ø"/>
            </a:pPr>
            <a:r>
              <a:rPr lang="en-US" b="1" dirty="0">
                <a:solidFill>
                  <a:schemeClr val="accent1">
                    <a:lumMod val="50000"/>
                  </a:schemeClr>
                </a:solidFill>
                <a:latin typeface="Aptos" panose="020B0004020202020204" pitchFamily="34" charset="0"/>
              </a:rPr>
              <a:t>la </a:t>
            </a:r>
            <a:r>
              <a:rPr lang="en-US" b="1" dirty="0" err="1">
                <a:solidFill>
                  <a:schemeClr val="accent1">
                    <a:lumMod val="50000"/>
                  </a:schemeClr>
                </a:solidFill>
                <a:latin typeface="Aptos" panose="020B0004020202020204" pitchFamily="34" charset="0"/>
              </a:rPr>
              <a:t>normalisation</a:t>
            </a:r>
            <a:r>
              <a:rPr lang="en-US" b="1" dirty="0">
                <a:solidFill>
                  <a:schemeClr val="accent1">
                    <a:lumMod val="50000"/>
                  </a:schemeClr>
                </a:solidFill>
                <a:latin typeface="Aptos" panose="020B0004020202020204" pitchFamily="34" charset="0"/>
              </a:rPr>
              <a:t> et </a:t>
            </a:r>
            <a:r>
              <a:rPr lang="en-US" b="1" dirty="0" err="1">
                <a:solidFill>
                  <a:schemeClr val="accent1">
                    <a:lumMod val="50000"/>
                  </a:schemeClr>
                </a:solidFill>
                <a:latin typeface="Aptos" panose="020B0004020202020204" pitchFamily="34" charset="0"/>
              </a:rPr>
              <a:t>l’harmonisation</a:t>
            </a:r>
            <a:r>
              <a:rPr lang="en-US" b="1" dirty="0">
                <a:solidFill>
                  <a:schemeClr val="accent1">
                    <a:lumMod val="50000"/>
                  </a:schemeClr>
                </a:solidFill>
                <a:latin typeface="Aptos" panose="020B0004020202020204" pitchFamily="34" charset="0"/>
              </a:rPr>
              <a:t> – </a:t>
            </a:r>
            <a:r>
              <a:rPr lang="en-US" dirty="0">
                <a:solidFill>
                  <a:schemeClr val="tx1"/>
                </a:solidFill>
                <a:latin typeface="Aptos" panose="020B0004020202020204" pitchFamily="34" charset="0"/>
              </a:rPr>
              <a:t>encouragement à </a:t>
            </a:r>
            <a:r>
              <a:rPr lang="en-US" dirty="0" err="1">
                <a:solidFill>
                  <a:schemeClr val="tx1"/>
                </a:solidFill>
                <a:latin typeface="Aptos" panose="020B0004020202020204" pitchFamily="34" charset="0"/>
              </a:rPr>
              <a:t>l’harmonisation</a:t>
            </a:r>
            <a:r>
              <a:rPr lang="en-US" dirty="0">
                <a:solidFill>
                  <a:schemeClr val="tx1"/>
                </a:solidFill>
                <a:latin typeface="Aptos" panose="020B0004020202020204" pitchFamily="34" charset="0"/>
              </a:rPr>
              <a:t> avec le </a:t>
            </a:r>
            <a:r>
              <a:rPr lang="en-US" dirty="0" err="1">
                <a:solidFill>
                  <a:schemeClr val="tx1"/>
                </a:solidFill>
                <a:latin typeface="Aptos" panose="020B0004020202020204" pitchFamily="34" charset="0"/>
              </a:rPr>
              <a:t>Règlement</a:t>
            </a:r>
            <a:r>
              <a:rPr lang="en-US" dirty="0">
                <a:solidFill>
                  <a:schemeClr val="tx1"/>
                </a:solidFill>
                <a:latin typeface="Aptos" panose="020B0004020202020204" pitchFamily="34" charset="0"/>
              </a:rPr>
              <a:t> UE sur </a:t>
            </a:r>
            <a:r>
              <a:rPr lang="en-US" dirty="0" err="1">
                <a:solidFill>
                  <a:schemeClr val="tx1"/>
                </a:solidFill>
                <a:latin typeface="Aptos" panose="020B0004020202020204" pitchFamily="34" charset="0"/>
              </a:rPr>
              <a:t>l’écoconception</a:t>
            </a:r>
            <a:r>
              <a:rPr lang="en-US" dirty="0">
                <a:solidFill>
                  <a:schemeClr val="tx1"/>
                </a:solidFill>
                <a:latin typeface="Aptos" panose="020B0004020202020204" pitchFamily="34" charset="0"/>
              </a:rPr>
              <a:t> pour des </a:t>
            </a:r>
            <a:r>
              <a:rPr lang="en-US" dirty="0" err="1">
                <a:solidFill>
                  <a:schemeClr val="tx1"/>
                </a:solidFill>
                <a:latin typeface="Aptos" panose="020B0004020202020204" pitchFamily="34" charset="0"/>
              </a:rPr>
              <a:t>produits</a:t>
            </a:r>
            <a:r>
              <a:rPr lang="en-US" dirty="0">
                <a:solidFill>
                  <a:schemeClr val="tx1"/>
                </a:solidFill>
                <a:latin typeface="Aptos" panose="020B0004020202020204" pitchFamily="34" charset="0"/>
              </a:rPr>
              <a:t> durables</a:t>
            </a:r>
            <a:endParaRPr lang="en-US" b="1" dirty="0">
              <a:solidFill>
                <a:schemeClr val="tx1"/>
              </a:solidFill>
              <a:latin typeface="Aptos" panose="020B0004020202020204" pitchFamily="34" charset="0"/>
            </a:endParaRPr>
          </a:p>
        </p:txBody>
      </p:sp>
      <p:sp>
        <p:nvSpPr>
          <p:cNvPr id="10" name="CasellaDiTesto 9">
            <a:extLst>
              <a:ext uri="{FF2B5EF4-FFF2-40B4-BE49-F238E27FC236}">
                <a16:creationId xmlns:a16="http://schemas.microsoft.com/office/drawing/2014/main" id="{CB61BB66-B327-54D5-3AEE-B733A2851D42}"/>
              </a:ext>
            </a:extLst>
          </p:cNvPr>
          <p:cNvSpPr txBox="1"/>
          <p:nvPr/>
        </p:nvSpPr>
        <p:spPr>
          <a:xfrm>
            <a:off x="494152" y="2289444"/>
            <a:ext cx="8323027" cy="707886"/>
          </a:xfrm>
          <a:prstGeom prst="rect">
            <a:avLst/>
          </a:prstGeom>
          <a:noFill/>
        </p:spPr>
        <p:txBody>
          <a:bodyPr wrap="square">
            <a:spAutoFit/>
          </a:bodyPr>
          <a:lstStyle/>
          <a:p>
            <a:r>
              <a:rPr lang="en-US" sz="2000" b="1" dirty="0">
                <a:solidFill>
                  <a:schemeClr val="accent3"/>
                </a:solidFill>
                <a:latin typeface="Aptos" panose="020B0004020202020204" pitchFamily="34" charset="0"/>
              </a:rPr>
              <a:t>La mise </a:t>
            </a:r>
            <a:r>
              <a:rPr lang="en-US" sz="2000" b="1" dirty="0" err="1">
                <a:solidFill>
                  <a:schemeClr val="accent3"/>
                </a:solidFill>
                <a:latin typeface="Aptos" panose="020B0004020202020204" pitchFamily="34" charset="0"/>
              </a:rPr>
              <a:t>en</a:t>
            </a:r>
            <a:r>
              <a:rPr lang="en-US" sz="2000" b="1" dirty="0">
                <a:solidFill>
                  <a:schemeClr val="accent3"/>
                </a:solidFill>
                <a:latin typeface="Aptos" panose="020B0004020202020204" pitchFamily="34" charset="0"/>
              </a:rPr>
              <a:t> concurrence des </a:t>
            </a:r>
            <a:r>
              <a:rPr lang="en-US" sz="2000" b="1" dirty="0" err="1">
                <a:solidFill>
                  <a:schemeClr val="accent3"/>
                </a:solidFill>
                <a:latin typeface="Aptos" panose="020B0004020202020204" pitchFamily="34" charset="0"/>
              </a:rPr>
              <a:t>marchés</a:t>
            </a:r>
            <a:r>
              <a:rPr lang="en-US" sz="2000" b="1" dirty="0">
                <a:solidFill>
                  <a:schemeClr val="accent3"/>
                </a:solidFill>
                <a:latin typeface="Aptos" panose="020B0004020202020204" pitchFamily="34" charset="0"/>
              </a:rPr>
              <a:t> publics </a:t>
            </a:r>
            <a:r>
              <a:rPr lang="en-US" sz="2000" b="1" dirty="0" err="1">
                <a:solidFill>
                  <a:schemeClr val="accent3"/>
                </a:solidFill>
                <a:latin typeface="Aptos" panose="020B0004020202020204" pitchFamily="34" charset="0"/>
              </a:rPr>
              <a:t>écologiques</a:t>
            </a:r>
            <a:r>
              <a:rPr lang="en-US" sz="2000" b="1" dirty="0">
                <a:solidFill>
                  <a:schemeClr val="accent3"/>
                </a:solidFill>
                <a:latin typeface="Aptos" panose="020B0004020202020204" pitchFamily="34" charset="0"/>
              </a:rPr>
              <a:t> européens (2020) </a:t>
            </a:r>
            <a:r>
              <a:rPr lang="en-US" sz="2000" b="1" dirty="0" err="1">
                <a:solidFill>
                  <a:schemeClr val="accent3"/>
                </a:solidFill>
                <a:latin typeface="Aptos" panose="020B0004020202020204" pitchFamily="34" charset="0"/>
              </a:rPr>
              <a:t>requiert</a:t>
            </a:r>
            <a:r>
              <a:rPr lang="en-US" sz="2000" b="1" dirty="0">
                <a:solidFill>
                  <a:schemeClr val="accent3"/>
                </a:solidFill>
                <a:latin typeface="Aptos" panose="020B0004020202020204" pitchFamily="34" charset="0"/>
              </a:rPr>
              <a:t> de </a:t>
            </a:r>
            <a:r>
              <a:rPr lang="en-US" sz="2000" b="1" dirty="0" err="1">
                <a:solidFill>
                  <a:schemeClr val="accent3"/>
                </a:solidFill>
                <a:latin typeface="Aptos" panose="020B0004020202020204" pitchFamily="34" charset="0"/>
              </a:rPr>
              <a:t>préférence</a:t>
            </a:r>
            <a:r>
              <a:rPr lang="en-US" sz="2000" b="1" dirty="0">
                <a:solidFill>
                  <a:schemeClr val="accent3"/>
                </a:solidFill>
                <a:latin typeface="Aptos" panose="020B0004020202020204" pitchFamily="34" charset="0"/>
              </a:rPr>
              <a:t> la </a:t>
            </a:r>
            <a:r>
              <a:rPr lang="en-US" sz="2000" b="1" dirty="0" err="1">
                <a:solidFill>
                  <a:schemeClr val="accent3"/>
                </a:solidFill>
                <a:latin typeface="Aptos" panose="020B0004020202020204" pitchFamily="34" charset="0"/>
              </a:rPr>
              <a:t>prise</a:t>
            </a:r>
            <a:r>
              <a:rPr lang="en-US" sz="2000" b="1" dirty="0">
                <a:solidFill>
                  <a:schemeClr val="accent3"/>
                </a:solidFill>
                <a:latin typeface="Aptos" panose="020B0004020202020204" pitchFamily="34" charset="0"/>
              </a:rPr>
              <a:t> </a:t>
            </a:r>
            <a:r>
              <a:rPr lang="en-US" sz="2000" b="1" dirty="0" err="1">
                <a:solidFill>
                  <a:schemeClr val="accent3"/>
                </a:solidFill>
                <a:latin typeface="Aptos" panose="020B0004020202020204" pitchFamily="34" charset="0"/>
              </a:rPr>
              <a:t>en</a:t>
            </a:r>
            <a:r>
              <a:rPr lang="en-US" sz="2000" b="1" dirty="0">
                <a:solidFill>
                  <a:schemeClr val="accent3"/>
                </a:solidFill>
                <a:latin typeface="Aptos" panose="020B0004020202020204" pitchFamily="34" charset="0"/>
              </a:rPr>
              <a:t> </a:t>
            </a:r>
            <a:r>
              <a:rPr lang="en-US" sz="2000" b="1" dirty="0" err="1">
                <a:solidFill>
                  <a:schemeClr val="accent3"/>
                </a:solidFill>
                <a:latin typeface="Aptos" panose="020B0004020202020204" pitchFamily="34" charset="0"/>
              </a:rPr>
              <a:t>compte</a:t>
            </a:r>
            <a:r>
              <a:rPr lang="en-US" sz="2000" b="1" dirty="0">
                <a:solidFill>
                  <a:schemeClr val="accent3"/>
                </a:solidFill>
                <a:latin typeface="Aptos" panose="020B0004020202020204" pitchFamily="34" charset="0"/>
              </a:rPr>
              <a:t>: </a:t>
            </a:r>
          </a:p>
        </p:txBody>
      </p:sp>
    </p:spTree>
    <p:extLst>
      <p:ext uri="{BB962C8B-B14F-4D97-AF65-F5344CB8AC3E}">
        <p14:creationId xmlns:p14="http://schemas.microsoft.com/office/powerpoint/2010/main" val="1557381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BBB18-A667-29AF-BD19-1064F7BEEE0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5302B61-8928-D59F-99B0-9DFC8CFF8287}"/>
              </a:ext>
            </a:extLst>
          </p:cNvPr>
          <p:cNvSpPr>
            <a:spLocks noGrp="1"/>
          </p:cNvSpPr>
          <p:nvPr>
            <p:ph type="title"/>
          </p:nvPr>
        </p:nvSpPr>
        <p:spPr>
          <a:xfrm>
            <a:off x="569308" y="491344"/>
            <a:ext cx="9213519" cy="1494596"/>
          </a:xfrm>
        </p:spPr>
        <p:txBody>
          <a:bodyPr/>
          <a:lstStyle/>
          <a:p>
            <a:r>
              <a:rPr lang="de-DE" dirty="0">
                <a:latin typeface="Aptos Serif" panose="02020604070405020304" pitchFamily="18" charset="0"/>
                <a:cs typeface="Aptos Serif" panose="02020604070405020304" pitchFamily="18" charset="0"/>
              </a:rPr>
              <a:t>3. </a:t>
            </a:r>
            <a:r>
              <a:rPr lang="fr-FR" noProof="0" dirty="0">
                <a:latin typeface="Aptos Serif" panose="02020604070405020304" pitchFamily="18" charset="0"/>
                <a:cs typeface="Aptos Serif" panose="02020604070405020304" pitchFamily="18" charset="0"/>
              </a:rPr>
              <a:t>Critères GPP européens pour des appareils TIC</a:t>
            </a:r>
            <a:endParaRPr lang="it-IT" dirty="0">
              <a:latin typeface="Aptos Serif" panose="02020604070405020304" pitchFamily="18" charset="0"/>
              <a:cs typeface="Aptos Serif" panose="02020604070405020304" pitchFamily="18" charset="0"/>
            </a:endParaRPr>
          </a:p>
        </p:txBody>
      </p:sp>
      <p:sp>
        <p:nvSpPr>
          <p:cNvPr id="3" name="Segnaposto testo 2">
            <a:extLst>
              <a:ext uri="{FF2B5EF4-FFF2-40B4-BE49-F238E27FC236}">
                <a16:creationId xmlns:a16="http://schemas.microsoft.com/office/drawing/2014/main" id="{C1AB82F5-DA40-47B9-3C43-355E03E0E1EB}"/>
              </a:ext>
            </a:extLst>
          </p:cNvPr>
          <p:cNvSpPr>
            <a:spLocks noGrp="1"/>
          </p:cNvSpPr>
          <p:nvPr>
            <p:ph type="body" idx="1"/>
          </p:nvPr>
        </p:nvSpPr>
        <p:spPr>
          <a:xfrm>
            <a:off x="413556" y="2747560"/>
            <a:ext cx="4490827" cy="3918421"/>
          </a:xfrm>
        </p:spPr>
        <p:txBody>
          <a:bodyPr>
            <a:normAutofit fontScale="77500" lnSpcReduction="20000"/>
          </a:bodyPr>
          <a:lstStyle/>
          <a:p>
            <a:r>
              <a:rPr lang="fr-FR" sz="2800" b="1" noProof="0" dirty="0">
                <a:latin typeface="Aptos" panose="020B0004020202020204" pitchFamily="34" charset="0"/>
              </a:rPr>
              <a:t>Des risques sociaux </a:t>
            </a:r>
            <a:r>
              <a:rPr lang="fr-FR" sz="2800" noProof="0" dirty="0">
                <a:latin typeface="Aptos" panose="020B0004020202020204" pitchFamily="34" charset="0"/>
              </a:rPr>
              <a:t>existent dans toute la chaîne logistique électronique dans l’Union européenne et à l’extérieur, mais sont difficiles à gérer en raison de leur complexité. </a:t>
            </a:r>
          </a:p>
          <a:p>
            <a:r>
              <a:rPr lang="fr-FR" sz="2800" noProof="0" dirty="0">
                <a:latin typeface="Aptos" panose="020B0004020202020204" pitchFamily="34" charset="0"/>
              </a:rPr>
              <a:t>La politique européenne s’occupe des aspects environnementaux des appareils électroniques</a:t>
            </a:r>
            <a:r>
              <a:rPr lang="fr-FR" sz="2800" b="1" noProof="0" dirty="0">
                <a:latin typeface="Aptos" panose="020B0004020202020204" pitchFamily="34" charset="0"/>
              </a:rPr>
              <a:t>, mais ne prend pas vraiment en compte les risques sociaux; elle se contente de certaines références </a:t>
            </a:r>
            <a:r>
              <a:rPr lang="fr-FR" sz="2800" noProof="0" dirty="0">
                <a:latin typeface="Aptos" panose="020B0004020202020204" pitchFamily="34" charset="0"/>
              </a:rPr>
              <a:t>à la durabilité sociale.</a:t>
            </a:r>
            <a:endParaRPr lang="fr-FR" sz="2800" b="1" noProof="0" dirty="0">
              <a:latin typeface="Aptos" panose="020B0004020202020204" pitchFamily="34" charset="0"/>
            </a:endParaRPr>
          </a:p>
        </p:txBody>
      </p:sp>
      <p:sp>
        <p:nvSpPr>
          <p:cNvPr id="4" name="Segnaposto testo 3">
            <a:extLst>
              <a:ext uri="{FF2B5EF4-FFF2-40B4-BE49-F238E27FC236}">
                <a16:creationId xmlns:a16="http://schemas.microsoft.com/office/drawing/2014/main" id="{A9BFC374-9C4C-88CE-4B29-E53257ECB268}"/>
              </a:ext>
            </a:extLst>
          </p:cNvPr>
          <p:cNvSpPr>
            <a:spLocks noGrp="1"/>
          </p:cNvSpPr>
          <p:nvPr>
            <p:ph type="body" idx="2"/>
          </p:nvPr>
        </p:nvSpPr>
        <p:spPr>
          <a:xfrm>
            <a:off x="7106814" y="2355574"/>
            <a:ext cx="4148585" cy="4358377"/>
          </a:xfrm>
        </p:spPr>
        <p:txBody>
          <a:bodyPr>
            <a:normAutofit fontScale="85000" lnSpcReduction="10000"/>
          </a:bodyPr>
          <a:lstStyle/>
          <a:p>
            <a:r>
              <a:rPr lang="fr-FR" sz="2400" noProof="0" dirty="0">
                <a:latin typeface="Aptos" panose="020B0004020202020204" pitchFamily="34" charset="0"/>
              </a:rPr>
              <a:t>Les outils politiques existants sont </a:t>
            </a:r>
            <a:r>
              <a:rPr lang="fr-FR" sz="2400" b="1" noProof="0" dirty="0">
                <a:latin typeface="Aptos" panose="020B0004020202020204" pitchFamily="34" charset="0"/>
              </a:rPr>
              <a:t>volontaires et s’appuient en général sur des audits sociaux. </a:t>
            </a:r>
          </a:p>
          <a:p>
            <a:r>
              <a:rPr lang="fr-FR" sz="2400" noProof="0" dirty="0">
                <a:latin typeface="Aptos" panose="020B0004020202020204" pitchFamily="34" charset="0"/>
              </a:rPr>
              <a:t>Le niveau de l’ambition des exigences spécifiques telles que des </a:t>
            </a:r>
            <a:r>
              <a:rPr lang="fr-FR" sz="2400" b="1" noProof="0" dirty="0">
                <a:latin typeface="Aptos" panose="020B0004020202020204" pitchFamily="34" charset="0"/>
              </a:rPr>
              <a:t>systèmes de marquage des heures de travail, </a:t>
            </a:r>
            <a:r>
              <a:rPr lang="fr-FR" sz="2400" noProof="0" dirty="0">
                <a:latin typeface="Aptos" panose="020B0004020202020204" pitchFamily="34" charset="0"/>
              </a:rPr>
              <a:t>n’est pas à priori suffisant.</a:t>
            </a:r>
          </a:p>
          <a:p>
            <a:r>
              <a:rPr lang="fr-FR" sz="2400" noProof="0" dirty="0">
                <a:latin typeface="Aptos" panose="020B0004020202020204" pitchFamily="34" charset="0"/>
              </a:rPr>
              <a:t>Finalement, les efforts visant à prolonger la vie des appareils </a:t>
            </a:r>
            <a:r>
              <a:rPr lang="fr-FR" sz="2400" b="1" noProof="0" dirty="0">
                <a:latin typeface="Aptos" panose="020B0004020202020204" pitchFamily="34" charset="0"/>
              </a:rPr>
              <a:t>peuvent avoir des effets sociaux positifs</a:t>
            </a:r>
            <a:r>
              <a:rPr lang="fr-FR" sz="2400" noProof="0" dirty="0">
                <a:latin typeface="Aptos" panose="020B0004020202020204" pitchFamily="34" charset="0"/>
              </a:rPr>
              <a:t>, mais ce n’est pas une condition préalable..</a:t>
            </a:r>
          </a:p>
        </p:txBody>
      </p:sp>
      <p:sp>
        <p:nvSpPr>
          <p:cNvPr id="5" name="Segnaposto testo 2">
            <a:extLst>
              <a:ext uri="{FF2B5EF4-FFF2-40B4-BE49-F238E27FC236}">
                <a16:creationId xmlns:a16="http://schemas.microsoft.com/office/drawing/2014/main" id="{4B2538BE-D4CB-D989-220A-D5A4DEE71982}"/>
              </a:ext>
            </a:extLst>
          </p:cNvPr>
          <p:cNvSpPr txBox="1">
            <a:spLocks/>
          </p:cNvSpPr>
          <p:nvPr/>
        </p:nvSpPr>
        <p:spPr>
          <a:xfrm>
            <a:off x="322490" y="2056262"/>
            <a:ext cx="4490827" cy="752475"/>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r>
              <a:rPr lang="fr-FR" b="1" noProof="0" dirty="0">
                <a:solidFill>
                  <a:srgbClr val="035854"/>
                </a:solidFill>
                <a:latin typeface="Aptos" panose="020B0004020202020204" pitchFamily="34" charset="0"/>
              </a:rPr>
              <a:t>Critères sociaux:</a:t>
            </a:r>
          </a:p>
        </p:txBody>
      </p:sp>
      <p:sp>
        <p:nvSpPr>
          <p:cNvPr id="6" name="Freccia destra con strisce 5">
            <a:extLst>
              <a:ext uri="{FF2B5EF4-FFF2-40B4-BE49-F238E27FC236}">
                <a16:creationId xmlns:a16="http://schemas.microsoft.com/office/drawing/2014/main" id="{C1309095-EE7D-EC2C-4E64-DCB7CA016CFC}"/>
              </a:ext>
            </a:extLst>
          </p:cNvPr>
          <p:cNvSpPr/>
          <p:nvPr/>
        </p:nvSpPr>
        <p:spPr>
          <a:xfrm>
            <a:off x="5296449" y="4158642"/>
            <a:ext cx="1418299" cy="109625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05959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516A6-4FE7-C6EE-4F32-6454347A683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CEB0F85-0342-DFA5-1C60-D95D5F46761D}"/>
              </a:ext>
            </a:extLst>
          </p:cNvPr>
          <p:cNvSpPr>
            <a:spLocks noGrp="1"/>
          </p:cNvSpPr>
          <p:nvPr>
            <p:ph type="title"/>
          </p:nvPr>
        </p:nvSpPr>
        <p:spPr>
          <a:xfrm>
            <a:off x="594360" y="584005"/>
            <a:ext cx="9050681" cy="1494596"/>
          </a:xfrm>
        </p:spPr>
        <p:txBody>
          <a:bodyPr/>
          <a:lstStyle/>
          <a:p>
            <a:r>
              <a:rPr lang="de-DE" dirty="0">
                <a:latin typeface="Aptos Serif" panose="02020604070405020304" pitchFamily="18" charset="0"/>
                <a:cs typeface="Aptos Serif" panose="02020604070405020304" pitchFamily="18" charset="0"/>
              </a:rPr>
              <a:t>4. </a:t>
            </a:r>
            <a:r>
              <a:rPr lang="fr-FR" noProof="0" dirty="0">
                <a:latin typeface="Aptos Serif" panose="02020604070405020304" pitchFamily="18" charset="0"/>
                <a:cs typeface="Aptos Serif" panose="02020604070405020304" pitchFamily="18" charset="0"/>
              </a:rPr>
              <a:t>Critères GPP européens pour des appareils TIC</a:t>
            </a:r>
            <a:endParaRPr lang="it-IT" dirty="0">
              <a:latin typeface="Aptos Serif" panose="02020604070405020304" pitchFamily="18" charset="0"/>
              <a:cs typeface="Aptos Serif" panose="02020604070405020304" pitchFamily="18" charset="0"/>
            </a:endParaRPr>
          </a:p>
        </p:txBody>
      </p:sp>
      <p:sp>
        <p:nvSpPr>
          <p:cNvPr id="3" name="Segnaposto testo 2">
            <a:extLst>
              <a:ext uri="{FF2B5EF4-FFF2-40B4-BE49-F238E27FC236}">
                <a16:creationId xmlns:a16="http://schemas.microsoft.com/office/drawing/2014/main" id="{24027C00-65A4-DC27-0958-6D17851C0B0A}"/>
              </a:ext>
            </a:extLst>
          </p:cNvPr>
          <p:cNvSpPr>
            <a:spLocks noGrp="1"/>
          </p:cNvSpPr>
          <p:nvPr>
            <p:ph type="body" idx="1"/>
          </p:nvPr>
        </p:nvSpPr>
        <p:spPr>
          <a:xfrm>
            <a:off x="594360" y="2167003"/>
            <a:ext cx="4490827" cy="4106992"/>
          </a:xfrm>
        </p:spPr>
        <p:txBody>
          <a:bodyPr>
            <a:normAutofit/>
          </a:bodyPr>
          <a:lstStyle/>
          <a:p>
            <a:r>
              <a:rPr lang="fr-FR" b="0" i="0" noProof="0" dirty="0">
                <a:effectLst/>
                <a:latin typeface="Aptos" panose="020B0004020202020204" pitchFamily="34" charset="0"/>
              </a:rPr>
              <a:t>Ces critères sont souvent</a:t>
            </a:r>
            <a:r>
              <a:rPr lang="fr-FR" noProof="0" dirty="0">
                <a:latin typeface="Aptos" panose="020B0004020202020204" pitchFamily="34" charset="0"/>
              </a:rPr>
              <a:t> évalués selon les régulations suivantes</a:t>
            </a:r>
            <a:r>
              <a:rPr lang="fr-FR" b="0" i="0" noProof="0" dirty="0">
                <a:effectLst/>
                <a:latin typeface="Aptos" panose="020B0004020202020204" pitchFamily="34" charset="0"/>
              </a:rPr>
              <a:t>:</a:t>
            </a:r>
          </a:p>
          <a:p>
            <a:pPr marL="571500" indent="-342900">
              <a:buFont typeface="Arial" panose="020B0604020202020204" pitchFamily="34" charset="0"/>
              <a:buChar char="•"/>
            </a:pPr>
            <a:r>
              <a:rPr lang="fr-FR" b="1" noProof="0" dirty="0">
                <a:solidFill>
                  <a:srgbClr val="035854"/>
                </a:solidFill>
                <a:latin typeface="Aptos" panose="020B0004020202020204" pitchFamily="34" charset="0"/>
              </a:rPr>
              <a:t>GOTS (Global </a:t>
            </a:r>
            <a:r>
              <a:rPr lang="fr-FR" b="1" noProof="0" dirty="0" err="1">
                <a:solidFill>
                  <a:srgbClr val="035854"/>
                </a:solidFill>
                <a:latin typeface="Aptos" panose="020B0004020202020204" pitchFamily="34" charset="0"/>
              </a:rPr>
              <a:t>Organic</a:t>
            </a:r>
            <a:r>
              <a:rPr lang="fr-FR" b="1" noProof="0" dirty="0">
                <a:solidFill>
                  <a:srgbClr val="035854"/>
                </a:solidFill>
                <a:latin typeface="Aptos" panose="020B0004020202020204" pitchFamily="34" charset="0"/>
              </a:rPr>
              <a:t> Textile Standard) </a:t>
            </a:r>
            <a:r>
              <a:rPr lang="fr-FR" noProof="0" dirty="0">
                <a:latin typeface="Aptos" panose="020B0004020202020204" pitchFamily="34" charset="0"/>
              </a:rPr>
              <a:t>– </a:t>
            </a:r>
            <a:r>
              <a:rPr kumimoji="0" lang="fr-FR" b="0" i="0" u="none" strike="noStrike" cap="none" normalizeH="0" baseline="0" noProof="0" dirty="0">
                <a:ln>
                  <a:noFill/>
                </a:ln>
                <a:solidFill>
                  <a:schemeClr val="tx1"/>
                </a:solidFill>
                <a:effectLst/>
                <a:latin typeface="Aptos" panose="020B0004020202020204" pitchFamily="34" charset="0"/>
              </a:rPr>
              <a:t>comprend des critères sociaux et écologiques le long de toute la chaîne logistique;</a:t>
            </a:r>
          </a:p>
          <a:p>
            <a:pPr marL="571500" indent="-342900">
              <a:buFont typeface="Arial" panose="020B0604020202020204" pitchFamily="34" charset="0"/>
              <a:buChar char="•"/>
            </a:pPr>
            <a:r>
              <a:rPr lang="fr-FR" b="1" noProof="0" dirty="0">
                <a:solidFill>
                  <a:srgbClr val="035854"/>
                </a:solidFill>
                <a:latin typeface="Aptos" panose="020B0004020202020204" pitchFamily="34" charset="0"/>
              </a:rPr>
              <a:t>OEKO-TEX® MADE IN GREEN – </a:t>
            </a:r>
            <a:r>
              <a:rPr kumimoji="0" lang="fr-FR" b="0" i="0" u="none" strike="noStrike" cap="none" normalizeH="0" baseline="0" noProof="0" dirty="0">
                <a:ln>
                  <a:noFill/>
                </a:ln>
                <a:solidFill>
                  <a:schemeClr val="tx1"/>
                </a:solidFill>
                <a:effectLst/>
                <a:latin typeface="Aptos" panose="020B0004020202020204" pitchFamily="34" charset="0"/>
              </a:rPr>
              <a:t>produits examinés en fonction de polluants (OEKO-TEX® STANDARD 100) et dans des conditions </a:t>
            </a:r>
            <a:r>
              <a:rPr lang="fr-FR" noProof="0" dirty="0">
                <a:solidFill>
                  <a:schemeClr val="tx1"/>
                </a:solidFill>
                <a:latin typeface="Aptos" panose="020B0004020202020204" pitchFamily="34" charset="0"/>
              </a:rPr>
              <a:t>responsables </a:t>
            </a:r>
            <a:r>
              <a:rPr kumimoji="0" lang="fr-FR" b="0" i="0" u="none" strike="noStrike" cap="none" normalizeH="0" baseline="0" noProof="0" dirty="0">
                <a:ln>
                  <a:noFill/>
                </a:ln>
                <a:solidFill>
                  <a:schemeClr val="tx1"/>
                </a:solidFill>
                <a:effectLst/>
                <a:latin typeface="Aptos" panose="020B0004020202020204" pitchFamily="34" charset="0"/>
              </a:rPr>
              <a:t>sûres </a:t>
            </a:r>
          </a:p>
        </p:txBody>
      </p:sp>
      <p:sp>
        <p:nvSpPr>
          <p:cNvPr id="4" name="Segnaposto testo 3">
            <a:extLst>
              <a:ext uri="{FF2B5EF4-FFF2-40B4-BE49-F238E27FC236}">
                <a16:creationId xmlns:a16="http://schemas.microsoft.com/office/drawing/2014/main" id="{8A51C79E-D0BD-A052-DAAC-DE4F452267F3}"/>
              </a:ext>
            </a:extLst>
          </p:cNvPr>
          <p:cNvSpPr>
            <a:spLocks noGrp="1"/>
          </p:cNvSpPr>
          <p:nvPr>
            <p:ph type="body" idx="2"/>
          </p:nvPr>
        </p:nvSpPr>
        <p:spPr>
          <a:xfrm>
            <a:off x="5881898" y="2254685"/>
            <a:ext cx="4490827" cy="4019310"/>
          </a:xfrm>
        </p:spPr>
        <p:txBody>
          <a:bodyPr>
            <a:normAutofit fontScale="85000" lnSpcReduction="20000"/>
          </a:bodyPr>
          <a:lstStyle/>
          <a:p>
            <a:pPr marL="571500" indent="-342900">
              <a:buFont typeface="Arial" panose="020B0604020202020204" pitchFamily="34" charset="0"/>
              <a:buChar char="•"/>
            </a:pPr>
            <a:r>
              <a:rPr lang="fr-FR" sz="2400" b="1" noProof="0" dirty="0" err="1">
                <a:solidFill>
                  <a:srgbClr val="035854"/>
                </a:solidFill>
                <a:latin typeface="Aptos" panose="020B0004020202020204" pitchFamily="34" charset="0"/>
              </a:rPr>
              <a:t>Fair</a:t>
            </a:r>
            <a:r>
              <a:rPr lang="fr-FR" sz="2400" b="1" noProof="0" dirty="0">
                <a:solidFill>
                  <a:srgbClr val="035854"/>
                </a:solidFill>
                <a:latin typeface="Aptos" panose="020B0004020202020204" pitchFamily="34" charset="0"/>
              </a:rPr>
              <a:t> Trade / Fairtrade Textile Standard </a:t>
            </a:r>
            <a:r>
              <a:rPr lang="fr-FR" sz="2400" noProof="0" dirty="0">
                <a:latin typeface="Aptos" panose="020B0004020202020204" pitchFamily="34" charset="0"/>
              </a:rPr>
              <a:t>– </a:t>
            </a:r>
            <a:r>
              <a:rPr kumimoji="0" lang="fr-FR" sz="2400" b="0" i="0" u="none" strike="noStrike" cap="none" normalizeH="0" baseline="0" noProof="0" dirty="0">
                <a:ln>
                  <a:noFill/>
                </a:ln>
                <a:solidFill>
                  <a:schemeClr val="tx1"/>
                </a:solidFill>
                <a:effectLst/>
                <a:latin typeface="Aptos" panose="020B0004020202020204" pitchFamily="34" charset="0"/>
              </a:rPr>
              <a:t>garantit des conditions de travail décentes</a:t>
            </a:r>
            <a:r>
              <a:rPr lang="fr-FR" sz="2400" noProof="0" dirty="0">
                <a:solidFill>
                  <a:schemeClr val="tx1"/>
                </a:solidFill>
                <a:latin typeface="Aptos" panose="020B0004020202020204" pitchFamily="34" charset="0"/>
              </a:rPr>
              <a:t>;</a:t>
            </a:r>
          </a:p>
          <a:p>
            <a:pPr marL="571500" indent="-342900">
              <a:buFont typeface="Arial" panose="020B0604020202020204" pitchFamily="34" charset="0"/>
              <a:buChar char="•"/>
            </a:pPr>
            <a:r>
              <a:rPr lang="fr-FR" sz="2400" b="1" noProof="0" dirty="0">
                <a:solidFill>
                  <a:srgbClr val="035854"/>
                </a:solidFill>
                <a:latin typeface="Aptos" panose="020B0004020202020204" pitchFamily="34" charset="0"/>
              </a:rPr>
              <a:t>Ecolabel européen </a:t>
            </a:r>
            <a:r>
              <a:rPr lang="fr-FR" sz="2400" noProof="0" dirty="0">
                <a:solidFill>
                  <a:schemeClr val="tx1"/>
                </a:solidFill>
                <a:latin typeface="Aptos" panose="020B0004020202020204" pitchFamily="34" charset="0"/>
              </a:rPr>
              <a:t>– une possibilité fiable permettant l’identification de produits textiles et de cuirs respectueux de l’environnement.</a:t>
            </a:r>
          </a:p>
          <a:p>
            <a:pPr marL="571500" indent="-342900">
              <a:buFont typeface="Arial" panose="020B0604020202020204" pitchFamily="34" charset="0"/>
              <a:buChar char="•"/>
            </a:pPr>
            <a:r>
              <a:rPr lang="fr-FR" sz="2400" b="1" noProof="0" dirty="0">
                <a:solidFill>
                  <a:srgbClr val="035854"/>
                </a:solidFill>
                <a:latin typeface="Aptos" panose="020B0004020202020204" pitchFamily="34" charset="0"/>
              </a:rPr>
              <a:t>SA8000 (Social </a:t>
            </a:r>
            <a:r>
              <a:rPr lang="fr-FR" sz="2400" b="1" noProof="0" dirty="0" err="1">
                <a:solidFill>
                  <a:srgbClr val="035854"/>
                </a:solidFill>
                <a:latin typeface="Aptos" panose="020B0004020202020204" pitchFamily="34" charset="0"/>
              </a:rPr>
              <a:t>Accountability</a:t>
            </a:r>
            <a:r>
              <a:rPr lang="fr-FR" sz="2400" b="1" noProof="0" dirty="0">
                <a:solidFill>
                  <a:srgbClr val="035854"/>
                </a:solidFill>
                <a:latin typeface="Aptos" panose="020B0004020202020204" pitchFamily="34" charset="0"/>
              </a:rPr>
              <a:t> International) – </a:t>
            </a:r>
            <a:r>
              <a:rPr lang="fr-FR" sz="2400" noProof="0" dirty="0">
                <a:solidFill>
                  <a:schemeClr val="tx1"/>
                </a:solidFill>
                <a:latin typeface="Aptos" panose="020B0004020202020204" pitchFamily="34" charset="0"/>
              </a:rPr>
              <a:t>garantit la conformité à des normes internationales en matière de droits de travail et d’heures de travail, de santé, de sécurité et liberté d’association</a:t>
            </a:r>
            <a:r>
              <a:rPr kumimoji="0" lang="fr-FR" sz="2400" b="0" i="0" u="none" strike="noStrike" cap="none" normalizeH="0" baseline="0" noProof="0" dirty="0">
                <a:ln>
                  <a:noFill/>
                </a:ln>
                <a:solidFill>
                  <a:schemeClr val="tx1"/>
                </a:solidFill>
                <a:effectLst/>
                <a:latin typeface="Aptos" panose="020B0004020202020204" pitchFamily="34" charset="0"/>
              </a:rPr>
              <a:t>.</a:t>
            </a:r>
            <a:endParaRPr kumimoji="0" lang="fr-FR" sz="2400" b="1" i="0" u="none" strike="noStrike" cap="none" normalizeH="0" baseline="0" noProof="0" dirty="0">
              <a:ln>
                <a:noFill/>
              </a:ln>
              <a:solidFill>
                <a:srgbClr val="035854"/>
              </a:solidFill>
              <a:effectLst/>
              <a:latin typeface="Aptos" panose="020B0004020202020204" pitchFamily="34" charset="0"/>
            </a:endParaRPr>
          </a:p>
        </p:txBody>
      </p:sp>
    </p:spTree>
    <p:extLst>
      <p:ext uri="{BB962C8B-B14F-4D97-AF65-F5344CB8AC3E}">
        <p14:creationId xmlns:p14="http://schemas.microsoft.com/office/powerpoint/2010/main" val="3377714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D0C6C-5780-2A9F-0BD5-AAF34D19E69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7F02EB4-CDD0-DC2E-AD3F-798E2CD07098}"/>
              </a:ext>
            </a:extLst>
          </p:cNvPr>
          <p:cNvSpPr>
            <a:spLocks noGrp="1"/>
          </p:cNvSpPr>
          <p:nvPr>
            <p:ph type="title"/>
          </p:nvPr>
        </p:nvSpPr>
        <p:spPr>
          <a:xfrm>
            <a:off x="594360" y="584005"/>
            <a:ext cx="9050681" cy="1494596"/>
          </a:xfrm>
        </p:spPr>
        <p:txBody>
          <a:bodyPr/>
          <a:lstStyle/>
          <a:p>
            <a:r>
              <a:rPr lang="de-DE" dirty="0">
                <a:latin typeface="Aptos Serif" panose="02020604070405020304" pitchFamily="18" charset="0"/>
                <a:cs typeface="Aptos Serif" panose="02020604070405020304" pitchFamily="18" charset="0"/>
              </a:rPr>
              <a:t>4. </a:t>
            </a:r>
            <a:r>
              <a:rPr lang="fr-FR" noProof="0" dirty="0">
                <a:latin typeface="Aptos Serif" panose="02020604070405020304" pitchFamily="18" charset="0"/>
                <a:cs typeface="Aptos Serif" panose="02020604070405020304" pitchFamily="18" charset="0"/>
              </a:rPr>
              <a:t>Critères GPP européens pour des appareils TIC</a:t>
            </a:r>
            <a:endParaRPr lang="it-IT" dirty="0">
              <a:latin typeface="Aptos Serif" panose="02020604070405020304" pitchFamily="18" charset="0"/>
              <a:cs typeface="Aptos Serif" panose="02020604070405020304" pitchFamily="18" charset="0"/>
            </a:endParaRPr>
          </a:p>
        </p:txBody>
      </p:sp>
      <p:sp>
        <p:nvSpPr>
          <p:cNvPr id="3" name="Segnaposto testo 2">
            <a:extLst>
              <a:ext uri="{FF2B5EF4-FFF2-40B4-BE49-F238E27FC236}">
                <a16:creationId xmlns:a16="http://schemas.microsoft.com/office/drawing/2014/main" id="{A4D896A3-B2CD-25A1-D1E8-8323EAFA756D}"/>
              </a:ext>
            </a:extLst>
          </p:cNvPr>
          <p:cNvSpPr>
            <a:spLocks noGrp="1"/>
          </p:cNvSpPr>
          <p:nvPr>
            <p:ph type="body" idx="1"/>
          </p:nvPr>
        </p:nvSpPr>
        <p:spPr>
          <a:xfrm>
            <a:off x="364189" y="2167003"/>
            <a:ext cx="5467605" cy="4106992"/>
          </a:xfrm>
        </p:spPr>
        <p:txBody>
          <a:bodyPr>
            <a:normAutofit fontScale="92500" lnSpcReduction="10000"/>
          </a:bodyPr>
          <a:lstStyle/>
          <a:p>
            <a:r>
              <a:rPr lang="fr-FR" sz="2400" b="0" i="0" noProof="0" dirty="0">
                <a:effectLst/>
                <a:latin typeface="Aptos" panose="020B0004020202020204" pitchFamily="34" charset="0"/>
              </a:rPr>
              <a:t>Ces critères sont souvent évalués selon les normes suivantes:</a:t>
            </a:r>
          </a:p>
          <a:p>
            <a:pPr marL="571500" indent="-342900">
              <a:buFont typeface="Arial" panose="020B0604020202020204" pitchFamily="34" charset="0"/>
              <a:buChar char="•"/>
            </a:pPr>
            <a:r>
              <a:rPr lang="fr-FR" sz="2400" b="1" noProof="0" dirty="0">
                <a:solidFill>
                  <a:srgbClr val="035854"/>
                </a:solidFill>
                <a:latin typeface="Aptos" panose="020B0004020202020204" pitchFamily="34" charset="0"/>
              </a:rPr>
              <a:t>TCO </a:t>
            </a:r>
            <a:r>
              <a:rPr lang="fr-FR" sz="2400" b="1" noProof="0" dirty="0" err="1">
                <a:solidFill>
                  <a:srgbClr val="035854"/>
                </a:solidFill>
                <a:latin typeface="Aptos" panose="020B0004020202020204" pitchFamily="34" charset="0"/>
              </a:rPr>
              <a:t>Certified</a:t>
            </a:r>
            <a:r>
              <a:rPr lang="fr-FR" sz="2400" b="1" noProof="0" dirty="0">
                <a:solidFill>
                  <a:srgbClr val="035854"/>
                </a:solidFill>
                <a:latin typeface="Aptos" panose="020B0004020202020204" pitchFamily="34" charset="0"/>
              </a:rPr>
              <a:t> </a:t>
            </a:r>
            <a:r>
              <a:rPr lang="fr-FR" sz="2400" noProof="0" dirty="0">
                <a:latin typeface="Aptos" panose="020B0004020202020204" pitchFamily="34" charset="0"/>
              </a:rPr>
              <a:t>–  Certifié </a:t>
            </a:r>
            <a:r>
              <a:rPr lang="fr-FR" sz="2400" noProof="0" dirty="0">
                <a:solidFill>
                  <a:schemeClr val="tx1"/>
                </a:solidFill>
                <a:latin typeface="Aptos" panose="020B0004020202020204" pitchFamily="34" charset="0"/>
              </a:rPr>
              <a:t>TCO relève d’une certification de durabilité étendue, internationale, qui couvre tous les aspects Les critères de TCO </a:t>
            </a:r>
            <a:r>
              <a:rPr lang="fr-FR" sz="2400" noProof="0" dirty="0" err="1">
                <a:solidFill>
                  <a:schemeClr val="tx1"/>
                </a:solidFill>
                <a:latin typeface="Aptos" panose="020B0004020202020204" pitchFamily="34" charset="0"/>
              </a:rPr>
              <a:t>Certified</a:t>
            </a:r>
            <a:r>
              <a:rPr lang="fr-FR" sz="2400" noProof="0" dirty="0">
                <a:solidFill>
                  <a:schemeClr val="tx1"/>
                </a:solidFill>
                <a:latin typeface="Aptos" panose="020B0004020202020204" pitchFamily="34" charset="0"/>
              </a:rPr>
              <a:t> encouragent à la responsabilité sociale et écologique dans les 4 domaines suivants: climat, matériaux, économie circulaire et chaîne logistique. Tous les critères sont engageants et le respect est systématiquement contrôlé par un organisme indépendant.</a:t>
            </a:r>
            <a:endParaRPr kumimoji="0" lang="fr-FR" sz="2400" b="0" i="0" u="none" strike="noStrike" cap="none" normalizeH="0" baseline="0" noProof="0" dirty="0">
              <a:ln>
                <a:noFill/>
              </a:ln>
              <a:solidFill>
                <a:schemeClr val="tx1"/>
              </a:solidFill>
              <a:effectLst/>
              <a:latin typeface="Aptos" panose="020B0004020202020204" pitchFamily="34" charset="0"/>
            </a:endParaRPr>
          </a:p>
        </p:txBody>
      </p:sp>
      <p:sp>
        <p:nvSpPr>
          <p:cNvPr id="4" name="Segnaposto testo 3">
            <a:extLst>
              <a:ext uri="{FF2B5EF4-FFF2-40B4-BE49-F238E27FC236}">
                <a16:creationId xmlns:a16="http://schemas.microsoft.com/office/drawing/2014/main" id="{3E32FB76-5706-D975-B443-2A6443F2BB91}"/>
              </a:ext>
            </a:extLst>
          </p:cNvPr>
          <p:cNvSpPr>
            <a:spLocks noGrp="1"/>
          </p:cNvSpPr>
          <p:nvPr>
            <p:ph type="body" idx="2"/>
          </p:nvPr>
        </p:nvSpPr>
        <p:spPr>
          <a:xfrm>
            <a:off x="5831794" y="2931090"/>
            <a:ext cx="5228688" cy="4019310"/>
          </a:xfrm>
        </p:spPr>
        <p:txBody>
          <a:bodyPr>
            <a:normAutofit/>
          </a:bodyPr>
          <a:lstStyle/>
          <a:p>
            <a:pPr marL="571500" indent="-342900">
              <a:buFont typeface="Arial" panose="020B0604020202020204" pitchFamily="34" charset="0"/>
              <a:buChar char="•"/>
            </a:pPr>
            <a:r>
              <a:rPr lang="fr-FR" sz="2200" b="1" noProof="0" dirty="0">
                <a:solidFill>
                  <a:srgbClr val="035854"/>
                </a:solidFill>
                <a:latin typeface="Aptos" panose="020B0004020202020204" pitchFamily="34" charset="0"/>
              </a:rPr>
              <a:t>Ecolabel européen </a:t>
            </a:r>
            <a:r>
              <a:rPr lang="fr-FR" sz="2200" noProof="0" dirty="0">
                <a:solidFill>
                  <a:schemeClr val="tx1"/>
                </a:solidFill>
                <a:latin typeface="Aptos" panose="020B0004020202020204" pitchFamily="34" charset="0"/>
              </a:rPr>
              <a:t>– garantit l’efficacité énergétique des écrans électroniques, la réparabilité et la limitation des polluants des appareils électroniques. Les critères requièrent également un taux minimum d’ingrédients recyclés et la démontabilité du produit  pour assurer la récupération et le recyclage de certains composants. </a:t>
            </a:r>
          </a:p>
        </p:txBody>
      </p:sp>
      <p:pic>
        <p:nvPicPr>
          <p:cNvPr id="8" name="Immagine 7">
            <a:extLst>
              <a:ext uri="{FF2B5EF4-FFF2-40B4-BE49-F238E27FC236}">
                <a16:creationId xmlns:a16="http://schemas.microsoft.com/office/drawing/2014/main" id="{D59380D4-6312-794F-DD7F-5D5F21FB6A94}"/>
              </a:ext>
            </a:extLst>
          </p:cNvPr>
          <p:cNvPicPr>
            <a:picLocks noChangeAspect="1"/>
          </p:cNvPicPr>
          <p:nvPr/>
        </p:nvPicPr>
        <p:blipFill>
          <a:blip r:embed="rId3"/>
          <a:srcRect l="8703" t="16945" r="15910" b="16144"/>
          <a:stretch/>
        </p:blipFill>
        <p:spPr>
          <a:xfrm>
            <a:off x="6461349" y="1803746"/>
            <a:ext cx="1615858" cy="1077239"/>
          </a:xfrm>
          <a:prstGeom prst="rect">
            <a:avLst/>
          </a:prstGeom>
        </p:spPr>
      </p:pic>
    </p:spTree>
    <p:extLst>
      <p:ext uri="{BB962C8B-B14F-4D97-AF65-F5344CB8AC3E}">
        <p14:creationId xmlns:p14="http://schemas.microsoft.com/office/powerpoint/2010/main" val="1373681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D3065-E03E-08D5-DF8D-0C325A772F4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F31EC41-FD02-88E0-E6D7-89616F8BD15A}"/>
              </a:ext>
            </a:extLst>
          </p:cNvPr>
          <p:cNvSpPr>
            <a:spLocks noGrp="1"/>
          </p:cNvSpPr>
          <p:nvPr>
            <p:ph type="title"/>
          </p:nvPr>
        </p:nvSpPr>
        <p:spPr>
          <a:xfrm>
            <a:off x="609600" y="415342"/>
            <a:ext cx="10972800" cy="1570325"/>
          </a:xfrm>
        </p:spPr>
        <p:txBody>
          <a:bodyPr/>
          <a:lstStyle/>
          <a:p>
            <a:r>
              <a:rPr lang="it-IT" dirty="0">
                <a:latin typeface="Aptos Serif" panose="02020604070405020304" pitchFamily="18" charset="0"/>
                <a:cs typeface="Aptos Serif" panose="02020604070405020304" pitchFamily="18" charset="0"/>
              </a:rPr>
              <a:t>Sources</a:t>
            </a:r>
          </a:p>
        </p:txBody>
      </p:sp>
      <p:sp>
        <p:nvSpPr>
          <p:cNvPr id="4" name="CasellaDiTesto 3">
            <a:extLst>
              <a:ext uri="{FF2B5EF4-FFF2-40B4-BE49-F238E27FC236}">
                <a16:creationId xmlns:a16="http://schemas.microsoft.com/office/drawing/2014/main" id="{F20AC145-F642-DC4C-21D7-D564FCE7E044}"/>
              </a:ext>
            </a:extLst>
          </p:cNvPr>
          <p:cNvSpPr txBox="1"/>
          <p:nvPr/>
        </p:nvSpPr>
        <p:spPr>
          <a:xfrm>
            <a:off x="594359" y="2469559"/>
            <a:ext cx="10972799" cy="2462213"/>
          </a:xfrm>
          <a:prstGeom prst="rect">
            <a:avLst/>
          </a:prstGeom>
          <a:noFill/>
        </p:spPr>
        <p:txBody>
          <a:bodyPr wrap="square">
            <a:spAutoFit/>
          </a:bodyPr>
          <a:lstStyle/>
          <a:p>
            <a:r>
              <a:rPr lang="it-IT" dirty="0">
                <a:latin typeface="Aptos" panose="020B0004020202020204" pitchFamily="34" charset="0"/>
                <a:hlinkClick r:id="rId3"/>
              </a:rPr>
              <a:t>https://digital-skills-jobs.europa.eu/en/latest/briefs/beyond-green-ict-building-truly-sustainable-digital-future-deep-dive</a:t>
            </a:r>
            <a:r>
              <a:rPr lang="it-IT" dirty="0">
                <a:latin typeface="Aptos" panose="020B0004020202020204" pitchFamily="34" charset="0"/>
              </a:rPr>
              <a:t> </a:t>
            </a:r>
          </a:p>
          <a:p>
            <a:endParaRPr lang="en-US" dirty="0">
              <a:latin typeface="Aptos" panose="020B0004020202020204" pitchFamily="34" charset="0"/>
            </a:endParaRPr>
          </a:p>
          <a:p>
            <a:r>
              <a:rPr lang="it-IT" dirty="0">
                <a:latin typeface="Aptos" panose="020B0004020202020204" pitchFamily="34" charset="0"/>
                <a:hlinkClick r:id="rId4"/>
              </a:rPr>
              <a:t>https://green-forum.ec.europa.eu/green-business/green-public-procurement/good-practice-library/sustainability-and-circularity-starting-point-ict-procurement_en</a:t>
            </a:r>
            <a:r>
              <a:rPr lang="it-IT" dirty="0">
                <a:latin typeface="Aptos" panose="020B0004020202020204" pitchFamily="34" charset="0"/>
              </a:rPr>
              <a:t> </a:t>
            </a:r>
          </a:p>
          <a:p>
            <a:endParaRPr lang="it-IT" dirty="0">
              <a:latin typeface="Aptos" panose="020B0004020202020204" pitchFamily="34" charset="0"/>
            </a:endParaRPr>
          </a:p>
          <a:p>
            <a:r>
              <a:rPr lang="it-IT" dirty="0">
                <a:latin typeface="Aptos" panose="020B0004020202020204" pitchFamily="34" charset="0"/>
                <a:hlinkClick r:id="rId5"/>
              </a:rPr>
              <a:t>https://eeb.org/wp-content/uploads/2020/06/Towards-a-socially-sustainable-and-circular-ICT-sector.pdf</a:t>
            </a:r>
            <a:r>
              <a:rPr lang="it-IT" dirty="0">
                <a:latin typeface="Aptos" panose="020B0004020202020204" pitchFamily="34" charset="0"/>
              </a:rPr>
              <a:t> </a:t>
            </a:r>
          </a:p>
          <a:p>
            <a:endParaRPr lang="it-IT" dirty="0">
              <a:latin typeface="Aptos" panose="020B0004020202020204" pitchFamily="34" charset="0"/>
            </a:endParaRPr>
          </a:p>
          <a:p>
            <a:r>
              <a:rPr lang="it-IT" dirty="0">
                <a:latin typeface="Aptos" panose="020B0004020202020204" pitchFamily="34" charset="0"/>
                <a:hlinkClick r:id="rId6"/>
              </a:rPr>
              <a:t>https://environment.ec.europa.eu/topics/circular-economy/eu-ecolabel/product-groups-and-criteria/electronic-equipment_en#:~:text=The%20EU%20Ecolabel%20guarantees%20that,can%20be%20recovered%20and%20recycled</a:t>
            </a:r>
            <a:r>
              <a:rPr lang="it-IT" dirty="0">
                <a:latin typeface="Aptos" panose="020B0004020202020204" pitchFamily="34" charset="0"/>
              </a:rPr>
              <a:t>. </a:t>
            </a:r>
          </a:p>
          <a:p>
            <a:endParaRPr lang="it-IT" dirty="0">
              <a:latin typeface="Aptos" panose="020B0004020202020204" pitchFamily="34" charset="0"/>
            </a:endParaRPr>
          </a:p>
          <a:p>
            <a:endParaRPr lang="it-IT" dirty="0">
              <a:latin typeface="Aptos" panose="020B0004020202020204" pitchFamily="34" charset="0"/>
            </a:endParaRPr>
          </a:p>
        </p:txBody>
      </p:sp>
    </p:spTree>
    <p:extLst>
      <p:ext uri="{BB962C8B-B14F-4D97-AF65-F5344CB8AC3E}">
        <p14:creationId xmlns:p14="http://schemas.microsoft.com/office/powerpoint/2010/main" val="1303675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132E9-4172-6710-6538-DC076F174A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9013DD-D908-7796-D608-363619EBE69A}"/>
              </a:ext>
            </a:extLst>
          </p:cNvPr>
          <p:cNvSpPr>
            <a:spLocks noGrp="1"/>
          </p:cNvSpPr>
          <p:nvPr>
            <p:ph type="title"/>
          </p:nvPr>
        </p:nvSpPr>
        <p:spPr>
          <a:xfrm>
            <a:off x="594359" y="389988"/>
            <a:ext cx="7509980" cy="1593507"/>
          </a:xfrm>
        </p:spPr>
        <p:txBody>
          <a:bodyPr/>
          <a:lstStyle/>
          <a:p>
            <a:r>
              <a:rPr lang="fr-FR" noProof="0" dirty="0">
                <a:latin typeface="Aptos Serif" panose="02020604070405020304" pitchFamily="18" charset="0"/>
                <a:cs typeface="Aptos Serif" panose="02020604070405020304" pitchFamily="18" charset="0"/>
              </a:rPr>
              <a:t>Agenda – Produits et services de nettoyage</a:t>
            </a:r>
          </a:p>
        </p:txBody>
      </p:sp>
      <p:sp>
        <p:nvSpPr>
          <p:cNvPr id="3" name="Textplatzhalter 2">
            <a:extLst>
              <a:ext uri="{FF2B5EF4-FFF2-40B4-BE49-F238E27FC236}">
                <a16:creationId xmlns:a16="http://schemas.microsoft.com/office/drawing/2014/main" id="{C85F3880-7F74-0CE4-E1E1-B8616A8F1265}"/>
              </a:ext>
            </a:extLst>
          </p:cNvPr>
          <p:cNvSpPr>
            <a:spLocks noGrp="1"/>
          </p:cNvSpPr>
          <p:nvPr>
            <p:ph type="body" idx="1"/>
          </p:nvPr>
        </p:nvSpPr>
        <p:spPr/>
        <p:txBody>
          <a:bodyPr>
            <a:normAutofit/>
          </a:bodyPr>
          <a:lstStyle/>
          <a:p>
            <a:pPr marL="685800" indent="-457200">
              <a:buFont typeface="+mj-lt"/>
              <a:buAutoNum type="arabicPeriod"/>
            </a:pPr>
            <a:r>
              <a:rPr lang="fr-FR" noProof="0" dirty="0">
                <a:latin typeface="Aptos" panose="020B0004020202020204" pitchFamily="34" charset="0"/>
              </a:rPr>
              <a:t>Impacts des produits et services de nettoyage sur l’environnement et la société</a:t>
            </a:r>
          </a:p>
          <a:p>
            <a:pPr marL="685800" indent="-457200">
              <a:buFont typeface="+mj-lt"/>
              <a:buAutoNum type="arabicPeriod"/>
            </a:pPr>
            <a:r>
              <a:rPr lang="fr-FR" noProof="0" dirty="0">
                <a:latin typeface="Aptos" panose="020B0004020202020204" pitchFamily="34" charset="0"/>
              </a:rPr>
              <a:t>Objectifs stratégiques des achats durables</a:t>
            </a:r>
          </a:p>
          <a:p>
            <a:pPr marL="685800" indent="-457200">
              <a:buFont typeface="+mj-lt"/>
              <a:buAutoNum type="arabicPeriod"/>
            </a:pPr>
            <a:r>
              <a:rPr lang="fr-FR" noProof="0" dirty="0">
                <a:latin typeface="Aptos" panose="020B0004020202020204" pitchFamily="34" charset="0"/>
              </a:rPr>
              <a:t>Critères européens des marchés publics écologiques en matière de produits et services de nettoyage</a:t>
            </a:r>
          </a:p>
          <a:p>
            <a:pPr marL="685800" indent="-457200">
              <a:buFont typeface="+mj-lt"/>
              <a:buAutoNum type="arabicPeriod"/>
            </a:pPr>
            <a:r>
              <a:rPr lang="fr-FR" noProof="0" dirty="0">
                <a:latin typeface="Aptos" panose="020B0004020202020204" pitchFamily="34" charset="0"/>
              </a:rPr>
              <a:t>Normes et labels de marchés publics européens</a:t>
            </a:r>
          </a:p>
          <a:p>
            <a:pPr marL="685800" indent="-457200">
              <a:buFont typeface="+mj-lt"/>
              <a:buAutoNum type="arabicPeriod"/>
            </a:pPr>
            <a:endParaRPr lang="de-DE" dirty="0">
              <a:latin typeface="Aptos" panose="020B0004020202020204" pitchFamily="34" charset="0"/>
            </a:endParaRPr>
          </a:p>
          <a:p>
            <a:pPr marL="228600" indent="0"/>
            <a:endParaRPr lang="de-DE" dirty="0">
              <a:latin typeface="Aptos" panose="020B0004020202020204" pitchFamily="34" charset="0"/>
            </a:endParaRPr>
          </a:p>
        </p:txBody>
      </p:sp>
    </p:spTree>
    <p:extLst>
      <p:ext uri="{BB962C8B-B14F-4D97-AF65-F5344CB8AC3E}">
        <p14:creationId xmlns:p14="http://schemas.microsoft.com/office/powerpoint/2010/main" val="2484647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FBFD0-25A6-CF1A-1FA1-4C5EDEA6E52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02E41E-6FBD-B0AE-E9A9-3ECB15CD6CBA}"/>
              </a:ext>
            </a:extLst>
          </p:cNvPr>
          <p:cNvSpPr>
            <a:spLocks noGrp="1"/>
          </p:cNvSpPr>
          <p:nvPr>
            <p:ph type="title"/>
          </p:nvPr>
        </p:nvSpPr>
        <p:spPr>
          <a:xfrm>
            <a:off x="636858" y="1597168"/>
            <a:ext cx="11408872" cy="1726527"/>
          </a:xfrm>
        </p:spPr>
        <p:txBody>
          <a:bodyPr/>
          <a:lstStyle/>
          <a:p>
            <a:r>
              <a:rPr lang="de-DE" dirty="0">
                <a:latin typeface="Aptos Serif" panose="02020604070405020304" pitchFamily="18" charset="0"/>
                <a:cs typeface="Aptos Serif" panose="02020604070405020304" pitchFamily="18" charset="0"/>
              </a:rPr>
              <a:t>1. </a:t>
            </a:r>
            <a:r>
              <a:rPr lang="fr-FR" noProof="0" dirty="0">
                <a:latin typeface="Aptos Serif" panose="02020604070405020304" pitchFamily="18" charset="0"/>
                <a:cs typeface="Aptos Serif" panose="02020604070405020304" pitchFamily="18" charset="0"/>
              </a:rPr>
              <a:t>Impacts des produits et services de nettoyage sur l‘environnement et la société</a:t>
            </a:r>
            <a:br>
              <a:rPr lang="de-DE" dirty="0">
                <a:latin typeface="Aptos Serif" panose="02020604070405020304" pitchFamily="18" charset="0"/>
                <a:cs typeface="Aptos Serif" panose="02020604070405020304" pitchFamily="18" charset="0"/>
              </a:rPr>
            </a:br>
            <a:endParaRPr lang="de-DE" dirty="0">
              <a:latin typeface="Aptos Serif" panose="02020604070405020304" pitchFamily="18" charset="0"/>
              <a:cs typeface="Aptos Serif" panose="02020604070405020304" pitchFamily="18" charset="0"/>
            </a:endParaRPr>
          </a:p>
        </p:txBody>
      </p:sp>
      <p:sp>
        <p:nvSpPr>
          <p:cNvPr id="11" name="Rectangle 1">
            <a:extLst>
              <a:ext uri="{FF2B5EF4-FFF2-40B4-BE49-F238E27FC236}">
                <a16:creationId xmlns:a16="http://schemas.microsoft.com/office/drawing/2014/main" id="{B468F85B-7DE7-9C13-F8FD-92731B876626}"/>
              </a:ext>
            </a:extLst>
          </p:cNvPr>
          <p:cNvSpPr>
            <a:spLocks noGrp="1" noChangeArrowheads="1"/>
          </p:cNvSpPr>
          <p:nvPr>
            <p:ph type="body" idx="1"/>
          </p:nvPr>
        </p:nvSpPr>
        <p:spPr bwMode="auto">
          <a:xfrm>
            <a:off x="524124" y="3062085"/>
            <a:ext cx="65566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lvl="0" indent="0" eaLnBrk="0" fontAlgn="base" hangingPunct="0">
              <a:lnSpc>
                <a:spcPct val="100000"/>
              </a:lnSpc>
              <a:spcBef>
                <a:spcPct val="0"/>
              </a:spcBef>
              <a:spcAft>
                <a:spcPct val="0"/>
              </a:spcAft>
              <a:buClrTx/>
              <a:buSzTx/>
            </a:pPr>
            <a:r>
              <a:rPr lang="it-IT" sz="2800" b="1" dirty="0">
                <a:latin typeface="Aptos" panose="020B0004020202020204" pitchFamily="34" charset="0"/>
              </a:rPr>
              <a:t>Impacts </a:t>
            </a:r>
            <a:r>
              <a:rPr lang="it-IT" sz="2800" b="1" dirty="0" err="1">
                <a:latin typeface="Aptos" panose="020B0004020202020204" pitchFamily="34" charset="0"/>
              </a:rPr>
              <a:t>majeurs</a:t>
            </a:r>
            <a:r>
              <a:rPr lang="it-IT" sz="2800" b="1" dirty="0">
                <a:latin typeface="Aptos" panose="020B0004020202020204" pitchFamily="34" charset="0"/>
              </a:rPr>
              <a:t> sur l’environnement</a:t>
            </a:r>
            <a:endParaRPr kumimoji="0" lang="it-IT" altLang="it-IT" sz="2800" b="1" i="0" u="none" strike="noStrike" cap="none" normalizeH="0" baseline="0" dirty="0">
              <a:ln>
                <a:noFill/>
              </a:ln>
              <a:solidFill>
                <a:schemeClr val="tx1">
                  <a:lumMod val="65000"/>
                  <a:lumOff val="35000"/>
                </a:schemeClr>
              </a:solidFill>
              <a:effectLst/>
              <a:latin typeface="Aptos" panose="020B0004020202020204" pitchFamily="34" charset="0"/>
            </a:endParaRPr>
          </a:p>
        </p:txBody>
      </p:sp>
      <p:graphicFrame>
        <p:nvGraphicFramePr>
          <p:cNvPr id="3" name="Diagramma 2">
            <a:extLst>
              <a:ext uri="{FF2B5EF4-FFF2-40B4-BE49-F238E27FC236}">
                <a16:creationId xmlns:a16="http://schemas.microsoft.com/office/drawing/2014/main" id="{B3C00D04-1B2E-5109-89C8-FCF3E4F577CB}"/>
              </a:ext>
            </a:extLst>
          </p:cNvPr>
          <p:cNvGraphicFramePr/>
          <p:nvPr>
            <p:extLst>
              <p:ext uri="{D42A27DB-BD31-4B8C-83A1-F6EECF244321}">
                <p14:modId xmlns:p14="http://schemas.microsoft.com/office/powerpoint/2010/main" val="3342931015"/>
              </p:ext>
            </p:extLst>
          </p:nvPr>
        </p:nvGraphicFramePr>
        <p:xfrm>
          <a:off x="636858" y="2905674"/>
          <a:ext cx="10399769" cy="4710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0286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A2D4A-A0AE-060A-F64A-7BE6B00CB0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A7BCD9-19A8-916C-7CCC-E4C6D17E1A72}"/>
              </a:ext>
            </a:extLst>
          </p:cNvPr>
          <p:cNvSpPr>
            <a:spLocks noGrp="1"/>
          </p:cNvSpPr>
          <p:nvPr>
            <p:ph type="title"/>
          </p:nvPr>
        </p:nvSpPr>
        <p:spPr>
          <a:xfrm>
            <a:off x="627248" y="1215656"/>
            <a:ext cx="9572513" cy="1726527"/>
          </a:xfrm>
        </p:spPr>
        <p:txBody>
          <a:bodyPr/>
          <a:lstStyle/>
          <a:p>
            <a:r>
              <a:rPr lang="de-DE" dirty="0">
                <a:latin typeface="Aptos Serif" panose="02020604070405020304" pitchFamily="18" charset="0"/>
                <a:cs typeface="Aptos Serif" panose="02020604070405020304" pitchFamily="18" charset="0"/>
              </a:rPr>
              <a:t>1. </a:t>
            </a:r>
            <a:r>
              <a:rPr lang="fr-FR" noProof="0" dirty="0">
                <a:latin typeface="Aptos Serif" panose="02020604070405020304" pitchFamily="18" charset="0"/>
                <a:cs typeface="Aptos Serif" panose="02020604070405020304" pitchFamily="18" charset="0"/>
              </a:rPr>
              <a:t>Impacts des produits et services de nettoyage sur l‘environnement et la société</a:t>
            </a:r>
            <a:br>
              <a:rPr lang="de-DE" dirty="0">
                <a:latin typeface="Aptos Serif" panose="02020604070405020304" pitchFamily="18" charset="0"/>
                <a:cs typeface="Aptos Serif" panose="02020604070405020304" pitchFamily="18" charset="0"/>
              </a:rPr>
            </a:br>
            <a:endParaRPr lang="de-DE" dirty="0">
              <a:latin typeface="Aptos Serif" panose="02020604070405020304" pitchFamily="18" charset="0"/>
              <a:cs typeface="Aptos Serif" panose="02020604070405020304" pitchFamily="18" charset="0"/>
            </a:endParaRPr>
          </a:p>
        </p:txBody>
      </p:sp>
      <p:sp>
        <p:nvSpPr>
          <p:cNvPr id="11" name="Rectangle 1">
            <a:extLst>
              <a:ext uri="{FF2B5EF4-FFF2-40B4-BE49-F238E27FC236}">
                <a16:creationId xmlns:a16="http://schemas.microsoft.com/office/drawing/2014/main" id="{BCE074F6-3C37-F108-D7A6-DDEF28716789}"/>
              </a:ext>
            </a:extLst>
          </p:cNvPr>
          <p:cNvSpPr>
            <a:spLocks noGrp="1" noChangeArrowheads="1"/>
          </p:cNvSpPr>
          <p:nvPr>
            <p:ph type="body" idx="1"/>
          </p:nvPr>
        </p:nvSpPr>
        <p:spPr bwMode="auto">
          <a:xfrm>
            <a:off x="499072" y="3062081"/>
            <a:ext cx="59482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noProof="0" dirty="0">
                <a:ln>
                  <a:noFill/>
                </a:ln>
                <a:solidFill>
                  <a:schemeClr val="tx1">
                    <a:lumMod val="65000"/>
                    <a:lumOff val="35000"/>
                  </a:schemeClr>
                </a:solidFill>
                <a:effectLst/>
                <a:latin typeface="Aptos" panose="020B0004020202020204" pitchFamily="34" charset="0"/>
              </a:rPr>
              <a:t>Impacts majeurs sur la société</a:t>
            </a:r>
          </a:p>
        </p:txBody>
      </p:sp>
      <p:sp>
        <p:nvSpPr>
          <p:cNvPr id="13" name="CasellaDiTesto 12">
            <a:extLst>
              <a:ext uri="{FF2B5EF4-FFF2-40B4-BE49-F238E27FC236}">
                <a16:creationId xmlns:a16="http://schemas.microsoft.com/office/drawing/2014/main" id="{3ED6A297-A70B-8988-E53E-1992D2502326}"/>
              </a:ext>
            </a:extLst>
          </p:cNvPr>
          <p:cNvSpPr txBox="1"/>
          <p:nvPr/>
        </p:nvSpPr>
        <p:spPr>
          <a:xfrm>
            <a:off x="666004" y="3805446"/>
            <a:ext cx="5163472" cy="707886"/>
          </a:xfrm>
          <a:prstGeom prst="rect">
            <a:avLst/>
          </a:prstGeom>
          <a:noFill/>
        </p:spPr>
        <p:txBody>
          <a:bodyPr wrap="square">
            <a:spAutoFit/>
          </a:bodyPr>
          <a:lstStyle/>
          <a:p>
            <a:r>
              <a:rPr lang="fr-FR" sz="2000" b="1" noProof="0" dirty="0">
                <a:solidFill>
                  <a:srgbClr val="035854"/>
                </a:solidFill>
                <a:latin typeface="Aptos" panose="020B0004020202020204" pitchFamily="34" charset="0"/>
                <a:ea typeface="Roboto" panose="02000000000000000000" pitchFamily="2" charset="0"/>
                <a:cs typeface="Roboto" panose="02000000000000000000" pitchFamily="2" charset="0"/>
              </a:rPr>
              <a:t>Bas salaires, mauvaises conditions de travail</a:t>
            </a:r>
          </a:p>
        </p:txBody>
      </p:sp>
      <p:sp>
        <p:nvSpPr>
          <p:cNvPr id="18" name="Rectangle 2">
            <a:extLst>
              <a:ext uri="{FF2B5EF4-FFF2-40B4-BE49-F238E27FC236}">
                <a16:creationId xmlns:a16="http://schemas.microsoft.com/office/drawing/2014/main" id="{DA7F0B4C-6C46-D4D0-8FE1-ED1241DCB529}"/>
              </a:ext>
            </a:extLst>
          </p:cNvPr>
          <p:cNvSpPr>
            <a:spLocks noChangeArrowheads="1"/>
          </p:cNvSpPr>
          <p:nvPr/>
        </p:nvSpPr>
        <p:spPr bwMode="auto">
          <a:xfrm>
            <a:off x="607452" y="4953622"/>
            <a:ext cx="59526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sz="2000" b="1" noProof="0" dirty="0">
                <a:solidFill>
                  <a:srgbClr val="035854"/>
                </a:solidFill>
                <a:latin typeface="Aptos" panose="020B0004020202020204" pitchFamily="34" charset="0"/>
                <a:ea typeface="Roboto" panose="02000000000000000000" pitchFamily="2" charset="0"/>
                <a:cs typeface="Roboto" panose="02000000000000000000" pitchFamily="2" charset="0"/>
              </a:rPr>
              <a:t>Santé et sécurité des employés</a:t>
            </a:r>
            <a:endParaRPr kumimoji="0" lang="fr-FR" sz="2000" b="1" i="0" u="none" strike="noStrike" cap="none" normalizeH="0" baseline="0" noProof="0" dirty="0">
              <a:ln>
                <a:noFill/>
              </a:ln>
              <a:solidFill>
                <a:srgbClr val="035854"/>
              </a:solidFill>
              <a:effectLst/>
              <a:latin typeface="Aptos" panose="020B0004020202020204" pitchFamily="34" charset="0"/>
              <a:ea typeface="Roboto" panose="02000000000000000000" pitchFamily="2" charset="0"/>
              <a:cs typeface="Roboto" panose="02000000000000000000" pitchFamily="2" charset="0"/>
            </a:endParaRPr>
          </a:p>
        </p:txBody>
      </p:sp>
      <p:sp>
        <p:nvSpPr>
          <p:cNvPr id="19" name="Rectangle 2">
            <a:extLst>
              <a:ext uri="{FF2B5EF4-FFF2-40B4-BE49-F238E27FC236}">
                <a16:creationId xmlns:a16="http://schemas.microsoft.com/office/drawing/2014/main" id="{6932AA34-6C60-5974-844B-41E2C658EA12}"/>
              </a:ext>
            </a:extLst>
          </p:cNvPr>
          <p:cNvSpPr>
            <a:spLocks noChangeArrowheads="1"/>
          </p:cNvSpPr>
          <p:nvPr/>
        </p:nvSpPr>
        <p:spPr bwMode="auto">
          <a:xfrm>
            <a:off x="608829" y="5932051"/>
            <a:ext cx="59526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sz="2000" b="1" noProof="0" dirty="0">
                <a:solidFill>
                  <a:srgbClr val="035854"/>
                </a:solidFill>
                <a:latin typeface="Aptos" panose="020B0004020202020204" pitchFamily="34" charset="0"/>
                <a:ea typeface="Roboto" panose="02000000000000000000" pitchFamily="2" charset="0"/>
                <a:cs typeface="Roboto" panose="02000000000000000000" pitchFamily="2" charset="0"/>
              </a:rPr>
              <a:t>Stéréotypes de genre</a:t>
            </a:r>
            <a:endParaRPr kumimoji="0" lang="fr-FR" sz="2000" b="1" i="0" u="none" strike="noStrike" cap="none" normalizeH="0" baseline="0" noProof="0" dirty="0">
              <a:ln>
                <a:noFill/>
              </a:ln>
              <a:solidFill>
                <a:srgbClr val="035854"/>
              </a:solidFill>
              <a:effectLst/>
              <a:latin typeface="Aptos" panose="020B0004020202020204" pitchFamily="34" charset="0"/>
              <a:ea typeface="Roboto" panose="02000000000000000000" pitchFamily="2" charset="0"/>
              <a:cs typeface="Roboto" panose="02000000000000000000" pitchFamily="2" charset="0"/>
            </a:endParaRPr>
          </a:p>
        </p:txBody>
      </p:sp>
      <p:pic>
        <p:nvPicPr>
          <p:cNvPr id="6" name="Elemento grafico 5" descr="Cuore con pulsazioni con riempimento a tinta unita">
            <a:extLst>
              <a:ext uri="{FF2B5EF4-FFF2-40B4-BE49-F238E27FC236}">
                <a16:creationId xmlns:a16="http://schemas.microsoft.com/office/drawing/2014/main" id="{9943344A-619B-07B1-7A4D-E6D220E5E59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368" y="4867211"/>
            <a:ext cx="522828" cy="522828"/>
          </a:xfrm>
          <a:prstGeom prst="rect">
            <a:avLst/>
          </a:prstGeom>
        </p:spPr>
      </p:pic>
      <p:pic>
        <p:nvPicPr>
          <p:cNvPr id="7" name="Elemento grafico 6" descr="Utenti contorno">
            <a:extLst>
              <a:ext uri="{FF2B5EF4-FFF2-40B4-BE49-F238E27FC236}">
                <a16:creationId xmlns:a16="http://schemas.microsoft.com/office/drawing/2014/main" id="{77231BF9-3B13-5390-34C6-91CE2E3A192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467" y="3939551"/>
            <a:ext cx="573781" cy="573781"/>
          </a:xfrm>
          <a:prstGeom prst="rect">
            <a:avLst/>
          </a:prstGeom>
        </p:spPr>
      </p:pic>
      <p:pic>
        <p:nvPicPr>
          <p:cNvPr id="4" name="Elemento grafico 3" descr="Femmina con riempimento a tinta unita">
            <a:extLst>
              <a:ext uri="{FF2B5EF4-FFF2-40B4-BE49-F238E27FC236}">
                <a16:creationId xmlns:a16="http://schemas.microsoft.com/office/drawing/2014/main" id="{CAB86658-E8A7-9A3E-6EC5-7FCD2A8F0A0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368" y="5794022"/>
            <a:ext cx="586636" cy="586636"/>
          </a:xfrm>
          <a:prstGeom prst="rect">
            <a:avLst/>
          </a:prstGeom>
        </p:spPr>
      </p:pic>
    </p:spTree>
    <p:extLst>
      <p:ext uri="{BB962C8B-B14F-4D97-AF65-F5344CB8AC3E}">
        <p14:creationId xmlns:p14="http://schemas.microsoft.com/office/powerpoint/2010/main" val="2460861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8C047-928A-4AD2-F1E1-7973D88ED1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82682F-62BF-AFE0-A41D-A053903D9916}"/>
              </a:ext>
            </a:extLst>
          </p:cNvPr>
          <p:cNvSpPr>
            <a:spLocks noGrp="1"/>
          </p:cNvSpPr>
          <p:nvPr>
            <p:ph type="title"/>
          </p:nvPr>
        </p:nvSpPr>
        <p:spPr>
          <a:xfrm>
            <a:off x="594360" y="1330570"/>
            <a:ext cx="11003280" cy="915035"/>
          </a:xfrm>
        </p:spPr>
        <p:txBody>
          <a:bodyPr wrap="square" anchor="ctr">
            <a:normAutofit/>
          </a:bodyPr>
          <a:lstStyle/>
          <a:p>
            <a:r>
              <a:rPr lang="it-IT" sz="3600" b="1" dirty="0">
                <a:latin typeface="Aptos Serif" panose="02020604070405020304" pitchFamily="18" charset="0"/>
                <a:cs typeface="Aptos Serif" panose="02020604070405020304" pitchFamily="18" charset="0"/>
              </a:rPr>
              <a:t>2. </a:t>
            </a:r>
            <a:r>
              <a:rPr lang="fr-FR" sz="3600" b="1" noProof="0" dirty="0">
                <a:latin typeface="Aptos Serif" panose="02020604070405020304" pitchFamily="18" charset="0"/>
                <a:cs typeface="Aptos Serif" panose="02020604070405020304" pitchFamily="18" charset="0"/>
              </a:rPr>
              <a:t>Objectifs stratégiques des achats durables</a:t>
            </a:r>
            <a:endParaRPr lang="de-DE" sz="3600" dirty="0">
              <a:latin typeface="Aptos Serif" panose="02020604070405020304" pitchFamily="18" charset="0"/>
              <a:cs typeface="Aptos Serif" panose="02020604070405020304" pitchFamily="18" charset="0"/>
            </a:endParaRPr>
          </a:p>
        </p:txBody>
      </p:sp>
      <p:sp>
        <p:nvSpPr>
          <p:cNvPr id="3" name="Textplatzhalter 2">
            <a:extLst>
              <a:ext uri="{FF2B5EF4-FFF2-40B4-BE49-F238E27FC236}">
                <a16:creationId xmlns:a16="http://schemas.microsoft.com/office/drawing/2014/main" id="{B411111B-7500-0FAE-485C-89A7E9D0165F}"/>
              </a:ext>
            </a:extLst>
          </p:cNvPr>
          <p:cNvSpPr>
            <a:spLocks noGrp="1"/>
          </p:cNvSpPr>
          <p:nvPr>
            <p:ph type="body" idx="4294967295"/>
          </p:nvPr>
        </p:nvSpPr>
        <p:spPr>
          <a:xfrm>
            <a:off x="262030" y="2307529"/>
            <a:ext cx="5311140" cy="623473"/>
          </a:xfrm>
        </p:spPr>
        <p:txBody>
          <a:bodyPr anchor="t">
            <a:normAutofit/>
          </a:bodyPr>
          <a:lstStyle/>
          <a:p>
            <a:pPr marL="228600" indent="0">
              <a:spcBef>
                <a:spcPts val="0"/>
              </a:spcBef>
              <a:spcAft>
                <a:spcPts val="600"/>
              </a:spcAft>
              <a:buClr>
                <a:srgbClr val="000000"/>
              </a:buClr>
            </a:pPr>
            <a:r>
              <a:rPr lang="fr-FR" sz="2600" b="1" i="0" u="none" strike="noStrike" cap="none" noProof="0" dirty="0">
                <a:solidFill>
                  <a:srgbClr val="035854"/>
                </a:solidFill>
                <a:effectLst/>
                <a:latin typeface="Aptos" panose="020B0004020202020204" pitchFamily="34" charset="0"/>
              </a:rPr>
              <a:t>Durabilité écologique</a:t>
            </a:r>
            <a:endParaRPr lang="fr-FR" sz="2600" b="1" i="0" u="none" strike="noStrike" cap="none" noProof="0" dirty="0">
              <a:solidFill>
                <a:srgbClr val="035854"/>
              </a:solidFill>
              <a:latin typeface="Aptos" panose="020B0004020202020204" pitchFamily="34" charset="0"/>
            </a:endParaRPr>
          </a:p>
        </p:txBody>
      </p:sp>
      <p:graphicFrame>
        <p:nvGraphicFramePr>
          <p:cNvPr id="10" name="Diagramma 9">
            <a:extLst>
              <a:ext uri="{FF2B5EF4-FFF2-40B4-BE49-F238E27FC236}">
                <a16:creationId xmlns:a16="http://schemas.microsoft.com/office/drawing/2014/main" id="{D8E4BA2F-2563-43DB-7EE1-BB4D6D5D8FDA}"/>
              </a:ext>
            </a:extLst>
          </p:cNvPr>
          <p:cNvGraphicFramePr/>
          <p:nvPr>
            <p:extLst>
              <p:ext uri="{D42A27DB-BD31-4B8C-83A1-F6EECF244321}">
                <p14:modId xmlns:p14="http://schemas.microsoft.com/office/powerpoint/2010/main" val="166228450"/>
              </p:ext>
            </p:extLst>
          </p:nvPr>
        </p:nvGraphicFramePr>
        <p:xfrm>
          <a:off x="359573" y="2431376"/>
          <a:ext cx="111194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0838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6DBC7-DC58-F28F-7A72-C37EFD5931B6}"/>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73DAA88B-ECCB-A0DF-94EE-63F31498B0A9}"/>
              </a:ext>
            </a:extLst>
          </p:cNvPr>
          <p:cNvSpPr>
            <a:spLocks noGrp="1"/>
          </p:cNvSpPr>
          <p:nvPr>
            <p:ph type="title"/>
          </p:nvPr>
        </p:nvSpPr>
        <p:spPr>
          <a:xfrm>
            <a:off x="594360" y="1209162"/>
            <a:ext cx="11003280" cy="915035"/>
          </a:xfrm>
        </p:spPr>
        <p:txBody>
          <a:bodyPr wrap="square" anchor="ctr">
            <a:normAutofit/>
          </a:bodyPr>
          <a:lstStyle/>
          <a:p>
            <a:r>
              <a:rPr lang="it-IT" sz="3600" b="1" dirty="0">
                <a:latin typeface="Aptos Serif" panose="02020604070405020304" pitchFamily="18" charset="0"/>
                <a:cs typeface="Aptos Serif" panose="02020604070405020304" pitchFamily="18" charset="0"/>
              </a:rPr>
              <a:t>2. </a:t>
            </a:r>
            <a:r>
              <a:rPr lang="fr-FR" sz="3600" b="1" noProof="0" dirty="0">
                <a:latin typeface="Aptos Serif" panose="02020604070405020304" pitchFamily="18" charset="0"/>
                <a:cs typeface="Aptos Serif" panose="02020604070405020304" pitchFamily="18" charset="0"/>
              </a:rPr>
              <a:t>Objectifs stratégiques des achats durables </a:t>
            </a:r>
            <a:endParaRPr lang="de-DE" sz="3600" dirty="0">
              <a:latin typeface="Aptos Serif" panose="02020604070405020304" pitchFamily="18" charset="0"/>
              <a:cs typeface="Aptos Serif" panose="02020604070405020304" pitchFamily="18" charset="0"/>
            </a:endParaRPr>
          </a:p>
        </p:txBody>
      </p:sp>
      <p:sp>
        <p:nvSpPr>
          <p:cNvPr id="7" name="Textplatzhalter 2">
            <a:extLst>
              <a:ext uri="{FF2B5EF4-FFF2-40B4-BE49-F238E27FC236}">
                <a16:creationId xmlns:a16="http://schemas.microsoft.com/office/drawing/2014/main" id="{C89EC107-0DCA-93F2-CD9E-88D2DD2BB865}"/>
              </a:ext>
            </a:extLst>
          </p:cNvPr>
          <p:cNvSpPr txBox="1">
            <a:spLocks/>
          </p:cNvSpPr>
          <p:nvPr/>
        </p:nvSpPr>
        <p:spPr>
          <a:xfrm>
            <a:off x="236978" y="2338465"/>
            <a:ext cx="5311140" cy="62347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228600" indent="0">
              <a:spcBef>
                <a:spcPts val="0"/>
              </a:spcBef>
              <a:spcAft>
                <a:spcPts val="600"/>
              </a:spcAft>
              <a:buClr>
                <a:srgbClr val="000000"/>
              </a:buClr>
            </a:pPr>
            <a:r>
              <a:rPr lang="fr-FR" sz="2600" b="1" noProof="0" dirty="0">
                <a:solidFill>
                  <a:srgbClr val="035854"/>
                </a:solidFill>
                <a:latin typeface="Aptos" panose="020B0004020202020204" pitchFamily="34" charset="0"/>
              </a:rPr>
              <a:t>Responsabilité sociale</a:t>
            </a:r>
          </a:p>
        </p:txBody>
      </p:sp>
      <p:graphicFrame>
        <p:nvGraphicFramePr>
          <p:cNvPr id="8" name="Diagramma 7">
            <a:extLst>
              <a:ext uri="{FF2B5EF4-FFF2-40B4-BE49-F238E27FC236}">
                <a16:creationId xmlns:a16="http://schemas.microsoft.com/office/drawing/2014/main" id="{083FDCBD-C0D4-5629-6CDF-707F0D271055}"/>
              </a:ext>
            </a:extLst>
          </p:cNvPr>
          <p:cNvGraphicFramePr/>
          <p:nvPr>
            <p:extLst>
              <p:ext uri="{D42A27DB-BD31-4B8C-83A1-F6EECF244321}">
                <p14:modId xmlns:p14="http://schemas.microsoft.com/office/powerpoint/2010/main" val="3793142346"/>
              </p:ext>
            </p:extLst>
          </p:nvPr>
        </p:nvGraphicFramePr>
        <p:xfrm>
          <a:off x="359573" y="2406324"/>
          <a:ext cx="111194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9428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ABD68423-030D-E3C8-205F-B12C427AF009}"/>
              </a:ext>
            </a:extLst>
          </p:cNvPr>
          <p:cNvSpPr>
            <a:spLocks noGrp="1" noChangeArrowheads="1"/>
          </p:cNvSpPr>
          <p:nvPr>
            <p:ph type="body" idx="1"/>
          </p:nvPr>
        </p:nvSpPr>
        <p:spPr bwMode="auto">
          <a:xfrm>
            <a:off x="486545" y="3155237"/>
            <a:ext cx="5510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noProof="0" dirty="0">
                <a:ln>
                  <a:noFill/>
                </a:ln>
                <a:solidFill>
                  <a:schemeClr val="tx1">
                    <a:lumMod val="65000"/>
                    <a:lumOff val="35000"/>
                  </a:schemeClr>
                </a:solidFill>
                <a:effectLst/>
                <a:latin typeface="Aptos" panose="020B0004020202020204" pitchFamily="34" charset="0"/>
              </a:rPr>
              <a:t>Impacts majeurs sur la société</a:t>
            </a:r>
          </a:p>
        </p:txBody>
      </p:sp>
      <p:sp>
        <p:nvSpPr>
          <p:cNvPr id="7" name="CasellaDiTesto 6">
            <a:extLst>
              <a:ext uri="{FF2B5EF4-FFF2-40B4-BE49-F238E27FC236}">
                <a16:creationId xmlns:a16="http://schemas.microsoft.com/office/drawing/2014/main" id="{66FFACEB-3234-B8DE-FD45-501827E9ADE0}"/>
              </a:ext>
            </a:extLst>
          </p:cNvPr>
          <p:cNvSpPr txBox="1"/>
          <p:nvPr/>
        </p:nvSpPr>
        <p:spPr>
          <a:xfrm>
            <a:off x="627248" y="3739559"/>
            <a:ext cx="5510025" cy="1015663"/>
          </a:xfrm>
          <a:prstGeom prst="rect">
            <a:avLst/>
          </a:prstGeom>
          <a:noFill/>
        </p:spPr>
        <p:txBody>
          <a:bodyPr wrap="square">
            <a:spAutoFit/>
          </a:bodyPr>
          <a:lstStyle/>
          <a:p>
            <a:r>
              <a:rPr lang="fr-FR" sz="2000" b="1" noProof="0" dirty="0">
                <a:solidFill>
                  <a:srgbClr val="035854"/>
                </a:solidFill>
                <a:latin typeface="Aptos" panose="020B0004020202020204" pitchFamily="34" charset="0"/>
                <a:ea typeface="Roboto" panose="02000000000000000000" pitchFamily="2" charset="0"/>
                <a:cs typeface="Roboto" panose="02000000000000000000" pitchFamily="2" charset="0"/>
              </a:rPr>
              <a:t>Pratiques de travail abusives: </a:t>
            </a:r>
            <a:r>
              <a:rPr lang="fr-FR" sz="2000" noProof="0" dirty="0">
                <a:solidFill>
                  <a:srgbClr val="035854"/>
                </a:solidFill>
                <a:latin typeface="Aptos" panose="020B0004020202020204" pitchFamily="34" charset="0"/>
                <a:ea typeface="Roboto" panose="02000000000000000000" pitchFamily="2" charset="0"/>
                <a:cs typeface="Roboto" panose="02000000000000000000" pitchFamily="2" charset="0"/>
              </a:rPr>
              <a:t>bas salaires, longues heures de travail, conditions de travail dangereuses,  travail d’enfants</a:t>
            </a:r>
          </a:p>
        </p:txBody>
      </p:sp>
      <p:sp>
        <p:nvSpPr>
          <p:cNvPr id="8" name="Rectangle 2">
            <a:extLst>
              <a:ext uri="{FF2B5EF4-FFF2-40B4-BE49-F238E27FC236}">
                <a16:creationId xmlns:a16="http://schemas.microsoft.com/office/drawing/2014/main" id="{B9328A0A-E68F-5C7F-484F-C90948CB50D6}"/>
              </a:ext>
            </a:extLst>
          </p:cNvPr>
          <p:cNvSpPr>
            <a:spLocks noChangeArrowheads="1"/>
          </p:cNvSpPr>
          <p:nvPr/>
        </p:nvSpPr>
        <p:spPr bwMode="auto">
          <a:xfrm>
            <a:off x="615421" y="4769913"/>
            <a:ext cx="59526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noProof="0" dirty="0">
                <a:ln>
                  <a:noFill/>
                </a:ln>
                <a:solidFill>
                  <a:srgbClr val="035854"/>
                </a:solidFill>
                <a:effectLst/>
                <a:latin typeface="Aptos" panose="020B0004020202020204" pitchFamily="34" charset="0"/>
                <a:ea typeface="Roboto" panose="02000000000000000000" pitchFamily="2" charset="0"/>
                <a:cs typeface="Roboto" panose="02000000000000000000" pitchFamily="2" charset="0"/>
              </a:rPr>
              <a:t>Inégalité des sexes, manque de transparence</a:t>
            </a:r>
          </a:p>
        </p:txBody>
      </p:sp>
      <p:sp>
        <p:nvSpPr>
          <p:cNvPr id="9" name="Rectangle 2">
            <a:extLst>
              <a:ext uri="{FF2B5EF4-FFF2-40B4-BE49-F238E27FC236}">
                <a16:creationId xmlns:a16="http://schemas.microsoft.com/office/drawing/2014/main" id="{70947A0A-0617-E331-A9A2-422570F6DABB}"/>
              </a:ext>
            </a:extLst>
          </p:cNvPr>
          <p:cNvSpPr>
            <a:spLocks noChangeArrowheads="1"/>
          </p:cNvSpPr>
          <p:nvPr/>
        </p:nvSpPr>
        <p:spPr bwMode="auto">
          <a:xfrm>
            <a:off x="607452" y="5234591"/>
            <a:ext cx="59526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sz="2000" b="1" noProof="0" dirty="0">
                <a:solidFill>
                  <a:srgbClr val="035854"/>
                </a:solidFill>
                <a:latin typeface="Aptos" panose="020B0004020202020204" pitchFamily="34" charset="0"/>
                <a:ea typeface="Roboto" panose="02000000000000000000" pitchFamily="2" charset="0"/>
                <a:cs typeface="Roboto" panose="02000000000000000000" pitchFamily="2" charset="0"/>
              </a:rPr>
              <a:t>Problèmes sanitaires, expulsion de communautés</a:t>
            </a:r>
            <a:endParaRPr kumimoji="0" lang="fr-FR" sz="2000" b="1" i="0" u="none" strike="noStrike" cap="none" normalizeH="0" baseline="0" noProof="0" dirty="0">
              <a:ln>
                <a:noFill/>
              </a:ln>
              <a:solidFill>
                <a:srgbClr val="035854"/>
              </a:solidFill>
              <a:effectLst/>
              <a:latin typeface="Aptos" panose="020B0004020202020204" pitchFamily="34" charset="0"/>
              <a:ea typeface="Roboto" panose="02000000000000000000" pitchFamily="2" charset="0"/>
              <a:cs typeface="Roboto" panose="02000000000000000000" pitchFamily="2" charset="0"/>
            </a:endParaRPr>
          </a:p>
        </p:txBody>
      </p:sp>
      <p:pic>
        <p:nvPicPr>
          <p:cNvPr id="13" name="Elemento grafico 12" descr="Cuore con pulsazioni con riempimento a tinta unita">
            <a:extLst>
              <a:ext uri="{FF2B5EF4-FFF2-40B4-BE49-F238E27FC236}">
                <a16:creationId xmlns:a16="http://schemas.microsoft.com/office/drawing/2014/main" id="{A692D33D-C1F3-83E4-67FB-5414664A264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593" y="5330242"/>
            <a:ext cx="522828" cy="522828"/>
          </a:xfrm>
          <a:prstGeom prst="rect">
            <a:avLst/>
          </a:prstGeom>
        </p:spPr>
      </p:pic>
      <p:pic>
        <p:nvPicPr>
          <p:cNvPr id="21" name="Elemento grafico 20" descr="Femmina con riempimento a tinta unita">
            <a:extLst>
              <a:ext uri="{FF2B5EF4-FFF2-40B4-BE49-F238E27FC236}">
                <a16:creationId xmlns:a16="http://schemas.microsoft.com/office/drawing/2014/main" id="{EC2DBF1B-AB0C-AE65-84E3-BA161A2F427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0562" y="4769913"/>
            <a:ext cx="506890" cy="506890"/>
          </a:xfrm>
          <a:prstGeom prst="rect">
            <a:avLst/>
          </a:prstGeom>
        </p:spPr>
      </p:pic>
      <p:pic>
        <p:nvPicPr>
          <p:cNvPr id="23" name="Elemento grafico 22" descr="Utenti contorno">
            <a:extLst>
              <a:ext uri="{FF2B5EF4-FFF2-40B4-BE49-F238E27FC236}">
                <a16:creationId xmlns:a16="http://schemas.microsoft.com/office/drawing/2014/main" id="{C18F3D4F-8643-E6DC-A777-EF9D236254D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467" y="3901896"/>
            <a:ext cx="573781" cy="573781"/>
          </a:xfrm>
          <a:prstGeom prst="rect">
            <a:avLst/>
          </a:prstGeom>
        </p:spPr>
      </p:pic>
      <p:sp>
        <p:nvSpPr>
          <p:cNvPr id="4" name="Titel 1">
            <a:extLst>
              <a:ext uri="{FF2B5EF4-FFF2-40B4-BE49-F238E27FC236}">
                <a16:creationId xmlns:a16="http://schemas.microsoft.com/office/drawing/2014/main" id="{F5F30851-9029-40AB-CA58-7807EFBDEE90}"/>
              </a:ext>
            </a:extLst>
          </p:cNvPr>
          <p:cNvSpPr txBox="1">
            <a:spLocks/>
          </p:cNvSpPr>
          <p:nvPr/>
        </p:nvSpPr>
        <p:spPr>
          <a:xfrm>
            <a:off x="607452" y="1619056"/>
            <a:ext cx="6695222" cy="172652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3F3F3F"/>
              </a:buClr>
              <a:buSzPts val="4400"/>
              <a:buFont typeface="Play"/>
              <a:buNone/>
              <a:defRPr sz="4400" b="1" i="0" u="none" strike="noStrike" cap="none">
                <a:solidFill>
                  <a:srgbClr val="3F3F3F"/>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r>
              <a:rPr lang="de-DE" sz="4000" dirty="0">
                <a:latin typeface="Aptos Serif" panose="02020604070405020304" pitchFamily="18" charset="0"/>
                <a:cs typeface="Aptos Serif" panose="02020604070405020304" pitchFamily="18" charset="0"/>
              </a:rPr>
              <a:t>1</a:t>
            </a:r>
            <a:r>
              <a:rPr lang="fr-FR" sz="4000" dirty="0">
                <a:latin typeface="Aptos Serif" panose="02020604070405020304" pitchFamily="18" charset="0"/>
                <a:cs typeface="Aptos Serif" panose="02020604070405020304" pitchFamily="18" charset="0"/>
              </a:rPr>
              <a:t>. Impacts de la production de tissus et de cuirs sur l‘environnement et la société</a:t>
            </a:r>
            <a:br>
              <a:rPr lang="de-DE" sz="4000" dirty="0">
                <a:latin typeface="Aptos Serif" panose="02020604070405020304" pitchFamily="18" charset="0"/>
                <a:cs typeface="Aptos Serif" panose="02020604070405020304" pitchFamily="18" charset="0"/>
              </a:rPr>
            </a:br>
            <a:endParaRPr lang="de-DE" sz="4000" dirty="0">
              <a:latin typeface="Aptos Serif" panose="02020604070405020304" pitchFamily="18" charset="0"/>
              <a:cs typeface="Aptos Serif" panose="02020604070405020304" pitchFamily="18" charset="0"/>
            </a:endParaRPr>
          </a:p>
        </p:txBody>
      </p:sp>
      <p:pic>
        <p:nvPicPr>
          <p:cNvPr id="2050" name="Picture 2">
            <a:extLst>
              <a:ext uri="{FF2B5EF4-FFF2-40B4-BE49-F238E27FC236}">
                <a16:creationId xmlns:a16="http://schemas.microsoft.com/office/drawing/2014/main" id="{34F9F94B-0E2A-DC22-65E5-EA61AC31C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2570" y="0"/>
            <a:ext cx="457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F0F67F40-6D7D-5FDF-F740-79646760B53C}"/>
              </a:ext>
            </a:extLst>
          </p:cNvPr>
          <p:cNvSpPr txBox="1"/>
          <p:nvPr/>
        </p:nvSpPr>
        <p:spPr>
          <a:xfrm>
            <a:off x="594360" y="66224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spTree>
    <p:extLst>
      <p:ext uri="{BB962C8B-B14F-4D97-AF65-F5344CB8AC3E}">
        <p14:creationId xmlns:p14="http://schemas.microsoft.com/office/powerpoint/2010/main" val="3736600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40B87-8176-0037-6CDA-EB00466EFB3D}"/>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B5439930-26FD-31CB-4568-799EC537AFC9}"/>
              </a:ext>
            </a:extLst>
          </p:cNvPr>
          <p:cNvSpPr>
            <a:spLocks noGrp="1"/>
          </p:cNvSpPr>
          <p:nvPr>
            <p:ph type="ctrTitle"/>
          </p:nvPr>
        </p:nvSpPr>
        <p:spPr/>
        <p:txBody>
          <a:bodyPr/>
          <a:lstStyle/>
          <a:p>
            <a:r>
              <a:rPr lang="fr-FR" sz="4400" noProof="0" dirty="0">
                <a:latin typeface="Aptos Serif" panose="02020604070405020304" pitchFamily="18" charset="0"/>
                <a:cs typeface="Aptos Serif" panose="02020604070405020304" pitchFamily="18" charset="0"/>
              </a:rPr>
              <a:t>2. Objectifs stratégiques des achats durables</a:t>
            </a:r>
          </a:p>
        </p:txBody>
      </p:sp>
      <p:sp>
        <p:nvSpPr>
          <p:cNvPr id="4" name="Segnaposto testo 3">
            <a:extLst>
              <a:ext uri="{FF2B5EF4-FFF2-40B4-BE49-F238E27FC236}">
                <a16:creationId xmlns:a16="http://schemas.microsoft.com/office/drawing/2014/main" id="{5CEBFFEB-2FEA-67C0-8CE4-B52E64E627FD}"/>
              </a:ext>
            </a:extLst>
          </p:cNvPr>
          <p:cNvSpPr>
            <a:spLocks noGrp="1"/>
          </p:cNvSpPr>
          <p:nvPr>
            <p:ph type="body" idx="1"/>
          </p:nvPr>
        </p:nvSpPr>
        <p:spPr/>
        <p:txBody>
          <a:bodyPr/>
          <a:lstStyle/>
          <a:p>
            <a:r>
              <a:rPr lang="en-US" sz="2800" dirty="0">
                <a:latin typeface="Aptos" panose="020B0004020202020204" pitchFamily="34" charset="0"/>
              </a:rPr>
              <a:t>  </a:t>
            </a:r>
            <a:r>
              <a:rPr lang="fr-FR" sz="2800" noProof="0" dirty="0">
                <a:latin typeface="Aptos" panose="020B0004020202020204" pitchFamily="34" charset="0"/>
              </a:rPr>
              <a:t>Stratégie européenne pour produits et services de nettoyage</a:t>
            </a:r>
            <a:endParaRPr lang="it-IT" sz="2800" dirty="0">
              <a:latin typeface="Aptos" panose="020B0004020202020204" pitchFamily="34" charset="0"/>
            </a:endParaRPr>
          </a:p>
        </p:txBody>
      </p:sp>
      <p:pic>
        <p:nvPicPr>
          <p:cNvPr id="7" name="Segnaposto immagine 6">
            <a:extLst>
              <a:ext uri="{FF2B5EF4-FFF2-40B4-BE49-F238E27FC236}">
                <a16:creationId xmlns:a16="http://schemas.microsoft.com/office/drawing/2014/main" id="{D57F4D4B-0A65-F41C-6746-894B00942480}"/>
              </a:ext>
            </a:extLst>
          </p:cNvPr>
          <p:cNvPicPr>
            <a:picLocks noGrp="1" noChangeAspect="1"/>
          </p:cNvPicPr>
          <p:nvPr>
            <p:ph type="pic" idx="2"/>
          </p:nvPr>
        </p:nvPicPr>
        <p:blipFill>
          <a:blip r:embed="rId2">
            <a:extLst>
              <a:ext uri="{BEBA8EAE-BF5A-486C-A8C5-ECC9F3942E4B}">
                <a14:imgProps xmlns:a14="http://schemas.microsoft.com/office/drawing/2010/main">
                  <a14:imgLayer r:embed="rId3">
                    <a14:imgEffect>
                      <a14:artisticTexturizer/>
                    </a14:imgEffect>
                  </a14:imgLayer>
                </a14:imgProps>
              </a:ext>
            </a:extLst>
          </a:blip>
          <a:srcRect l="22990" r="22990"/>
          <a:stretch/>
        </p:blipFill>
        <p:spPr/>
      </p:pic>
      <p:pic>
        <p:nvPicPr>
          <p:cNvPr id="6" name="Elemento grafico 5" descr="Secchio e straccio con riempimento a tinta unita">
            <a:extLst>
              <a:ext uri="{FF2B5EF4-FFF2-40B4-BE49-F238E27FC236}">
                <a16:creationId xmlns:a16="http://schemas.microsoft.com/office/drawing/2014/main" id="{0E8977BE-26C4-5902-45EB-FCB9EB9AB5E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93677" y="4806597"/>
            <a:ext cx="914400" cy="914400"/>
          </a:xfrm>
          <a:prstGeom prst="rect">
            <a:avLst/>
          </a:prstGeom>
        </p:spPr>
      </p:pic>
      <p:sp>
        <p:nvSpPr>
          <p:cNvPr id="2" name="Textfeld 1">
            <a:extLst>
              <a:ext uri="{FF2B5EF4-FFF2-40B4-BE49-F238E27FC236}">
                <a16:creationId xmlns:a16="http://schemas.microsoft.com/office/drawing/2014/main" id="{715CAFD5-7195-DA43-15D0-8A646FD52249}"/>
              </a:ext>
            </a:extLst>
          </p:cNvPr>
          <p:cNvSpPr txBox="1"/>
          <p:nvPr/>
        </p:nvSpPr>
        <p:spPr>
          <a:xfrm>
            <a:off x="594360" y="66224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spTree>
    <p:extLst>
      <p:ext uri="{BB962C8B-B14F-4D97-AF65-F5344CB8AC3E}">
        <p14:creationId xmlns:p14="http://schemas.microsoft.com/office/powerpoint/2010/main" val="1374042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4246D-7070-0D42-6D3D-3F7235D0A157}"/>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BB595ED5-F5C4-0B55-DD7F-E704ADA88C38}"/>
              </a:ext>
            </a:extLst>
          </p:cNvPr>
          <p:cNvSpPr>
            <a:spLocks noGrp="1"/>
          </p:cNvSpPr>
          <p:nvPr>
            <p:ph type="body" idx="1"/>
          </p:nvPr>
        </p:nvSpPr>
        <p:spPr>
          <a:xfrm>
            <a:off x="3670126" y="4140659"/>
            <a:ext cx="8308932" cy="2585818"/>
          </a:xfrm>
        </p:spPr>
        <p:txBody>
          <a:bodyPr/>
          <a:lstStyle/>
          <a:p>
            <a:r>
              <a:rPr lang="fr-FR" sz="2000" b="0" noProof="0" dirty="0">
                <a:solidFill>
                  <a:schemeClr val="tx1">
                    <a:lumMod val="95000"/>
                    <a:lumOff val="5000"/>
                  </a:schemeClr>
                </a:solidFill>
                <a:latin typeface="Aptos" panose="020B0004020202020204" pitchFamily="34" charset="0"/>
              </a:rPr>
              <a:t>Les 5 marchés les plus grands en matière de services de nettoyage professionnels sont </a:t>
            </a:r>
            <a:r>
              <a:rPr lang="fr-FR" sz="2000" noProof="0" dirty="0">
                <a:solidFill>
                  <a:schemeClr val="tx1">
                    <a:lumMod val="95000"/>
                    <a:lumOff val="5000"/>
                  </a:schemeClr>
                </a:solidFill>
                <a:latin typeface="Aptos" panose="020B0004020202020204" pitchFamily="34" charset="0"/>
              </a:rPr>
              <a:t>l’Allemagne, la France, l’Italie, la Grande-Bretagne et l’Espagne. </a:t>
            </a:r>
          </a:p>
          <a:p>
            <a:r>
              <a:rPr lang="fr-FR" sz="2000" noProof="0" dirty="0">
                <a:solidFill>
                  <a:schemeClr val="tx1">
                    <a:lumMod val="95000"/>
                    <a:lumOff val="5000"/>
                  </a:schemeClr>
                </a:solidFill>
                <a:latin typeface="Aptos" panose="020B0004020202020204" pitchFamily="34" charset="0"/>
              </a:rPr>
              <a:t>Le nettoyage des bureaux </a:t>
            </a:r>
            <a:r>
              <a:rPr lang="fr-FR" sz="2000" b="0" noProof="0" dirty="0">
                <a:solidFill>
                  <a:schemeClr val="tx1">
                    <a:lumMod val="95000"/>
                    <a:lumOff val="5000"/>
                  </a:schemeClr>
                </a:solidFill>
                <a:latin typeface="Aptos" panose="020B0004020202020204" pitchFamily="34" charset="0"/>
              </a:rPr>
              <a:t>est dominant avec un taux de </a:t>
            </a:r>
            <a:r>
              <a:rPr lang="fr-FR" sz="2000" noProof="0" dirty="0">
                <a:solidFill>
                  <a:schemeClr val="tx1">
                    <a:lumMod val="95000"/>
                    <a:lumOff val="5000"/>
                  </a:schemeClr>
                </a:solidFill>
                <a:latin typeface="Aptos" panose="020B0004020202020204" pitchFamily="34" charset="0"/>
              </a:rPr>
              <a:t>50 % du CA. </a:t>
            </a:r>
          </a:p>
          <a:p>
            <a:r>
              <a:rPr lang="fr-FR" sz="2000" b="0" noProof="0" dirty="0">
                <a:solidFill>
                  <a:schemeClr val="tx1">
                    <a:lumMod val="95000"/>
                    <a:lumOff val="5000"/>
                  </a:schemeClr>
                </a:solidFill>
                <a:latin typeface="Aptos" panose="020B0004020202020204" pitchFamily="34" charset="0"/>
              </a:rPr>
              <a:t>Le secteur des services de nettoyage encourage aux </a:t>
            </a:r>
            <a:r>
              <a:rPr lang="fr-FR" sz="2000" noProof="0" dirty="0">
                <a:solidFill>
                  <a:schemeClr val="tx1">
                    <a:lumMod val="95000"/>
                    <a:lumOff val="5000"/>
                  </a:schemeClr>
                </a:solidFill>
                <a:latin typeface="Aptos" panose="020B0004020202020204" pitchFamily="34" charset="0"/>
              </a:rPr>
              <a:t>pratiques durables en misant sur la réduction des produits et des frais, sur des mesures prises par les états, sur la normalisation volontaire et la demande sur le marché.</a:t>
            </a:r>
          </a:p>
        </p:txBody>
      </p:sp>
      <p:sp>
        <p:nvSpPr>
          <p:cNvPr id="8" name="Titolo 2">
            <a:extLst>
              <a:ext uri="{FF2B5EF4-FFF2-40B4-BE49-F238E27FC236}">
                <a16:creationId xmlns:a16="http://schemas.microsoft.com/office/drawing/2014/main" id="{54A30E1D-0098-7C0A-BB32-703DE0CC74B6}"/>
              </a:ext>
            </a:extLst>
          </p:cNvPr>
          <p:cNvSpPr txBox="1">
            <a:spLocks/>
          </p:cNvSpPr>
          <p:nvPr/>
        </p:nvSpPr>
        <p:spPr>
          <a:xfrm>
            <a:off x="6166982" y="1960146"/>
            <a:ext cx="5937336" cy="184470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3F3F3F"/>
              </a:buClr>
              <a:buSzPts val="6000"/>
              <a:buFont typeface="Play"/>
              <a:buNone/>
              <a:defRPr sz="6000" b="1" i="0" u="none" strike="noStrike" cap="none">
                <a:solidFill>
                  <a:srgbClr val="3F3F3F"/>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r>
              <a:rPr lang="fr-FR" sz="4400" noProof="0" dirty="0">
                <a:latin typeface="Aptos Serif" panose="02020604070405020304" pitchFamily="18" charset="0"/>
                <a:cs typeface="Aptos Serif" panose="02020604070405020304" pitchFamily="18" charset="0"/>
              </a:rPr>
              <a:t>Objectifs stratégiques écologiques européens pour des produits et services de nettoyage durables</a:t>
            </a:r>
          </a:p>
        </p:txBody>
      </p:sp>
      <p:pic>
        <p:nvPicPr>
          <p:cNvPr id="12290" name="Picture 2">
            <a:extLst>
              <a:ext uri="{FF2B5EF4-FFF2-40B4-BE49-F238E27FC236}">
                <a16:creationId xmlns:a16="http://schemas.microsoft.com/office/drawing/2014/main" id="{CCC50E78-D7C0-D5C7-0213-9BD767F6F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143" y="1361685"/>
            <a:ext cx="3665876" cy="2443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986ECCD-8402-D618-2AC3-2EE7D089771C}"/>
              </a:ext>
            </a:extLst>
          </p:cNvPr>
          <p:cNvSpPr txBox="1"/>
          <p:nvPr/>
        </p:nvSpPr>
        <p:spPr>
          <a:xfrm>
            <a:off x="594360" y="66224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spTree>
    <p:extLst>
      <p:ext uri="{BB962C8B-B14F-4D97-AF65-F5344CB8AC3E}">
        <p14:creationId xmlns:p14="http://schemas.microsoft.com/office/powerpoint/2010/main" val="964147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F7679-4746-A1A9-7BED-D33ED1C4D274}"/>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860FF5B5-3EEA-A126-1EE4-20515A63BE39}"/>
              </a:ext>
            </a:extLst>
          </p:cNvPr>
          <p:cNvSpPr>
            <a:spLocks noGrp="1"/>
          </p:cNvSpPr>
          <p:nvPr>
            <p:ph type="title"/>
          </p:nvPr>
        </p:nvSpPr>
        <p:spPr>
          <a:xfrm>
            <a:off x="594360" y="353152"/>
            <a:ext cx="7484165" cy="1593507"/>
          </a:xfrm>
        </p:spPr>
        <p:txBody>
          <a:bodyPr/>
          <a:lstStyle/>
          <a:p>
            <a:r>
              <a:rPr lang="fr-FR" noProof="0" dirty="0">
                <a:latin typeface="Aptos Serif" panose="02020604070405020304" pitchFamily="18" charset="0"/>
                <a:cs typeface="Aptos Serif" panose="02020604070405020304" pitchFamily="18" charset="0"/>
              </a:rPr>
              <a:t>Objectifs stratégiques de l‘UE en matière de produits et services de nettoyage</a:t>
            </a:r>
          </a:p>
        </p:txBody>
      </p:sp>
      <p:sp>
        <p:nvSpPr>
          <p:cNvPr id="4" name="Segnaposto testo 3">
            <a:extLst>
              <a:ext uri="{FF2B5EF4-FFF2-40B4-BE49-F238E27FC236}">
                <a16:creationId xmlns:a16="http://schemas.microsoft.com/office/drawing/2014/main" id="{24169236-96A3-E5DA-BBFB-541A338751FA}"/>
              </a:ext>
            </a:extLst>
          </p:cNvPr>
          <p:cNvSpPr>
            <a:spLocks noGrp="1"/>
          </p:cNvSpPr>
          <p:nvPr>
            <p:ph type="body" idx="1"/>
          </p:nvPr>
        </p:nvSpPr>
        <p:spPr>
          <a:xfrm>
            <a:off x="324669" y="2988823"/>
            <a:ext cx="8023546" cy="2819388"/>
          </a:xfrm>
        </p:spPr>
        <p:txBody>
          <a:bodyPr>
            <a:normAutofit/>
          </a:bodyPr>
          <a:lstStyle/>
          <a:p>
            <a:pPr marL="571500" indent="-342900">
              <a:buFont typeface="Arial" panose="020B0604020202020204" pitchFamily="34" charset="0"/>
              <a:buChar char="•"/>
            </a:pPr>
            <a:r>
              <a:rPr lang="fr-FR" noProof="0" dirty="0"/>
              <a:t>Produits à faible impact sur l’environnement</a:t>
            </a:r>
          </a:p>
          <a:p>
            <a:pPr marL="571500" indent="-342900">
              <a:buFont typeface="Arial" panose="020B0604020202020204" pitchFamily="34" charset="0"/>
              <a:buChar char="•"/>
            </a:pPr>
            <a:r>
              <a:rPr lang="fr-FR" noProof="0" dirty="0"/>
              <a:t>Efficacité énergétique des appareils de nettoyage</a:t>
            </a:r>
          </a:p>
          <a:p>
            <a:pPr marL="571500" indent="-342900">
              <a:buFont typeface="Arial" panose="020B0604020202020204" pitchFamily="34" charset="0"/>
              <a:buChar char="•"/>
            </a:pPr>
            <a:r>
              <a:rPr lang="fr-FR" noProof="0" dirty="0"/>
              <a:t>Drainage des eaux usées </a:t>
            </a:r>
          </a:p>
          <a:p>
            <a:pPr marL="571500" indent="-342900">
              <a:buFont typeface="Arial" panose="020B0604020202020204" pitchFamily="34" charset="0"/>
              <a:buChar char="•"/>
            </a:pPr>
            <a:r>
              <a:rPr lang="fr-FR" noProof="0" dirty="0"/>
              <a:t>Collecte, tri et recyclage des déchets solides</a:t>
            </a:r>
            <a:endParaRPr lang="fr-FR" b="0" noProof="0" dirty="0"/>
          </a:p>
        </p:txBody>
      </p:sp>
      <p:sp>
        <p:nvSpPr>
          <p:cNvPr id="5" name="CasellaDiTesto 4">
            <a:extLst>
              <a:ext uri="{FF2B5EF4-FFF2-40B4-BE49-F238E27FC236}">
                <a16:creationId xmlns:a16="http://schemas.microsoft.com/office/drawing/2014/main" id="{31C0FEC8-F662-083D-4B13-44748E1B6F50}"/>
              </a:ext>
            </a:extLst>
          </p:cNvPr>
          <p:cNvSpPr txBox="1"/>
          <p:nvPr/>
        </p:nvSpPr>
        <p:spPr>
          <a:xfrm>
            <a:off x="506677" y="2294174"/>
            <a:ext cx="5856544" cy="461665"/>
          </a:xfrm>
          <a:prstGeom prst="rect">
            <a:avLst/>
          </a:prstGeom>
          <a:noFill/>
        </p:spPr>
        <p:txBody>
          <a:bodyPr wrap="square" rtlCol="0">
            <a:spAutoFit/>
          </a:bodyPr>
          <a:lstStyle/>
          <a:p>
            <a:r>
              <a:rPr lang="fr-FR" sz="2400" b="1" noProof="0" dirty="0">
                <a:solidFill>
                  <a:schemeClr val="tx1"/>
                </a:solidFill>
                <a:latin typeface="Aptos" panose="020B0004020202020204" pitchFamily="34" charset="0"/>
              </a:rPr>
              <a:t>Domaines propices à l’amélioration: </a:t>
            </a:r>
          </a:p>
        </p:txBody>
      </p:sp>
      <p:pic>
        <p:nvPicPr>
          <p:cNvPr id="14338" name="Picture 2">
            <a:extLst>
              <a:ext uri="{FF2B5EF4-FFF2-40B4-BE49-F238E27FC236}">
                <a16:creationId xmlns:a16="http://schemas.microsoft.com/office/drawing/2014/main" id="{05C984CB-07E0-4DD8-F717-B35397669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4368" y="1628532"/>
            <a:ext cx="3382963" cy="225461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BF249DE-0E97-A49A-AA19-819F632DB98A}"/>
              </a:ext>
            </a:extLst>
          </p:cNvPr>
          <p:cNvSpPr txBox="1"/>
          <p:nvPr/>
        </p:nvSpPr>
        <p:spPr>
          <a:xfrm>
            <a:off x="594360" y="66224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spTree>
    <p:extLst>
      <p:ext uri="{BB962C8B-B14F-4D97-AF65-F5344CB8AC3E}">
        <p14:creationId xmlns:p14="http://schemas.microsoft.com/office/powerpoint/2010/main" val="1974484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5A2CA-A3D1-C89A-4488-C2C974BC43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3ABC16-5433-A88C-24E4-BF1EDDF2F956}"/>
              </a:ext>
            </a:extLst>
          </p:cNvPr>
          <p:cNvSpPr>
            <a:spLocks noGrp="1"/>
          </p:cNvSpPr>
          <p:nvPr>
            <p:ph type="title"/>
          </p:nvPr>
        </p:nvSpPr>
        <p:spPr>
          <a:xfrm>
            <a:off x="594360" y="478545"/>
            <a:ext cx="6764942" cy="2354026"/>
          </a:xfrm>
        </p:spPr>
        <p:txBody>
          <a:bodyPr wrap="square" anchor="b">
            <a:noAutofit/>
          </a:bodyPr>
          <a:lstStyle/>
          <a:p>
            <a:r>
              <a:rPr lang="de-DE" sz="3600" dirty="0">
                <a:latin typeface="Aptos Serif" panose="02020604070405020304" pitchFamily="18" charset="0"/>
                <a:cs typeface="Aptos Serif" panose="02020604070405020304" pitchFamily="18" charset="0"/>
              </a:rPr>
              <a:t>3.</a:t>
            </a:r>
            <a:r>
              <a:rPr lang="fr-FR" sz="3600" noProof="0" dirty="0">
                <a:latin typeface="Aptos Serif" panose="02020604070405020304" pitchFamily="18" charset="0"/>
                <a:cs typeface="Aptos Serif" panose="02020604070405020304" pitchFamily="18" charset="0"/>
              </a:rPr>
              <a:t> Critères des marchés publics écologiques européens en matière de produits et de services de nettoyage</a:t>
            </a:r>
            <a:endParaRPr lang="de-DE" sz="3600" dirty="0">
              <a:latin typeface="Aptos Serif" panose="02020604070405020304" pitchFamily="18" charset="0"/>
              <a:cs typeface="Aptos Serif" panose="02020604070405020304" pitchFamily="18" charset="0"/>
            </a:endParaRPr>
          </a:p>
        </p:txBody>
      </p:sp>
      <p:sp>
        <p:nvSpPr>
          <p:cNvPr id="3" name="Segnaposto testo 2">
            <a:extLst>
              <a:ext uri="{FF2B5EF4-FFF2-40B4-BE49-F238E27FC236}">
                <a16:creationId xmlns:a16="http://schemas.microsoft.com/office/drawing/2014/main" id="{4EFE19FE-F9B4-B1E0-E31B-75BCDCBA8512}"/>
              </a:ext>
            </a:extLst>
          </p:cNvPr>
          <p:cNvSpPr>
            <a:spLocks noGrp="1"/>
          </p:cNvSpPr>
          <p:nvPr>
            <p:ph type="body" idx="1"/>
          </p:nvPr>
        </p:nvSpPr>
        <p:spPr>
          <a:xfrm>
            <a:off x="402294" y="2982661"/>
            <a:ext cx="5693706" cy="3396794"/>
          </a:xfrm>
        </p:spPr>
        <p:txBody>
          <a:bodyPr wrap="square" anchor="t">
            <a:normAutofit/>
          </a:bodyPr>
          <a:lstStyle/>
          <a:p>
            <a:r>
              <a:rPr lang="fr-FR" sz="2400" noProof="0">
                <a:solidFill>
                  <a:schemeClr val="tx1">
                    <a:lumMod val="95000"/>
                    <a:lumOff val="5000"/>
                  </a:schemeClr>
                </a:solidFill>
                <a:latin typeface="Aptos" panose="020B0004020202020204" pitchFamily="34" charset="0"/>
              </a:rPr>
              <a:t>Actuellement, il y a </a:t>
            </a:r>
            <a:r>
              <a:rPr lang="fr-FR" sz="2400" b="1" noProof="0">
                <a:solidFill>
                  <a:schemeClr val="tx1">
                    <a:lumMod val="95000"/>
                    <a:lumOff val="5000"/>
                  </a:schemeClr>
                </a:solidFill>
                <a:latin typeface="Aptos" panose="020B0004020202020204" pitchFamily="34" charset="0"/>
              </a:rPr>
              <a:t>des critères européens GPP séparés </a:t>
            </a:r>
            <a:r>
              <a:rPr lang="fr-FR" sz="2400" noProof="0">
                <a:solidFill>
                  <a:schemeClr val="tx1">
                    <a:lumMod val="95000"/>
                    <a:lumOff val="5000"/>
                  </a:schemeClr>
                </a:solidFill>
                <a:latin typeface="Aptos" panose="020B0004020202020204" pitchFamily="34" charset="0"/>
              </a:rPr>
              <a:t>s’appliquant aux produits d’une part et aux services de nettoyage de l’autre.</a:t>
            </a:r>
          </a:p>
          <a:p>
            <a:r>
              <a:rPr lang="fr-FR" sz="2400" noProof="0">
                <a:solidFill>
                  <a:schemeClr val="tx1">
                    <a:lumMod val="95000"/>
                    <a:lumOff val="5000"/>
                  </a:schemeClr>
                </a:solidFill>
                <a:latin typeface="Aptos" panose="020B0004020202020204" pitchFamily="34" charset="0"/>
              </a:rPr>
              <a:t>Les critères de </a:t>
            </a:r>
            <a:r>
              <a:rPr lang="fr-FR" sz="2400" b="1" noProof="0">
                <a:solidFill>
                  <a:schemeClr val="tx1">
                    <a:lumMod val="95000"/>
                    <a:lumOff val="5000"/>
                  </a:schemeClr>
                </a:solidFill>
                <a:latin typeface="Aptos" panose="020B0004020202020204" pitchFamily="34" charset="0"/>
              </a:rPr>
              <a:t>l’écolabel européens et ceux, européens</a:t>
            </a:r>
            <a:r>
              <a:rPr lang="fr-FR" sz="2400" noProof="0">
                <a:solidFill>
                  <a:schemeClr val="tx1">
                    <a:lumMod val="95000"/>
                    <a:lumOff val="5000"/>
                  </a:schemeClr>
                </a:solidFill>
                <a:latin typeface="Aptos" panose="020B0004020202020204" pitchFamily="34" charset="0"/>
              </a:rPr>
              <a:t>, </a:t>
            </a:r>
            <a:r>
              <a:rPr lang="fr-FR" sz="2400" b="1" noProof="0">
                <a:solidFill>
                  <a:schemeClr val="tx1">
                    <a:lumMod val="95000"/>
                    <a:lumOff val="5000"/>
                  </a:schemeClr>
                </a:solidFill>
                <a:latin typeface="Aptos" panose="020B0004020202020204" pitchFamily="34" charset="0"/>
              </a:rPr>
              <a:t>des GPP </a:t>
            </a:r>
            <a:r>
              <a:rPr lang="fr-FR" sz="2400" noProof="0">
                <a:solidFill>
                  <a:schemeClr val="tx1">
                    <a:lumMod val="95000"/>
                    <a:lumOff val="5000"/>
                  </a:schemeClr>
                </a:solidFill>
                <a:latin typeface="Aptos" panose="020B0004020202020204" pitchFamily="34" charset="0"/>
              </a:rPr>
              <a:t>des produits et services de nettoyage sont liés entre eux. </a:t>
            </a:r>
            <a:endParaRPr lang="fr-FR" sz="2400" noProof="0" dirty="0">
              <a:solidFill>
                <a:schemeClr val="tx1">
                  <a:lumMod val="95000"/>
                  <a:lumOff val="5000"/>
                </a:schemeClr>
              </a:solidFill>
              <a:latin typeface="Aptos" panose="020B0004020202020204" pitchFamily="34" charset="0"/>
            </a:endParaRPr>
          </a:p>
        </p:txBody>
      </p:sp>
      <p:pic>
        <p:nvPicPr>
          <p:cNvPr id="15362" name="Picture 2">
            <a:extLst>
              <a:ext uri="{FF2B5EF4-FFF2-40B4-BE49-F238E27FC236}">
                <a16:creationId xmlns:a16="http://schemas.microsoft.com/office/drawing/2014/main" id="{8A7BC11A-92A2-2258-9476-B9723685A1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40" r="20796"/>
          <a:stretch>
            <a:fillRect/>
          </a:stretch>
        </p:blipFill>
        <p:spPr bwMode="auto">
          <a:xfrm>
            <a:off x="8080682" y="1189375"/>
            <a:ext cx="4111318" cy="441483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9312D3BC-1E52-E58B-77B2-0784CD8723BB}"/>
              </a:ext>
            </a:extLst>
          </p:cNvPr>
          <p:cNvSpPr txBox="1"/>
          <p:nvPr/>
        </p:nvSpPr>
        <p:spPr>
          <a:xfrm>
            <a:off x="594360" y="66224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spTree>
    <p:extLst>
      <p:ext uri="{BB962C8B-B14F-4D97-AF65-F5344CB8AC3E}">
        <p14:creationId xmlns:p14="http://schemas.microsoft.com/office/powerpoint/2010/main" val="4171593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7B61C-3DC7-DDCF-82AE-29577E7ACC50}"/>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FA2E059F-0909-2B6D-1A79-467EA4D64935}"/>
              </a:ext>
            </a:extLst>
          </p:cNvPr>
          <p:cNvSpPr>
            <a:spLocks noGrp="1"/>
          </p:cNvSpPr>
          <p:nvPr>
            <p:ph type="title"/>
          </p:nvPr>
        </p:nvSpPr>
        <p:spPr>
          <a:xfrm>
            <a:off x="602422" y="547487"/>
            <a:ext cx="9778365" cy="1494596"/>
          </a:xfrm>
        </p:spPr>
        <p:txBody>
          <a:bodyPr/>
          <a:lstStyle/>
          <a:p>
            <a:r>
              <a:rPr lang="de-DE" sz="3600" dirty="0">
                <a:latin typeface="Aptos Serif" panose="02020604070405020304" pitchFamily="18" charset="0"/>
                <a:cs typeface="Aptos Serif" panose="02020604070405020304" pitchFamily="18" charset="0"/>
              </a:rPr>
              <a:t>3. </a:t>
            </a:r>
            <a:r>
              <a:rPr lang="fr-FR" sz="3600" noProof="0" dirty="0">
                <a:latin typeface="Aptos Serif" panose="02020604070405020304" pitchFamily="18" charset="0"/>
                <a:cs typeface="Aptos Serif" panose="02020604070405020304" pitchFamily="18" charset="0"/>
              </a:rPr>
              <a:t>Critères des marchés publics écologiques européens en matière de produits et de services de nettoyage</a:t>
            </a:r>
            <a:endParaRPr lang="it-IT" sz="3600" dirty="0">
              <a:latin typeface="Aptos Serif" panose="02020604070405020304" pitchFamily="18" charset="0"/>
              <a:cs typeface="Aptos Serif" panose="02020604070405020304" pitchFamily="18" charset="0"/>
            </a:endParaRPr>
          </a:p>
        </p:txBody>
      </p:sp>
      <p:sp>
        <p:nvSpPr>
          <p:cNvPr id="7" name="Segnaposto testo 6">
            <a:extLst>
              <a:ext uri="{FF2B5EF4-FFF2-40B4-BE49-F238E27FC236}">
                <a16:creationId xmlns:a16="http://schemas.microsoft.com/office/drawing/2014/main" id="{B718D0C5-A0A2-6E9F-EDCF-DE53C14188EE}"/>
              </a:ext>
            </a:extLst>
          </p:cNvPr>
          <p:cNvSpPr>
            <a:spLocks noGrp="1"/>
          </p:cNvSpPr>
          <p:nvPr>
            <p:ph type="body" idx="2"/>
          </p:nvPr>
        </p:nvSpPr>
        <p:spPr>
          <a:xfrm>
            <a:off x="693479" y="3443945"/>
            <a:ext cx="5103164" cy="3135926"/>
          </a:xfrm>
        </p:spPr>
        <p:txBody>
          <a:bodyPr>
            <a:normAutofit fontScale="92500" lnSpcReduction="20000"/>
          </a:bodyPr>
          <a:lstStyle/>
          <a:p>
            <a:pPr marL="571500" indent="-342900">
              <a:buFont typeface="Wingdings" panose="05000000000000000000" pitchFamily="2" charset="2"/>
              <a:buChar char="Ø"/>
            </a:pPr>
            <a:r>
              <a:rPr lang="fr-FR" sz="2400" b="1" noProof="0" dirty="0">
                <a:solidFill>
                  <a:schemeClr val="accent1">
                    <a:lumMod val="50000"/>
                  </a:schemeClr>
                </a:solidFill>
                <a:latin typeface="Aptos" panose="020B0004020202020204" pitchFamily="34" charset="0"/>
              </a:rPr>
              <a:t>Utilisation de produits et d’accessoires de nettoyage écolabellisés</a:t>
            </a:r>
            <a:endParaRPr lang="fr-FR" sz="2400" noProof="0" dirty="0">
              <a:solidFill>
                <a:schemeClr val="tx1"/>
              </a:solidFill>
              <a:latin typeface="Aptos" panose="020B0004020202020204" pitchFamily="34" charset="0"/>
            </a:endParaRPr>
          </a:p>
          <a:p>
            <a:pPr marL="571500" indent="-342900">
              <a:buFont typeface="Wingdings" panose="05000000000000000000" pitchFamily="2" charset="2"/>
              <a:buChar char="Ø"/>
            </a:pPr>
            <a:r>
              <a:rPr lang="fr-FR" sz="2400" b="1" noProof="0" dirty="0">
                <a:solidFill>
                  <a:schemeClr val="accent1">
                    <a:lumMod val="50000"/>
                  </a:schemeClr>
                </a:solidFill>
                <a:latin typeface="Aptos" panose="020B0004020202020204" pitchFamily="34" charset="0"/>
              </a:rPr>
              <a:t>Efficacité énergétique – </a:t>
            </a:r>
            <a:r>
              <a:rPr lang="fr-FR" sz="2400" noProof="0" dirty="0">
                <a:solidFill>
                  <a:schemeClr val="tx1">
                    <a:lumMod val="95000"/>
                    <a:lumOff val="5000"/>
                  </a:schemeClr>
                </a:solidFill>
                <a:latin typeface="Aptos" panose="020B0004020202020204" pitchFamily="34" charset="0"/>
              </a:rPr>
              <a:t>exigences pour des appareils tels que les aspirateurs</a:t>
            </a:r>
            <a:endParaRPr lang="fr-FR" sz="2400" b="1" noProof="0" dirty="0">
              <a:solidFill>
                <a:schemeClr val="tx1">
                  <a:lumMod val="95000"/>
                  <a:lumOff val="5000"/>
                </a:schemeClr>
              </a:solidFill>
              <a:latin typeface="Aptos" panose="020B0004020202020204" pitchFamily="34" charset="0"/>
            </a:endParaRPr>
          </a:p>
          <a:p>
            <a:pPr marL="571500" indent="-342900">
              <a:buFont typeface="Wingdings" panose="05000000000000000000" pitchFamily="2" charset="2"/>
              <a:buChar char="Ø"/>
            </a:pPr>
            <a:r>
              <a:rPr lang="fr-FR" sz="2400" b="1" noProof="0" dirty="0">
                <a:solidFill>
                  <a:schemeClr val="accent1">
                    <a:lumMod val="50000"/>
                  </a:schemeClr>
                </a:solidFill>
                <a:latin typeface="Aptos" panose="020B0004020202020204" pitchFamily="34" charset="0"/>
              </a:rPr>
              <a:t>Utilisation de concentrés de produits – </a:t>
            </a:r>
            <a:r>
              <a:rPr lang="fr-FR" sz="2400" noProof="0" dirty="0">
                <a:solidFill>
                  <a:schemeClr val="tx1">
                    <a:lumMod val="95000"/>
                    <a:lumOff val="5000"/>
                  </a:schemeClr>
                </a:solidFill>
                <a:latin typeface="Aptos" panose="020B0004020202020204" pitchFamily="34" charset="0"/>
              </a:rPr>
              <a:t>pour réduire les emballages et les transports</a:t>
            </a:r>
          </a:p>
        </p:txBody>
      </p:sp>
      <p:sp>
        <p:nvSpPr>
          <p:cNvPr id="8" name="Segnaposto testo 6">
            <a:extLst>
              <a:ext uri="{FF2B5EF4-FFF2-40B4-BE49-F238E27FC236}">
                <a16:creationId xmlns:a16="http://schemas.microsoft.com/office/drawing/2014/main" id="{34A11C87-3483-6C6B-9DA8-364E3B5AEA00}"/>
              </a:ext>
            </a:extLst>
          </p:cNvPr>
          <p:cNvSpPr txBox="1">
            <a:spLocks/>
          </p:cNvSpPr>
          <p:nvPr/>
        </p:nvSpPr>
        <p:spPr>
          <a:xfrm>
            <a:off x="6056162" y="3443944"/>
            <a:ext cx="4590961" cy="3135926"/>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571500" indent="-342900">
              <a:buFont typeface="Wingdings" panose="05000000000000000000" pitchFamily="2" charset="2"/>
              <a:buChar char="Ø"/>
            </a:pPr>
            <a:r>
              <a:rPr lang="fr-FR" sz="2400" b="1" noProof="0" dirty="0">
                <a:solidFill>
                  <a:schemeClr val="accent1">
                    <a:lumMod val="50000"/>
                  </a:schemeClr>
                </a:solidFill>
                <a:latin typeface="Aptos" panose="020B0004020202020204" pitchFamily="34" charset="0"/>
              </a:rPr>
              <a:t>Produits en microfibres </a:t>
            </a:r>
            <a:r>
              <a:rPr lang="fr-FR" sz="2400" b="1" noProof="0" dirty="0">
                <a:solidFill>
                  <a:schemeClr val="tx1">
                    <a:lumMod val="95000"/>
                    <a:lumOff val="5000"/>
                  </a:schemeClr>
                </a:solidFill>
                <a:latin typeface="Aptos" panose="020B0004020202020204" pitchFamily="34" charset="0"/>
              </a:rPr>
              <a:t>– </a:t>
            </a:r>
            <a:r>
              <a:rPr lang="fr-FR" sz="2400" noProof="0" dirty="0">
                <a:solidFill>
                  <a:schemeClr val="tx1">
                    <a:lumMod val="95000"/>
                    <a:lumOff val="5000"/>
                  </a:schemeClr>
                </a:solidFill>
                <a:latin typeface="Aptos" panose="020B0004020202020204" pitchFamily="34" charset="0"/>
              </a:rPr>
              <a:t>pour améliorer la performance de nettoyage</a:t>
            </a:r>
          </a:p>
          <a:p>
            <a:pPr marL="571500" indent="-342900">
              <a:buFont typeface="Wingdings" panose="05000000000000000000" pitchFamily="2" charset="2"/>
              <a:buChar char="Ø"/>
            </a:pPr>
            <a:r>
              <a:rPr lang="fr-FR" sz="2400" b="1" noProof="0" dirty="0">
                <a:solidFill>
                  <a:schemeClr val="accent1">
                    <a:lumMod val="50000"/>
                  </a:schemeClr>
                </a:solidFill>
                <a:latin typeface="Aptos" panose="020B0004020202020204" pitchFamily="34" charset="0"/>
              </a:rPr>
              <a:t>Mesures dans le domaine de gestion de l’environnement</a:t>
            </a:r>
          </a:p>
          <a:p>
            <a:pPr marL="571500" indent="-342900">
              <a:buFont typeface="Wingdings" panose="05000000000000000000" pitchFamily="2" charset="2"/>
              <a:buChar char="Ø"/>
            </a:pPr>
            <a:r>
              <a:rPr lang="fr-FR" sz="2400" noProof="0" dirty="0">
                <a:solidFill>
                  <a:schemeClr val="tx1">
                    <a:lumMod val="95000"/>
                    <a:lumOff val="5000"/>
                  </a:schemeClr>
                </a:solidFill>
                <a:latin typeface="Aptos" panose="020B0004020202020204" pitchFamily="34" charset="0"/>
              </a:rPr>
              <a:t>Approvisionnement durable des </a:t>
            </a:r>
            <a:r>
              <a:rPr lang="fr-FR" sz="2400" b="1" noProof="0" dirty="0">
                <a:solidFill>
                  <a:schemeClr val="accent1">
                    <a:lumMod val="50000"/>
                  </a:schemeClr>
                </a:solidFill>
                <a:latin typeface="Aptos" panose="020B0004020202020204" pitchFamily="34" charset="0"/>
              </a:rPr>
              <a:t>biens de consommation</a:t>
            </a:r>
            <a:endParaRPr lang="fr-FR" sz="2400" noProof="0" dirty="0">
              <a:latin typeface="Aptos" panose="020B0004020202020204" pitchFamily="34" charset="0"/>
            </a:endParaRPr>
          </a:p>
        </p:txBody>
      </p:sp>
      <p:sp>
        <p:nvSpPr>
          <p:cNvPr id="10" name="CasellaDiTesto 9">
            <a:extLst>
              <a:ext uri="{FF2B5EF4-FFF2-40B4-BE49-F238E27FC236}">
                <a16:creationId xmlns:a16="http://schemas.microsoft.com/office/drawing/2014/main" id="{FE6C97FF-B6D9-4C92-7696-04C30F1F52AD}"/>
              </a:ext>
            </a:extLst>
          </p:cNvPr>
          <p:cNvSpPr txBox="1"/>
          <p:nvPr/>
        </p:nvSpPr>
        <p:spPr>
          <a:xfrm>
            <a:off x="602422" y="2563066"/>
            <a:ext cx="8674900" cy="461665"/>
          </a:xfrm>
          <a:prstGeom prst="rect">
            <a:avLst/>
          </a:prstGeom>
          <a:noFill/>
        </p:spPr>
        <p:txBody>
          <a:bodyPr wrap="square">
            <a:spAutoFit/>
          </a:bodyPr>
          <a:lstStyle/>
          <a:p>
            <a:r>
              <a:rPr lang="fr-FR" sz="2400" b="1" noProof="0" dirty="0">
                <a:solidFill>
                  <a:schemeClr val="accent2">
                    <a:lumMod val="75000"/>
                  </a:schemeClr>
                </a:solidFill>
                <a:latin typeface="Aptos" panose="020B0004020202020204" pitchFamily="34" charset="0"/>
              </a:rPr>
              <a:t>Spécifications techniques:</a:t>
            </a:r>
          </a:p>
        </p:txBody>
      </p:sp>
    </p:spTree>
    <p:extLst>
      <p:ext uri="{BB962C8B-B14F-4D97-AF65-F5344CB8AC3E}">
        <p14:creationId xmlns:p14="http://schemas.microsoft.com/office/powerpoint/2010/main" val="3130350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1EA50-319E-9E50-867C-0CE53AA064D3}"/>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7AA97CF3-B871-F1D2-8CA0-BE0FD8D37A33}"/>
              </a:ext>
            </a:extLst>
          </p:cNvPr>
          <p:cNvSpPr>
            <a:spLocks noGrp="1"/>
          </p:cNvSpPr>
          <p:nvPr>
            <p:ph type="title"/>
          </p:nvPr>
        </p:nvSpPr>
        <p:spPr>
          <a:xfrm>
            <a:off x="594360" y="293074"/>
            <a:ext cx="8950473" cy="1805663"/>
          </a:xfrm>
        </p:spPr>
        <p:txBody>
          <a:bodyPr/>
          <a:lstStyle/>
          <a:p>
            <a:r>
              <a:rPr lang="de-DE" sz="3600" dirty="0">
                <a:latin typeface="Aptos Serif" panose="02020604070405020304" pitchFamily="18" charset="0"/>
                <a:cs typeface="Aptos Serif" panose="02020604070405020304" pitchFamily="18" charset="0"/>
              </a:rPr>
              <a:t>3</a:t>
            </a:r>
            <a:r>
              <a:rPr lang="fr-FR" sz="3600" noProof="0" dirty="0">
                <a:latin typeface="Aptos Serif" panose="02020604070405020304" pitchFamily="18" charset="0"/>
                <a:cs typeface="Aptos Serif" panose="02020604070405020304" pitchFamily="18" charset="0"/>
              </a:rPr>
              <a:t>. Critères des marchés publics écologiques européens dans les data centers, les salles de serveurs et le services cloud</a:t>
            </a:r>
            <a:endParaRPr lang="it-IT" sz="3600" dirty="0">
              <a:latin typeface="Aptos Serif" panose="02020604070405020304" pitchFamily="18" charset="0"/>
              <a:cs typeface="Aptos Serif" panose="02020604070405020304" pitchFamily="18" charset="0"/>
            </a:endParaRPr>
          </a:p>
        </p:txBody>
      </p:sp>
      <p:sp>
        <p:nvSpPr>
          <p:cNvPr id="7" name="Segnaposto testo 6">
            <a:extLst>
              <a:ext uri="{FF2B5EF4-FFF2-40B4-BE49-F238E27FC236}">
                <a16:creationId xmlns:a16="http://schemas.microsoft.com/office/drawing/2014/main" id="{6508418B-A11F-696D-6321-EFB2B445B0F0}"/>
              </a:ext>
            </a:extLst>
          </p:cNvPr>
          <p:cNvSpPr>
            <a:spLocks noGrp="1"/>
          </p:cNvSpPr>
          <p:nvPr>
            <p:ph type="body" idx="2"/>
          </p:nvPr>
        </p:nvSpPr>
        <p:spPr>
          <a:xfrm>
            <a:off x="693479" y="3443945"/>
            <a:ext cx="5103164" cy="3135926"/>
          </a:xfrm>
        </p:spPr>
        <p:txBody>
          <a:bodyPr>
            <a:normAutofit/>
          </a:bodyPr>
          <a:lstStyle/>
          <a:p>
            <a:pPr marL="571500" indent="-342900">
              <a:buFont typeface="Wingdings" panose="05000000000000000000" pitchFamily="2" charset="2"/>
              <a:buChar char="Ø"/>
            </a:pPr>
            <a:r>
              <a:rPr lang="fr-FR" dirty="0">
                <a:solidFill>
                  <a:schemeClr val="tx1"/>
                </a:solidFill>
                <a:latin typeface="Aptos" panose="020B0004020202020204" pitchFamily="34" charset="0"/>
              </a:rPr>
              <a:t>Mise en œuvre de pratiques de gestion environnementale améliorées dans la prestation des services</a:t>
            </a:r>
          </a:p>
          <a:p>
            <a:pPr marL="571500" indent="-342900">
              <a:buFont typeface="Wingdings" panose="05000000000000000000" pitchFamily="2" charset="2"/>
              <a:buChar char="Ø"/>
            </a:pPr>
            <a:r>
              <a:rPr lang="fr-FR" dirty="0">
                <a:solidFill>
                  <a:schemeClr val="tx1"/>
                </a:solidFill>
                <a:latin typeface="Aptos" panose="020B0004020202020204" pitchFamily="34" charset="0"/>
              </a:rPr>
              <a:t>Les produits d'entretien et accessoires écolabellisés doivent répondre à des critères stricts</a:t>
            </a:r>
            <a:endParaRPr lang="fr-FR" noProof="0" dirty="0">
              <a:solidFill>
                <a:schemeClr val="tx1"/>
              </a:solidFill>
              <a:latin typeface="Aptos" panose="020B0004020202020204" pitchFamily="34" charset="0"/>
            </a:endParaRPr>
          </a:p>
        </p:txBody>
      </p:sp>
      <p:sp>
        <p:nvSpPr>
          <p:cNvPr id="8" name="Segnaposto testo 6">
            <a:extLst>
              <a:ext uri="{FF2B5EF4-FFF2-40B4-BE49-F238E27FC236}">
                <a16:creationId xmlns:a16="http://schemas.microsoft.com/office/drawing/2014/main" id="{AC6193E6-50A1-20CE-6800-2B7171A9789C}"/>
              </a:ext>
            </a:extLst>
          </p:cNvPr>
          <p:cNvSpPr txBox="1">
            <a:spLocks/>
          </p:cNvSpPr>
          <p:nvPr/>
        </p:nvSpPr>
        <p:spPr>
          <a:xfrm>
            <a:off x="6080566" y="3429000"/>
            <a:ext cx="4590961" cy="3135926"/>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571500" indent="-342900">
              <a:buFont typeface="Wingdings" panose="05000000000000000000" pitchFamily="2" charset="2"/>
              <a:buChar char="Ø"/>
            </a:pPr>
            <a:r>
              <a:rPr lang="fr-FR" dirty="0">
                <a:solidFill>
                  <a:schemeClr val="tx1"/>
                </a:solidFill>
                <a:latin typeface="Aptos" panose="020B0004020202020204" pitchFamily="34" charset="0"/>
              </a:rPr>
              <a:t>Efficacité énergétique des aspirateurs </a:t>
            </a:r>
            <a:endParaRPr lang="fr-FR" b="1" noProof="0" dirty="0">
              <a:solidFill>
                <a:schemeClr val="tx1"/>
              </a:solidFill>
              <a:latin typeface="Aptos" panose="020B0004020202020204" pitchFamily="34" charset="0"/>
            </a:endParaRPr>
          </a:p>
        </p:txBody>
      </p:sp>
      <p:sp>
        <p:nvSpPr>
          <p:cNvPr id="10" name="CasellaDiTesto 9">
            <a:extLst>
              <a:ext uri="{FF2B5EF4-FFF2-40B4-BE49-F238E27FC236}">
                <a16:creationId xmlns:a16="http://schemas.microsoft.com/office/drawing/2014/main" id="{696D03FB-6C15-D01F-5263-38C9EFEA7EC7}"/>
              </a:ext>
            </a:extLst>
          </p:cNvPr>
          <p:cNvSpPr txBox="1"/>
          <p:nvPr/>
        </p:nvSpPr>
        <p:spPr>
          <a:xfrm>
            <a:off x="465772" y="2890835"/>
            <a:ext cx="8323027" cy="523220"/>
          </a:xfrm>
          <a:prstGeom prst="rect">
            <a:avLst/>
          </a:prstGeom>
          <a:noFill/>
        </p:spPr>
        <p:txBody>
          <a:bodyPr wrap="square">
            <a:spAutoFit/>
          </a:bodyPr>
          <a:lstStyle/>
          <a:p>
            <a:r>
              <a:rPr lang="fr-FR" sz="2800" b="1" dirty="0">
                <a:solidFill>
                  <a:schemeClr val="accent2">
                    <a:lumMod val="75000"/>
                  </a:schemeClr>
                </a:solidFill>
                <a:latin typeface="Aptos" panose="020B0004020202020204" pitchFamily="34" charset="0"/>
              </a:rPr>
              <a:t>Critères d'attribution : </a:t>
            </a:r>
            <a:endParaRPr lang="en-US" sz="2800" b="1" dirty="0">
              <a:solidFill>
                <a:schemeClr val="accent2">
                  <a:lumMod val="75000"/>
                </a:schemeClr>
              </a:solidFill>
              <a:latin typeface="Aptos" panose="020B0004020202020204" pitchFamily="34" charset="0"/>
            </a:endParaRPr>
          </a:p>
        </p:txBody>
      </p:sp>
    </p:spTree>
    <p:extLst>
      <p:ext uri="{BB962C8B-B14F-4D97-AF65-F5344CB8AC3E}">
        <p14:creationId xmlns:p14="http://schemas.microsoft.com/office/powerpoint/2010/main" val="669594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F2ED5-947E-4674-BC3B-351B35CCB904}"/>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01651A0D-3CD6-BAFC-53B9-BC8A1B03ECD2}"/>
              </a:ext>
            </a:extLst>
          </p:cNvPr>
          <p:cNvSpPr>
            <a:spLocks noGrp="1"/>
          </p:cNvSpPr>
          <p:nvPr>
            <p:ph type="title"/>
          </p:nvPr>
        </p:nvSpPr>
        <p:spPr>
          <a:xfrm>
            <a:off x="594360" y="293074"/>
            <a:ext cx="8950473" cy="1805663"/>
          </a:xfrm>
        </p:spPr>
        <p:txBody>
          <a:bodyPr/>
          <a:lstStyle/>
          <a:p>
            <a:r>
              <a:rPr lang="de-DE" sz="3600" dirty="0">
                <a:latin typeface="Aptos Serif" panose="02020604070405020304" pitchFamily="18" charset="0"/>
                <a:cs typeface="Aptos Serif" panose="02020604070405020304" pitchFamily="18" charset="0"/>
              </a:rPr>
              <a:t>3</a:t>
            </a:r>
            <a:r>
              <a:rPr lang="fr-FR" sz="3600" noProof="0" dirty="0">
                <a:latin typeface="Aptos Serif" panose="02020604070405020304" pitchFamily="18" charset="0"/>
                <a:cs typeface="Aptos Serif" panose="02020604070405020304" pitchFamily="18" charset="0"/>
              </a:rPr>
              <a:t>. Critères des marchés publics écologiques européens dans les data centers, les salles de serveurs et le services cloud</a:t>
            </a:r>
            <a:endParaRPr lang="it-IT" sz="3600" dirty="0">
              <a:latin typeface="Aptos Serif" panose="02020604070405020304" pitchFamily="18" charset="0"/>
              <a:cs typeface="Aptos Serif" panose="02020604070405020304" pitchFamily="18" charset="0"/>
            </a:endParaRPr>
          </a:p>
        </p:txBody>
      </p:sp>
      <p:sp>
        <p:nvSpPr>
          <p:cNvPr id="7" name="Segnaposto testo 6">
            <a:extLst>
              <a:ext uri="{FF2B5EF4-FFF2-40B4-BE49-F238E27FC236}">
                <a16:creationId xmlns:a16="http://schemas.microsoft.com/office/drawing/2014/main" id="{171BA76E-0DC0-2E6F-1346-B5B3BC5D6FE7}"/>
              </a:ext>
            </a:extLst>
          </p:cNvPr>
          <p:cNvSpPr>
            <a:spLocks noGrp="1"/>
          </p:cNvSpPr>
          <p:nvPr>
            <p:ph type="body" idx="2"/>
          </p:nvPr>
        </p:nvSpPr>
        <p:spPr>
          <a:xfrm>
            <a:off x="693479" y="3443945"/>
            <a:ext cx="5103164" cy="3135926"/>
          </a:xfrm>
        </p:spPr>
        <p:txBody>
          <a:bodyPr>
            <a:normAutofit/>
          </a:bodyPr>
          <a:lstStyle/>
          <a:p>
            <a:pPr marL="571500" indent="-342900">
              <a:buFont typeface="Wingdings" panose="05000000000000000000" pitchFamily="2" charset="2"/>
              <a:buChar char="Ø"/>
            </a:pPr>
            <a:r>
              <a:rPr lang="fr-FR" dirty="0">
                <a:solidFill>
                  <a:schemeClr val="tx1"/>
                </a:solidFill>
                <a:latin typeface="Aptos" panose="020B0004020202020204" pitchFamily="34" charset="0"/>
              </a:rPr>
              <a:t>Documentation et rapport sur les produits d'entretien et les accessoires utilisés</a:t>
            </a:r>
          </a:p>
          <a:p>
            <a:pPr marL="571500" indent="-342900">
              <a:buFont typeface="Wingdings" panose="05000000000000000000" pitchFamily="2" charset="2"/>
              <a:buChar char="Ø"/>
            </a:pPr>
            <a:r>
              <a:rPr lang="fr-FR" dirty="0">
                <a:solidFill>
                  <a:schemeClr val="tx1"/>
                </a:solidFill>
                <a:latin typeface="Aptos" panose="020B0004020202020204" pitchFamily="34" charset="0"/>
              </a:rPr>
              <a:t>Dosage correct des produits d'entretien</a:t>
            </a:r>
            <a:endParaRPr lang="fr-FR" noProof="0" dirty="0">
              <a:solidFill>
                <a:schemeClr val="tx1"/>
              </a:solidFill>
              <a:latin typeface="Aptos" panose="020B0004020202020204" pitchFamily="34" charset="0"/>
            </a:endParaRPr>
          </a:p>
        </p:txBody>
      </p:sp>
      <p:sp>
        <p:nvSpPr>
          <p:cNvPr id="8" name="Segnaposto testo 6">
            <a:extLst>
              <a:ext uri="{FF2B5EF4-FFF2-40B4-BE49-F238E27FC236}">
                <a16:creationId xmlns:a16="http://schemas.microsoft.com/office/drawing/2014/main" id="{A01EC101-09D3-6ED1-26D0-7C3953B0DC98}"/>
              </a:ext>
            </a:extLst>
          </p:cNvPr>
          <p:cNvSpPr txBox="1">
            <a:spLocks/>
          </p:cNvSpPr>
          <p:nvPr/>
        </p:nvSpPr>
        <p:spPr>
          <a:xfrm>
            <a:off x="6080566" y="3429000"/>
            <a:ext cx="4590961" cy="3135926"/>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571500" indent="-342900">
              <a:buFont typeface="Wingdings" panose="05000000000000000000" pitchFamily="2" charset="2"/>
              <a:buChar char="Ø"/>
            </a:pPr>
            <a:r>
              <a:rPr lang="fr-FR" dirty="0">
                <a:solidFill>
                  <a:schemeClr val="tx1"/>
                </a:solidFill>
                <a:latin typeface="Aptos" panose="020B0004020202020204" pitchFamily="34" charset="0"/>
              </a:rPr>
              <a:t>Formation du personnel d'entretien aux pratiques durables et sécuritaires </a:t>
            </a:r>
            <a:endParaRPr lang="fr-FR" b="1" noProof="0" dirty="0">
              <a:solidFill>
                <a:schemeClr val="tx1"/>
              </a:solidFill>
              <a:latin typeface="Aptos" panose="020B0004020202020204" pitchFamily="34" charset="0"/>
            </a:endParaRPr>
          </a:p>
        </p:txBody>
      </p:sp>
      <p:sp>
        <p:nvSpPr>
          <p:cNvPr id="10" name="CasellaDiTesto 9">
            <a:extLst>
              <a:ext uri="{FF2B5EF4-FFF2-40B4-BE49-F238E27FC236}">
                <a16:creationId xmlns:a16="http://schemas.microsoft.com/office/drawing/2014/main" id="{485DEDBC-E37F-1185-9056-F350EA3A5073}"/>
              </a:ext>
            </a:extLst>
          </p:cNvPr>
          <p:cNvSpPr txBox="1"/>
          <p:nvPr/>
        </p:nvSpPr>
        <p:spPr>
          <a:xfrm>
            <a:off x="465772" y="2890835"/>
            <a:ext cx="8323027" cy="523220"/>
          </a:xfrm>
          <a:prstGeom prst="rect">
            <a:avLst/>
          </a:prstGeom>
          <a:noFill/>
        </p:spPr>
        <p:txBody>
          <a:bodyPr wrap="square">
            <a:spAutoFit/>
          </a:bodyPr>
          <a:lstStyle/>
          <a:p>
            <a:r>
              <a:rPr lang="fr-FR" sz="2800" b="1" dirty="0">
                <a:solidFill>
                  <a:schemeClr val="accent2">
                    <a:lumMod val="75000"/>
                  </a:schemeClr>
                </a:solidFill>
                <a:latin typeface="Aptos" panose="020B0004020202020204" pitchFamily="34" charset="0"/>
              </a:rPr>
              <a:t>Clauses relatives à l'exécution du contrat : </a:t>
            </a:r>
            <a:endParaRPr lang="en-US" sz="2800" b="1" dirty="0">
              <a:solidFill>
                <a:schemeClr val="accent2">
                  <a:lumMod val="75000"/>
                </a:schemeClr>
              </a:solidFill>
              <a:latin typeface="Aptos" panose="020B0004020202020204" pitchFamily="34" charset="0"/>
            </a:endParaRPr>
          </a:p>
        </p:txBody>
      </p:sp>
    </p:spTree>
    <p:extLst>
      <p:ext uri="{BB962C8B-B14F-4D97-AF65-F5344CB8AC3E}">
        <p14:creationId xmlns:p14="http://schemas.microsoft.com/office/powerpoint/2010/main" val="1873495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71C67-CCC6-3BA1-8659-A6C2F51FC05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14AC9B9-FBD9-3C71-BF28-829B2603C0A6}"/>
              </a:ext>
            </a:extLst>
          </p:cNvPr>
          <p:cNvSpPr>
            <a:spLocks noGrp="1"/>
          </p:cNvSpPr>
          <p:nvPr>
            <p:ph type="title"/>
          </p:nvPr>
        </p:nvSpPr>
        <p:spPr>
          <a:xfrm>
            <a:off x="576627" y="528523"/>
            <a:ext cx="9213519" cy="1494596"/>
          </a:xfrm>
        </p:spPr>
        <p:txBody>
          <a:bodyPr/>
          <a:lstStyle/>
          <a:p>
            <a:r>
              <a:rPr lang="de-DE" sz="3600" dirty="0">
                <a:latin typeface="Aptos Serif" panose="02020604070405020304" pitchFamily="18" charset="0"/>
                <a:cs typeface="Aptos Serif" panose="02020604070405020304" pitchFamily="18" charset="0"/>
              </a:rPr>
              <a:t>3. </a:t>
            </a:r>
            <a:r>
              <a:rPr lang="fr-FR" sz="3600" noProof="0" dirty="0">
                <a:latin typeface="Aptos Serif" panose="02020604070405020304" pitchFamily="18" charset="0"/>
                <a:cs typeface="Aptos Serif" panose="02020604070405020304" pitchFamily="18" charset="0"/>
              </a:rPr>
              <a:t>Critères des marchés publics écologiques européens en matière de produits et services de nettoyage</a:t>
            </a:r>
            <a:endParaRPr lang="it-IT" sz="3600" dirty="0">
              <a:latin typeface="Aptos Serif" panose="02020604070405020304" pitchFamily="18" charset="0"/>
              <a:cs typeface="Aptos Serif" panose="02020604070405020304" pitchFamily="18" charset="0"/>
            </a:endParaRPr>
          </a:p>
        </p:txBody>
      </p:sp>
      <p:sp>
        <p:nvSpPr>
          <p:cNvPr id="3" name="Segnaposto testo 2">
            <a:extLst>
              <a:ext uri="{FF2B5EF4-FFF2-40B4-BE49-F238E27FC236}">
                <a16:creationId xmlns:a16="http://schemas.microsoft.com/office/drawing/2014/main" id="{5AE442C6-8794-772A-2732-45FF657B57E3}"/>
              </a:ext>
            </a:extLst>
          </p:cNvPr>
          <p:cNvSpPr>
            <a:spLocks noGrp="1"/>
          </p:cNvSpPr>
          <p:nvPr>
            <p:ph type="body" idx="1"/>
          </p:nvPr>
        </p:nvSpPr>
        <p:spPr>
          <a:xfrm>
            <a:off x="388176" y="2747560"/>
            <a:ext cx="4697011" cy="3918421"/>
          </a:xfrm>
        </p:spPr>
        <p:txBody>
          <a:bodyPr>
            <a:normAutofit/>
          </a:bodyPr>
          <a:lstStyle/>
          <a:p>
            <a:r>
              <a:rPr lang="fr-FR" noProof="0" dirty="0">
                <a:latin typeface="Aptos" panose="020B0004020202020204" pitchFamily="34" charset="0"/>
              </a:rPr>
              <a:t>Les caractéristiques et moteurs les plus importants dans le secteur du nettoyage sont </a:t>
            </a:r>
            <a:r>
              <a:rPr lang="fr-FR" b="1" noProof="0" dirty="0">
                <a:latin typeface="Aptos" panose="020B0004020202020204" pitchFamily="34" charset="0"/>
              </a:rPr>
              <a:t>l’externalisation, les contrats orientés selon le coût, le travail à temps partiel (à contrats souvent très courts). </a:t>
            </a:r>
          </a:p>
          <a:p>
            <a:r>
              <a:rPr lang="fr-FR" noProof="0" dirty="0">
                <a:latin typeface="Aptos" panose="020B0004020202020204" pitchFamily="34" charset="0"/>
              </a:rPr>
              <a:t>En raison de la forte intensité du travail, le secteur </a:t>
            </a:r>
            <a:r>
              <a:rPr lang="fr-FR" b="1" noProof="0" dirty="0">
                <a:latin typeface="Aptos" panose="020B0004020202020204" pitchFamily="34" charset="0"/>
              </a:rPr>
              <a:t>est très réactif aux règles salariales</a:t>
            </a:r>
            <a:r>
              <a:rPr lang="fr-FR" noProof="0" dirty="0">
                <a:latin typeface="Aptos" panose="020B0004020202020204" pitchFamily="34" charset="0"/>
              </a:rPr>
              <a:t>. </a:t>
            </a:r>
          </a:p>
        </p:txBody>
      </p:sp>
      <p:sp>
        <p:nvSpPr>
          <p:cNvPr id="4" name="Segnaposto testo 3">
            <a:extLst>
              <a:ext uri="{FF2B5EF4-FFF2-40B4-BE49-F238E27FC236}">
                <a16:creationId xmlns:a16="http://schemas.microsoft.com/office/drawing/2014/main" id="{30BDEE78-8957-170B-67A0-B69A977315B1}"/>
              </a:ext>
            </a:extLst>
          </p:cNvPr>
          <p:cNvSpPr>
            <a:spLocks noGrp="1"/>
          </p:cNvSpPr>
          <p:nvPr>
            <p:ph type="body" idx="2"/>
          </p:nvPr>
        </p:nvSpPr>
        <p:spPr>
          <a:xfrm>
            <a:off x="7106815" y="2198610"/>
            <a:ext cx="4697009" cy="4358377"/>
          </a:xfrm>
        </p:spPr>
        <p:txBody>
          <a:bodyPr>
            <a:normAutofit/>
          </a:bodyPr>
          <a:lstStyle/>
          <a:p>
            <a:pPr marL="571500" indent="-342900">
              <a:buFont typeface="Wingdings" panose="05000000000000000000" pitchFamily="2" charset="2"/>
              <a:buChar char="§"/>
            </a:pPr>
            <a:r>
              <a:rPr lang="fr-FR" b="1" noProof="0" dirty="0">
                <a:latin typeface="Aptos" panose="020B0004020202020204" pitchFamily="34" charset="0"/>
              </a:rPr>
              <a:t>Pratiques de travail équitables, bien-être des </a:t>
            </a:r>
            <a:r>
              <a:rPr lang="fr-FR" b="1" noProof="0" dirty="0" err="1">
                <a:latin typeface="Aptos" panose="020B0004020202020204" pitchFamily="34" charset="0"/>
              </a:rPr>
              <a:t>employé·e·s</a:t>
            </a:r>
            <a:r>
              <a:rPr lang="fr-FR" noProof="0" dirty="0">
                <a:latin typeface="Aptos" panose="020B0004020202020204" pitchFamily="34" charset="0"/>
              </a:rPr>
              <a:t>.</a:t>
            </a:r>
          </a:p>
          <a:p>
            <a:pPr marL="571500" indent="-342900">
              <a:buFont typeface="Wingdings" panose="05000000000000000000" pitchFamily="2" charset="2"/>
              <a:buChar char="§"/>
            </a:pPr>
            <a:r>
              <a:rPr lang="fr-FR" b="1" noProof="0" dirty="0">
                <a:latin typeface="Aptos" panose="020B0004020202020204" pitchFamily="34" charset="0"/>
              </a:rPr>
              <a:t>Production éthique </a:t>
            </a:r>
            <a:r>
              <a:rPr lang="fr-FR" noProof="0" dirty="0">
                <a:latin typeface="Aptos" panose="020B0004020202020204" pitchFamily="34" charset="0"/>
              </a:rPr>
              <a:t>– sans expérimentation animale; ingrédients végans.</a:t>
            </a:r>
          </a:p>
          <a:p>
            <a:pPr marL="571500" indent="-342900">
              <a:buFont typeface="Wingdings" panose="05000000000000000000" pitchFamily="2" charset="2"/>
              <a:buChar char="§"/>
            </a:pPr>
            <a:r>
              <a:rPr lang="fr-FR" b="1" noProof="0" dirty="0">
                <a:latin typeface="Aptos" panose="020B0004020202020204" pitchFamily="34" charset="0"/>
              </a:rPr>
              <a:t>Ecolabel européen </a:t>
            </a:r>
            <a:r>
              <a:rPr lang="fr-FR" noProof="0" dirty="0">
                <a:latin typeface="Aptos" panose="020B0004020202020204" pitchFamily="34" charset="0"/>
              </a:rPr>
              <a:t>– ce label </a:t>
            </a:r>
            <a:r>
              <a:rPr lang="fr-FR" b="1" noProof="0" dirty="0">
                <a:latin typeface="Aptos" panose="020B0004020202020204" pitchFamily="34" charset="0"/>
              </a:rPr>
              <a:t>pour services de nettoyage </a:t>
            </a:r>
            <a:r>
              <a:rPr lang="fr-FR" noProof="0" dirty="0">
                <a:latin typeface="Aptos" panose="020B0004020202020204" pitchFamily="34" charset="0"/>
              </a:rPr>
              <a:t>inclut des </a:t>
            </a:r>
            <a:r>
              <a:rPr lang="fr-FR" b="1" noProof="0" dirty="0">
                <a:latin typeface="Aptos" panose="020B0004020202020204" pitchFamily="34" charset="0"/>
              </a:rPr>
              <a:t>critères contraignants de formation </a:t>
            </a:r>
            <a:r>
              <a:rPr lang="fr-FR" noProof="0" dirty="0">
                <a:latin typeface="Aptos" panose="020B0004020202020204" pitchFamily="34" charset="0"/>
              </a:rPr>
              <a:t>et du bien-être </a:t>
            </a:r>
            <a:r>
              <a:rPr lang="fr-FR" b="1" noProof="0" dirty="0">
                <a:latin typeface="Aptos" panose="020B0004020202020204" pitchFamily="34" charset="0"/>
              </a:rPr>
              <a:t>des </a:t>
            </a:r>
            <a:r>
              <a:rPr lang="fr-FR" b="1" noProof="0" dirty="0" err="1">
                <a:latin typeface="Aptos" panose="020B0004020202020204" pitchFamily="34" charset="0"/>
              </a:rPr>
              <a:t>employé·e·s</a:t>
            </a:r>
            <a:r>
              <a:rPr lang="fr-FR" b="1" noProof="0" dirty="0">
                <a:latin typeface="Aptos" panose="020B0004020202020204" pitchFamily="34" charset="0"/>
              </a:rPr>
              <a:t> </a:t>
            </a:r>
            <a:r>
              <a:rPr lang="fr-FR" noProof="0" dirty="0">
                <a:latin typeface="Aptos" panose="020B0004020202020204" pitchFamily="34" charset="0"/>
              </a:rPr>
              <a:t>et des </a:t>
            </a:r>
            <a:r>
              <a:rPr lang="fr-FR" b="1" noProof="0" dirty="0">
                <a:latin typeface="Aptos" panose="020B0004020202020204" pitchFamily="34" charset="0"/>
              </a:rPr>
              <a:t>aspects sociaux</a:t>
            </a:r>
            <a:r>
              <a:rPr lang="fr-FR" noProof="0" dirty="0">
                <a:latin typeface="Aptos" panose="020B0004020202020204" pitchFamily="34" charset="0"/>
              </a:rPr>
              <a:t>.</a:t>
            </a:r>
          </a:p>
        </p:txBody>
      </p:sp>
      <p:sp>
        <p:nvSpPr>
          <p:cNvPr id="5" name="Segnaposto testo 2">
            <a:extLst>
              <a:ext uri="{FF2B5EF4-FFF2-40B4-BE49-F238E27FC236}">
                <a16:creationId xmlns:a16="http://schemas.microsoft.com/office/drawing/2014/main" id="{1D4B6B67-1036-C234-8841-35DF00CDD9E3}"/>
              </a:ext>
            </a:extLst>
          </p:cNvPr>
          <p:cNvSpPr txBox="1">
            <a:spLocks/>
          </p:cNvSpPr>
          <p:nvPr/>
        </p:nvSpPr>
        <p:spPr>
          <a:xfrm>
            <a:off x="300494" y="2057483"/>
            <a:ext cx="4490827" cy="752475"/>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r>
              <a:rPr lang="it-IT" b="1" dirty="0">
                <a:solidFill>
                  <a:srgbClr val="035854"/>
                </a:solidFill>
                <a:latin typeface="Aptos" panose="020B0004020202020204" pitchFamily="34" charset="0"/>
              </a:rPr>
              <a:t>CRITÈRES SOCIAUX:</a:t>
            </a:r>
          </a:p>
        </p:txBody>
      </p:sp>
      <p:sp>
        <p:nvSpPr>
          <p:cNvPr id="6" name="Freccia destra con strisce 5">
            <a:extLst>
              <a:ext uri="{FF2B5EF4-FFF2-40B4-BE49-F238E27FC236}">
                <a16:creationId xmlns:a16="http://schemas.microsoft.com/office/drawing/2014/main" id="{E4D2D3EA-E8F6-F1B7-D1D2-D5402870E7A4}"/>
              </a:ext>
            </a:extLst>
          </p:cNvPr>
          <p:cNvSpPr/>
          <p:nvPr/>
        </p:nvSpPr>
        <p:spPr>
          <a:xfrm>
            <a:off x="5296449" y="4158642"/>
            <a:ext cx="1418299" cy="109625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05033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078FA-18C7-79F2-3725-3F7C45A8C1A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E5929EC-52D6-20BC-C3BC-677687D20307}"/>
              </a:ext>
            </a:extLst>
          </p:cNvPr>
          <p:cNvSpPr>
            <a:spLocks noGrp="1"/>
          </p:cNvSpPr>
          <p:nvPr>
            <p:ph type="title"/>
          </p:nvPr>
        </p:nvSpPr>
        <p:spPr>
          <a:xfrm>
            <a:off x="594360" y="496323"/>
            <a:ext cx="9050681" cy="1494596"/>
          </a:xfrm>
        </p:spPr>
        <p:txBody>
          <a:bodyPr/>
          <a:lstStyle/>
          <a:p>
            <a:r>
              <a:rPr lang="de-DE" sz="4000" dirty="0">
                <a:latin typeface="Aptos Serif" panose="02020604070405020304" pitchFamily="18" charset="0"/>
                <a:cs typeface="Aptos Serif" panose="02020604070405020304" pitchFamily="18" charset="0"/>
              </a:rPr>
              <a:t>4. </a:t>
            </a:r>
            <a:r>
              <a:rPr lang="fr-FR" sz="4000" noProof="0" dirty="0">
                <a:latin typeface="Aptos Serif" panose="02020604070405020304" pitchFamily="18" charset="0"/>
                <a:cs typeface="Aptos Serif" panose="02020604070405020304" pitchFamily="18" charset="0"/>
              </a:rPr>
              <a:t>Critères des marchés publics écologiques européens en matière de produits et de services de nettoyage</a:t>
            </a:r>
            <a:endParaRPr lang="it-IT" sz="4000" dirty="0">
              <a:latin typeface="Aptos Serif" panose="02020604070405020304" pitchFamily="18" charset="0"/>
              <a:cs typeface="Aptos Serif" panose="02020604070405020304" pitchFamily="18" charset="0"/>
            </a:endParaRPr>
          </a:p>
        </p:txBody>
      </p:sp>
      <p:sp>
        <p:nvSpPr>
          <p:cNvPr id="3" name="Segnaposto testo 2">
            <a:extLst>
              <a:ext uri="{FF2B5EF4-FFF2-40B4-BE49-F238E27FC236}">
                <a16:creationId xmlns:a16="http://schemas.microsoft.com/office/drawing/2014/main" id="{18255C03-6CD2-E50E-4479-0160017BACC0}"/>
              </a:ext>
            </a:extLst>
          </p:cNvPr>
          <p:cNvSpPr>
            <a:spLocks noGrp="1"/>
          </p:cNvSpPr>
          <p:nvPr>
            <p:ph type="body" idx="1"/>
          </p:nvPr>
        </p:nvSpPr>
        <p:spPr>
          <a:xfrm>
            <a:off x="594360" y="2167003"/>
            <a:ext cx="4490827" cy="4106992"/>
          </a:xfrm>
        </p:spPr>
        <p:txBody>
          <a:bodyPr>
            <a:normAutofit/>
          </a:bodyPr>
          <a:lstStyle/>
          <a:p>
            <a:r>
              <a:rPr lang="fr-FR" b="0" i="0" noProof="0" dirty="0">
                <a:effectLst/>
                <a:latin typeface="Aptos" panose="020B0004020202020204" pitchFamily="34" charset="0"/>
              </a:rPr>
              <a:t>Ces critères sont souvent évalués sur la base des normes et régulations suivantes:</a:t>
            </a:r>
          </a:p>
          <a:p>
            <a:endParaRPr lang="fr-FR" b="0" i="0" noProof="0" dirty="0">
              <a:effectLst/>
              <a:latin typeface="Aptos" panose="020B0004020202020204" pitchFamily="34" charset="0"/>
            </a:endParaRPr>
          </a:p>
          <a:p>
            <a:pPr marL="571500" indent="-342900">
              <a:buFont typeface="Arial" panose="020B0604020202020204" pitchFamily="34" charset="0"/>
              <a:buChar char="•"/>
            </a:pPr>
            <a:r>
              <a:rPr lang="fr-FR" sz="2800" b="1" noProof="0" dirty="0">
                <a:solidFill>
                  <a:srgbClr val="035854"/>
                </a:solidFill>
                <a:latin typeface="Aptos" panose="020B0004020202020204" pitchFamily="34" charset="0"/>
              </a:rPr>
              <a:t>Ecolabel européen </a:t>
            </a:r>
            <a:endParaRPr kumimoji="0" lang="fr-FR" sz="2800" b="0" i="0" u="none" strike="noStrike" cap="none" normalizeH="0" baseline="0" noProof="0" dirty="0">
              <a:ln>
                <a:noFill/>
              </a:ln>
              <a:solidFill>
                <a:schemeClr val="tx1"/>
              </a:solidFill>
              <a:effectLst/>
              <a:latin typeface="Aptos" panose="020B0004020202020204" pitchFamily="34" charset="0"/>
            </a:endParaRPr>
          </a:p>
          <a:p>
            <a:pPr marL="571500" indent="-342900">
              <a:buFont typeface="Arial" panose="020B0604020202020204" pitchFamily="34" charset="0"/>
              <a:buChar char="•"/>
            </a:pPr>
            <a:r>
              <a:rPr lang="fr-FR" sz="2800" b="1" noProof="0" dirty="0">
                <a:solidFill>
                  <a:srgbClr val="035854"/>
                </a:solidFill>
                <a:latin typeface="Aptos" panose="020B0004020202020204" pitchFamily="34" charset="0"/>
              </a:rPr>
              <a:t>L’Ange bleu</a:t>
            </a:r>
          </a:p>
          <a:p>
            <a:pPr marL="571500" indent="-342900">
              <a:buFont typeface="Arial" panose="020B0604020202020204" pitchFamily="34" charset="0"/>
              <a:buChar char="•"/>
            </a:pPr>
            <a:r>
              <a:rPr lang="fr-FR" sz="2800" b="1" noProof="0" dirty="0">
                <a:solidFill>
                  <a:srgbClr val="035854"/>
                </a:solidFill>
                <a:latin typeface="Aptos" panose="020B0004020202020204" pitchFamily="34" charset="0"/>
              </a:rPr>
              <a:t>ECOCERT «lessive écologique»</a:t>
            </a:r>
          </a:p>
        </p:txBody>
      </p:sp>
      <p:sp>
        <p:nvSpPr>
          <p:cNvPr id="4" name="Segnaposto testo 3">
            <a:extLst>
              <a:ext uri="{FF2B5EF4-FFF2-40B4-BE49-F238E27FC236}">
                <a16:creationId xmlns:a16="http://schemas.microsoft.com/office/drawing/2014/main" id="{E018ECA3-5195-F635-A509-EAC00C83AEE9}"/>
              </a:ext>
            </a:extLst>
          </p:cNvPr>
          <p:cNvSpPr>
            <a:spLocks noGrp="1"/>
          </p:cNvSpPr>
          <p:nvPr>
            <p:ph type="body" idx="2"/>
          </p:nvPr>
        </p:nvSpPr>
        <p:spPr>
          <a:xfrm>
            <a:off x="5906950" y="3423602"/>
            <a:ext cx="5216162" cy="2780779"/>
          </a:xfrm>
        </p:spPr>
        <p:txBody>
          <a:bodyPr>
            <a:normAutofit/>
          </a:bodyPr>
          <a:lstStyle/>
          <a:p>
            <a:pPr marL="571500" indent="-342900">
              <a:buFont typeface="Arial" panose="020B0604020202020204" pitchFamily="34" charset="0"/>
              <a:buChar char="•"/>
            </a:pPr>
            <a:r>
              <a:rPr lang="fr-FR" sz="2800" b="1" noProof="0" dirty="0">
                <a:solidFill>
                  <a:schemeClr val="accent4"/>
                </a:solidFill>
                <a:latin typeface="Aptos" panose="020B0004020202020204" pitchFamily="34" charset="0"/>
              </a:rPr>
              <a:t>ECOCERT </a:t>
            </a:r>
            <a:r>
              <a:rPr lang="fr-FR" sz="2800" b="1" noProof="0" dirty="0">
                <a:solidFill>
                  <a:srgbClr val="035854"/>
                </a:solidFill>
                <a:latin typeface="Aptos" panose="020B0004020202020204" pitchFamily="34" charset="0"/>
              </a:rPr>
              <a:t>«</a:t>
            </a:r>
            <a:r>
              <a:rPr lang="fr-FR" sz="2800" b="1" noProof="0" dirty="0">
                <a:solidFill>
                  <a:schemeClr val="accent4"/>
                </a:solidFill>
                <a:latin typeface="Aptos" panose="020B0004020202020204" pitchFamily="34" charset="0"/>
              </a:rPr>
              <a:t>produits de nettoyage provenant de l’agriculture biologique</a:t>
            </a:r>
            <a:r>
              <a:rPr lang="fr-FR" sz="2800" b="1" noProof="0" dirty="0">
                <a:solidFill>
                  <a:srgbClr val="035854"/>
                </a:solidFill>
                <a:latin typeface="Aptos" panose="020B0004020202020204" pitchFamily="34" charset="0"/>
              </a:rPr>
              <a:t>»</a:t>
            </a:r>
            <a:endParaRPr lang="fr-FR" sz="2800" b="1" noProof="0" dirty="0">
              <a:solidFill>
                <a:schemeClr val="accent4"/>
              </a:solidFill>
              <a:latin typeface="Aptos" panose="020B0004020202020204" pitchFamily="34" charset="0"/>
            </a:endParaRPr>
          </a:p>
          <a:p>
            <a:pPr marL="571500" indent="-342900">
              <a:buFont typeface="Arial" panose="020B0604020202020204" pitchFamily="34" charset="0"/>
              <a:buChar char="•"/>
            </a:pPr>
            <a:r>
              <a:rPr lang="fr-FR" sz="2800" b="1" noProof="0" dirty="0">
                <a:solidFill>
                  <a:schemeClr val="accent4"/>
                </a:solidFill>
                <a:latin typeface="Aptos" panose="020B0004020202020204" pitchFamily="34" charset="0"/>
              </a:rPr>
              <a:t>Nature Care Product (NCP)</a:t>
            </a:r>
          </a:p>
          <a:p>
            <a:pPr marL="571500" indent="-342900">
              <a:buFont typeface="Arial" panose="020B0604020202020204" pitchFamily="34" charset="0"/>
              <a:buChar char="•"/>
            </a:pPr>
            <a:r>
              <a:rPr lang="fr-FR" sz="2800" b="1" noProof="0" dirty="0">
                <a:solidFill>
                  <a:schemeClr val="accent4"/>
                </a:solidFill>
                <a:latin typeface="Aptos" panose="020B0004020202020204" pitchFamily="34" charset="0"/>
              </a:rPr>
              <a:t>ISO 14001 </a:t>
            </a:r>
          </a:p>
        </p:txBody>
      </p:sp>
    </p:spTree>
    <p:extLst>
      <p:ext uri="{BB962C8B-B14F-4D97-AF65-F5344CB8AC3E}">
        <p14:creationId xmlns:p14="http://schemas.microsoft.com/office/powerpoint/2010/main" val="2051106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D1499-506F-028E-D849-7E57467F2F5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C1093DD-6FD4-6881-AA76-577DD74FB74F}"/>
              </a:ext>
            </a:extLst>
          </p:cNvPr>
          <p:cNvSpPr>
            <a:spLocks noGrp="1"/>
          </p:cNvSpPr>
          <p:nvPr>
            <p:ph type="title"/>
          </p:nvPr>
        </p:nvSpPr>
        <p:spPr/>
        <p:txBody>
          <a:bodyPr/>
          <a:lstStyle/>
          <a:p>
            <a:r>
              <a:rPr lang="it-IT" dirty="0">
                <a:latin typeface="Aptos Serif" panose="02020604070405020304" pitchFamily="18" charset="0"/>
                <a:cs typeface="Aptos Serif" panose="02020604070405020304" pitchFamily="18" charset="0"/>
              </a:rPr>
              <a:t>Sources</a:t>
            </a:r>
          </a:p>
        </p:txBody>
      </p:sp>
      <p:sp>
        <p:nvSpPr>
          <p:cNvPr id="4" name="CasellaDiTesto 3">
            <a:extLst>
              <a:ext uri="{FF2B5EF4-FFF2-40B4-BE49-F238E27FC236}">
                <a16:creationId xmlns:a16="http://schemas.microsoft.com/office/drawing/2014/main" id="{D7FF29BD-A0A7-FF1F-9C97-A13062CDA368}"/>
              </a:ext>
            </a:extLst>
          </p:cNvPr>
          <p:cNvSpPr txBox="1"/>
          <p:nvPr/>
        </p:nvSpPr>
        <p:spPr>
          <a:xfrm>
            <a:off x="594360" y="2690336"/>
            <a:ext cx="10972799" cy="954107"/>
          </a:xfrm>
          <a:prstGeom prst="rect">
            <a:avLst/>
          </a:prstGeom>
          <a:noFill/>
        </p:spPr>
        <p:txBody>
          <a:bodyPr wrap="square">
            <a:spAutoFit/>
          </a:bodyPr>
          <a:lstStyle/>
          <a:p>
            <a:r>
              <a:rPr lang="it-IT" dirty="0">
                <a:latin typeface="Aptos" panose="020B0004020202020204" pitchFamily="34" charset="0"/>
                <a:hlinkClick r:id="rId2"/>
              </a:rPr>
              <a:t>https://susproc.jrc.ec.europa.eu/product-bureau/sites/default/files/2020-02/cleaning.pdf</a:t>
            </a:r>
            <a:r>
              <a:rPr lang="it-IT" dirty="0">
                <a:latin typeface="Aptos" panose="020B0004020202020204" pitchFamily="34" charset="0"/>
              </a:rPr>
              <a:t> </a:t>
            </a:r>
          </a:p>
          <a:p>
            <a:endParaRPr lang="it-IT" dirty="0">
              <a:latin typeface="Aptos" panose="020B0004020202020204" pitchFamily="34" charset="0"/>
            </a:endParaRPr>
          </a:p>
          <a:p>
            <a:endParaRPr lang="it-IT" dirty="0">
              <a:latin typeface="Aptos" panose="020B0004020202020204" pitchFamily="34" charset="0"/>
            </a:endParaRPr>
          </a:p>
          <a:p>
            <a:endParaRPr lang="it-IT" dirty="0">
              <a:latin typeface="Aptos" panose="020B0004020202020204" pitchFamily="34" charset="0"/>
            </a:endParaRPr>
          </a:p>
        </p:txBody>
      </p:sp>
    </p:spTree>
    <p:extLst>
      <p:ext uri="{BB962C8B-B14F-4D97-AF65-F5344CB8AC3E}">
        <p14:creationId xmlns:p14="http://schemas.microsoft.com/office/powerpoint/2010/main" val="4113286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145" y="1267234"/>
            <a:ext cx="11003280" cy="915035"/>
          </a:xfrm>
        </p:spPr>
        <p:txBody>
          <a:bodyPr wrap="square" anchor="ctr">
            <a:normAutofit/>
          </a:bodyPr>
          <a:lstStyle/>
          <a:p>
            <a:r>
              <a:rPr lang="it-IT" sz="3600" b="1" dirty="0">
                <a:latin typeface="Aptos Serif" panose="02020604070405020304" pitchFamily="18" charset="0"/>
                <a:cs typeface="Aptos Serif" panose="02020604070405020304" pitchFamily="18" charset="0"/>
              </a:rPr>
              <a:t>2. Objectifs stratégiques des achats durables</a:t>
            </a:r>
            <a:endParaRPr lang="de-DE" sz="3600" dirty="0">
              <a:latin typeface="Aptos Serif" panose="02020604070405020304" pitchFamily="18" charset="0"/>
              <a:cs typeface="Aptos Serif" panose="02020604070405020304" pitchFamily="18" charset="0"/>
            </a:endParaRPr>
          </a:p>
        </p:txBody>
      </p:sp>
      <p:sp>
        <p:nvSpPr>
          <p:cNvPr id="3" name="Textplatzhalter 2"/>
          <p:cNvSpPr>
            <a:spLocks noGrp="1"/>
          </p:cNvSpPr>
          <p:nvPr>
            <p:ph type="body" idx="4294967295"/>
          </p:nvPr>
        </p:nvSpPr>
        <p:spPr>
          <a:xfrm>
            <a:off x="274556" y="2282477"/>
            <a:ext cx="5311140" cy="623473"/>
          </a:xfrm>
        </p:spPr>
        <p:txBody>
          <a:bodyPr anchor="t">
            <a:normAutofit/>
          </a:bodyPr>
          <a:lstStyle/>
          <a:p>
            <a:pPr marL="228600" indent="0">
              <a:spcBef>
                <a:spcPts val="0"/>
              </a:spcBef>
              <a:spcAft>
                <a:spcPts val="600"/>
              </a:spcAft>
              <a:buClr>
                <a:srgbClr val="000000"/>
              </a:buClr>
            </a:pPr>
            <a:r>
              <a:rPr lang="fr-FR" sz="2600" b="1" i="0" u="none" strike="noStrike" cap="none" noProof="0" dirty="0">
                <a:solidFill>
                  <a:srgbClr val="035854"/>
                </a:solidFill>
                <a:effectLst/>
                <a:latin typeface="Aptos" panose="020B0004020202020204" pitchFamily="34" charset="0"/>
              </a:rPr>
              <a:t>Durabilité écologique</a:t>
            </a:r>
            <a:endParaRPr lang="fr-FR" sz="2600" b="1" i="0" u="none" strike="noStrike" cap="none" noProof="0" dirty="0">
              <a:solidFill>
                <a:srgbClr val="035854"/>
              </a:solidFill>
              <a:latin typeface="Aptos" panose="020B0004020202020204" pitchFamily="34" charset="0"/>
            </a:endParaRPr>
          </a:p>
        </p:txBody>
      </p:sp>
      <p:graphicFrame>
        <p:nvGraphicFramePr>
          <p:cNvPr id="10" name="Diagramma 9">
            <a:extLst>
              <a:ext uri="{FF2B5EF4-FFF2-40B4-BE49-F238E27FC236}">
                <a16:creationId xmlns:a16="http://schemas.microsoft.com/office/drawing/2014/main" id="{2EB9D3B0-D498-5422-B1A1-B87B83E3C4FB}"/>
              </a:ext>
            </a:extLst>
          </p:cNvPr>
          <p:cNvGraphicFramePr/>
          <p:nvPr>
            <p:extLst>
              <p:ext uri="{D42A27DB-BD31-4B8C-83A1-F6EECF244321}">
                <p14:modId xmlns:p14="http://schemas.microsoft.com/office/powerpoint/2010/main" val="1090166609"/>
              </p:ext>
            </p:extLst>
          </p:nvPr>
        </p:nvGraphicFramePr>
        <p:xfrm>
          <a:off x="553055" y="1554554"/>
          <a:ext cx="111194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7186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66FEB-B1DD-4D26-5907-93DB7C85914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467F21-D8F1-D16B-01F4-CF2E27E49131}"/>
              </a:ext>
            </a:extLst>
          </p:cNvPr>
          <p:cNvSpPr>
            <a:spLocks noGrp="1"/>
          </p:cNvSpPr>
          <p:nvPr>
            <p:ph type="title"/>
          </p:nvPr>
        </p:nvSpPr>
        <p:spPr>
          <a:xfrm>
            <a:off x="594359" y="415040"/>
            <a:ext cx="7509980" cy="1593507"/>
          </a:xfrm>
        </p:spPr>
        <p:txBody>
          <a:bodyPr/>
          <a:lstStyle/>
          <a:p>
            <a:r>
              <a:rPr lang="fr-FR" noProof="0" dirty="0">
                <a:latin typeface="Aptos Serif" panose="02020604070405020304" pitchFamily="18" charset="0"/>
                <a:cs typeface="Aptos Serif" panose="02020604070405020304" pitchFamily="18" charset="0"/>
              </a:rPr>
              <a:t>Agenda – Matériel bureautique </a:t>
            </a:r>
          </a:p>
        </p:txBody>
      </p:sp>
      <p:sp>
        <p:nvSpPr>
          <p:cNvPr id="3" name="Textplatzhalter 2">
            <a:extLst>
              <a:ext uri="{FF2B5EF4-FFF2-40B4-BE49-F238E27FC236}">
                <a16:creationId xmlns:a16="http://schemas.microsoft.com/office/drawing/2014/main" id="{DB26CC4E-81DC-C757-B949-22EB445C6CA7}"/>
              </a:ext>
            </a:extLst>
          </p:cNvPr>
          <p:cNvSpPr>
            <a:spLocks noGrp="1"/>
          </p:cNvSpPr>
          <p:nvPr>
            <p:ph type="body" idx="1"/>
          </p:nvPr>
        </p:nvSpPr>
        <p:spPr>
          <a:xfrm>
            <a:off x="594359" y="2281918"/>
            <a:ext cx="8950474" cy="3708517"/>
          </a:xfrm>
        </p:spPr>
        <p:txBody>
          <a:bodyPr/>
          <a:lstStyle/>
          <a:p>
            <a:pPr marL="685800" indent="-457200">
              <a:buFont typeface="+mj-lt"/>
              <a:buAutoNum type="arabicPeriod"/>
            </a:pPr>
            <a:r>
              <a:rPr lang="fr-FR" noProof="0" dirty="0">
                <a:latin typeface="Aptos" panose="020B0004020202020204" pitchFamily="34" charset="0"/>
              </a:rPr>
              <a:t>Impacts du matériel bureautique sur l’environnement et la société</a:t>
            </a:r>
          </a:p>
          <a:p>
            <a:pPr marL="685800" indent="-457200">
              <a:buFont typeface="+mj-lt"/>
              <a:buAutoNum type="arabicPeriod"/>
            </a:pPr>
            <a:r>
              <a:rPr lang="fr-FR" noProof="0" dirty="0">
                <a:latin typeface="Aptos" panose="020B0004020202020204" pitchFamily="34" charset="0"/>
              </a:rPr>
              <a:t>Objectifs stratégiques des achats durables</a:t>
            </a:r>
          </a:p>
          <a:p>
            <a:pPr marL="685800" indent="-457200">
              <a:buFont typeface="+mj-lt"/>
              <a:buAutoNum type="arabicPeriod"/>
            </a:pPr>
            <a:r>
              <a:rPr lang="fr-FR" noProof="0" dirty="0">
                <a:latin typeface="Aptos" panose="020B0004020202020204" pitchFamily="34" charset="0"/>
              </a:rPr>
              <a:t>Critères des marchés publics écologiques européens en matière de matériel bureautique</a:t>
            </a:r>
          </a:p>
          <a:p>
            <a:pPr marL="685800" indent="-457200">
              <a:buFont typeface="+mj-lt"/>
              <a:buAutoNum type="arabicPeriod"/>
            </a:pPr>
            <a:r>
              <a:rPr lang="fr-FR" noProof="0" dirty="0">
                <a:latin typeface="Aptos" panose="020B0004020202020204" pitchFamily="34" charset="0"/>
              </a:rPr>
              <a:t>Normes et labels écologiques européens  </a:t>
            </a:r>
          </a:p>
          <a:p>
            <a:pPr marL="685800" indent="-457200">
              <a:buFont typeface="+mj-lt"/>
              <a:buAutoNum type="arabicPeriod"/>
            </a:pPr>
            <a:endParaRPr lang="de-DE" dirty="0">
              <a:latin typeface="Aptos" panose="020B0004020202020204" pitchFamily="34" charset="0"/>
            </a:endParaRPr>
          </a:p>
          <a:p>
            <a:pPr marL="228600" indent="0"/>
            <a:endParaRPr lang="de-DE" dirty="0">
              <a:latin typeface="Aptos" panose="020B0004020202020204" pitchFamily="34" charset="0"/>
            </a:endParaRPr>
          </a:p>
        </p:txBody>
      </p:sp>
    </p:spTree>
    <p:extLst>
      <p:ext uri="{BB962C8B-B14F-4D97-AF65-F5344CB8AC3E}">
        <p14:creationId xmlns:p14="http://schemas.microsoft.com/office/powerpoint/2010/main" val="1301699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0DAC3-FD40-5BB3-2FCC-F14F44E8066C}"/>
            </a:ext>
          </a:extLst>
        </p:cNvPr>
        <p:cNvGrpSpPr/>
        <p:nvPr/>
      </p:nvGrpSpPr>
      <p:grpSpPr>
        <a:xfrm>
          <a:off x="0" y="0"/>
          <a:ext cx="0" cy="0"/>
          <a:chOff x="0" y="0"/>
          <a:chExt cx="0" cy="0"/>
        </a:xfrm>
      </p:grpSpPr>
      <p:sp>
        <p:nvSpPr>
          <p:cNvPr id="11" name="Rectangle 1">
            <a:extLst>
              <a:ext uri="{FF2B5EF4-FFF2-40B4-BE49-F238E27FC236}">
                <a16:creationId xmlns:a16="http://schemas.microsoft.com/office/drawing/2014/main" id="{6FC0B1ED-D3FA-9AA1-EA57-48042FAF0BF8}"/>
              </a:ext>
            </a:extLst>
          </p:cNvPr>
          <p:cNvSpPr>
            <a:spLocks noGrp="1" noChangeArrowheads="1"/>
          </p:cNvSpPr>
          <p:nvPr>
            <p:ph type="body" idx="1"/>
          </p:nvPr>
        </p:nvSpPr>
        <p:spPr bwMode="auto">
          <a:xfrm>
            <a:off x="611806" y="1897164"/>
            <a:ext cx="56717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800" b="1" i="0" u="none" strike="noStrike" cap="none" normalizeH="0" baseline="0" dirty="0">
                <a:ln>
                  <a:noFill/>
                </a:ln>
                <a:solidFill>
                  <a:schemeClr val="tx1">
                    <a:lumMod val="65000"/>
                    <a:lumOff val="35000"/>
                  </a:schemeClr>
                </a:solidFill>
                <a:effectLst/>
                <a:latin typeface="Aptos" panose="020B0004020202020204" pitchFamily="34" charset="0"/>
              </a:rPr>
              <a:t>Wichtigste Umweltauswirkungen </a:t>
            </a:r>
          </a:p>
        </p:txBody>
      </p:sp>
      <p:graphicFrame>
        <p:nvGraphicFramePr>
          <p:cNvPr id="3" name="Diagramma 2">
            <a:extLst>
              <a:ext uri="{FF2B5EF4-FFF2-40B4-BE49-F238E27FC236}">
                <a16:creationId xmlns:a16="http://schemas.microsoft.com/office/drawing/2014/main" id="{C728BB26-DA5A-A2D9-F1A6-8C7E24C138C9}"/>
              </a:ext>
            </a:extLst>
          </p:cNvPr>
          <p:cNvGraphicFramePr/>
          <p:nvPr>
            <p:extLst>
              <p:ext uri="{D42A27DB-BD31-4B8C-83A1-F6EECF244321}">
                <p14:modId xmlns:p14="http://schemas.microsoft.com/office/powerpoint/2010/main" val="284312333"/>
              </p:ext>
            </p:extLst>
          </p:nvPr>
        </p:nvGraphicFramePr>
        <p:xfrm>
          <a:off x="785973" y="2304248"/>
          <a:ext cx="10074094" cy="5262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529E6AAE-86FD-4AE4-29F3-D4747C59C715}"/>
              </a:ext>
            </a:extLst>
          </p:cNvPr>
          <p:cNvSpPr>
            <a:spLocks noGrp="1"/>
          </p:cNvSpPr>
          <p:nvPr>
            <p:ph type="title"/>
          </p:nvPr>
        </p:nvSpPr>
        <p:spPr>
          <a:xfrm>
            <a:off x="611806" y="577721"/>
            <a:ext cx="11408872" cy="1726527"/>
          </a:xfrm>
        </p:spPr>
        <p:txBody>
          <a:bodyPr/>
          <a:lstStyle/>
          <a:p>
            <a:r>
              <a:rPr lang="de-DE" dirty="0">
                <a:latin typeface="Aptos Serif" panose="02020604070405020304" pitchFamily="18" charset="0"/>
                <a:cs typeface="Aptos Serif" panose="02020604070405020304" pitchFamily="18" charset="0"/>
              </a:rPr>
              <a:t>1. </a:t>
            </a:r>
            <a:r>
              <a:rPr lang="fr-FR" noProof="0" dirty="0">
                <a:latin typeface="Aptos Serif" panose="02020604070405020304" pitchFamily="18" charset="0"/>
                <a:cs typeface="Aptos Serif" panose="02020604070405020304" pitchFamily="18" charset="0"/>
              </a:rPr>
              <a:t>Impacts du matériel bureautique sur l‘environnement et la société</a:t>
            </a:r>
            <a:br>
              <a:rPr lang="de-DE" dirty="0">
                <a:latin typeface="Aptos Serif" panose="02020604070405020304" pitchFamily="18" charset="0"/>
                <a:cs typeface="Aptos Serif" panose="02020604070405020304" pitchFamily="18" charset="0"/>
              </a:rPr>
            </a:br>
            <a:endParaRPr lang="de-DE" dirty="0">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2042326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15E83-0F36-804E-0DAE-FFFF4DD87AB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1E3D65-F1A9-05F1-FFFB-B27399A79CF0}"/>
              </a:ext>
            </a:extLst>
          </p:cNvPr>
          <p:cNvSpPr>
            <a:spLocks noGrp="1"/>
          </p:cNvSpPr>
          <p:nvPr>
            <p:ph type="title"/>
          </p:nvPr>
        </p:nvSpPr>
        <p:spPr>
          <a:xfrm>
            <a:off x="661910" y="1346227"/>
            <a:ext cx="10135526" cy="1726527"/>
          </a:xfrm>
        </p:spPr>
        <p:txBody>
          <a:bodyPr/>
          <a:lstStyle/>
          <a:p>
            <a:r>
              <a:rPr lang="de-DE" dirty="0">
                <a:latin typeface="Aptos Serif" panose="02020604070405020304" pitchFamily="18" charset="0"/>
                <a:cs typeface="Aptos Serif" panose="02020604070405020304" pitchFamily="18" charset="0"/>
              </a:rPr>
              <a:t>1. </a:t>
            </a:r>
            <a:r>
              <a:rPr lang="fr-FR" noProof="0" dirty="0">
                <a:latin typeface="Aptos Serif" panose="02020604070405020304" pitchFamily="18" charset="0"/>
                <a:cs typeface="Aptos Serif" panose="02020604070405020304" pitchFamily="18" charset="0"/>
              </a:rPr>
              <a:t>Produits et services de nettoyage: écocompatibilité, compatibilité sociale</a:t>
            </a:r>
            <a:br>
              <a:rPr lang="fr-FR" noProof="0" dirty="0">
                <a:latin typeface="Aptos Serif" panose="02020604070405020304" pitchFamily="18" charset="0"/>
                <a:cs typeface="Aptos Serif" panose="02020604070405020304" pitchFamily="18" charset="0"/>
              </a:rPr>
            </a:br>
            <a:endParaRPr lang="de-DE" dirty="0">
              <a:latin typeface="Aptos Serif" panose="02020604070405020304" pitchFamily="18" charset="0"/>
              <a:cs typeface="Aptos Serif" panose="02020604070405020304" pitchFamily="18" charset="0"/>
            </a:endParaRPr>
          </a:p>
        </p:txBody>
      </p:sp>
      <p:sp>
        <p:nvSpPr>
          <p:cNvPr id="3" name="CasellaDiTesto 2">
            <a:extLst>
              <a:ext uri="{FF2B5EF4-FFF2-40B4-BE49-F238E27FC236}">
                <a16:creationId xmlns:a16="http://schemas.microsoft.com/office/drawing/2014/main" id="{C30ED830-02BF-0BFC-250E-3D27615BEF67}"/>
              </a:ext>
            </a:extLst>
          </p:cNvPr>
          <p:cNvSpPr txBox="1"/>
          <p:nvPr/>
        </p:nvSpPr>
        <p:spPr>
          <a:xfrm>
            <a:off x="488515" y="3210559"/>
            <a:ext cx="7541060" cy="2554545"/>
          </a:xfrm>
          <a:prstGeom prst="rect">
            <a:avLst/>
          </a:prstGeom>
          <a:noFill/>
        </p:spPr>
        <p:txBody>
          <a:bodyPr wrap="square" rtlCol="0">
            <a:spAutoFit/>
          </a:bodyPr>
          <a:lstStyle/>
          <a:p>
            <a:pPr lvl="0" eaLnBrk="0" fontAlgn="base" hangingPunct="0">
              <a:spcBef>
                <a:spcPct val="0"/>
              </a:spcBef>
              <a:spcAft>
                <a:spcPct val="0"/>
              </a:spcAft>
              <a:buClrTx/>
            </a:pPr>
            <a:r>
              <a:rPr lang="fr-FR" sz="2000" noProof="0" dirty="0">
                <a:solidFill>
                  <a:schemeClr val="tx1"/>
                </a:solidFill>
                <a:latin typeface="Aptos" panose="020B0004020202020204" pitchFamily="34" charset="0"/>
              </a:rPr>
              <a:t>Le matériel bureautique inclut </a:t>
            </a:r>
            <a:r>
              <a:rPr lang="fr-FR" sz="2000" b="1" noProof="0" dirty="0">
                <a:solidFill>
                  <a:schemeClr val="tx1"/>
                </a:solidFill>
                <a:latin typeface="Aptos" panose="020B0004020202020204" pitchFamily="34" charset="0"/>
              </a:rPr>
              <a:t>plusieurs catégories de produits.</a:t>
            </a:r>
          </a:p>
          <a:p>
            <a:pPr lvl="0" eaLnBrk="0" fontAlgn="base" hangingPunct="0">
              <a:spcBef>
                <a:spcPct val="0"/>
              </a:spcBef>
              <a:spcAft>
                <a:spcPct val="0"/>
              </a:spcAft>
              <a:buClrTx/>
            </a:pPr>
            <a:r>
              <a:rPr lang="fr-FR" sz="2000" noProof="0" dirty="0">
                <a:solidFill>
                  <a:schemeClr val="tx1"/>
                </a:solidFill>
                <a:latin typeface="Aptos" panose="020B0004020202020204" pitchFamily="34" charset="0"/>
              </a:rPr>
              <a:t>Pour évaluer leur impact, il convient de se baser sur </a:t>
            </a:r>
            <a:r>
              <a:rPr lang="fr-FR" sz="2000" b="1" noProof="0" dirty="0">
                <a:solidFill>
                  <a:schemeClr val="tx1"/>
                </a:solidFill>
                <a:latin typeface="Aptos" panose="020B0004020202020204" pitchFamily="34" charset="0"/>
              </a:rPr>
              <a:t>la chaîne de production des différents matériaux:</a:t>
            </a:r>
            <a:r>
              <a:rPr lang="fr-FR" sz="2000" noProof="0" dirty="0">
                <a:solidFill>
                  <a:schemeClr val="tx1"/>
                </a:solidFill>
                <a:latin typeface="Aptos" panose="020B0004020202020204" pitchFamily="34" charset="0"/>
              </a:rPr>
              <a:t> </a:t>
            </a:r>
          </a:p>
          <a:p>
            <a:pPr lvl="0" eaLnBrk="0" fontAlgn="base" hangingPunct="0">
              <a:spcBef>
                <a:spcPct val="0"/>
              </a:spcBef>
              <a:spcAft>
                <a:spcPct val="0"/>
              </a:spcAft>
              <a:buClrTx/>
            </a:pPr>
            <a:r>
              <a:rPr lang="fr-FR" sz="2000" noProof="0" dirty="0">
                <a:solidFill>
                  <a:schemeClr val="tx1"/>
                </a:solidFill>
                <a:latin typeface="Aptos" panose="020B0004020202020204" pitchFamily="34" charset="0"/>
              </a:rPr>
              <a:t>- </a:t>
            </a:r>
            <a:r>
              <a:rPr lang="fr-FR" sz="2000" b="1" noProof="0" dirty="0">
                <a:solidFill>
                  <a:srgbClr val="035854"/>
                </a:solidFill>
                <a:latin typeface="Aptos" panose="020B0004020202020204" pitchFamily="34" charset="0"/>
              </a:rPr>
              <a:t>chaîne de production du papier,</a:t>
            </a:r>
          </a:p>
          <a:p>
            <a:pPr lvl="0" eaLnBrk="0" fontAlgn="base" hangingPunct="0">
              <a:spcBef>
                <a:spcPct val="0"/>
              </a:spcBef>
              <a:spcAft>
                <a:spcPct val="0"/>
              </a:spcAft>
              <a:buClrTx/>
            </a:pPr>
            <a:r>
              <a:rPr lang="fr-FR" sz="2000" b="1" noProof="0" dirty="0">
                <a:solidFill>
                  <a:srgbClr val="035854"/>
                </a:solidFill>
                <a:latin typeface="Aptos" panose="020B0004020202020204" pitchFamily="34" charset="0"/>
              </a:rPr>
              <a:t>- chaîne de production des imprimantes;</a:t>
            </a:r>
          </a:p>
          <a:p>
            <a:pPr lvl="0" eaLnBrk="0" fontAlgn="base" hangingPunct="0">
              <a:spcBef>
                <a:spcPct val="0"/>
              </a:spcBef>
              <a:spcAft>
                <a:spcPct val="0"/>
              </a:spcAft>
              <a:buClrTx/>
            </a:pPr>
            <a:r>
              <a:rPr lang="fr-FR" sz="2000" b="1" noProof="0" dirty="0">
                <a:solidFill>
                  <a:srgbClr val="035854"/>
                </a:solidFill>
                <a:latin typeface="Aptos" panose="020B0004020202020204" pitchFamily="34" charset="0"/>
              </a:rPr>
              <a:t>- chaîne de production des toners;</a:t>
            </a:r>
          </a:p>
          <a:p>
            <a:pPr lvl="0" eaLnBrk="0" fontAlgn="base" hangingPunct="0">
              <a:spcBef>
                <a:spcPct val="0"/>
              </a:spcBef>
              <a:spcAft>
                <a:spcPct val="0"/>
              </a:spcAft>
              <a:buClrTx/>
            </a:pPr>
            <a:r>
              <a:rPr lang="fr-FR" sz="2000" b="1" noProof="0" dirty="0">
                <a:solidFill>
                  <a:srgbClr val="035854"/>
                </a:solidFill>
                <a:latin typeface="Aptos" panose="020B0004020202020204" pitchFamily="34" charset="0"/>
              </a:rPr>
              <a:t>- chaîne de production du plastique.</a:t>
            </a:r>
          </a:p>
          <a:p>
            <a:endParaRPr lang="it-IT" sz="2000" dirty="0">
              <a:latin typeface="Aptos" panose="020B0004020202020204" pitchFamily="34" charset="0"/>
            </a:endParaRPr>
          </a:p>
        </p:txBody>
      </p:sp>
    </p:spTree>
    <p:extLst>
      <p:ext uri="{BB962C8B-B14F-4D97-AF65-F5344CB8AC3E}">
        <p14:creationId xmlns:p14="http://schemas.microsoft.com/office/powerpoint/2010/main" val="2614375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1BF7C-E61C-B6BD-D758-CA1425207BA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E43FAC-5BEF-EA42-8B7B-335E906C538A}"/>
              </a:ext>
            </a:extLst>
          </p:cNvPr>
          <p:cNvSpPr>
            <a:spLocks noGrp="1"/>
          </p:cNvSpPr>
          <p:nvPr>
            <p:ph type="title"/>
          </p:nvPr>
        </p:nvSpPr>
        <p:spPr>
          <a:xfrm>
            <a:off x="594360" y="1246739"/>
            <a:ext cx="11003280" cy="915035"/>
          </a:xfrm>
        </p:spPr>
        <p:txBody>
          <a:bodyPr wrap="square" anchor="ctr">
            <a:normAutofit/>
          </a:bodyPr>
          <a:lstStyle/>
          <a:p>
            <a:r>
              <a:rPr lang="it-IT" sz="3600" b="1" dirty="0">
                <a:latin typeface="Aptos Serif" panose="02020604070405020304" pitchFamily="18" charset="0"/>
                <a:cs typeface="Aptos Serif" panose="02020604070405020304" pitchFamily="18" charset="0"/>
              </a:rPr>
              <a:t>2. </a:t>
            </a:r>
            <a:r>
              <a:rPr lang="fr-FR" sz="3600" b="1" noProof="0" dirty="0">
                <a:latin typeface="Aptos Serif" panose="02020604070405020304" pitchFamily="18" charset="0"/>
                <a:cs typeface="Aptos Serif" panose="02020604070405020304" pitchFamily="18" charset="0"/>
              </a:rPr>
              <a:t>Objectifs stratégiques des achats durables</a:t>
            </a:r>
            <a:endParaRPr lang="de-DE" sz="3600" dirty="0">
              <a:latin typeface="Aptos Serif" panose="02020604070405020304" pitchFamily="18" charset="0"/>
              <a:cs typeface="Aptos Serif" panose="02020604070405020304" pitchFamily="18" charset="0"/>
            </a:endParaRPr>
          </a:p>
        </p:txBody>
      </p:sp>
      <p:sp>
        <p:nvSpPr>
          <p:cNvPr id="3" name="Textplatzhalter 2">
            <a:extLst>
              <a:ext uri="{FF2B5EF4-FFF2-40B4-BE49-F238E27FC236}">
                <a16:creationId xmlns:a16="http://schemas.microsoft.com/office/drawing/2014/main" id="{B5B76E1B-AC2E-FE87-2846-85B57671DF1B}"/>
              </a:ext>
            </a:extLst>
          </p:cNvPr>
          <p:cNvSpPr>
            <a:spLocks noGrp="1"/>
          </p:cNvSpPr>
          <p:nvPr>
            <p:ph type="body" idx="4294967295"/>
          </p:nvPr>
        </p:nvSpPr>
        <p:spPr>
          <a:xfrm>
            <a:off x="297329" y="2299561"/>
            <a:ext cx="5311140" cy="623473"/>
          </a:xfrm>
        </p:spPr>
        <p:txBody>
          <a:bodyPr anchor="t">
            <a:normAutofit/>
          </a:bodyPr>
          <a:lstStyle/>
          <a:p>
            <a:pPr marL="228600" indent="0">
              <a:spcBef>
                <a:spcPts val="0"/>
              </a:spcBef>
              <a:spcAft>
                <a:spcPts val="600"/>
              </a:spcAft>
              <a:buClr>
                <a:srgbClr val="000000"/>
              </a:buClr>
            </a:pPr>
            <a:r>
              <a:rPr lang="fr-FR" sz="2600" b="1" i="0" u="none" strike="noStrike" cap="none" noProof="0" dirty="0">
                <a:solidFill>
                  <a:srgbClr val="035854"/>
                </a:solidFill>
                <a:effectLst/>
                <a:latin typeface="Aptos" panose="020B0004020202020204" pitchFamily="34" charset="0"/>
              </a:rPr>
              <a:t>Durabilité écologique</a:t>
            </a:r>
            <a:endParaRPr lang="fr-FR" sz="2600" b="1" i="0" u="none" strike="noStrike" cap="none" noProof="0" dirty="0">
              <a:solidFill>
                <a:srgbClr val="035854"/>
              </a:solidFill>
              <a:latin typeface="Aptos" panose="020B0004020202020204" pitchFamily="34" charset="0"/>
            </a:endParaRPr>
          </a:p>
        </p:txBody>
      </p:sp>
      <p:graphicFrame>
        <p:nvGraphicFramePr>
          <p:cNvPr id="10" name="Diagramma 9">
            <a:extLst>
              <a:ext uri="{FF2B5EF4-FFF2-40B4-BE49-F238E27FC236}">
                <a16:creationId xmlns:a16="http://schemas.microsoft.com/office/drawing/2014/main" id="{37420E5C-8A25-F45E-E4EA-26F830A77339}"/>
              </a:ext>
            </a:extLst>
          </p:cNvPr>
          <p:cNvGraphicFramePr/>
          <p:nvPr>
            <p:extLst>
              <p:ext uri="{D42A27DB-BD31-4B8C-83A1-F6EECF244321}">
                <p14:modId xmlns:p14="http://schemas.microsoft.com/office/powerpoint/2010/main" val="2383592254"/>
              </p:ext>
            </p:extLst>
          </p:nvPr>
        </p:nvGraphicFramePr>
        <p:xfrm>
          <a:off x="297329" y="2367420"/>
          <a:ext cx="11133729" cy="5432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8756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1D3A0-F43E-CCCB-DE23-ADC4275C4E80}"/>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0A4666D1-0820-2231-D173-8F42B5A4B389}"/>
              </a:ext>
            </a:extLst>
          </p:cNvPr>
          <p:cNvSpPr>
            <a:spLocks noGrp="1"/>
          </p:cNvSpPr>
          <p:nvPr>
            <p:ph type="title"/>
          </p:nvPr>
        </p:nvSpPr>
        <p:spPr>
          <a:xfrm>
            <a:off x="594360" y="1196635"/>
            <a:ext cx="11003280" cy="915035"/>
          </a:xfrm>
        </p:spPr>
        <p:txBody>
          <a:bodyPr wrap="square" anchor="ctr">
            <a:normAutofit/>
          </a:bodyPr>
          <a:lstStyle/>
          <a:p>
            <a:r>
              <a:rPr lang="it-IT" sz="3600" b="1" dirty="0">
                <a:latin typeface="Aptos Serif" panose="02020604070405020304" pitchFamily="18" charset="0"/>
                <a:cs typeface="Aptos Serif" panose="02020604070405020304" pitchFamily="18" charset="0"/>
              </a:rPr>
              <a:t>2. </a:t>
            </a:r>
            <a:r>
              <a:rPr lang="fr-FR" sz="3600" b="1" noProof="0" dirty="0">
                <a:latin typeface="Aptos Serif" panose="02020604070405020304" pitchFamily="18" charset="0"/>
                <a:cs typeface="Aptos Serif" panose="02020604070405020304" pitchFamily="18" charset="0"/>
              </a:rPr>
              <a:t>Objectifs stratégiques des achats durables</a:t>
            </a:r>
            <a:endParaRPr lang="de-DE" sz="3600" dirty="0">
              <a:latin typeface="Aptos Serif" panose="02020604070405020304" pitchFamily="18" charset="0"/>
              <a:cs typeface="Aptos Serif" panose="02020604070405020304" pitchFamily="18" charset="0"/>
            </a:endParaRPr>
          </a:p>
        </p:txBody>
      </p:sp>
      <p:sp>
        <p:nvSpPr>
          <p:cNvPr id="7" name="Textplatzhalter 2">
            <a:extLst>
              <a:ext uri="{FF2B5EF4-FFF2-40B4-BE49-F238E27FC236}">
                <a16:creationId xmlns:a16="http://schemas.microsoft.com/office/drawing/2014/main" id="{EF705294-B8FE-F3B3-DEDB-F5D270C7161D}"/>
              </a:ext>
            </a:extLst>
          </p:cNvPr>
          <p:cNvSpPr txBox="1">
            <a:spLocks/>
          </p:cNvSpPr>
          <p:nvPr/>
        </p:nvSpPr>
        <p:spPr>
          <a:xfrm>
            <a:off x="214852" y="2295003"/>
            <a:ext cx="5311140" cy="62347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228600" indent="0">
              <a:spcBef>
                <a:spcPts val="0"/>
              </a:spcBef>
              <a:spcAft>
                <a:spcPts val="600"/>
              </a:spcAft>
              <a:buClr>
                <a:srgbClr val="000000"/>
              </a:buClr>
            </a:pPr>
            <a:r>
              <a:rPr lang="fr-FR" sz="2600" b="1" noProof="0" dirty="0">
                <a:solidFill>
                  <a:srgbClr val="035854"/>
                </a:solidFill>
                <a:latin typeface="Aptos" panose="020B0004020202020204" pitchFamily="34" charset="0"/>
              </a:rPr>
              <a:t>Responsabilité sociale</a:t>
            </a:r>
          </a:p>
        </p:txBody>
      </p:sp>
      <p:graphicFrame>
        <p:nvGraphicFramePr>
          <p:cNvPr id="8" name="Diagramma 7">
            <a:extLst>
              <a:ext uri="{FF2B5EF4-FFF2-40B4-BE49-F238E27FC236}">
                <a16:creationId xmlns:a16="http://schemas.microsoft.com/office/drawing/2014/main" id="{5F46E856-4F6A-B6BA-4741-602D988357A8}"/>
              </a:ext>
            </a:extLst>
          </p:cNvPr>
          <p:cNvGraphicFramePr/>
          <p:nvPr>
            <p:extLst>
              <p:ext uri="{D42A27DB-BD31-4B8C-83A1-F6EECF244321}">
                <p14:modId xmlns:p14="http://schemas.microsoft.com/office/powerpoint/2010/main" val="1350255056"/>
              </p:ext>
            </p:extLst>
          </p:nvPr>
        </p:nvGraphicFramePr>
        <p:xfrm>
          <a:off x="214852" y="2456428"/>
          <a:ext cx="111194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1281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6BD25-CCE6-2008-7868-E7C44540D4FA}"/>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25B28918-5FD1-F30F-A0E2-68A682E4C0D0}"/>
              </a:ext>
            </a:extLst>
          </p:cNvPr>
          <p:cNvSpPr>
            <a:spLocks noGrp="1"/>
          </p:cNvSpPr>
          <p:nvPr>
            <p:ph type="ctrTitle"/>
          </p:nvPr>
        </p:nvSpPr>
        <p:spPr>
          <a:xfrm>
            <a:off x="6299835" y="601875"/>
            <a:ext cx="5486400" cy="3291840"/>
          </a:xfrm>
        </p:spPr>
        <p:txBody>
          <a:bodyPr/>
          <a:lstStyle/>
          <a:p>
            <a:r>
              <a:rPr lang="it-IT" dirty="0">
                <a:latin typeface="Aptos Serif" panose="02020604070405020304" pitchFamily="18" charset="0"/>
                <a:cs typeface="Aptos Serif" panose="02020604070405020304" pitchFamily="18" charset="0"/>
              </a:rPr>
              <a:t>2. </a:t>
            </a:r>
            <a:r>
              <a:rPr lang="fr-FR" noProof="0" dirty="0">
                <a:latin typeface="Aptos Serif" panose="02020604070405020304" pitchFamily="18" charset="0"/>
                <a:cs typeface="Aptos Serif" panose="02020604070405020304" pitchFamily="18" charset="0"/>
              </a:rPr>
              <a:t>Objectifs stratégiques des achats durables</a:t>
            </a:r>
            <a:endParaRPr lang="it-IT" dirty="0">
              <a:latin typeface="Aptos Serif" panose="02020604070405020304" pitchFamily="18" charset="0"/>
              <a:cs typeface="Aptos Serif" panose="02020604070405020304" pitchFamily="18" charset="0"/>
            </a:endParaRPr>
          </a:p>
        </p:txBody>
      </p:sp>
      <p:sp>
        <p:nvSpPr>
          <p:cNvPr id="4" name="Segnaposto testo 3">
            <a:extLst>
              <a:ext uri="{FF2B5EF4-FFF2-40B4-BE49-F238E27FC236}">
                <a16:creationId xmlns:a16="http://schemas.microsoft.com/office/drawing/2014/main" id="{DFF1AD7C-49B3-0EAE-7926-8AFF7FC061C3}"/>
              </a:ext>
            </a:extLst>
          </p:cNvPr>
          <p:cNvSpPr>
            <a:spLocks noGrp="1"/>
          </p:cNvSpPr>
          <p:nvPr>
            <p:ph type="body" idx="1"/>
          </p:nvPr>
        </p:nvSpPr>
        <p:spPr/>
        <p:txBody>
          <a:bodyPr/>
          <a:lstStyle/>
          <a:p>
            <a:r>
              <a:rPr lang="en-US" sz="2800" dirty="0">
                <a:latin typeface="Aptos" panose="020B0004020202020204" pitchFamily="34" charset="0"/>
              </a:rPr>
              <a:t>  </a:t>
            </a:r>
            <a:r>
              <a:rPr lang="fr-FR" sz="2800" noProof="0" dirty="0">
                <a:latin typeface="Aptos" panose="020B0004020202020204" pitchFamily="34" charset="0"/>
              </a:rPr>
              <a:t>Stratégie européenne pour matériels bureautiques</a:t>
            </a:r>
            <a:endParaRPr lang="it-IT" sz="2800" dirty="0">
              <a:latin typeface="Aptos" panose="020B0004020202020204" pitchFamily="34" charset="0"/>
            </a:endParaRPr>
          </a:p>
        </p:txBody>
      </p:sp>
      <p:pic>
        <p:nvPicPr>
          <p:cNvPr id="7" name="Segnaposto immagine 6">
            <a:extLst>
              <a:ext uri="{FF2B5EF4-FFF2-40B4-BE49-F238E27FC236}">
                <a16:creationId xmlns:a16="http://schemas.microsoft.com/office/drawing/2014/main" id="{466C5E81-040E-89E3-69A2-30848E2268FE}"/>
              </a:ext>
            </a:extLst>
          </p:cNvPr>
          <p:cNvPicPr>
            <a:picLocks noGrp="1" noChangeAspect="1"/>
          </p:cNvPicPr>
          <p:nvPr>
            <p:ph type="pic" idx="2"/>
          </p:nvPr>
        </p:nvPicPr>
        <p:blipFill>
          <a:blip r:embed="rId3">
            <a:extLst>
              <a:ext uri="{BEBA8EAE-BF5A-486C-A8C5-ECC9F3942E4B}">
                <a14:imgProps xmlns:a14="http://schemas.microsoft.com/office/drawing/2010/main">
                  <a14:imgLayer r:embed="rId4">
                    <a14:imgEffect>
                      <a14:artisticMosiaicBubbles/>
                    </a14:imgEffect>
                  </a14:imgLayer>
                </a14:imgProps>
              </a:ext>
            </a:extLst>
          </a:blip>
          <a:srcRect l="14733" r="14733"/>
          <a:stretch/>
        </p:blipFill>
        <p:spPr/>
      </p:pic>
      <p:pic>
        <p:nvPicPr>
          <p:cNvPr id="5" name="Elemento grafico 4" descr="Lavora dalla scrivania di casa con riempimento a tinta unita">
            <a:extLst>
              <a:ext uri="{FF2B5EF4-FFF2-40B4-BE49-F238E27FC236}">
                <a16:creationId xmlns:a16="http://schemas.microsoft.com/office/drawing/2014/main" id="{8759446A-1B13-3644-8918-95A9F14FBC0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13748" y="4625235"/>
            <a:ext cx="914400" cy="914400"/>
          </a:xfrm>
          <a:prstGeom prst="rect">
            <a:avLst/>
          </a:prstGeom>
        </p:spPr>
      </p:pic>
      <p:sp>
        <p:nvSpPr>
          <p:cNvPr id="2" name="Textfeld 1">
            <a:extLst>
              <a:ext uri="{FF2B5EF4-FFF2-40B4-BE49-F238E27FC236}">
                <a16:creationId xmlns:a16="http://schemas.microsoft.com/office/drawing/2014/main" id="{EC6A511E-196A-C060-11C1-0FE04471DAFB}"/>
              </a:ext>
            </a:extLst>
          </p:cNvPr>
          <p:cNvSpPr txBox="1"/>
          <p:nvPr/>
        </p:nvSpPr>
        <p:spPr>
          <a:xfrm>
            <a:off x="594360" y="66224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spTree>
    <p:extLst>
      <p:ext uri="{BB962C8B-B14F-4D97-AF65-F5344CB8AC3E}">
        <p14:creationId xmlns:p14="http://schemas.microsoft.com/office/powerpoint/2010/main" val="1706578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09830-C5C5-B28D-6793-BBAE7320071F}"/>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3B650727-D8CB-35F4-BA19-D782E663092A}"/>
              </a:ext>
            </a:extLst>
          </p:cNvPr>
          <p:cNvSpPr>
            <a:spLocks noGrp="1"/>
          </p:cNvSpPr>
          <p:nvPr>
            <p:ph type="body" idx="1"/>
          </p:nvPr>
        </p:nvSpPr>
        <p:spPr>
          <a:xfrm>
            <a:off x="3883068" y="4128133"/>
            <a:ext cx="8217074" cy="2585818"/>
          </a:xfrm>
        </p:spPr>
        <p:txBody>
          <a:bodyPr/>
          <a:lstStyle/>
          <a:p>
            <a:r>
              <a:rPr lang="fr-FR" sz="1600" b="0" noProof="0" dirty="0">
                <a:latin typeface="Aptos" panose="020B0004020202020204" pitchFamily="34" charset="0"/>
              </a:rPr>
              <a:t>Les signataires de la </a:t>
            </a:r>
            <a:r>
              <a:rPr lang="fr-FR" sz="1600" noProof="0" dirty="0">
                <a:latin typeface="Aptos" panose="020B0004020202020204" pitchFamily="34" charset="0"/>
              </a:rPr>
              <a:t>Déclaration Europée</a:t>
            </a:r>
            <a:r>
              <a:rPr lang="fr-FR" sz="1600" noProof="0" dirty="0">
                <a:solidFill>
                  <a:schemeClr val="tx1"/>
                </a:solidFill>
                <a:latin typeface="Aptos" panose="020B0004020202020204" pitchFamily="34" charset="0"/>
              </a:rPr>
              <a:t>nne</a:t>
            </a:r>
            <a:r>
              <a:rPr lang="fr-FR" sz="1600" noProof="0" dirty="0">
                <a:latin typeface="Aptos" panose="020B0004020202020204" pitchFamily="34" charset="0"/>
              </a:rPr>
              <a:t> sur le recyclage des papiers 2021-2031 se sont </a:t>
            </a:r>
            <a:r>
              <a:rPr lang="fr-FR" sz="1600" noProof="0" dirty="0">
                <a:solidFill>
                  <a:schemeClr val="tx1"/>
                </a:solidFill>
                <a:latin typeface="Aptos" panose="020B0004020202020204" pitchFamily="34" charset="0"/>
              </a:rPr>
              <a:t>engagés à </a:t>
            </a:r>
            <a:r>
              <a:rPr lang="fr-FR" sz="1600" noProof="0" dirty="0">
                <a:latin typeface="Aptos" panose="020B0004020202020204" pitchFamily="34" charset="0"/>
              </a:rPr>
              <a:t>atteindre un taux de recyclage de papier de 76%. </a:t>
            </a:r>
          </a:p>
          <a:p>
            <a:r>
              <a:rPr lang="fr-FR" sz="1600" b="0" noProof="0" dirty="0">
                <a:latin typeface="Aptos" panose="020B0004020202020204" pitchFamily="34" charset="0"/>
              </a:rPr>
              <a:t>La Commission européenne a intégré les </a:t>
            </a:r>
            <a:r>
              <a:rPr lang="fr-FR" sz="1600" noProof="0" dirty="0">
                <a:latin typeface="Aptos" panose="020B0004020202020204" pitchFamily="34" charset="0"/>
              </a:rPr>
              <a:t>appareils d’imagerie dans le nouveau Plan de Travail Ecodesign &amp; Étiquetage énergétique 2022–2024</a:t>
            </a:r>
            <a:r>
              <a:rPr lang="fr-FR" sz="1600" baseline="30000" noProof="0" dirty="0">
                <a:latin typeface="Aptos" panose="020B0004020202020204" pitchFamily="34" charset="0"/>
              </a:rPr>
              <a:t>1</a:t>
            </a:r>
            <a:r>
              <a:rPr lang="fr-FR" sz="1600" noProof="0" dirty="0">
                <a:latin typeface="Aptos" panose="020B0004020202020204" pitchFamily="34" charset="0"/>
              </a:rPr>
              <a:t> </a:t>
            </a:r>
            <a:r>
              <a:rPr lang="fr-FR" sz="1600" b="0" noProof="0" dirty="0">
                <a:latin typeface="Aptos" panose="020B0004020202020204" pitchFamily="34" charset="0"/>
              </a:rPr>
              <a:t>et a </a:t>
            </a:r>
            <a:r>
              <a:rPr lang="fr-FR" sz="1600" b="0" noProof="0" dirty="0">
                <a:solidFill>
                  <a:schemeClr val="tx1"/>
                </a:solidFill>
                <a:latin typeface="Aptos" panose="020B0004020202020204" pitchFamily="34" charset="0"/>
              </a:rPr>
              <a:t>commencé à</a:t>
            </a:r>
            <a:r>
              <a:rPr lang="fr-FR" sz="1600" b="0" noProof="0" dirty="0">
                <a:solidFill>
                  <a:srgbClr val="FF0000"/>
                </a:solidFill>
                <a:latin typeface="Aptos" panose="020B0004020202020204" pitchFamily="34" charset="0"/>
              </a:rPr>
              <a:t> </a:t>
            </a:r>
            <a:r>
              <a:rPr lang="fr-FR" sz="1600" b="0" noProof="0" dirty="0">
                <a:latin typeface="Aptos" panose="020B0004020202020204" pitchFamily="34" charset="0"/>
              </a:rPr>
              <a:t>définir des règles pour ce groupe de produits.</a:t>
            </a:r>
          </a:p>
          <a:p>
            <a:r>
              <a:rPr lang="fr-FR" sz="1600" b="0" noProof="0" dirty="0">
                <a:latin typeface="Aptos" panose="020B0004020202020204" pitchFamily="34" charset="0"/>
              </a:rPr>
              <a:t>L’UE </a:t>
            </a:r>
            <a:r>
              <a:rPr lang="fr-FR" sz="1600" noProof="0" dirty="0">
                <a:latin typeface="Aptos" panose="020B0004020202020204" pitchFamily="34" charset="0"/>
              </a:rPr>
              <a:t>prend des mesures dans le domaine des plastiques</a:t>
            </a:r>
            <a:r>
              <a:rPr lang="fr-FR" sz="1600" b="0" noProof="0" dirty="0">
                <a:latin typeface="Aptos" panose="020B0004020202020204" pitchFamily="34" charset="0"/>
              </a:rPr>
              <a:t>, afin de lutter contre la pollution plastique et les déchets marins et d’accélérer la transition vers l’économie circulaire du plastique.  </a:t>
            </a:r>
            <a:endParaRPr lang="fr-FR" sz="1600" noProof="0" dirty="0">
              <a:latin typeface="Aptos" panose="020B0004020202020204" pitchFamily="34" charset="0"/>
            </a:endParaRPr>
          </a:p>
        </p:txBody>
      </p:sp>
      <p:sp>
        <p:nvSpPr>
          <p:cNvPr id="8" name="Titolo 2">
            <a:extLst>
              <a:ext uri="{FF2B5EF4-FFF2-40B4-BE49-F238E27FC236}">
                <a16:creationId xmlns:a16="http://schemas.microsoft.com/office/drawing/2014/main" id="{BC54D6C8-B59D-32F4-90D1-13E0405F1B53}"/>
              </a:ext>
            </a:extLst>
          </p:cNvPr>
          <p:cNvSpPr txBox="1">
            <a:spLocks/>
          </p:cNvSpPr>
          <p:nvPr/>
        </p:nvSpPr>
        <p:spPr>
          <a:xfrm>
            <a:off x="6267189" y="1983760"/>
            <a:ext cx="6050071" cy="184470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3F3F3F"/>
              </a:buClr>
              <a:buSzPts val="6000"/>
              <a:buFont typeface="Play"/>
              <a:buNone/>
              <a:defRPr sz="6000" b="1" i="0" u="none" strike="noStrike" cap="none">
                <a:solidFill>
                  <a:srgbClr val="3F3F3F"/>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r>
              <a:rPr lang="fr-FR" sz="4000" noProof="0" dirty="0">
                <a:latin typeface="Aptos Serif" panose="02020604070405020304" pitchFamily="18" charset="0"/>
                <a:cs typeface="Aptos Serif" panose="02020604070405020304" pitchFamily="18" charset="0"/>
              </a:rPr>
              <a:t>Objectifs stratégiques de l‘UE en matière de matériel bureautique durable</a:t>
            </a:r>
            <a:endParaRPr lang="fr-FR" sz="4000" strike="sngStrike" noProof="0" dirty="0">
              <a:solidFill>
                <a:srgbClr val="FF0000"/>
              </a:solidFill>
              <a:latin typeface="Aptos Serif" panose="02020604070405020304" pitchFamily="18" charset="0"/>
              <a:cs typeface="Aptos Serif" panose="02020604070405020304" pitchFamily="18" charset="0"/>
            </a:endParaRPr>
          </a:p>
        </p:txBody>
      </p:sp>
      <p:pic>
        <p:nvPicPr>
          <p:cNvPr id="16386" name="Picture 2">
            <a:extLst>
              <a:ext uri="{FF2B5EF4-FFF2-40B4-BE49-F238E27FC236}">
                <a16:creationId xmlns:a16="http://schemas.microsoft.com/office/drawing/2014/main" id="{A9E7DF69-38FE-2153-E8E5-6129E25C8F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875" b="28750"/>
          <a:stretch>
            <a:fillRect/>
          </a:stretch>
        </p:blipFill>
        <p:spPr bwMode="auto">
          <a:xfrm>
            <a:off x="2284825" y="1392479"/>
            <a:ext cx="3883449" cy="258581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6674F8F-01B6-3BE1-22FB-BFD904233473}"/>
              </a:ext>
            </a:extLst>
          </p:cNvPr>
          <p:cNvSpPr txBox="1"/>
          <p:nvPr/>
        </p:nvSpPr>
        <p:spPr>
          <a:xfrm>
            <a:off x="594360" y="66224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spTree>
    <p:extLst>
      <p:ext uri="{BB962C8B-B14F-4D97-AF65-F5344CB8AC3E}">
        <p14:creationId xmlns:p14="http://schemas.microsoft.com/office/powerpoint/2010/main" val="606098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1B1E6-2FBD-35A9-BD84-A0190143D698}"/>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7142DA41-0C31-C7A2-FC3E-58AACD4128DE}"/>
              </a:ext>
            </a:extLst>
          </p:cNvPr>
          <p:cNvSpPr>
            <a:spLocks noGrp="1"/>
          </p:cNvSpPr>
          <p:nvPr>
            <p:ph type="title"/>
          </p:nvPr>
        </p:nvSpPr>
        <p:spPr>
          <a:xfrm>
            <a:off x="594360" y="377462"/>
            <a:ext cx="7484165" cy="1593507"/>
          </a:xfrm>
        </p:spPr>
        <p:txBody>
          <a:bodyPr/>
          <a:lstStyle/>
          <a:p>
            <a:r>
              <a:rPr lang="fr-FR" noProof="0" dirty="0">
                <a:latin typeface="Aptos Serif" panose="02020604070405020304" pitchFamily="18" charset="0"/>
                <a:cs typeface="Aptos Serif" panose="02020604070405020304" pitchFamily="18" charset="0"/>
              </a:rPr>
              <a:t>Objectifs stratégiques de l‘UE en matière de matériel bureautique durable</a:t>
            </a:r>
          </a:p>
        </p:txBody>
      </p:sp>
      <p:sp>
        <p:nvSpPr>
          <p:cNvPr id="4" name="Segnaposto testo 3">
            <a:extLst>
              <a:ext uri="{FF2B5EF4-FFF2-40B4-BE49-F238E27FC236}">
                <a16:creationId xmlns:a16="http://schemas.microsoft.com/office/drawing/2014/main" id="{4307F2E8-3DCD-3D7A-4FAF-CC524187CFA6}"/>
              </a:ext>
            </a:extLst>
          </p:cNvPr>
          <p:cNvSpPr>
            <a:spLocks noGrp="1"/>
          </p:cNvSpPr>
          <p:nvPr>
            <p:ph type="body" idx="1"/>
          </p:nvPr>
        </p:nvSpPr>
        <p:spPr>
          <a:xfrm>
            <a:off x="594360" y="3565020"/>
            <a:ext cx="10558053" cy="2819388"/>
          </a:xfrm>
        </p:spPr>
        <p:txBody>
          <a:bodyPr>
            <a:normAutofit fontScale="70000" lnSpcReduction="20000"/>
          </a:bodyPr>
          <a:lstStyle/>
          <a:p>
            <a:pPr marL="571500" indent="-342900">
              <a:buFont typeface="Arial" panose="020B0604020202020204" pitchFamily="34" charset="0"/>
              <a:buChar char="•"/>
            </a:pPr>
            <a:r>
              <a:rPr lang="fr-FR" noProof="0" dirty="0">
                <a:latin typeface="Aptos" panose="020B0004020202020204" pitchFamily="34" charset="0"/>
              </a:rPr>
              <a:t>Achats durables des fibres (papiers)</a:t>
            </a:r>
          </a:p>
          <a:p>
            <a:pPr marL="571500" indent="-342900">
              <a:buFont typeface="Arial" panose="020B0604020202020204" pitchFamily="34" charset="0"/>
              <a:buChar char="•"/>
            </a:pPr>
            <a:r>
              <a:rPr lang="fr-FR" noProof="0" dirty="0">
                <a:latin typeface="Aptos" panose="020B0004020202020204" pitchFamily="34" charset="0"/>
              </a:rPr>
              <a:t>Réduction de l’emploi de produits chimiques (papiers, cartouches de toner et d’encre, plastiques)</a:t>
            </a:r>
          </a:p>
          <a:p>
            <a:pPr marL="571500" indent="-342900">
              <a:buFont typeface="Arial" panose="020B0604020202020204" pitchFamily="34" charset="0"/>
              <a:buChar char="•"/>
            </a:pPr>
            <a:r>
              <a:rPr lang="fr-FR" noProof="0" dirty="0">
                <a:latin typeface="Aptos" panose="020B0004020202020204" pitchFamily="34" charset="0"/>
              </a:rPr>
              <a:t>Efficacité énergétique (processus d’impression, imprimantes)</a:t>
            </a:r>
          </a:p>
          <a:p>
            <a:pPr marL="571500" indent="-342900">
              <a:buFont typeface="Arial" panose="020B0604020202020204" pitchFamily="34" charset="0"/>
              <a:buChar char="•"/>
            </a:pPr>
            <a:r>
              <a:rPr lang="fr-FR" noProof="0" dirty="0">
                <a:latin typeface="Aptos" panose="020B0004020202020204" pitchFamily="34" charset="0"/>
              </a:rPr>
              <a:t>Réduction de la consommation d’eau et de l’énergie dans la production (de papiers et d’imprimés)</a:t>
            </a:r>
          </a:p>
          <a:p>
            <a:pPr marL="571500" indent="-342900">
              <a:buFont typeface="Arial" panose="020B0604020202020204" pitchFamily="34" charset="0"/>
              <a:buChar char="•"/>
            </a:pPr>
            <a:r>
              <a:rPr lang="fr-FR" noProof="0" dirty="0">
                <a:latin typeface="Aptos" panose="020B0004020202020204" pitchFamily="34" charset="0"/>
              </a:rPr>
              <a:t>Conception selon la recyclabilité, la durée de vie et la réutilisation du matériel: modèles circulaires</a:t>
            </a:r>
            <a:endParaRPr lang="fr-FR" b="0" noProof="0" dirty="0">
              <a:latin typeface="Aptos" panose="020B0004020202020204" pitchFamily="34" charset="0"/>
            </a:endParaRPr>
          </a:p>
        </p:txBody>
      </p:sp>
      <p:sp>
        <p:nvSpPr>
          <p:cNvPr id="5" name="CasellaDiTesto 4">
            <a:extLst>
              <a:ext uri="{FF2B5EF4-FFF2-40B4-BE49-F238E27FC236}">
                <a16:creationId xmlns:a16="http://schemas.microsoft.com/office/drawing/2014/main" id="{5469455D-FFA7-19B0-08FD-EC10DFA2905E}"/>
              </a:ext>
            </a:extLst>
          </p:cNvPr>
          <p:cNvSpPr txBox="1"/>
          <p:nvPr/>
        </p:nvSpPr>
        <p:spPr>
          <a:xfrm>
            <a:off x="506677" y="2306329"/>
            <a:ext cx="5956752" cy="461665"/>
          </a:xfrm>
          <a:prstGeom prst="rect">
            <a:avLst/>
          </a:prstGeom>
          <a:noFill/>
        </p:spPr>
        <p:txBody>
          <a:bodyPr wrap="square" rtlCol="0">
            <a:spAutoFit/>
          </a:bodyPr>
          <a:lstStyle/>
          <a:p>
            <a:r>
              <a:rPr lang="fr-FR" sz="2400" b="1" noProof="0" dirty="0">
                <a:solidFill>
                  <a:schemeClr val="bg2">
                    <a:lumMod val="25000"/>
                  </a:schemeClr>
                </a:solidFill>
                <a:latin typeface="Aptos" panose="020B0004020202020204" pitchFamily="34" charset="0"/>
              </a:rPr>
              <a:t>Domaines d’amélioration écologique: </a:t>
            </a:r>
          </a:p>
        </p:txBody>
      </p:sp>
    </p:spTree>
    <p:extLst>
      <p:ext uri="{BB962C8B-B14F-4D97-AF65-F5344CB8AC3E}">
        <p14:creationId xmlns:p14="http://schemas.microsoft.com/office/powerpoint/2010/main" val="1339533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15DAF-8656-0974-5A22-1993AF3962E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24ADE9-EFB3-FA8A-E0B3-6C503FDAA736}"/>
              </a:ext>
            </a:extLst>
          </p:cNvPr>
          <p:cNvSpPr>
            <a:spLocks noGrp="1"/>
          </p:cNvSpPr>
          <p:nvPr>
            <p:ph type="ctrTitle"/>
          </p:nvPr>
        </p:nvSpPr>
        <p:spPr>
          <a:xfrm>
            <a:off x="6299835" y="518218"/>
            <a:ext cx="5892165" cy="3291840"/>
          </a:xfrm>
        </p:spPr>
        <p:txBody>
          <a:bodyPr wrap="square" anchor="b">
            <a:noAutofit/>
          </a:bodyPr>
          <a:lstStyle/>
          <a:p>
            <a:r>
              <a:rPr lang="de-DE" sz="4400" dirty="0">
                <a:latin typeface="Aptos Serif" panose="02020604070405020304" pitchFamily="18" charset="0"/>
                <a:cs typeface="Aptos Serif" panose="02020604070405020304" pitchFamily="18" charset="0"/>
              </a:rPr>
              <a:t>3. </a:t>
            </a:r>
            <a:r>
              <a:rPr lang="fr-FR" sz="4400" noProof="0" dirty="0">
                <a:latin typeface="Aptos Serif" panose="02020604070405020304" pitchFamily="18" charset="0"/>
                <a:cs typeface="Aptos Serif" panose="02020604070405020304" pitchFamily="18" charset="0"/>
              </a:rPr>
              <a:t>Critères des marchés publics écologiques européens en matière de </a:t>
            </a:r>
            <a:r>
              <a:rPr lang="fr-FR" sz="4400" dirty="0">
                <a:latin typeface="Aptos Serif" panose="02020604070405020304" pitchFamily="18" charset="0"/>
                <a:cs typeface="Aptos Serif" panose="02020604070405020304" pitchFamily="18" charset="0"/>
              </a:rPr>
              <a:t>matériel</a:t>
            </a:r>
            <a:r>
              <a:rPr lang="fr-FR" sz="4400" noProof="0" dirty="0">
                <a:latin typeface="Aptos Serif" panose="02020604070405020304" pitchFamily="18" charset="0"/>
                <a:cs typeface="Aptos Serif" panose="02020604070405020304" pitchFamily="18" charset="0"/>
              </a:rPr>
              <a:t> bureautique</a:t>
            </a:r>
            <a:endParaRPr lang="de-DE" sz="4400" dirty="0">
              <a:latin typeface="Aptos Serif" panose="02020604070405020304" pitchFamily="18" charset="0"/>
              <a:cs typeface="Aptos Serif" panose="02020604070405020304" pitchFamily="18" charset="0"/>
            </a:endParaRPr>
          </a:p>
        </p:txBody>
      </p:sp>
      <p:sp>
        <p:nvSpPr>
          <p:cNvPr id="3" name="Segnaposto testo 2">
            <a:extLst>
              <a:ext uri="{FF2B5EF4-FFF2-40B4-BE49-F238E27FC236}">
                <a16:creationId xmlns:a16="http://schemas.microsoft.com/office/drawing/2014/main" id="{6E7A03A5-C3F7-C7D5-92B6-71AE135E2047}"/>
              </a:ext>
            </a:extLst>
          </p:cNvPr>
          <p:cNvSpPr>
            <a:spLocks noGrp="1"/>
          </p:cNvSpPr>
          <p:nvPr>
            <p:ph type="body" idx="1"/>
          </p:nvPr>
        </p:nvSpPr>
        <p:spPr>
          <a:xfrm>
            <a:off x="6299835" y="4568602"/>
            <a:ext cx="5486400" cy="1645920"/>
          </a:xfrm>
        </p:spPr>
        <p:txBody>
          <a:bodyPr wrap="square" anchor="t">
            <a:normAutofit lnSpcReduction="10000"/>
          </a:bodyPr>
          <a:lstStyle/>
          <a:p>
            <a:r>
              <a:rPr lang="fr-FR" sz="1700" noProof="0" dirty="0">
                <a:latin typeface="Aptos" panose="020B0004020202020204" pitchFamily="34" charset="0"/>
              </a:rPr>
              <a:t>De tels critères existent actuellement pour: </a:t>
            </a:r>
          </a:p>
          <a:p>
            <a:pPr marL="571500" indent="-342900">
              <a:buFont typeface="Arial" panose="020B0604020202020204" pitchFamily="34" charset="0"/>
              <a:buChar char="•"/>
            </a:pPr>
            <a:r>
              <a:rPr lang="fr-FR" sz="1700" b="1" noProof="0" dirty="0">
                <a:latin typeface="Aptos" panose="020B0004020202020204" pitchFamily="34" charset="0"/>
              </a:rPr>
              <a:t>les produits du graphisme et les imprimés;</a:t>
            </a:r>
          </a:p>
          <a:p>
            <a:pPr marL="571500" indent="-342900">
              <a:buFont typeface="Arial" panose="020B0604020202020204" pitchFamily="34" charset="0"/>
              <a:buChar char="•"/>
            </a:pPr>
            <a:r>
              <a:rPr lang="fr-FR" sz="1700" b="1" noProof="0" dirty="0">
                <a:latin typeface="Aptos" panose="020B0004020202020204" pitchFamily="34" charset="0"/>
              </a:rPr>
              <a:t>les imprimantes, les toners et les cartouches;</a:t>
            </a:r>
          </a:p>
          <a:p>
            <a:pPr marL="571500" indent="-342900">
              <a:buFont typeface="Arial" panose="020B0604020202020204" pitchFamily="34" charset="0"/>
              <a:buChar char="•"/>
            </a:pPr>
            <a:r>
              <a:rPr lang="fr-FR" sz="1700" b="1" noProof="0" dirty="0">
                <a:latin typeface="Aptos" panose="020B0004020202020204" pitchFamily="34" charset="0"/>
              </a:rPr>
              <a:t>la stratégie européenne </a:t>
            </a:r>
            <a:r>
              <a:rPr lang="fr-FR" sz="1800" noProof="0" dirty="0">
                <a:latin typeface="Aptos" panose="020B0004020202020204" pitchFamily="34" charset="0"/>
              </a:rPr>
              <a:t>concernant les matériaux et objets en matière plastique </a:t>
            </a:r>
            <a:endParaRPr lang="fr-FR" sz="1700" b="1" noProof="0" dirty="0">
              <a:latin typeface="Aptos" panose="020B0004020202020204" pitchFamily="34" charset="0"/>
            </a:endParaRPr>
          </a:p>
        </p:txBody>
      </p:sp>
      <p:pic>
        <p:nvPicPr>
          <p:cNvPr id="8" name="Bildplatzhalter 7">
            <a:extLst>
              <a:ext uri="{FF2B5EF4-FFF2-40B4-BE49-F238E27FC236}">
                <a16:creationId xmlns:a16="http://schemas.microsoft.com/office/drawing/2014/main" id="{F66E667B-00F6-CD57-D0EE-A5A4D601D25F}"/>
              </a:ext>
            </a:extLst>
          </p:cNvPr>
          <p:cNvPicPr>
            <a:picLocks noGrp="1" noChangeAspect="1"/>
          </p:cNvPicPr>
          <p:nvPr>
            <p:ph type="pic" idx="2"/>
          </p:nvPr>
        </p:nvPicPr>
        <p:blipFill>
          <a:blip r:embed="rId3"/>
          <a:srcRect t="9379" b="9379"/>
          <a:stretch>
            <a:fillRect/>
          </a:stretch>
        </p:blipFill>
        <p:spPr>
          <a:prstGeom prst="flowChartDelay">
            <a:avLst/>
          </a:prstGeom>
          <a:solidFill>
            <a:srgbClr val="87C3CD"/>
          </a:solidFill>
          <a:ln>
            <a:noFill/>
          </a:ln>
        </p:spPr>
      </p:pic>
      <p:sp>
        <p:nvSpPr>
          <p:cNvPr id="9" name="Textfeld 8">
            <a:extLst>
              <a:ext uri="{FF2B5EF4-FFF2-40B4-BE49-F238E27FC236}">
                <a16:creationId xmlns:a16="http://schemas.microsoft.com/office/drawing/2014/main" id="{B5667965-09C3-918C-9B5C-0D4E02F0CE06}"/>
              </a:ext>
            </a:extLst>
          </p:cNvPr>
          <p:cNvSpPr txBox="1"/>
          <p:nvPr/>
        </p:nvSpPr>
        <p:spPr>
          <a:xfrm>
            <a:off x="3823335" y="66160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spTree>
    <p:extLst>
      <p:ext uri="{BB962C8B-B14F-4D97-AF65-F5344CB8AC3E}">
        <p14:creationId xmlns:p14="http://schemas.microsoft.com/office/powerpoint/2010/main" val="3144840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B6933-17D8-B1CC-8F50-B5AFA23E6712}"/>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47B838F8-5B9C-2D14-2EA9-B962E57E6644}"/>
              </a:ext>
            </a:extLst>
          </p:cNvPr>
          <p:cNvSpPr>
            <a:spLocks noGrp="1"/>
          </p:cNvSpPr>
          <p:nvPr>
            <p:ph type="title"/>
          </p:nvPr>
        </p:nvSpPr>
        <p:spPr>
          <a:xfrm>
            <a:off x="602421" y="503597"/>
            <a:ext cx="8942412" cy="1494596"/>
          </a:xfrm>
        </p:spPr>
        <p:txBody>
          <a:bodyPr/>
          <a:lstStyle/>
          <a:p>
            <a:r>
              <a:rPr lang="fr-FR" sz="3600" noProof="0" dirty="0">
                <a:latin typeface="Aptos Serif" panose="02020604070405020304" pitchFamily="18" charset="0"/>
                <a:cs typeface="Aptos Serif" panose="02020604070405020304" pitchFamily="18" charset="0"/>
              </a:rPr>
              <a:t>3. Critères des marchés publics écologiques européens pour les appareils d‘imagerie, les consommables et les services d’impression.</a:t>
            </a:r>
          </a:p>
        </p:txBody>
      </p:sp>
      <p:sp>
        <p:nvSpPr>
          <p:cNvPr id="7" name="Segnaposto testo 6">
            <a:extLst>
              <a:ext uri="{FF2B5EF4-FFF2-40B4-BE49-F238E27FC236}">
                <a16:creationId xmlns:a16="http://schemas.microsoft.com/office/drawing/2014/main" id="{21B07F3E-E10B-1C2C-FA13-B1EA9C0DAC91}"/>
              </a:ext>
            </a:extLst>
          </p:cNvPr>
          <p:cNvSpPr>
            <a:spLocks noGrp="1"/>
          </p:cNvSpPr>
          <p:nvPr>
            <p:ph type="body" idx="2"/>
          </p:nvPr>
        </p:nvSpPr>
        <p:spPr>
          <a:xfrm>
            <a:off x="693479" y="3443945"/>
            <a:ext cx="5103164" cy="3135926"/>
          </a:xfrm>
        </p:spPr>
        <p:txBody>
          <a:bodyPr>
            <a:normAutofit/>
          </a:bodyPr>
          <a:lstStyle/>
          <a:p>
            <a:pPr marL="571500" indent="-342900">
              <a:buFont typeface="Wingdings" panose="05000000000000000000" pitchFamily="2" charset="2"/>
              <a:buChar char="Ø"/>
            </a:pPr>
            <a:r>
              <a:rPr lang="fr-FR" b="1" noProof="0" dirty="0">
                <a:solidFill>
                  <a:schemeClr val="accent1">
                    <a:lumMod val="50000"/>
                  </a:schemeClr>
                </a:solidFill>
                <a:latin typeface="Aptos" panose="020B0004020202020204" pitchFamily="34" charset="0"/>
              </a:rPr>
              <a:t>Conception d’économie circulaire –</a:t>
            </a:r>
            <a:r>
              <a:rPr lang="fr-FR" noProof="0" dirty="0">
                <a:solidFill>
                  <a:schemeClr val="accent1">
                    <a:lumMod val="50000"/>
                  </a:schemeClr>
                </a:solidFill>
                <a:latin typeface="Aptos" panose="020B0004020202020204" pitchFamily="34" charset="0"/>
              </a:rPr>
              <a:t> </a:t>
            </a:r>
            <a:r>
              <a:rPr lang="fr-FR" noProof="0" dirty="0">
                <a:solidFill>
                  <a:schemeClr val="tx1"/>
                </a:solidFill>
                <a:latin typeface="Aptos" panose="020B0004020202020204" pitchFamily="34" charset="0"/>
              </a:rPr>
              <a:t>longévité, pièces détachées, modularité, réutilisation des consommables. </a:t>
            </a:r>
          </a:p>
          <a:p>
            <a:pPr marL="571500" indent="-342900">
              <a:buFont typeface="Wingdings" panose="05000000000000000000" pitchFamily="2" charset="2"/>
              <a:buChar char="Ø"/>
            </a:pPr>
            <a:r>
              <a:rPr lang="fr-FR" b="1" noProof="0" dirty="0">
                <a:solidFill>
                  <a:schemeClr val="accent1">
                    <a:lumMod val="50000"/>
                  </a:schemeClr>
                </a:solidFill>
                <a:latin typeface="Aptos" panose="020B0004020202020204" pitchFamily="34" charset="0"/>
              </a:rPr>
              <a:t>Efficacité énergétique – </a:t>
            </a:r>
            <a:r>
              <a:rPr lang="fr-FR" noProof="0" dirty="0">
                <a:solidFill>
                  <a:schemeClr val="tx1">
                    <a:lumMod val="95000"/>
                    <a:lumOff val="5000"/>
                  </a:schemeClr>
                </a:solidFill>
                <a:latin typeface="Aptos" panose="020B0004020202020204" pitchFamily="34" charset="0"/>
              </a:rPr>
              <a:t>exigences des appareils d’imagerie et des services d’impression</a:t>
            </a:r>
            <a:endParaRPr lang="fr-FR" b="1" noProof="0" dirty="0">
              <a:solidFill>
                <a:schemeClr val="tx1">
                  <a:lumMod val="95000"/>
                  <a:lumOff val="5000"/>
                </a:schemeClr>
              </a:solidFill>
              <a:latin typeface="Aptos" panose="020B0004020202020204" pitchFamily="34" charset="0"/>
            </a:endParaRPr>
          </a:p>
          <a:p>
            <a:pPr marL="571500" indent="-342900">
              <a:buFont typeface="Wingdings" panose="05000000000000000000" pitchFamily="2" charset="2"/>
              <a:buChar char="Ø"/>
            </a:pPr>
            <a:r>
              <a:rPr lang="fr-FR" b="1" noProof="0" dirty="0">
                <a:solidFill>
                  <a:schemeClr val="accent1">
                    <a:lumMod val="50000"/>
                  </a:schemeClr>
                </a:solidFill>
                <a:latin typeface="Aptos" panose="020B0004020202020204" pitchFamily="34" charset="0"/>
              </a:rPr>
              <a:t>Restrictions concernant les produits chimiques (REACH, RoHS, </a:t>
            </a:r>
            <a:r>
              <a:rPr lang="fr-FR" b="1" noProof="0" dirty="0" err="1">
                <a:solidFill>
                  <a:schemeClr val="accent1">
                    <a:lumMod val="50000"/>
                  </a:schemeClr>
                </a:solidFill>
                <a:latin typeface="Aptos" panose="020B0004020202020204" pitchFamily="34" charset="0"/>
              </a:rPr>
              <a:t>VOCs</a:t>
            </a:r>
            <a:r>
              <a:rPr lang="fr-FR" b="1" noProof="0" dirty="0">
                <a:solidFill>
                  <a:schemeClr val="accent1">
                    <a:lumMod val="50000"/>
                  </a:schemeClr>
                </a:solidFill>
                <a:latin typeface="Aptos" panose="020B0004020202020204" pitchFamily="34" charset="0"/>
              </a:rPr>
              <a:t>)</a:t>
            </a:r>
            <a:endParaRPr lang="fr-FR" noProof="0" dirty="0">
              <a:solidFill>
                <a:schemeClr val="tx1">
                  <a:lumMod val="95000"/>
                  <a:lumOff val="5000"/>
                </a:schemeClr>
              </a:solidFill>
              <a:latin typeface="Aptos" panose="020B0004020202020204" pitchFamily="34" charset="0"/>
            </a:endParaRPr>
          </a:p>
        </p:txBody>
      </p:sp>
      <p:sp>
        <p:nvSpPr>
          <p:cNvPr id="8" name="Segnaposto testo 6">
            <a:extLst>
              <a:ext uri="{FF2B5EF4-FFF2-40B4-BE49-F238E27FC236}">
                <a16:creationId xmlns:a16="http://schemas.microsoft.com/office/drawing/2014/main" id="{13E545F3-F06F-4207-E4F8-3B266A344C79}"/>
              </a:ext>
            </a:extLst>
          </p:cNvPr>
          <p:cNvSpPr txBox="1">
            <a:spLocks/>
          </p:cNvSpPr>
          <p:nvPr/>
        </p:nvSpPr>
        <p:spPr>
          <a:xfrm>
            <a:off x="6056162" y="3443944"/>
            <a:ext cx="4590961" cy="3135926"/>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571500" indent="-342900">
              <a:buFont typeface="Wingdings" panose="05000000000000000000" pitchFamily="2" charset="2"/>
              <a:buChar char="Ø"/>
            </a:pPr>
            <a:r>
              <a:rPr lang="fr-FR" b="1" noProof="0" dirty="0">
                <a:solidFill>
                  <a:schemeClr val="accent1">
                    <a:lumMod val="50000"/>
                  </a:schemeClr>
                </a:solidFill>
                <a:latin typeface="Aptos" panose="020B0004020202020204" pitchFamily="34" charset="0"/>
              </a:rPr>
              <a:t>Élimination à la fin de </a:t>
            </a:r>
            <a:r>
              <a:rPr lang="fr-FR" b="1" dirty="0">
                <a:solidFill>
                  <a:schemeClr val="accent1">
                    <a:lumMod val="50000"/>
                  </a:schemeClr>
                </a:solidFill>
                <a:latin typeface="Aptos" panose="020B0004020202020204" pitchFamily="34" charset="0"/>
              </a:rPr>
              <a:t>vie –</a:t>
            </a:r>
            <a:r>
              <a:rPr lang="fr-FR" noProof="0" dirty="0">
                <a:solidFill>
                  <a:schemeClr val="tx1"/>
                </a:solidFill>
                <a:latin typeface="Aptos" panose="020B0004020202020204" pitchFamily="34" charset="0"/>
              </a:rPr>
              <a:t>reprise, informations sur la recyclabilité, etc. des appareils d’imagerie, des consommables et des services d’impression.</a:t>
            </a:r>
          </a:p>
          <a:p>
            <a:pPr marL="571500" indent="-342900">
              <a:buFont typeface="Wingdings" panose="05000000000000000000" pitchFamily="2" charset="2"/>
              <a:buChar char="Ø"/>
            </a:pPr>
            <a:r>
              <a:rPr lang="fr-FR" b="1" noProof="0" dirty="0">
                <a:solidFill>
                  <a:schemeClr val="accent1">
                    <a:lumMod val="50000"/>
                  </a:schemeClr>
                </a:solidFill>
                <a:latin typeface="Aptos" panose="020B0004020202020204" pitchFamily="34" charset="0"/>
              </a:rPr>
              <a:t>Taux des matériels recyclés</a:t>
            </a:r>
          </a:p>
          <a:p>
            <a:pPr marL="571500" indent="-342900">
              <a:buFont typeface="Wingdings" panose="05000000000000000000" pitchFamily="2" charset="2"/>
              <a:buChar char="Ø"/>
            </a:pPr>
            <a:r>
              <a:rPr lang="fr-FR" b="1" noProof="0" dirty="0">
                <a:solidFill>
                  <a:schemeClr val="accent1">
                    <a:lumMod val="50000"/>
                  </a:schemeClr>
                </a:solidFill>
                <a:latin typeface="Aptos" panose="020B0004020202020204" pitchFamily="34" charset="0"/>
              </a:rPr>
              <a:t>Bruit et émissions </a:t>
            </a:r>
            <a:r>
              <a:rPr lang="fr-FR" noProof="0" dirty="0">
                <a:solidFill>
                  <a:schemeClr val="tx1"/>
                </a:solidFill>
                <a:latin typeface="Aptos" panose="020B0004020202020204" pitchFamily="34" charset="0"/>
              </a:rPr>
              <a:t>des appareils d’imagerie</a:t>
            </a:r>
          </a:p>
        </p:txBody>
      </p:sp>
      <p:sp>
        <p:nvSpPr>
          <p:cNvPr id="10" name="CasellaDiTesto 9">
            <a:extLst>
              <a:ext uri="{FF2B5EF4-FFF2-40B4-BE49-F238E27FC236}">
                <a16:creationId xmlns:a16="http://schemas.microsoft.com/office/drawing/2014/main" id="{D91B6391-82A1-10CE-B726-1FC30E349BCE}"/>
              </a:ext>
            </a:extLst>
          </p:cNvPr>
          <p:cNvSpPr txBox="1"/>
          <p:nvPr/>
        </p:nvSpPr>
        <p:spPr>
          <a:xfrm>
            <a:off x="502214" y="2301456"/>
            <a:ext cx="8674900" cy="461665"/>
          </a:xfrm>
          <a:prstGeom prst="rect">
            <a:avLst/>
          </a:prstGeom>
          <a:noFill/>
        </p:spPr>
        <p:txBody>
          <a:bodyPr wrap="square">
            <a:spAutoFit/>
          </a:bodyPr>
          <a:lstStyle/>
          <a:p>
            <a:r>
              <a:rPr lang="fr-FR" sz="2400" b="1" noProof="0" dirty="0">
                <a:solidFill>
                  <a:schemeClr val="accent2">
                    <a:lumMod val="75000"/>
                  </a:schemeClr>
                </a:solidFill>
                <a:latin typeface="Aptos" panose="020B0004020202020204" pitchFamily="34" charset="0"/>
              </a:rPr>
              <a:t>Spécifications techniques</a:t>
            </a:r>
            <a:r>
              <a:rPr lang="en-US" sz="2400" b="1" dirty="0">
                <a:solidFill>
                  <a:schemeClr val="accent2">
                    <a:lumMod val="75000"/>
                  </a:schemeClr>
                </a:solidFill>
                <a:latin typeface="Aptos" panose="020B0004020202020204" pitchFamily="34" charset="0"/>
              </a:rPr>
              <a:t>:</a:t>
            </a:r>
          </a:p>
        </p:txBody>
      </p:sp>
    </p:spTree>
    <p:extLst>
      <p:ext uri="{BB962C8B-B14F-4D97-AF65-F5344CB8AC3E}">
        <p14:creationId xmlns:p14="http://schemas.microsoft.com/office/powerpoint/2010/main" val="169530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2EB6E49-C6CB-5DA3-E825-88D142F237C6}"/>
              </a:ext>
            </a:extLst>
          </p:cNvPr>
          <p:cNvSpPr>
            <a:spLocks noGrp="1"/>
          </p:cNvSpPr>
          <p:nvPr>
            <p:ph type="title"/>
          </p:nvPr>
        </p:nvSpPr>
        <p:spPr>
          <a:xfrm>
            <a:off x="608165" y="1259265"/>
            <a:ext cx="11003280" cy="915035"/>
          </a:xfrm>
        </p:spPr>
        <p:txBody>
          <a:bodyPr wrap="square" anchor="ctr">
            <a:normAutofit/>
          </a:bodyPr>
          <a:lstStyle/>
          <a:p>
            <a:r>
              <a:rPr lang="it-IT" sz="3600" b="1" dirty="0">
                <a:latin typeface="Aptos Serif" panose="02020604070405020304" pitchFamily="18" charset="0"/>
                <a:cs typeface="Aptos Serif" panose="02020604070405020304" pitchFamily="18" charset="0"/>
              </a:rPr>
              <a:t>2. </a:t>
            </a:r>
            <a:r>
              <a:rPr lang="fr-FR" sz="3600" b="1" noProof="0" dirty="0">
                <a:latin typeface="Aptos Serif" panose="02020604070405020304" pitchFamily="18" charset="0"/>
                <a:cs typeface="Aptos Serif" panose="02020604070405020304" pitchFamily="18" charset="0"/>
              </a:rPr>
              <a:t>Objectifs stratégiques des achats durables</a:t>
            </a:r>
            <a:endParaRPr lang="de-DE" sz="3600" dirty="0">
              <a:latin typeface="Aptos Serif" panose="02020604070405020304" pitchFamily="18" charset="0"/>
              <a:cs typeface="Aptos Serif" panose="02020604070405020304" pitchFamily="18" charset="0"/>
            </a:endParaRPr>
          </a:p>
        </p:txBody>
      </p:sp>
      <p:sp>
        <p:nvSpPr>
          <p:cNvPr id="7" name="Textplatzhalter 2">
            <a:extLst>
              <a:ext uri="{FF2B5EF4-FFF2-40B4-BE49-F238E27FC236}">
                <a16:creationId xmlns:a16="http://schemas.microsoft.com/office/drawing/2014/main" id="{D15422D0-D407-232C-61BA-B3303581279F}"/>
              </a:ext>
            </a:extLst>
          </p:cNvPr>
          <p:cNvSpPr txBox="1">
            <a:spLocks/>
          </p:cNvSpPr>
          <p:nvPr/>
        </p:nvSpPr>
        <p:spPr>
          <a:xfrm>
            <a:off x="249504" y="2282377"/>
            <a:ext cx="5311140" cy="62347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228600" indent="0">
              <a:spcBef>
                <a:spcPts val="0"/>
              </a:spcBef>
              <a:spcAft>
                <a:spcPts val="600"/>
              </a:spcAft>
              <a:buClr>
                <a:srgbClr val="000000"/>
              </a:buClr>
            </a:pPr>
            <a:r>
              <a:rPr lang="fr-FR" sz="2600" b="1" noProof="0" dirty="0">
                <a:solidFill>
                  <a:srgbClr val="035854"/>
                </a:solidFill>
                <a:latin typeface="Aptos" panose="020B0004020202020204" pitchFamily="34" charset="0"/>
              </a:rPr>
              <a:t>Responsabilité sociale</a:t>
            </a:r>
          </a:p>
        </p:txBody>
      </p:sp>
      <p:graphicFrame>
        <p:nvGraphicFramePr>
          <p:cNvPr id="8" name="Diagramma 7">
            <a:extLst>
              <a:ext uri="{FF2B5EF4-FFF2-40B4-BE49-F238E27FC236}">
                <a16:creationId xmlns:a16="http://schemas.microsoft.com/office/drawing/2014/main" id="{B9F62058-3BB1-9100-FC72-5666D78CE574}"/>
              </a:ext>
            </a:extLst>
          </p:cNvPr>
          <p:cNvGraphicFramePr/>
          <p:nvPr>
            <p:extLst>
              <p:ext uri="{D42A27DB-BD31-4B8C-83A1-F6EECF244321}">
                <p14:modId xmlns:p14="http://schemas.microsoft.com/office/powerpoint/2010/main" val="3988401387"/>
              </p:ext>
            </p:extLst>
          </p:nvPr>
        </p:nvGraphicFramePr>
        <p:xfrm>
          <a:off x="608165" y="2282377"/>
          <a:ext cx="111194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49982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7BE89-70C1-65E7-E1EF-6280FD366F20}"/>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1E86E187-9AB1-5FE0-DCF0-92DF1600DF20}"/>
              </a:ext>
            </a:extLst>
          </p:cNvPr>
          <p:cNvSpPr>
            <a:spLocks noGrp="1"/>
          </p:cNvSpPr>
          <p:nvPr>
            <p:ph type="title"/>
          </p:nvPr>
        </p:nvSpPr>
        <p:spPr>
          <a:xfrm>
            <a:off x="602421" y="1068469"/>
            <a:ext cx="8674901" cy="1494596"/>
          </a:xfrm>
        </p:spPr>
        <p:txBody>
          <a:bodyPr/>
          <a:lstStyle/>
          <a:p>
            <a:r>
              <a:rPr lang="de-DE" sz="4000" dirty="0">
                <a:latin typeface="Aptos Serif" panose="02020604070405020304" pitchFamily="18" charset="0"/>
                <a:cs typeface="Aptos Serif" panose="02020604070405020304" pitchFamily="18" charset="0"/>
              </a:rPr>
              <a:t>3. </a:t>
            </a:r>
            <a:r>
              <a:rPr lang="fr-FR" sz="4000" noProof="0" dirty="0">
                <a:latin typeface="Aptos Serif" panose="02020604070405020304" pitchFamily="18" charset="0"/>
                <a:cs typeface="Aptos Serif" panose="02020604070405020304" pitchFamily="18" charset="0"/>
              </a:rPr>
              <a:t>Critères des marchés publics écologiques européens des produits de graphisme et imprimés sur papier</a:t>
            </a:r>
            <a:br>
              <a:rPr lang="en-US" sz="4000" dirty="0">
                <a:latin typeface="Aptos Serif" panose="02020604070405020304" pitchFamily="18" charset="0"/>
                <a:cs typeface="Aptos Serif" panose="02020604070405020304" pitchFamily="18" charset="0"/>
              </a:rPr>
            </a:br>
            <a:endParaRPr lang="it-IT" sz="4000" dirty="0">
              <a:latin typeface="Aptos Serif" panose="02020604070405020304" pitchFamily="18" charset="0"/>
              <a:cs typeface="Aptos Serif" panose="02020604070405020304" pitchFamily="18" charset="0"/>
            </a:endParaRPr>
          </a:p>
        </p:txBody>
      </p:sp>
      <p:sp>
        <p:nvSpPr>
          <p:cNvPr id="7" name="Segnaposto testo 6">
            <a:extLst>
              <a:ext uri="{FF2B5EF4-FFF2-40B4-BE49-F238E27FC236}">
                <a16:creationId xmlns:a16="http://schemas.microsoft.com/office/drawing/2014/main" id="{9239B385-A530-3BD0-5540-BF273433E124}"/>
              </a:ext>
            </a:extLst>
          </p:cNvPr>
          <p:cNvSpPr>
            <a:spLocks noGrp="1"/>
          </p:cNvSpPr>
          <p:nvPr>
            <p:ph type="body" idx="2"/>
          </p:nvPr>
        </p:nvSpPr>
        <p:spPr>
          <a:xfrm>
            <a:off x="693479" y="3443945"/>
            <a:ext cx="4932967" cy="3135926"/>
          </a:xfrm>
        </p:spPr>
        <p:txBody>
          <a:bodyPr>
            <a:normAutofit/>
          </a:bodyPr>
          <a:lstStyle/>
          <a:p>
            <a:pPr marL="571500" indent="-342900">
              <a:buFont typeface="Wingdings" panose="05000000000000000000" pitchFamily="2" charset="2"/>
              <a:buChar char="Ø"/>
            </a:pPr>
            <a:r>
              <a:rPr lang="fr-FR" b="1" noProof="0" dirty="0">
                <a:solidFill>
                  <a:schemeClr val="accent1">
                    <a:lumMod val="50000"/>
                  </a:schemeClr>
                </a:solidFill>
                <a:latin typeface="Aptos" panose="020B0004020202020204" pitchFamily="34" charset="0"/>
              </a:rPr>
              <a:t>Approvisionnement durable en fibres</a:t>
            </a:r>
            <a:endParaRPr lang="fr-FR" noProof="0" dirty="0">
              <a:solidFill>
                <a:schemeClr val="tx1"/>
              </a:solidFill>
              <a:latin typeface="Aptos" panose="020B0004020202020204" pitchFamily="34" charset="0"/>
            </a:endParaRPr>
          </a:p>
          <a:p>
            <a:pPr marL="571500" indent="-342900">
              <a:buFont typeface="Wingdings" panose="05000000000000000000" pitchFamily="2" charset="2"/>
              <a:buChar char="Ø"/>
            </a:pPr>
            <a:r>
              <a:rPr lang="fr-FR" b="1" noProof="0" dirty="0">
                <a:solidFill>
                  <a:schemeClr val="accent1">
                    <a:lumMod val="50000"/>
                  </a:schemeClr>
                </a:solidFill>
                <a:latin typeface="Aptos" panose="020B0004020202020204" pitchFamily="34" charset="0"/>
              </a:rPr>
              <a:t>Taux de recyclage </a:t>
            </a:r>
            <a:r>
              <a:rPr lang="fr-FR" b="1" noProof="0" dirty="0">
                <a:solidFill>
                  <a:schemeClr val="tx1"/>
                </a:solidFill>
                <a:latin typeface="Aptos" panose="020B0004020202020204" pitchFamily="34" charset="0"/>
              </a:rPr>
              <a:t>– </a:t>
            </a:r>
            <a:r>
              <a:rPr lang="fr-FR" noProof="0" dirty="0">
                <a:solidFill>
                  <a:schemeClr val="tx1"/>
                </a:solidFill>
                <a:latin typeface="Aptos" panose="020B0004020202020204" pitchFamily="34" charset="0"/>
              </a:rPr>
              <a:t>selon l’écolabel européen –valeurs seuils </a:t>
            </a:r>
            <a:endParaRPr lang="fr-FR" b="1" noProof="0" dirty="0">
              <a:solidFill>
                <a:schemeClr val="tx1"/>
              </a:solidFill>
              <a:latin typeface="Aptos" panose="020B0004020202020204" pitchFamily="34" charset="0"/>
            </a:endParaRPr>
          </a:p>
          <a:p>
            <a:pPr marL="571500" indent="-342900">
              <a:buFont typeface="Wingdings" panose="05000000000000000000" pitchFamily="2" charset="2"/>
              <a:buChar char="Ø"/>
            </a:pPr>
            <a:r>
              <a:rPr lang="fr-FR" b="1" noProof="0" dirty="0">
                <a:solidFill>
                  <a:schemeClr val="tx1"/>
                </a:solidFill>
                <a:latin typeface="Aptos" panose="020B0004020202020204" pitchFamily="34" charset="0"/>
              </a:rPr>
              <a:t>Matériaux</a:t>
            </a:r>
            <a:r>
              <a:rPr lang="fr-FR" b="1" noProof="0" dirty="0">
                <a:solidFill>
                  <a:schemeClr val="accent1">
                    <a:lumMod val="50000"/>
                  </a:schemeClr>
                </a:solidFill>
                <a:latin typeface="Aptos" panose="020B0004020202020204" pitchFamily="34" charset="0"/>
              </a:rPr>
              <a:t> dangereux </a:t>
            </a:r>
            <a:r>
              <a:rPr lang="fr-FR" b="1" noProof="0" dirty="0">
                <a:solidFill>
                  <a:schemeClr val="tx1"/>
                </a:solidFill>
                <a:latin typeface="Aptos" panose="020B0004020202020204" pitchFamily="34" charset="0"/>
              </a:rPr>
              <a:t>– </a:t>
            </a:r>
            <a:r>
              <a:rPr lang="fr-FR" noProof="0" dirty="0">
                <a:solidFill>
                  <a:schemeClr val="tx1"/>
                </a:solidFill>
                <a:latin typeface="Aptos" panose="020B0004020202020204" pitchFamily="34" charset="0"/>
              </a:rPr>
              <a:t>exclusion/limitation des métaux lourds, des colorants azoïques, etc. </a:t>
            </a:r>
          </a:p>
        </p:txBody>
      </p:sp>
      <p:sp>
        <p:nvSpPr>
          <p:cNvPr id="8" name="Segnaposto testo 6">
            <a:extLst>
              <a:ext uri="{FF2B5EF4-FFF2-40B4-BE49-F238E27FC236}">
                <a16:creationId xmlns:a16="http://schemas.microsoft.com/office/drawing/2014/main" id="{25DCD056-25DB-8545-F2EA-4AF30CD40F9C}"/>
              </a:ext>
            </a:extLst>
          </p:cNvPr>
          <p:cNvSpPr txBox="1">
            <a:spLocks/>
          </p:cNvSpPr>
          <p:nvPr/>
        </p:nvSpPr>
        <p:spPr>
          <a:xfrm>
            <a:off x="5626446" y="3443944"/>
            <a:ext cx="5362683" cy="3135926"/>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571500" indent="-342900">
              <a:buFont typeface="Wingdings" panose="05000000000000000000" pitchFamily="2" charset="2"/>
              <a:buChar char="Ø"/>
            </a:pPr>
            <a:r>
              <a:rPr lang="fr-FR" b="1" noProof="0" dirty="0">
                <a:solidFill>
                  <a:schemeClr val="accent4">
                    <a:lumMod val="90000"/>
                    <a:lumOff val="10000"/>
                  </a:schemeClr>
                </a:solidFill>
                <a:latin typeface="Aptos" panose="020B0004020202020204" pitchFamily="34" charset="0"/>
              </a:rPr>
              <a:t>Qualité – </a:t>
            </a:r>
            <a:r>
              <a:rPr lang="fr-FR" noProof="0" dirty="0">
                <a:solidFill>
                  <a:schemeClr val="tx1"/>
                </a:solidFill>
                <a:latin typeface="Aptos" panose="020B0004020202020204" pitchFamily="34" charset="0"/>
              </a:rPr>
              <a:t>résistance et durée de vie du papier aux normes européennes et aptitude aux imprimantes </a:t>
            </a:r>
            <a:r>
              <a:rPr lang="fr-FR" dirty="0">
                <a:solidFill>
                  <a:schemeClr val="tx1"/>
                </a:solidFill>
                <a:latin typeface="Aptos" panose="020B0004020202020204" pitchFamily="34" charset="0"/>
              </a:rPr>
              <a:t>haut débit</a:t>
            </a:r>
            <a:r>
              <a:rPr lang="fr-FR" noProof="0" dirty="0">
                <a:solidFill>
                  <a:schemeClr val="tx1"/>
                </a:solidFill>
                <a:latin typeface="Aptos" panose="020B0004020202020204" pitchFamily="34" charset="0"/>
              </a:rPr>
              <a:t>. </a:t>
            </a:r>
          </a:p>
          <a:p>
            <a:pPr marL="571500" indent="-342900">
              <a:buFont typeface="Wingdings" panose="05000000000000000000" pitchFamily="2" charset="2"/>
              <a:buChar char="Ø"/>
            </a:pPr>
            <a:r>
              <a:rPr lang="fr-FR" b="1" noProof="0" dirty="0">
                <a:solidFill>
                  <a:schemeClr val="accent1">
                    <a:lumMod val="50000"/>
                  </a:schemeClr>
                </a:solidFill>
                <a:latin typeface="Aptos" panose="020B0004020202020204" pitchFamily="34" charset="0"/>
              </a:rPr>
              <a:t>Taux de matériaux recyclés</a:t>
            </a:r>
          </a:p>
          <a:p>
            <a:pPr marL="571500" indent="-342900">
              <a:buFont typeface="Wingdings" panose="05000000000000000000" pitchFamily="2" charset="2"/>
              <a:buChar char="Ø"/>
            </a:pPr>
            <a:r>
              <a:rPr lang="fr-FR" b="1" noProof="0" dirty="0">
                <a:solidFill>
                  <a:schemeClr val="accent1">
                    <a:lumMod val="50000"/>
                  </a:schemeClr>
                </a:solidFill>
                <a:latin typeface="Aptos" panose="020B0004020202020204" pitchFamily="34" charset="0"/>
              </a:rPr>
              <a:t>Emballages </a:t>
            </a:r>
            <a:r>
              <a:rPr lang="fr-FR" b="1" noProof="0" dirty="0">
                <a:solidFill>
                  <a:schemeClr val="tx1"/>
                </a:solidFill>
                <a:latin typeface="Aptos" panose="020B0004020202020204" pitchFamily="34" charset="0"/>
              </a:rPr>
              <a:t>– </a:t>
            </a:r>
            <a:r>
              <a:rPr lang="fr-FR" noProof="0" dirty="0">
                <a:solidFill>
                  <a:schemeClr val="tx1"/>
                </a:solidFill>
                <a:latin typeface="Aptos" panose="020B0004020202020204" pitchFamily="34" charset="0"/>
              </a:rPr>
              <a:t>réduction maximale + utilisation d’emballages recyclés ou certifiés sur base papier. </a:t>
            </a:r>
          </a:p>
        </p:txBody>
      </p:sp>
      <p:sp>
        <p:nvSpPr>
          <p:cNvPr id="10" name="CasellaDiTesto 9">
            <a:extLst>
              <a:ext uri="{FF2B5EF4-FFF2-40B4-BE49-F238E27FC236}">
                <a16:creationId xmlns:a16="http://schemas.microsoft.com/office/drawing/2014/main" id="{CEB1CDE3-8B15-9A1A-C4F1-455F8E7AC977}"/>
              </a:ext>
            </a:extLst>
          </p:cNvPr>
          <p:cNvSpPr txBox="1"/>
          <p:nvPr/>
        </p:nvSpPr>
        <p:spPr>
          <a:xfrm>
            <a:off x="602422" y="2563066"/>
            <a:ext cx="8674900" cy="461665"/>
          </a:xfrm>
          <a:prstGeom prst="rect">
            <a:avLst/>
          </a:prstGeom>
          <a:noFill/>
        </p:spPr>
        <p:txBody>
          <a:bodyPr wrap="square">
            <a:spAutoFit/>
          </a:bodyPr>
          <a:lstStyle/>
          <a:p>
            <a:r>
              <a:rPr lang="fr-FR" sz="2400" b="1" noProof="0" dirty="0">
                <a:solidFill>
                  <a:schemeClr val="accent2">
                    <a:lumMod val="75000"/>
                  </a:schemeClr>
                </a:solidFill>
                <a:latin typeface="Aptos" panose="020B0004020202020204" pitchFamily="34" charset="0"/>
              </a:rPr>
              <a:t>Spécifications techniques:</a:t>
            </a:r>
          </a:p>
        </p:txBody>
      </p:sp>
    </p:spTree>
    <p:extLst>
      <p:ext uri="{BB962C8B-B14F-4D97-AF65-F5344CB8AC3E}">
        <p14:creationId xmlns:p14="http://schemas.microsoft.com/office/powerpoint/2010/main" val="8125925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D84D0-518E-BC47-EFCC-26CF6365D828}"/>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E4151E23-6F47-B3CE-F93A-799DDEFBF931}"/>
              </a:ext>
            </a:extLst>
          </p:cNvPr>
          <p:cNvSpPr>
            <a:spLocks noGrp="1"/>
          </p:cNvSpPr>
          <p:nvPr>
            <p:ph type="ctrTitle"/>
          </p:nvPr>
        </p:nvSpPr>
        <p:spPr>
          <a:xfrm>
            <a:off x="1485169" y="555625"/>
            <a:ext cx="10614973" cy="1325563"/>
          </a:xfrm>
        </p:spPr>
        <p:txBody>
          <a:bodyPr wrap="square" anchor="ctr">
            <a:noAutofit/>
          </a:bodyPr>
          <a:lstStyle/>
          <a:p>
            <a:r>
              <a:rPr lang="de-DE" sz="4000" dirty="0">
                <a:latin typeface="Aptos Serif" panose="02020604070405020304" pitchFamily="18" charset="0"/>
                <a:cs typeface="Aptos Serif" panose="02020604070405020304" pitchFamily="18" charset="0"/>
              </a:rPr>
              <a:t>3. </a:t>
            </a:r>
            <a:r>
              <a:rPr lang="fr-FR" sz="4000" noProof="0" dirty="0">
                <a:latin typeface="Aptos Serif" panose="02020604070405020304" pitchFamily="18" charset="0"/>
                <a:cs typeface="Aptos Serif" panose="02020604070405020304" pitchFamily="18" charset="0"/>
              </a:rPr>
              <a:t>Stratégie européenne concernant les matériaux et objets en matière plastique</a:t>
            </a:r>
            <a:br>
              <a:rPr lang="en-US" sz="4000" dirty="0">
                <a:latin typeface="Aptos Serif" panose="02020604070405020304" pitchFamily="18" charset="0"/>
                <a:cs typeface="Aptos Serif" panose="02020604070405020304" pitchFamily="18" charset="0"/>
              </a:rPr>
            </a:br>
            <a:endParaRPr lang="it-IT" sz="4000" dirty="0">
              <a:latin typeface="Aptos Serif" panose="02020604070405020304" pitchFamily="18" charset="0"/>
              <a:cs typeface="Aptos Serif" panose="02020604070405020304" pitchFamily="18" charset="0"/>
            </a:endParaRPr>
          </a:p>
        </p:txBody>
      </p:sp>
      <p:sp>
        <p:nvSpPr>
          <p:cNvPr id="7" name="Segnaposto testo 6">
            <a:extLst>
              <a:ext uri="{FF2B5EF4-FFF2-40B4-BE49-F238E27FC236}">
                <a16:creationId xmlns:a16="http://schemas.microsoft.com/office/drawing/2014/main" id="{731FCC86-ACEF-39D5-1055-C1F40D3122F2}"/>
              </a:ext>
            </a:extLst>
          </p:cNvPr>
          <p:cNvSpPr>
            <a:spLocks noGrp="1"/>
          </p:cNvSpPr>
          <p:nvPr>
            <p:ph type="body" idx="4294967295"/>
          </p:nvPr>
        </p:nvSpPr>
        <p:spPr>
          <a:xfrm>
            <a:off x="1152394" y="1881188"/>
            <a:ext cx="7327727" cy="4352544"/>
          </a:xfrm>
        </p:spPr>
        <p:txBody>
          <a:bodyPr anchor="t">
            <a:normAutofit/>
          </a:bodyPr>
          <a:lstStyle/>
          <a:p>
            <a:pPr marL="228600" indent="0">
              <a:spcBef>
                <a:spcPts val="0"/>
              </a:spcBef>
              <a:spcAft>
                <a:spcPts val="600"/>
              </a:spcAft>
              <a:buClr>
                <a:srgbClr val="000000"/>
              </a:buClr>
            </a:pPr>
            <a:r>
              <a:rPr lang="fr-FR" sz="2400" dirty="0">
                <a:latin typeface="Aptos" panose="020B0004020202020204" pitchFamily="34" charset="0"/>
              </a:rPr>
              <a:t>En Janvier 2018, l’UE a adopté </a:t>
            </a:r>
            <a:r>
              <a:rPr lang="fr-FR" sz="2400" b="0" i="0" u="none" strike="noStrike" cap="none" noProof="0" dirty="0">
                <a:latin typeface="Aptos" panose="020B0004020202020204" pitchFamily="34" charset="0"/>
              </a:rPr>
              <a:t>une stratégie concernant les matériaux et objets en matière plastique. Elle fait partie du </a:t>
            </a:r>
            <a:r>
              <a:rPr lang="fr-FR" sz="2400" b="1" i="0" u="none" strike="noStrike" cap="none" noProof="0" dirty="0">
                <a:solidFill>
                  <a:schemeClr val="accent4">
                    <a:lumMod val="90000"/>
                    <a:lumOff val="10000"/>
                  </a:schemeClr>
                </a:solidFill>
                <a:latin typeface="Aptos" panose="020B0004020202020204" pitchFamily="34" charset="0"/>
                <a:hlinkClick r:id="rId2">
                  <a:extLst>
                    <a:ext uri="{A12FA001-AC4F-418D-AE19-62706E023703}">
                      <ahyp:hlinkClr xmlns:ahyp="http://schemas.microsoft.com/office/drawing/2018/hyperlinkcolor" val="tx"/>
                    </a:ext>
                  </a:extLst>
                </a:hlinkClick>
              </a:rPr>
              <a:t>plan d’action européen pour l’économie circulaire </a:t>
            </a:r>
            <a:r>
              <a:rPr lang="fr-FR" sz="2400" b="0" i="0" u="none" strike="noStrike" cap="none" noProof="0" dirty="0">
                <a:latin typeface="Aptos" panose="020B0004020202020204" pitchFamily="34" charset="0"/>
              </a:rPr>
              <a:t>et se base sur des mesures existantes permettant la réduction des déchets en plastique</a:t>
            </a:r>
          </a:p>
        </p:txBody>
      </p:sp>
      <p:sp>
        <p:nvSpPr>
          <p:cNvPr id="8" name="Segnaposto testo 6">
            <a:extLst>
              <a:ext uri="{FF2B5EF4-FFF2-40B4-BE49-F238E27FC236}">
                <a16:creationId xmlns:a16="http://schemas.microsoft.com/office/drawing/2014/main" id="{0848C2CA-8513-33B9-C27F-77DE8EA0C6C5}"/>
              </a:ext>
            </a:extLst>
          </p:cNvPr>
          <p:cNvSpPr txBox="1">
            <a:spLocks/>
          </p:cNvSpPr>
          <p:nvPr/>
        </p:nvSpPr>
        <p:spPr>
          <a:xfrm>
            <a:off x="9115567" y="2366832"/>
            <a:ext cx="2834263" cy="3381255"/>
          </a:xfrm>
          <a:prstGeom prst="rect">
            <a:avLst/>
          </a:prstGeom>
          <a:noFill/>
          <a:ln>
            <a:noFill/>
          </a:ln>
        </p:spPr>
        <p:txBody>
          <a:bodyPr spcFirstLastPara="1" lIns="0" tIns="45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228600" indent="0">
              <a:spcBef>
                <a:spcPts val="0"/>
              </a:spcBef>
              <a:spcAft>
                <a:spcPts val="600"/>
              </a:spcAft>
              <a:buClr>
                <a:srgbClr val="000000"/>
              </a:buClr>
            </a:pPr>
            <a:r>
              <a:rPr lang="fr-FR" sz="2400" b="1" i="0" u="none" strike="noStrike" cap="none" noProof="0" dirty="0">
                <a:solidFill>
                  <a:schemeClr val="accent4">
                    <a:lumMod val="90000"/>
                    <a:lumOff val="10000"/>
                  </a:schemeClr>
                </a:solidFill>
                <a:latin typeface="Aptos" panose="020B0004020202020204" pitchFamily="34" charset="0"/>
                <a:cs typeface="Aptos Serif" panose="02020604070405020304" pitchFamily="18" charset="0"/>
              </a:rPr>
              <a:t>Domaines politiques:</a:t>
            </a:r>
          </a:p>
          <a:p>
            <a:pPr marL="685800" indent="-457200">
              <a:spcBef>
                <a:spcPts val="0"/>
              </a:spcBef>
              <a:spcAft>
                <a:spcPts val="600"/>
              </a:spcAft>
              <a:buClr>
                <a:srgbClr val="000000"/>
              </a:buClr>
              <a:buFont typeface="Arial" panose="020B0604020202020204" pitchFamily="34" charset="0"/>
              <a:buChar char="•"/>
            </a:pPr>
            <a:r>
              <a:rPr lang="fr-FR" sz="2400" b="1" i="0" u="none" strike="noStrike" cap="none" noProof="0" dirty="0">
                <a:latin typeface="Aptos" panose="020B0004020202020204" pitchFamily="34" charset="0"/>
                <a:cs typeface="Aptos Serif" panose="02020604070405020304" pitchFamily="18" charset="0"/>
              </a:rPr>
              <a:t>Produits chimiques </a:t>
            </a:r>
          </a:p>
          <a:p>
            <a:pPr marL="685800" indent="-457200">
              <a:spcBef>
                <a:spcPts val="0"/>
              </a:spcBef>
              <a:spcAft>
                <a:spcPts val="600"/>
              </a:spcAft>
              <a:buClr>
                <a:srgbClr val="000000"/>
              </a:buClr>
              <a:buFont typeface="Arial" panose="020B0604020202020204" pitchFamily="34" charset="0"/>
              <a:buChar char="•"/>
            </a:pPr>
            <a:r>
              <a:rPr lang="fr-FR" sz="2400" b="1" i="0" u="none" strike="noStrike" cap="none" noProof="0" dirty="0">
                <a:latin typeface="Aptos" panose="020B0004020202020204" pitchFamily="34" charset="0"/>
                <a:cs typeface="Aptos Serif" panose="02020604070405020304" pitchFamily="18" charset="0"/>
              </a:rPr>
              <a:t>Économie circulaire</a:t>
            </a:r>
          </a:p>
          <a:p>
            <a:pPr marL="685800" indent="-457200">
              <a:spcBef>
                <a:spcPts val="0"/>
              </a:spcBef>
              <a:spcAft>
                <a:spcPts val="600"/>
              </a:spcAft>
              <a:buClr>
                <a:srgbClr val="000000"/>
              </a:buClr>
              <a:buFont typeface="Arial" panose="020B0604020202020204" pitchFamily="34" charset="0"/>
              <a:buChar char="•"/>
            </a:pPr>
            <a:r>
              <a:rPr lang="fr-FR" sz="2400" b="1" noProof="0" dirty="0">
                <a:latin typeface="Aptos" panose="020B0004020202020204" pitchFamily="34" charset="0"/>
                <a:cs typeface="Aptos Serif" panose="02020604070405020304" pitchFamily="18" charset="0"/>
              </a:rPr>
              <a:t>Plastique</a:t>
            </a:r>
            <a:r>
              <a:rPr lang="fr-FR" sz="2400" b="1" i="0" u="none" strike="noStrike" cap="none" noProof="0" dirty="0">
                <a:latin typeface="Aptos" panose="020B0004020202020204" pitchFamily="34" charset="0"/>
                <a:cs typeface="Aptos Serif" panose="02020604070405020304" pitchFamily="18" charset="0"/>
              </a:rPr>
              <a:t> </a:t>
            </a:r>
          </a:p>
          <a:p>
            <a:pPr marL="685800" indent="-457200">
              <a:spcBef>
                <a:spcPts val="0"/>
              </a:spcBef>
              <a:spcAft>
                <a:spcPts val="600"/>
              </a:spcAft>
              <a:buClr>
                <a:srgbClr val="000000"/>
              </a:buClr>
              <a:buFont typeface="Arial" panose="020B0604020202020204" pitchFamily="34" charset="0"/>
              <a:buChar char="•"/>
            </a:pPr>
            <a:r>
              <a:rPr lang="fr-FR" sz="2400" b="1" i="0" u="none" strike="noStrike" cap="none" noProof="0" dirty="0">
                <a:latin typeface="Aptos" panose="020B0004020202020204" pitchFamily="34" charset="0"/>
                <a:cs typeface="Aptos Serif" panose="02020604070405020304" pitchFamily="18" charset="0"/>
              </a:rPr>
              <a:t>Déchet</a:t>
            </a:r>
            <a:r>
              <a:rPr lang="fr-FR" sz="2400" b="1" noProof="0" dirty="0">
                <a:latin typeface="Aptos" panose="020B0004020202020204" pitchFamily="34" charset="0"/>
                <a:cs typeface="Aptos Serif" panose="02020604070405020304" pitchFamily="18" charset="0"/>
              </a:rPr>
              <a:t>s et recyclage</a:t>
            </a:r>
            <a:endParaRPr lang="fr-FR" sz="2400" b="1" i="0" u="none" strike="noStrike" cap="none" noProof="0" dirty="0">
              <a:latin typeface="Aptos" panose="020B0004020202020204" pitchFamily="34" charset="0"/>
              <a:cs typeface="Aptos Serif" panose="02020604070405020304" pitchFamily="18" charset="0"/>
            </a:endParaRPr>
          </a:p>
        </p:txBody>
      </p:sp>
      <p:pic>
        <p:nvPicPr>
          <p:cNvPr id="3" name="Immagine 2">
            <a:extLst>
              <a:ext uri="{FF2B5EF4-FFF2-40B4-BE49-F238E27FC236}">
                <a16:creationId xmlns:a16="http://schemas.microsoft.com/office/drawing/2014/main" id="{88C121A4-EF7E-0776-747D-42FC29081F42}"/>
              </a:ext>
            </a:extLst>
          </p:cNvPr>
          <p:cNvPicPr>
            <a:picLocks noChangeAspect="1"/>
          </p:cNvPicPr>
          <p:nvPr/>
        </p:nvPicPr>
        <p:blipFill>
          <a:blip r:embed="rId3"/>
          <a:stretch>
            <a:fillRect/>
          </a:stretch>
        </p:blipFill>
        <p:spPr>
          <a:xfrm>
            <a:off x="4722312" y="4447967"/>
            <a:ext cx="3858017" cy="2410033"/>
          </a:xfrm>
          <a:prstGeom prst="rect">
            <a:avLst/>
          </a:prstGeom>
        </p:spPr>
      </p:pic>
    </p:spTree>
    <p:extLst>
      <p:ext uri="{BB962C8B-B14F-4D97-AF65-F5344CB8AC3E}">
        <p14:creationId xmlns:p14="http://schemas.microsoft.com/office/powerpoint/2010/main" val="21555719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FCE92-25ED-E0AE-FCD7-2AB40111EEB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C4C4BAF-10A2-D216-32FC-CFA645DED4E5}"/>
              </a:ext>
            </a:extLst>
          </p:cNvPr>
          <p:cNvSpPr>
            <a:spLocks noGrp="1"/>
          </p:cNvSpPr>
          <p:nvPr>
            <p:ph type="title"/>
          </p:nvPr>
        </p:nvSpPr>
        <p:spPr>
          <a:xfrm>
            <a:off x="594361" y="564828"/>
            <a:ext cx="8399328" cy="1494596"/>
          </a:xfrm>
        </p:spPr>
        <p:txBody>
          <a:bodyPr/>
          <a:lstStyle/>
          <a:p>
            <a:r>
              <a:rPr lang="de-DE" dirty="0">
                <a:latin typeface="Aptos Serif" panose="02020604070405020304" pitchFamily="18" charset="0"/>
                <a:cs typeface="Aptos Serif" panose="02020604070405020304" pitchFamily="18" charset="0"/>
              </a:rPr>
              <a:t>3. </a:t>
            </a:r>
            <a:r>
              <a:rPr lang="fr-FR" noProof="0" dirty="0">
                <a:latin typeface="Aptos Serif" panose="02020604070405020304" pitchFamily="18" charset="0"/>
                <a:cs typeface="Aptos Serif" panose="02020604070405020304" pitchFamily="18" charset="0"/>
              </a:rPr>
              <a:t>Critères des marchés publics européens en matière de matériel bureautique </a:t>
            </a:r>
            <a:endParaRPr lang="it-IT" dirty="0">
              <a:latin typeface="Aptos Serif" panose="02020604070405020304" pitchFamily="18" charset="0"/>
              <a:cs typeface="Aptos Serif" panose="02020604070405020304" pitchFamily="18" charset="0"/>
            </a:endParaRPr>
          </a:p>
        </p:txBody>
      </p:sp>
      <p:sp>
        <p:nvSpPr>
          <p:cNvPr id="3" name="Segnaposto testo 2">
            <a:extLst>
              <a:ext uri="{FF2B5EF4-FFF2-40B4-BE49-F238E27FC236}">
                <a16:creationId xmlns:a16="http://schemas.microsoft.com/office/drawing/2014/main" id="{BAD83B1E-87BC-2394-6E3F-B76C3E4D541A}"/>
              </a:ext>
            </a:extLst>
          </p:cNvPr>
          <p:cNvSpPr>
            <a:spLocks noGrp="1"/>
          </p:cNvSpPr>
          <p:nvPr>
            <p:ph type="body" idx="1"/>
          </p:nvPr>
        </p:nvSpPr>
        <p:spPr>
          <a:xfrm>
            <a:off x="388175" y="2811899"/>
            <a:ext cx="4490827" cy="3918421"/>
          </a:xfrm>
        </p:spPr>
        <p:txBody>
          <a:bodyPr>
            <a:normAutofit/>
          </a:bodyPr>
          <a:lstStyle/>
          <a:p>
            <a:r>
              <a:rPr lang="fr-FR" sz="2400" noProof="0" dirty="0">
                <a:latin typeface="Aptos" panose="020B0004020202020204" pitchFamily="34" charset="0"/>
              </a:rPr>
              <a:t>Le </a:t>
            </a:r>
            <a:r>
              <a:rPr lang="fr-FR" sz="2400" b="1" noProof="0" dirty="0">
                <a:latin typeface="Aptos" panose="020B0004020202020204" pitchFamily="34" charset="0"/>
              </a:rPr>
              <a:t>cadre européen des marchés publics écologiques </a:t>
            </a:r>
            <a:r>
              <a:rPr lang="fr-FR" sz="2400" noProof="0" dirty="0">
                <a:latin typeface="Aptos" panose="020B0004020202020204" pitchFamily="34" charset="0"/>
              </a:rPr>
              <a:t>et les </a:t>
            </a:r>
            <a:r>
              <a:rPr lang="fr-FR" sz="2400" b="1" noProof="0" dirty="0">
                <a:latin typeface="Aptos" panose="020B0004020202020204" pitchFamily="34" charset="0"/>
              </a:rPr>
              <a:t>directives européennes d’attribution des marchés publics (2014/24/UE) </a:t>
            </a:r>
            <a:r>
              <a:rPr lang="fr-FR" sz="2400" noProof="0" dirty="0">
                <a:latin typeface="Aptos" panose="020B0004020202020204" pitchFamily="34" charset="0"/>
              </a:rPr>
              <a:t>encouragent également l’application de </a:t>
            </a:r>
            <a:r>
              <a:rPr lang="fr-FR" sz="2400" b="1" noProof="0" dirty="0">
                <a:latin typeface="Aptos" panose="020B0004020202020204" pitchFamily="34" charset="0"/>
              </a:rPr>
              <a:t>critères sociaux </a:t>
            </a:r>
            <a:r>
              <a:rPr lang="fr-FR" sz="2400" noProof="0" dirty="0">
                <a:latin typeface="Aptos" panose="020B0004020202020204" pitchFamily="34" charset="0"/>
              </a:rPr>
              <a:t>de toute catégorie</a:t>
            </a:r>
          </a:p>
        </p:txBody>
      </p:sp>
      <p:sp>
        <p:nvSpPr>
          <p:cNvPr id="4" name="Segnaposto testo 3">
            <a:extLst>
              <a:ext uri="{FF2B5EF4-FFF2-40B4-BE49-F238E27FC236}">
                <a16:creationId xmlns:a16="http://schemas.microsoft.com/office/drawing/2014/main" id="{A8CC8A7E-084E-B1E2-E106-C7F2E9496578}"/>
              </a:ext>
            </a:extLst>
          </p:cNvPr>
          <p:cNvSpPr>
            <a:spLocks noGrp="1"/>
          </p:cNvSpPr>
          <p:nvPr>
            <p:ph type="body" idx="2"/>
          </p:nvPr>
        </p:nvSpPr>
        <p:spPr>
          <a:xfrm>
            <a:off x="7313000" y="3038554"/>
            <a:ext cx="4329390" cy="3520046"/>
          </a:xfrm>
        </p:spPr>
        <p:txBody>
          <a:bodyPr>
            <a:normAutofit/>
          </a:bodyPr>
          <a:lstStyle/>
          <a:p>
            <a:pPr marL="228600" indent="0"/>
            <a:r>
              <a:rPr lang="fr-FR" b="1" noProof="0" dirty="0">
                <a:latin typeface="Aptos" panose="020B0004020202020204" pitchFamily="34" charset="0"/>
              </a:rPr>
              <a:t>Critères sociaux communs: </a:t>
            </a:r>
            <a:endParaRPr lang="fr-FR" noProof="0" dirty="0">
              <a:latin typeface="Aptos" panose="020B0004020202020204" pitchFamily="34" charset="0"/>
            </a:endParaRPr>
          </a:p>
          <a:p>
            <a:pPr marL="571500" indent="-342900">
              <a:buFont typeface="Wingdings" panose="05000000000000000000" pitchFamily="2" charset="2"/>
              <a:buChar char="§"/>
            </a:pPr>
            <a:r>
              <a:rPr lang="fr-FR" b="1" noProof="0" dirty="0">
                <a:solidFill>
                  <a:schemeClr val="accent4">
                    <a:lumMod val="90000"/>
                    <a:lumOff val="10000"/>
                  </a:schemeClr>
                </a:solidFill>
                <a:latin typeface="Aptos" panose="020B0004020202020204" pitchFamily="34" charset="0"/>
              </a:rPr>
              <a:t>Convention fondamentale IOT</a:t>
            </a:r>
            <a:r>
              <a:rPr lang="fr-FR" noProof="0" dirty="0">
                <a:solidFill>
                  <a:schemeClr val="accent4">
                    <a:lumMod val="90000"/>
                    <a:lumOff val="10000"/>
                  </a:schemeClr>
                </a:solidFill>
                <a:latin typeface="Aptos" panose="020B0004020202020204" pitchFamily="34" charset="0"/>
              </a:rPr>
              <a:t> </a:t>
            </a:r>
          </a:p>
          <a:p>
            <a:pPr marL="571500" indent="-342900">
              <a:buFont typeface="Wingdings" panose="05000000000000000000" pitchFamily="2" charset="2"/>
              <a:buChar char="§"/>
            </a:pPr>
            <a:r>
              <a:rPr lang="fr-FR" b="1" noProof="0" dirty="0">
                <a:solidFill>
                  <a:schemeClr val="accent4">
                    <a:lumMod val="90000"/>
                    <a:lumOff val="10000"/>
                  </a:schemeClr>
                </a:solidFill>
                <a:latin typeface="Aptos" panose="020B0004020202020204" pitchFamily="34" charset="0"/>
              </a:rPr>
              <a:t>Conditions de travail équitables</a:t>
            </a:r>
          </a:p>
          <a:p>
            <a:pPr marL="571500" indent="-342900">
              <a:buFont typeface="Wingdings" panose="05000000000000000000" pitchFamily="2" charset="2"/>
              <a:buChar char="§"/>
            </a:pPr>
            <a:r>
              <a:rPr lang="fr-FR" b="1" noProof="0" dirty="0">
                <a:solidFill>
                  <a:schemeClr val="accent4">
                    <a:lumMod val="90000"/>
                    <a:lumOff val="10000"/>
                  </a:schemeClr>
                </a:solidFill>
                <a:latin typeface="Aptos" panose="020B0004020202020204" pitchFamily="34" charset="0"/>
              </a:rPr>
              <a:t>Responsabilité sociale lors de la mise en œuvre du contrat</a:t>
            </a:r>
          </a:p>
        </p:txBody>
      </p:sp>
      <p:sp>
        <p:nvSpPr>
          <p:cNvPr id="5" name="Segnaposto testo 2">
            <a:extLst>
              <a:ext uri="{FF2B5EF4-FFF2-40B4-BE49-F238E27FC236}">
                <a16:creationId xmlns:a16="http://schemas.microsoft.com/office/drawing/2014/main" id="{5492771F-1875-E137-7BFD-0BF16C8ADDD6}"/>
              </a:ext>
            </a:extLst>
          </p:cNvPr>
          <p:cNvSpPr txBox="1">
            <a:spLocks/>
          </p:cNvSpPr>
          <p:nvPr/>
        </p:nvSpPr>
        <p:spPr>
          <a:xfrm>
            <a:off x="388174" y="2059424"/>
            <a:ext cx="4490827" cy="752475"/>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r>
              <a:rPr lang="it-IT" b="1" dirty="0">
                <a:solidFill>
                  <a:srgbClr val="035854"/>
                </a:solidFill>
              </a:rPr>
              <a:t>CRITÉRES SOCIAUX:</a:t>
            </a:r>
          </a:p>
        </p:txBody>
      </p:sp>
      <p:sp>
        <p:nvSpPr>
          <p:cNvPr id="6" name="Freccia destra con strisce 5">
            <a:extLst>
              <a:ext uri="{FF2B5EF4-FFF2-40B4-BE49-F238E27FC236}">
                <a16:creationId xmlns:a16="http://schemas.microsoft.com/office/drawing/2014/main" id="{B813703A-6D63-B750-1578-87CEF2E7AEB1}"/>
              </a:ext>
            </a:extLst>
          </p:cNvPr>
          <p:cNvSpPr/>
          <p:nvPr/>
        </p:nvSpPr>
        <p:spPr>
          <a:xfrm>
            <a:off x="5296449" y="4158642"/>
            <a:ext cx="1418299" cy="109625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4003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A0D45-3DCE-3C77-E8B7-9AF70A7C1D2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2FCD64D-B1EB-694B-9B54-BBD4A376F9A4}"/>
              </a:ext>
            </a:extLst>
          </p:cNvPr>
          <p:cNvSpPr>
            <a:spLocks noGrp="1"/>
          </p:cNvSpPr>
          <p:nvPr>
            <p:ph type="title"/>
          </p:nvPr>
        </p:nvSpPr>
        <p:spPr>
          <a:xfrm>
            <a:off x="594360" y="553409"/>
            <a:ext cx="9249728" cy="1494596"/>
          </a:xfrm>
        </p:spPr>
        <p:txBody>
          <a:bodyPr/>
          <a:lstStyle/>
          <a:p>
            <a:r>
              <a:rPr lang="de-DE" sz="3600" dirty="0">
                <a:latin typeface="Aptos Serif" panose="02020604070405020304" pitchFamily="18" charset="0"/>
                <a:cs typeface="Aptos Serif" panose="02020604070405020304" pitchFamily="18" charset="0"/>
              </a:rPr>
              <a:t>4. </a:t>
            </a:r>
            <a:r>
              <a:rPr lang="fr-FR" sz="3600" noProof="0" dirty="0">
                <a:latin typeface="Aptos Serif" panose="02020604070405020304" pitchFamily="18" charset="0"/>
                <a:cs typeface="Aptos Serif" panose="02020604070405020304" pitchFamily="18" charset="0"/>
              </a:rPr>
              <a:t>Normes applicables aux marchés publics écologiques européens en matière de produits et services de nettoyage</a:t>
            </a:r>
            <a:endParaRPr lang="it-IT" sz="3600" dirty="0">
              <a:latin typeface="Aptos Serif" panose="02020604070405020304" pitchFamily="18" charset="0"/>
              <a:cs typeface="Aptos Serif" panose="02020604070405020304" pitchFamily="18" charset="0"/>
            </a:endParaRPr>
          </a:p>
        </p:txBody>
      </p:sp>
      <p:sp>
        <p:nvSpPr>
          <p:cNvPr id="3" name="Segnaposto testo 2">
            <a:extLst>
              <a:ext uri="{FF2B5EF4-FFF2-40B4-BE49-F238E27FC236}">
                <a16:creationId xmlns:a16="http://schemas.microsoft.com/office/drawing/2014/main" id="{219384B4-9318-8D66-0E0B-8E6D6FE54345}"/>
              </a:ext>
            </a:extLst>
          </p:cNvPr>
          <p:cNvSpPr>
            <a:spLocks noGrp="1"/>
          </p:cNvSpPr>
          <p:nvPr>
            <p:ph type="body" idx="1"/>
          </p:nvPr>
        </p:nvSpPr>
        <p:spPr>
          <a:xfrm>
            <a:off x="594360" y="2167003"/>
            <a:ext cx="4490827" cy="4106992"/>
          </a:xfrm>
        </p:spPr>
        <p:txBody>
          <a:bodyPr>
            <a:normAutofit/>
          </a:bodyPr>
          <a:lstStyle/>
          <a:p>
            <a:r>
              <a:rPr lang="fr-FR" b="0" i="0" noProof="0" dirty="0">
                <a:effectLst/>
                <a:latin typeface="Aptos" panose="020B0004020202020204" pitchFamily="34" charset="0"/>
              </a:rPr>
              <a:t>Ces critères sont souvent évalués selon:</a:t>
            </a:r>
          </a:p>
          <a:p>
            <a:endParaRPr lang="fr-FR" b="0" i="0" noProof="0" dirty="0">
              <a:effectLst/>
              <a:latin typeface="Aptos" panose="020B0004020202020204" pitchFamily="34" charset="0"/>
            </a:endParaRPr>
          </a:p>
          <a:p>
            <a:pPr marL="571500" indent="-342900">
              <a:buFont typeface="Arial" panose="020B0604020202020204" pitchFamily="34" charset="0"/>
              <a:buChar char="•"/>
            </a:pPr>
            <a:r>
              <a:rPr lang="fr-FR" sz="2400" b="1" noProof="0" dirty="0">
                <a:solidFill>
                  <a:srgbClr val="035854"/>
                </a:solidFill>
                <a:latin typeface="Aptos" panose="020B0004020202020204" pitchFamily="34" charset="0"/>
              </a:rPr>
              <a:t>Écolabel européen</a:t>
            </a:r>
            <a:endParaRPr kumimoji="0" lang="fr-FR" sz="2400" b="0" i="0" u="none" strike="noStrike" cap="none" normalizeH="0" baseline="0" noProof="0" dirty="0">
              <a:ln>
                <a:noFill/>
              </a:ln>
              <a:solidFill>
                <a:schemeClr val="tx1"/>
              </a:solidFill>
              <a:effectLst/>
              <a:latin typeface="Aptos" panose="020B0004020202020204" pitchFamily="34" charset="0"/>
            </a:endParaRPr>
          </a:p>
          <a:p>
            <a:pPr marL="571500" indent="-342900">
              <a:buFont typeface="Arial" panose="020B0604020202020204" pitchFamily="34" charset="0"/>
              <a:buChar char="•"/>
            </a:pPr>
            <a:r>
              <a:rPr lang="fr-FR" sz="2400" b="1" noProof="0" dirty="0">
                <a:solidFill>
                  <a:srgbClr val="035854"/>
                </a:solidFill>
                <a:latin typeface="Aptos" panose="020B0004020202020204" pitchFamily="34" charset="0"/>
              </a:rPr>
              <a:t>Ange bleu</a:t>
            </a:r>
          </a:p>
          <a:p>
            <a:pPr marL="571500" indent="-342900">
              <a:buFont typeface="Arial" panose="020B0604020202020204" pitchFamily="34" charset="0"/>
              <a:buChar char="•"/>
            </a:pPr>
            <a:r>
              <a:rPr lang="fr-FR" sz="2400" b="1" noProof="0" dirty="0">
                <a:solidFill>
                  <a:srgbClr val="035854"/>
                </a:solidFill>
                <a:latin typeface="Aptos" panose="020B0004020202020204" pitchFamily="34" charset="0"/>
              </a:rPr>
              <a:t>Energy STAR</a:t>
            </a:r>
          </a:p>
        </p:txBody>
      </p:sp>
      <p:sp>
        <p:nvSpPr>
          <p:cNvPr id="4" name="Segnaposto testo 3">
            <a:extLst>
              <a:ext uri="{FF2B5EF4-FFF2-40B4-BE49-F238E27FC236}">
                <a16:creationId xmlns:a16="http://schemas.microsoft.com/office/drawing/2014/main" id="{9387A222-EFC0-5EF9-F9D8-4811FCD55566}"/>
              </a:ext>
            </a:extLst>
          </p:cNvPr>
          <p:cNvSpPr>
            <a:spLocks noGrp="1"/>
          </p:cNvSpPr>
          <p:nvPr>
            <p:ph type="body" idx="2"/>
          </p:nvPr>
        </p:nvSpPr>
        <p:spPr>
          <a:xfrm>
            <a:off x="5906950" y="3423602"/>
            <a:ext cx="5216162" cy="2780779"/>
          </a:xfrm>
        </p:spPr>
        <p:txBody>
          <a:bodyPr>
            <a:normAutofit/>
          </a:bodyPr>
          <a:lstStyle/>
          <a:p>
            <a:pPr marL="571500" indent="-342900">
              <a:buFont typeface="Arial" panose="020B0604020202020204" pitchFamily="34" charset="0"/>
              <a:buChar char="•"/>
            </a:pPr>
            <a:r>
              <a:rPr lang="fr-FR" sz="2400" b="1" noProof="0" dirty="0">
                <a:solidFill>
                  <a:schemeClr val="accent4"/>
                </a:solidFill>
                <a:latin typeface="Aptos" panose="020B0004020202020204" pitchFamily="34" charset="0"/>
              </a:rPr>
              <a:t>FSC – Forest </a:t>
            </a:r>
            <a:r>
              <a:rPr lang="fr-FR" sz="2400" b="1" noProof="0" dirty="0" err="1">
                <a:solidFill>
                  <a:schemeClr val="accent4"/>
                </a:solidFill>
                <a:latin typeface="Aptos" panose="020B0004020202020204" pitchFamily="34" charset="0"/>
              </a:rPr>
              <a:t>Stewardship</a:t>
            </a:r>
            <a:r>
              <a:rPr lang="fr-FR" sz="2400" b="1" noProof="0" dirty="0">
                <a:solidFill>
                  <a:schemeClr val="accent4"/>
                </a:solidFill>
                <a:latin typeface="Aptos" panose="020B0004020202020204" pitchFamily="34" charset="0"/>
              </a:rPr>
              <a:t> Council (FSC)</a:t>
            </a:r>
          </a:p>
          <a:p>
            <a:pPr marL="571500" indent="-342900">
              <a:buFont typeface="Arial" panose="020B0604020202020204" pitchFamily="34" charset="0"/>
              <a:buChar char="•"/>
            </a:pPr>
            <a:r>
              <a:rPr lang="fr-FR" sz="2400" b="1" noProof="0" dirty="0">
                <a:solidFill>
                  <a:schemeClr val="accent4"/>
                </a:solidFill>
                <a:latin typeface="Aptos" panose="020B0004020202020204" pitchFamily="34" charset="0"/>
              </a:rPr>
              <a:t>PEFC – programme de reconnaissance des systèmes de certification des forêts</a:t>
            </a:r>
          </a:p>
          <a:p>
            <a:pPr marL="571500" indent="-342900">
              <a:buFont typeface="Arial" panose="020B0604020202020204" pitchFamily="34" charset="0"/>
              <a:buChar char="•"/>
            </a:pPr>
            <a:endParaRPr lang="it-IT" altLang="it-IT" sz="2400" b="1" dirty="0">
              <a:solidFill>
                <a:schemeClr val="accent4"/>
              </a:solidFill>
              <a:latin typeface="Aptos" panose="020B0004020202020204" pitchFamily="34" charset="0"/>
            </a:endParaRPr>
          </a:p>
        </p:txBody>
      </p:sp>
      <p:pic>
        <p:nvPicPr>
          <p:cNvPr id="10" name="Immagine 9">
            <a:extLst>
              <a:ext uri="{FF2B5EF4-FFF2-40B4-BE49-F238E27FC236}">
                <a16:creationId xmlns:a16="http://schemas.microsoft.com/office/drawing/2014/main" id="{1E337A70-990E-86EB-8C1A-325EBFBBFED5}"/>
              </a:ext>
            </a:extLst>
          </p:cNvPr>
          <p:cNvPicPr>
            <a:picLocks noChangeAspect="1"/>
          </p:cNvPicPr>
          <p:nvPr/>
        </p:nvPicPr>
        <p:blipFill>
          <a:blip r:embed="rId3"/>
          <a:stretch>
            <a:fillRect/>
          </a:stretch>
        </p:blipFill>
        <p:spPr>
          <a:xfrm>
            <a:off x="9137243" y="2167003"/>
            <a:ext cx="1610089" cy="1380985"/>
          </a:xfrm>
          <a:prstGeom prst="rect">
            <a:avLst/>
          </a:prstGeom>
        </p:spPr>
      </p:pic>
      <p:pic>
        <p:nvPicPr>
          <p:cNvPr id="12" name="Immagine 11">
            <a:extLst>
              <a:ext uri="{FF2B5EF4-FFF2-40B4-BE49-F238E27FC236}">
                <a16:creationId xmlns:a16="http://schemas.microsoft.com/office/drawing/2014/main" id="{67D0C707-581A-6DE4-1ADD-A34E2FFD93F3}"/>
              </a:ext>
            </a:extLst>
          </p:cNvPr>
          <p:cNvPicPr>
            <a:picLocks noChangeAspect="1"/>
          </p:cNvPicPr>
          <p:nvPr/>
        </p:nvPicPr>
        <p:blipFill>
          <a:blip r:embed="rId4"/>
          <a:stretch>
            <a:fillRect/>
          </a:stretch>
        </p:blipFill>
        <p:spPr>
          <a:xfrm>
            <a:off x="1253607" y="5490547"/>
            <a:ext cx="1173107" cy="1177726"/>
          </a:xfrm>
          <a:prstGeom prst="rect">
            <a:avLst/>
          </a:prstGeom>
        </p:spPr>
      </p:pic>
    </p:spTree>
    <p:extLst>
      <p:ext uri="{BB962C8B-B14F-4D97-AF65-F5344CB8AC3E}">
        <p14:creationId xmlns:p14="http://schemas.microsoft.com/office/powerpoint/2010/main" val="28281560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2534B-2956-4B3E-BE0F-C02FF4B4B99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CFA9D0F-E304-2462-4F1D-A901268016C2}"/>
              </a:ext>
            </a:extLst>
          </p:cNvPr>
          <p:cNvSpPr>
            <a:spLocks noGrp="1"/>
          </p:cNvSpPr>
          <p:nvPr>
            <p:ph type="title"/>
          </p:nvPr>
        </p:nvSpPr>
        <p:spPr/>
        <p:txBody>
          <a:bodyPr/>
          <a:lstStyle/>
          <a:p>
            <a:r>
              <a:rPr lang="it-IT" dirty="0">
                <a:latin typeface="Aptos Serif" panose="02020604070405020304" pitchFamily="18" charset="0"/>
                <a:cs typeface="Aptos Serif" panose="02020604070405020304" pitchFamily="18" charset="0"/>
              </a:rPr>
              <a:t>Sources</a:t>
            </a:r>
          </a:p>
        </p:txBody>
      </p:sp>
      <p:sp>
        <p:nvSpPr>
          <p:cNvPr id="4" name="CasellaDiTesto 3">
            <a:extLst>
              <a:ext uri="{FF2B5EF4-FFF2-40B4-BE49-F238E27FC236}">
                <a16:creationId xmlns:a16="http://schemas.microsoft.com/office/drawing/2014/main" id="{4D7A632F-6243-7A2F-B556-278625B9AEFA}"/>
              </a:ext>
            </a:extLst>
          </p:cNvPr>
          <p:cNvSpPr txBox="1"/>
          <p:nvPr/>
        </p:nvSpPr>
        <p:spPr>
          <a:xfrm>
            <a:off x="594360" y="2038952"/>
            <a:ext cx="10972799" cy="4616648"/>
          </a:xfrm>
          <a:prstGeom prst="rect">
            <a:avLst/>
          </a:prstGeom>
          <a:noFill/>
        </p:spPr>
        <p:txBody>
          <a:bodyPr wrap="square">
            <a:spAutoFit/>
          </a:bodyPr>
          <a:lstStyle/>
          <a:p>
            <a:endParaRPr lang="it-IT" dirty="0">
              <a:latin typeface="Aptos" panose="020B0004020202020204" pitchFamily="34" charset="0"/>
            </a:endParaRPr>
          </a:p>
          <a:p>
            <a:r>
              <a:rPr lang="it-IT" dirty="0">
                <a:latin typeface="Aptos" panose="020B0004020202020204" pitchFamily="34" charset="0"/>
                <a:hlinkClick r:id="rId3"/>
              </a:rPr>
              <a:t>https://green-forum.ec.europa.eu/green-business/green-public-procurement/gpp-criteria-and-requirements_en</a:t>
            </a:r>
            <a:r>
              <a:rPr lang="it-IT" dirty="0">
                <a:latin typeface="Aptos" panose="020B0004020202020204" pitchFamily="34" charset="0"/>
              </a:rPr>
              <a:t> </a:t>
            </a:r>
          </a:p>
          <a:p>
            <a:endParaRPr lang="it-IT" dirty="0">
              <a:latin typeface="Aptos" panose="020B0004020202020204" pitchFamily="34" charset="0"/>
            </a:endParaRPr>
          </a:p>
          <a:p>
            <a:r>
              <a:rPr lang="it-IT" dirty="0">
                <a:latin typeface="Aptos" panose="020B0004020202020204" pitchFamily="34" charset="0"/>
                <a:hlinkClick r:id="rId4"/>
              </a:rPr>
              <a:t>https://susproc.jrc.ec.europa.eu/product-bureau/product-groups/529/home</a:t>
            </a:r>
            <a:r>
              <a:rPr lang="it-IT" dirty="0">
                <a:latin typeface="Aptos" panose="020B0004020202020204" pitchFamily="34" charset="0"/>
              </a:rPr>
              <a:t> </a:t>
            </a:r>
          </a:p>
          <a:p>
            <a:endParaRPr lang="it-IT" dirty="0">
              <a:latin typeface="Aptos" panose="020B0004020202020204" pitchFamily="34" charset="0"/>
            </a:endParaRPr>
          </a:p>
          <a:p>
            <a:r>
              <a:rPr lang="it-IT" dirty="0">
                <a:latin typeface="Aptos" panose="020B0004020202020204" pitchFamily="34" charset="0"/>
                <a:hlinkClick r:id="rId5"/>
              </a:rPr>
              <a:t>https://susproc.jrc.ec.europa.eu/product-bureau/product-groups/460/home</a:t>
            </a:r>
            <a:r>
              <a:rPr lang="it-IT" dirty="0">
                <a:latin typeface="Aptos" panose="020B0004020202020204" pitchFamily="34" charset="0"/>
              </a:rPr>
              <a:t> </a:t>
            </a:r>
          </a:p>
          <a:p>
            <a:endParaRPr lang="it-IT" dirty="0">
              <a:latin typeface="Aptos" panose="020B0004020202020204" pitchFamily="34" charset="0"/>
            </a:endParaRPr>
          </a:p>
          <a:p>
            <a:r>
              <a:rPr lang="it-IT" dirty="0">
                <a:latin typeface="Aptos" panose="020B0004020202020204" pitchFamily="34" charset="0"/>
                <a:hlinkClick r:id="rId6"/>
              </a:rPr>
              <a:t>https://susproc.jrc.ec.europa.eu/product-bureau/product-groups/441/home</a:t>
            </a:r>
            <a:r>
              <a:rPr lang="it-IT" dirty="0">
                <a:latin typeface="Aptos" panose="020B0004020202020204" pitchFamily="34" charset="0"/>
              </a:rPr>
              <a:t> </a:t>
            </a:r>
          </a:p>
          <a:p>
            <a:endParaRPr lang="it-IT" dirty="0">
              <a:latin typeface="Aptos" panose="020B0004020202020204" pitchFamily="34" charset="0"/>
            </a:endParaRPr>
          </a:p>
          <a:p>
            <a:r>
              <a:rPr lang="it-IT" dirty="0">
                <a:latin typeface="Aptos" panose="020B0004020202020204" pitchFamily="34" charset="0"/>
                <a:hlinkClick r:id="rId7"/>
              </a:rPr>
              <a:t>https://susproc.jrc.ec.europa.eu/product-bureau/product-groups/410/home</a:t>
            </a:r>
            <a:r>
              <a:rPr lang="it-IT" dirty="0">
                <a:latin typeface="Aptos" panose="020B0004020202020204" pitchFamily="34" charset="0"/>
              </a:rPr>
              <a:t> </a:t>
            </a:r>
          </a:p>
          <a:p>
            <a:endParaRPr lang="it-IT" dirty="0">
              <a:latin typeface="Aptos" panose="020B0004020202020204" pitchFamily="34" charset="0"/>
            </a:endParaRPr>
          </a:p>
          <a:p>
            <a:r>
              <a:rPr lang="it-IT" dirty="0">
                <a:latin typeface="Aptos" panose="020B0004020202020204" pitchFamily="34" charset="0"/>
                <a:hlinkClick r:id="rId8"/>
              </a:rPr>
              <a:t>https://environment.ec.europa.eu/topics/plastics_en</a:t>
            </a:r>
            <a:r>
              <a:rPr lang="it-IT" dirty="0">
                <a:latin typeface="Aptos" panose="020B0004020202020204" pitchFamily="34" charset="0"/>
              </a:rPr>
              <a:t> </a:t>
            </a:r>
          </a:p>
          <a:p>
            <a:endParaRPr lang="it-IT" dirty="0">
              <a:latin typeface="Aptos" panose="020B0004020202020204" pitchFamily="34" charset="0"/>
            </a:endParaRPr>
          </a:p>
          <a:p>
            <a:r>
              <a:rPr lang="it-IT" dirty="0">
                <a:latin typeface="Aptos" panose="020B0004020202020204" pitchFamily="34" charset="0"/>
                <a:hlinkClick r:id="rId9"/>
              </a:rPr>
              <a:t>https://environment.ec.europa.eu/strategy/plastics-strategy_en </a:t>
            </a:r>
            <a:r>
              <a:rPr lang="it-IT" dirty="0">
                <a:latin typeface="Aptos" panose="020B0004020202020204" pitchFamily="34" charset="0"/>
              </a:rPr>
              <a:t> </a:t>
            </a:r>
          </a:p>
          <a:p>
            <a:endParaRPr lang="it-IT" dirty="0">
              <a:latin typeface="Aptos" panose="020B0004020202020204" pitchFamily="34" charset="0"/>
            </a:endParaRPr>
          </a:p>
          <a:p>
            <a:r>
              <a:rPr lang="it-IT" dirty="0">
                <a:latin typeface="Aptos" panose="020B0004020202020204" pitchFamily="34" charset="0"/>
                <a:hlinkClick r:id="rId10"/>
              </a:rPr>
              <a:t>https://www.eurosac.org/media/news/monitoring-report-2024/?utm_source=chatgpt.com</a:t>
            </a:r>
            <a:r>
              <a:rPr lang="it-IT" dirty="0">
                <a:latin typeface="Aptos" panose="020B0004020202020204" pitchFamily="34" charset="0"/>
              </a:rPr>
              <a:t> </a:t>
            </a:r>
          </a:p>
          <a:p>
            <a:endParaRPr lang="it-IT" dirty="0">
              <a:latin typeface="Aptos" panose="020B0004020202020204" pitchFamily="34" charset="0"/>
            </a:endParaRPr>
          </a:p>
          <a:p>
            <a:r>
              <a:rPr lang="it-IT" dirty="0">
                <a:latin typeface="Aptos" panose="020B0004020202020204" pitchFamily="34" charset="0"/>
                <a:hlinkClick r:id="rId11"/>
              </a:rPr>
              <a:t>https://circabc.europa.eu/ui/group/44278090-3fae-4515-bcc2-44fd57c1d0d1/library/f1b77f0a-74cf-4d1f-adfd-e43e111e637f/details</a:t>
            </a:r>
            <a:r>
              <a:rPr lang="it-IT" dirty="0">
                <a:latin typeface="Aptos" panose="020B0004020202020204" pitchFamily="34" charset="0"/>
              </a:rPr>
              <a:t> </a:t>
            </a:r>
          </a:p>
          <a:p>
            <a:endParaRPr lang="it-IT" dirty="0">
              <a:latin typeface="Aptos" panose="020B0004020202020204" pitchFamily="34" charset="0"/>
            </a:endParaRPr>
          </a:p>
          <a:p>
            <a:r>
              <a:rPr lang="it-IT" dirty="0">
                <a:latin typeface="Aptos" panose="020B0004020202020204" pitchFamily="34" charset="0"/>
                <a:hlinkClick r:id="rId12"/>
              </a:rPr>
              <a:t>https://circabc.europa.eu/ui/group/44278090-3fae-4515-bcc2-44fd57c1d0d1/library/95364f55-0e94-405d-a867-a5e7e0936c80/details</a:t>
            </a:r>
            <a:r>
              <a:rPr lang="it-IT" dirty="0">
                <a:latin typeface="Aptos" panose="020B0004020202020204" pitchFamily="34" charset="0"/>
              </a:rPr>
              <a:t> </a:t>
            </a:r>
          </a:p>
          <a:p>
            <a:endParaRPr lang="it-IT" dirty="0">
              <a:latin typeface="Aptos" panose="020B0004020202020204" pitchFamily="34" charset="0"/>
            </a:endParaRPr>
          </a:p>
        </p:txBody>
      </p:sp>
    </p:spTree>
    <p:extLst>
      <p:ext uri="{BB962C8B-B14F-4D97-AF65-F5344CB8AC3E}">
        <p14:creationId xmlns:p14="http://schemas.microsoft.com/office/powerpoint/2010/main" val="23936311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a:spLocks noGrp="1"/>
          </p:cNvSpPr>
          <p:nvPr>
            <p:ph type="ctrTitle"/>
          </p:nvPr>
        </p:nvSpPr>
        <p:spPr>
          <a:xfrm>
            <a:off x="594360" y="411479"/>
            <a:ext cx="9019540" cy="3291840"/>
          </a:xfrm>
          <a:prstGeom prst="rect">
            <a:avLst/>
          </a:prstGeom>
          <a:noFill/>
          <a:ln>
            <a:noFill/>
          </a:ln>
        </p:spPr>
        <p:txBody>
          <a:bodyPr spcFirstLastPara="1" wrap="square" lIns="0" tIns="0" rIns="0" bIns="0" anchor="b" anchorCtr="0">
            <a:noAutofit/>
          </a:bodyPr>
          <a:lstStyle/>
          <a:p>
            <a:pPr lvl="0">
              <a:buSzPts val="5400"/>
            </a:pPr>
            <a:r>
              <a:rPr lang="fr-FR" sz="5400" noProof="0" dirty="0">
                <a:latin typeface="Aptos Serif" panose="02020604070405020304" pitchFamily="18" charset="0"/>
                <a:cs typeface="Aptos Serif" panose="02020604070405020304" pitchFamily="18" charset="0"/>
              </a:rPr>
              <a:t>Merci pour votre attention</a:t>
            </a:r>
            <a:r>
              <a:rPr lang="en-US" sz="5400" dirty="0">
                <a:latin typeface="Aptos Serif" panose="02020604070405020304" pitchFamily="18" charset="0"/>
                <a:cs typeface="Aptos Serif" panose="02020604070405020304" pitchFamily="18" charset="0"/>
              </a:rPr>
              <a:t>.</a:t>
            </a:r>
            <a:endParaRPr dirty="0">
              <a:latin typeface="Aptos Serif" panose="02020604070405020304" pitchFamily="18" charset="0"/>
              <a:cs typeface="Aptos Serif" panose="02020604070405020304" pitchFamily="18" charset="0"/>
            </a:endParaRPr>
          </a:p>
        </p:txBody>
      </p:sp>
      <p:pic>
        <p:nvPicPr>
          <p:cNvPr id="227" name="Google Shape;227;p15" descr="Ein Bild, das Text, Schrift, Screenshot, Grafiken enthält.&#10;&#10;Automatisch generierte Beschreibung"/>
          <p:cNvPicPr preferRelativeResize="0"/>
          <p:nvPr/>
        </p:nvPicPr>
        <p:blipFill rotWithShape="1">
          <a:blip r:embed="rId3">
            <a:alphaModFix/>
          </a:blip>
          <a:srcRect/>
          <a:stretch/>
        </p:blipFill>
        <p:spPr>
          <a:xfrm>
            <a:off x="6888482" y="4840583"/>
            <a:ext cx="5273749" cy="1904297"/>
          </a:xfrm>
          <a:prstGeom prst="rect">
            <a:avLst/>
          </a:prstGeom>
          <a:noFill/>
          <a:ln>
            <a:noFill/>
          </a:ln>
        </p:spPr>
      </p:pic>
      <p:pic>
        <p:nvPicPr>
          <p:cNvPr id="3" name="Grafik 2" descr="Ein Bild, das Text, Screenshot, Schrift enthält.&#10;&#10;KI-generierte Inhalte können fehlerhaft sein.">
            <a:extLst>
              <a:ext uri="{FF2B5EF4-FFF2-40B4-BE49-F238E27FC236}">
                <a16:creationId xmlns:a16="http://schemas.microsoft.com/office/drawing/2014/main" id="{D95FC385-A146-3F96-ABE5-240FE9912F23}"/>
              </a:ext>
            </a:extLst>
          </p:cNvPr>
          <p:cNvPicPr>
            <a:picLocks noChangeAspect="1"/>
          </p:cNvPicPr>
          <p:nvPr/>
        </p:nvPicPr>
        <p:blipFill>
          <a:blip r:embed="rId4"/>
          <a:stretch>
            <a:fillRect/>
          </a:stretch>
        </p:blipFill>
        <p:spPr>
          <a:xfrm>
            <a:off x="293370" y="4740820"/>
            <a:ext cx="5010150" cy="20040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C41447E3-87B1-1544-BCF5-F0B6C881CA36}"/>
              </a:ext>
            </a:extLst>
          </p:cNvPr>
          <p:cNvSpPr>
            <a:spLocks noGrp="1"/>
          </p:cNvSpPr>
          <p:nvPr>
            <p:ph type="title"/>
          </p:nvPr>
        </p:nvSpPr>
        <p:spPr>
          <a:xfrm>
            <a:off x="594360" y="1315411"/>
            <a:ext cx="11003280" cy="915035"/>
          </a:xfrm>
        </p:spPr>
        <p:txBody>
          <a:bodyPr wrap="square" anchor="ctr">
            <a:normAutofit/>
          </a:bodyPr>
          <a:lstStyle/>
          <a:p>
            <a:r>
              <a:rPr lang="it-IT" sz="3600" b="1" dirty="0">
                <a:latin typeface="Aptos Serif" panose="02020604070405020304" pitchFamily="18" charset="0"/>
                <a:cs typeface="Aptos Serif" panose="02020604070405020304" pitchFamily="18" charset="0"/>
              </a:rPr>
              <a:t>2. </a:t>
            </a:r>
            <a:r>
              <a:rPr lang="fr-FR" sz="3600" b="1" noProof="0" dirty="0">
                <a:latin typeface="Aptos Serif" panose="02020604070405020304" pitchFamily="18" charset="0"/>
                <a:cs typeface="Aptos Serif" panose="02020604070405020304" pitchFamily="18" charset="0"/>
              </a:rPr>
              <a:t>Objectifs stratégiques des achats durables</a:t>
            </a:r>
            <a:endParaRPr lang="de-DE" sz="3600" dirty="0">
              <a:latin typeface="Aptos Serif" panose="02020604070405020304" pitchFamily="18" charset="0"/>
              <a:cs typeface="Aptos Serif" panose="02020604070405020304" pitchFamily="18" charset="0"/>
            </a:endParaRPr>
          </a:p>
        </p:txBody>
      </p:sp>
      <p:sp>
        <p:nvSpPr>
          <p:cNvPr id="4" name="Textplatzhalter 2">
            <a:extLst>
              <a:ext uri="{FF2B5EF4-FFF2-40B4-BE49-F238E27FC236}">
                <a16:creationId xmlns:a16="http://schemas.microsoft.com/office/drawing/2014/main" id="{9FEF8B00-282A-25AC-040F-CE20B242C2EB}"/>
              </a:ext>
            </a:extLst>
          </p:cNvPr>
          <p:cNvSpPr txBox="1">
            <a:spLocks/>
          </p:cNvSpPr>
          <p:nvPr/>
        </p:nvSpPr>
        <p:spPr>
          <a:xfrm>
            <a:off x="299607" y="2282477"/>
            <a:ext cx="9588312" cy="62347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228600" indent="0">
              <a:spcBef>
                <a:spcPts val="0"/>
              </a:spcBef>
              <a:spcAft>
                <a:spcPts val="600"/>
              </a:spcAft>
              <a:buClr>
                <a:srgbClr val="000000"/>
              </a:buClr>
            </a:pPr>
            <a:r>
              <a:rPr lang="fr-FR" sz="2600" b="1" noProof="0" dirty="0">
                <a:solidFill>
                  <a:srgbClr val="035854"/>
                </a:solidFill>
                <a:latin typeface="Aptos" panose="020B0004020202020204" pitchFamily="34" charset="0"/>
              </a:rPr>
              <a:t>Viabilité économique et résistance de la chaîne logistique</a:t>
            </a:r>
          </a:p>
        </p:txBody>
      </p:sp>
      <p:graphicFrame>
        <p:nvGraphicFramePr>
          <p:cNvPr id="5" name="Diagramma 4">
            <a:extLst>
              <a:ext uri="{FF2B5EF4-FFF2-40B4-BE49-F238E27FC236}">
                <a16:creationId xmlns:a16="http://schemas.microsoft.com/office/drawing/2014/main" id="{F4DCB40E-AD30-BBB1-6BE7-CE2753CD959B}"/>
              </a:ext>
            </a:extLst>
          </p:cNvPr>
          <p:cNvGraphicFramePr/>
          <p:nvPr>
            <p:extLst>
              <p:ext uri="{D42A27DB-BD31-4B8C-83A1-F6EECF244321}">
                <p14:modId xmlns:p14="http://schemas.microsoft.com/office/powerpoint/2010/main" val="118640346"/>
              </p:ext>
            </p:extLst>
          </p:nvPr>
        </p:nvGraphicFramePr>
        <p:xfrm>
          <a:off x="478180" y="2386538"/>
          <a:ext cx="1111946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840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1EB765FD-3A5F-90D4-A0BD-39B8F3BB7CA6}"/>
              </a:ext>
            </a:extLst>
          </p:cNvPr>
          <p:cNvSpPr>
            <a:spLocks noGrp="1"/>
          </p:cNvSpPr>
          <p:nvPr>
            <p:ph type="ctrTitle"/>
          </p:nvPr>
        </p:nvSpPr>
        <p:spPr/>
        <p:txBody>
          <a:bodyPr/>
          <a:lstStyle/>
          <a:p>
            <a:r>
              <a:rPr lang="it-IT" sz="4400" dirty="0">
                <a:latin typeface="Aptos Serif" panose="02020604070405020304" pitchFamily="18" charset="0"/>
                <a:cs typeface="Aptos Serif" panose="02020604070405020304" pitchFamily="18" charset="0"/>
              </a:rPr>
              <a:t>2. </a:t>
            </a:r>
            <a:r>
              <a:rPr lang="fr-FR" sz="4400" noProof="0" dirty="0">
                <a:latin typeface="Aptos Serif" panose="02020604070405020304" pitchFamily="18" charset="0"/>
                <a:cs typeface="Aptos Serif" panose="02020604070405020304" pitchFamily="18" charset="0"/>
              </a:rPr>
              <a:t>Objectifs stratégiques des achats durables</a:t>
            </a:r>
            <a:endParaRPr lang="it-IT" sz="4400" dirty="0">
              <a:latin typeface="Aptos Serif" panose="02020604070405020304" pitchFamily="18" charset="0"/>
              <a:cs typeface="Aptos Serif" panose="02020604070405020304" pitchFamily="18" charset="0"/>
            </a:endParaRPr>
          </a:p>
        </p:txBody>
      </p:sp>
      <p:sp>
        <p:nvSpPr>
          <p:cNvPr id="4" name="Segnaposto testo 3">
            <a:extLst>
              <a:ext uri="{FF2B5EF4-FFF2-40B4-BE49-F238E27FC236}">
                <a16:creationId xmlns:a16="http://schemas.microsoft.com/office/drawing/2014/main" id="{8946AB28-BFFC-AA98-4110-42557E3A0A68}"/>
              </a:ext>
            </a:extLst>
          </p:cNvPr>
          <p:cNvSpPr>
            <a:spLocks noGrp="1"/>
          </p:cNvSpPr>
          <p:nvPr>
            <p:ph type="body" idx="1"/>
          </p:nvPr>
        </p:nvSpPr>
        <p:spPr/>
        <p:txBody>
          <a:bodyPr/>
          <a:lstStyle/>
          <a:p>
            <a:r>
              <a:rPr lang="en-US" sz="2800" dirty="0">
                <a:latin typeface="Aptos" panose="020B0004020202020204" pitchFamily="34" charset="0"/>
                <a:cs typeface="Aptos Serif" panose="02020604070405020304" pitchFamily="18" charset="0"/>
              </a:rPr>
              <a:t> </a:t>
            </a:r>
            <a:r>
              <a:rPr lang="fr-FR" sz="2800" dirty="0">
                <a:latin typeface="Aptos" panose="020B0004020202020204" pitchFamily="34" charset="0"/>
                <a:cs typeface="Aptos Serif" panose="02020604070405020304" pitchFamily="18" charset="0"/>
              </a:rPr>
              <a:t>Stratégie de l’UE pour des textiles durables et circulaires</a:t>
            </a:r>
            <a:endParaRPr lang="it-IT" sz="2800" dirty="0">
              <a:latin typeface="Aptos" panose="020B0004020202020204" pitchFamily="34" charset="0"/>
              <a:cs typeface="Aptos Serif" panose="02020604070405020304" pitchFamily="18" charset="0"/>
            </a:endParaRPr>
          </a:p>
        </p:txBody>
      </p:sp>
      <p:pic>
        <p:nvPicPr>
          <p:cNvPr id="7" name="Segnaposto immagine 6" descr="Immagine che contiene modello, oggetti di artigianato, blu, origami&#10;&#10;Il contenuto generato dall'IA potrebbe non essere corretto.">
            <a:extLst>
              <a:ext uri="{FF2B5EF4-FFF2-40B4-BE49-F238E27FC236}">
                <a16:creationId xmlns:a16="http://schemas.microsoft.com/office/drawing/2014/main" id="{80854C8E-D12A-6B25-820E-A39908BB0204}"/>
              </a:ext>
            </a:extLst>
          </p:cNvPr>
          <p:cNvPicPr>
            <a:picLocks noGrp="1" noChangeAspect="1"/>
          </p:cNvPicPr>
          <p:nvPr>
            <p:ph type="pic" idx="2"/>
          </p:nvPr>
        </p:nvPicPr>
        <p:blipFill>
          <a:blip r:embed="rId2"/>
          <a:srcRect l="10678" r="10678"/>
          <a:stretch>
            <a:fillRect/>
          </a:stretch>
        </p:blipFill>
        <p:spPr/>
      </p:pic>
      <p:pic>
        <p:nvPicPr>
          <p:cNvPr id="8" name="Elemento grafico 7" descr="Vestito con riempimento a tinta unita">
            <a:extLst>
              <a:ext uri="{FF2B5EF4-FFF2-40B4-BE49-F238E27FC236}">
                <a16:creationId xmlns:a16="http://schemas.microsoft.com/office/drawing/2014/main" id="{222409F2-509A-FBB3-BB3B-9E49393C77C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98591" y="4796745"/>
            <a:ext cx="594817" cy="594817"/>
          </a:xfrm>
          <a:prstGeom prst="rect">
            <a:avLst/>
          </a:prstGeom>
        </p:spPr>
      </p:pic>
      <p:sp>
        <p:nvSpPr>
          <p:cNvPr id="2" name="Textfeld 1">
            <a:extLst>
              <a:ext uri="{FF2B5EF4-FFF2-40B4-BE49-F238E27FC236}">
                <a16:creationId xmlns:a16="http://schemas.microsoft.com/office/drawing/2014/main" id="{71717787-0A7C-6533-2FCE-08C2C2CD6DE4}"/>
              </a:ext>
            </a:extLst>
          </p:cNvPr>
          <p:cNvSpPr txBox="1"/>
          <p:nvPr/>
        </p:nvSpPr>
        <p:spPr>
          <a:xfrm>
            <a:off x="594360" y="6622455"/>
            <a:ext cx="1998482" cy="230832"/>
          </a:xfrm>
          <a:prstGeom prst="rect">
            <a:avLst/>
          </a:prstGeom>
          <a:noFill/>
        </p:spPr>
        <p:txBody>
          <a:bodyPr wrap="square" rtlCol="0">
            <a:spAutoFit/>
          </a:bodyPr>
          <a:lstStyle/>
          <a:p>
            <a:r>
              <a:rPr lang="de-DE" sz="900" dirty="0">
                <a:latin typeface="Aptos" panose="020B0004020202020204" pitchFamily="34" charset="0"/>
              </a:rPr>
              <a:t>Source de </a:t>
            </a:r>
            <a:r>
              <a:rPr lang="de-DE" sz="900" dirty="0" err="1">
                <a:latin typeface="Aptos" panose="020B0004020202020204" pitchFamily="34" charset="0"/>
              </a:rPr>
              <a:t>l'image</a:t>
            </a:r>
            <a:r>
              <a:rPr lang="de-DE" sz="900" dirty="0">
                <a:latin typeface="Aptos" panose="020B0004020202020204" pitchFamily="34" charset="0"/>
              </a:rPr>
              <a:t>: </a:t>
            </a:r>
            <a:r>
              <a:rPr lang="de-DE" sz="900" dirty="0" err="1">
                <a:latin typeface="Aptos" panose="020B0004020202020204" pitchFamily="34" charset="0"/>
              </a:rPr>
              <a:t>Pexels</a:t>
            </a:r>
            <a:endParaRPr lang="de-DE" sz="900" dirty="0">
              <a:latin typeface="Aptos" panose="020B0004020202020204" pitchFamily="34" charset="0"/>
            </a:endParaRPr>
          </a:p>
        </p:txBody>
      </p:sp>
    </p:spTree>
    <p:extLst>
      <p:ext uri="{BB962C8B-B14F-4D97-AF65-F5344CB8AC3E}">
        <p14:creationId xmlns:p14="http://schemas.microsoft.com/office/powerpoint/2010/main" val="3932919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4FA1DEF-A92D-B9CA-F483-B55259C24729}"/>
              </a:ext>
            </a:extLst>
          </p:cNvPr>
          <p:cNvSpPr>
            <a:spLocks noGrp="1"/>
          </p:cNvSpPr>
          <p:nvPr>
            <p:ph type="title"/>
          </p:nvPr>
        </p:nvSpPr>
        <p:spPr>
          <a:xfrm>
            <a:off x="594360" y="477671"/>
            <a:ext cx="8624796" cy="1593507"/>
          </a:xfrm>
        </p:spPr>
        <p:txBody>
          <a:bodyPr/>
          <a:lstStyle/>
          <a:p>
            <a:r>
              <a:rPr lang="fr-FR" dirty="0">
                <a:latin typeface="Aptos Serif" panose="02020604070405020304" pitchFamily="18" charset="0"/>
                <a:cs typeface="Aptos Serif" panose="02020604070405020304" pitchFamily="18" charset="0"/>
              </a:rPr>
              <a:t>Stratégie de l’UE pour des textiles durables et circulaires</a:t>
            </a:r>
            <a:endParaRPr lang="it-IT" dirty="0">
              <a:latin typeface="Aptos Serif" panose="02020604070405020304" pitchFamily="18" charset="0"/>
              <a:cs typeface="Aptos Serif" panose="02020604070405020304" pitchFamily="18" charset="0"/>
            </a:endParaRPr>
          </a:p>
        </p:txBody>
      </p:sp>
      <p:sp>
        <p:nvSpPr>
          <p:cNvPr id="4" name="Segnaposto testo 3">
            <a:extLst>
              <a:ext uri="{FF2B5EF4-FFF2-40B4-BE49-F238E27FC236}">
                <a16:creationId xmlns:a16="http://schemas.microsoft.com/office/drawing/2014/main" id="{F1D132DF-4E60-A2C7-F154-44DE561AF7AE}"/>
              </a:ext>
            </a:extLst>
          </p:cNvPr>
          <p:cNvSpPr>
            <a:spLocks noGrp="1"/>
          </p:cNvSpPr>
          <p:nvPr>
            <p:ph type="body" idx="1"/>
          </p:nvPr>
        </p:nvSpPr>
        <p:spPr>
          <a:xfrm>
            <a:off x="594360" y="2390840"/>
            <a:ext cx="10090341" cy="3708517"/>
          </a:xfrm>
        </p:spPr>
        <p:txBody>
          <a:bodyPr>
            <a:normAutofit/>
          </a:bodyPr>
          <a:lstStyle/>
          <a:p>
            <a:pPr marL="571500" indent="-342900">
              <a:buFont typeface="Arial" panose="020B0604020202020204" pitchFamily="34" charset="0"/>
              <a:buChar char="•"/>
            </a:pPr>
            <a:r>
              <a:rPr lang="fr-FR" b="0" noProof="0" dirty="0">
                <a:latin typeface="Aptos" panose="020B0004020202020204" pitchFamily="34" charset="0"/>
              </a:rPr>
              <a:t>La stratégie traite de la </a:t>
            </a:r>
            <a:r>
              <a:rPr lang="fr-FR" noProof="0" dirty="0">
                <a:latin typeface="Aptos" panose="020B0004020202020204" pitchFamily="34" charset="0"/>
              </a:rPr>
              <a:t>production et la consommation de produits textiles </a:t>
            </a:r>
            <a:r>
              <a:rPr lang="fr-FR" b="0" noProof="0" dirty="0">
                <a:latin typeface="Aptos" panose="020B0004020202020204" pitchFamily="34" charset="0"/>
              </a:rPr>
              <a:t>tout en reconnaissant l’importance du secteur textile. </a:t>
            </a:r>
          </a:p>
          <a:p>
            <a:pPr marL="571500" indent="-342900">
              <a:buFont typeface="Arial" panose="020B0604020202020204" pitchFamily="34" charset="0"/>
              <a:buChar char="•"/>
            </a:pPr>
            <a:r>
              <a:rPr lang="fr-FR" b="0" noProof="0" dirty="0">
                <a:latin typeface="Aptos" panose="020B0004020202020204" pitchFamily="34" charset="0"/>
              </a:rPr>
              <a:t>Elle met en œuvre </a:t>
            </a:r>
            <a:r>
              <a:rPr lang="fr-FR" noProof="0" dirty="0">
                <a:latin typeface="Aptos" panose="020B0004020202020204" pitchFamily="34" charset="0"/>
              </a:rPr>
              <a:t>le green deal européen, </a:t>
            </a:r>
            <a:r>
              <a:rPr lang="fr-FR" b="0" noProof="0" dirty="0">
                <a:latin typeface="Aptos" panose="020B0004020202020204" pitchFamily="34" charset="0"/>
              </a:rPr>
              <a:t>le  </a:t>
            </a:r>
            <a:r>
              <a:rPr lang="fr-FR" noProof="0" dirty="0">
                <a:latin typeface="Aptos" panose="020B0004020202020204" pitchFamily="34" charset="0"/>
              </a:rPr>
              <a:t>plan d’</a:t>
            </a:r>
            <a:br>
              <a:rPr lang="fr-FR" noProof="0" dirty="0">
                <a:latin typeface="Aptos" panose="020B0004020202020204" pitchFamily="34" charset="0"/>
              </a:rPr>
            </a:br>
            <a:r>
              <a:rPr lang="fr-FR" noProof="0" dirty="0">
                <a:latin typeface="Aptos" panose="020B0004020202020204" pitchFamily="34" charset="0"/>
              </a:rPr>
              <a:t>action pour une économie circulaire </a:t>
            </a:r>
            <a:r>
              <a:rPr lang="fr-FR" b="0" noProof="0" dirty="0">
                <a:latin typeface="Aptos" panose="020B0004020202020204" pitchFamily="34" charset="0"/>
              </a:rPr>
              <a:t>et la </a:t>
            </a:r>
            <a:r>
              <a:rPr lang="fr-FR" noProof="0" dirty="0">
                <a:latin typeface="Aptos" panose="020B0004020202020204" pitchFamily="34" charset="0"/>
              </a:rPr>
              <a:t>stratégie industrielle de l’UE. </a:t>
            </a:r>
          </a:p>
          <a:p>
            <a:pPr marL="571500" indent="-342900">
              <a:buFont typeface="Arial" panose="020B0604020202020204" pitchFamily="34" charset="0"/>
              <a:buChar char="•"/>
            </a:pPr>
            <a:r>
              <a:rPr lang="fr-FR" b="0" noProof="0" dirty="0">
                <a:latin typeface="Aptos" panose="020B0004020202020204" pitchFamily="34" charset="0"/>
              </a:rPr>
              <a:t>La stratégie considère </a:t>
            </a:r>
            <a:r>
              <a:rPr lang="fr-FR" noProof="0" dirty="0">
                <a:latin typeface="Aptos" panose="020B0004020202020204" pitchFamily="34" charset="0"/>
              </a:rPr>
              <a:t>le cycle de vie </a:t>
            </a:r>
            <a:r>
              <a:rPr lang="fr-FR" b="0" noProof="0" dirty="0">
                <a:solidFill>
                  <a:schemeClr val="tx1"/>
                </a:solidFill>
                <a:latin typeface="Aptos" panose="020B0004020202020204" pitchFamily="34" charset="0"/>
              </a:rPr>
              <a:t>entier</a:t>
            </a:r>
            <a:r>
              <a:rPr lang="fr-FR" noProof="0" dirty="0">
                <a:solidFill>
                  <a:srgbClr val="FF0000"/>
                </a:solidFill>
                <a:latin typeface="Aptos" panose="020B0004020202020204" pitchFamily="34" charset="0"/>
              </a:rPr>
              <a:t> </a:t>
            </a:r>
            <a:r>
              <a:rPr lang="fr-FR" b="0" noProof="0" dirty="0">
                <a:latin typeface="Aptos" panose="020B0004020202020204" pitchFamily="34" charset="0"/>
              </a:rPr>
              <a:t>des produits textiles et propose des mesures coordonnées permettant la modification du </a:t>
            </a:r>
            <a:r>
              <a:rPr lang="fr-FR" noProof="0" dirty="0">
                <a:latin typeface="Aptos" panose="020B0004020202020204" pitchFamily="34" charset="0"/>
              </a:rPr>
              <a:t>mode de production et de consommation </a:t>
            </a:r>
            <a:r>
              <a:rPr lang="fr-FR" b="0" noProof="0" dirty="0">
                <a:latin typeface="Aptos" panose="020B0004020202020204" pitchFamily="34" charset="0"/>
              </a:rPr>
              <a:t>des tissus.</a:t>
            </a:r>
          </a:p>
          <a:p>
            <a:pPr marL="571500" indent="-342900">
              <a:buFont typeface="Arial" panose="020B0604020202020204" pitchFamily="34" charset="0"/>
              <a:buChar char="•"/>
            </a:pPr>
            <a:endParaRPr lang="en-US" dirty="0">
              <a:latin typeface="Aptos" panose="020B0004020202020204" pitchFamily="34" charset="0"/>
            </a:endParaRPr>
          </a:p>
          <a:p>
            <a:pPr marL="571500" indent="-342900">
              <a:buFont typeface="Arial" panose="020B0604020202020204" pitchFamily="34" charset="0"/>
              <a:buChar char="•"/>
            </a:pPr>
            <a:endParaRPr lang="it-IT" dirty="0">
              <a:latin typeface="Aptos" panose="020B0004020202020204" pitchFamily="34" charset="0"/>
            </a:endParaRPr>
          </a:p>
        </p:txBody>
      </p:sp>
    </p:spTree>
    <p:extLst>
      <p:ext uri="{BB962C8B-B14F-4D97-AF65-F5344CB8AC3E}">
        <p14:creationId xmlns:p14="http://schemas.microsoft.com/office/powerpoint/2010/main" val="3518882759"/>
      </p:ext>
    </p:extLst>
  </p:cSld>
  <p:clrMapOvr>
    <a:masterClrMapping/>
  </p:clrMapOvr>
</p:sld>
</file>

<file path=ppt/theme/theme1.xml><?xml version="1.0" encoding="utf-8"?>
<a:theme xmlns:a="http://schemas.openxmlformats.org/drawingml/2006/main" name="Benutzerdefiniert">
  <a:themeElements>
    <a:clrScheme name="Benutzerdefiniert 5">
      <a:dk1>
        <a:srgbClr val="000000"/>
      </a:dk1>
      <a:lt1>
        <a:srgbClr val="FFFFFF"/>
      </a:lt1>
      <a:dk2>
        <a:srgbClr val="E4E4E4"/>
      </a:dk2>
      <a:lt2>
        <a:srgbClr val="A3C42A"/>
      </a:lt2>
      <a:accent1>
        <a:srgbClr val="A9D4DB"/>
      </a:accent1>
      <a:accent2>
        <a:srgbClr val="FAB609"/>
      </a:accent2>
      <a:accent3>
        <a:srgbClr val="4495A2"/>
      </a:accent3>
      <a:accent4>
        <a:srgbClr val="035854"/>
      </a:accent4>
      <a:accent5>
        <a:srgbClr val="CCDB84"/>
      </a:accent5>
      <a:accent6>
        <a:srgbClr val="A3C42A"/>
      </a:accent6>
      <a:hlink>
        <a:srgbClr val="035854"/>
      </a:hlink>
      <a:folHlink>
        <a:srgbClr val="0F49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255B8ECBF0E41D4F84283CBD4EE3A7A4" ma:contentTypeVersion="13" ma:contentTypeDescription="Creare un nuovo documento." ma:contentTypeScope="" ma:versionID="3170ec264d59a2518cfdc3c953a3fabf">
  <xsd:schema xmlns:xsd="http://www.w3.org/2001/XMLSchema" xmlns:xs="http://www.w3.org/2001/XMLSchema" xmlns:p="http://schemas.microsoft.com/office/2006/metadata/properties" xmlns:ns2="ad1a2252-afe8-425f-8a31-b42afa2f1aa3" xmlns:ns3="47c10efa-acfd-4dcf-93b1-4e39e3d402ca" targetNamespace="http://schemas.microsoft.com/office/2006/metadata/properties" ma:root="true" ma:fieldsID="87649e4dec222cb31ff2297072018f50" ns2:_="" ns3:_="">
    <xsd:import namespace="ad1a2252-afe8-425f-8a31-b42afa2f1aa3"/>
    <xsd:import namespace="47c10efa-acfd-4dcf-93b1-4e39e3d402c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1a2252-afe8-425f-8a31-b42afa2f1a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Tag immagine" ma:readOnly="false" ma:fieldId="{5cf76f15-5ced-4ddc-b409-7134ff3c332f}" ma:taxonomyMulti="true" ma:sspId="e1459920-209e-478c-a0d1-643b9e6ee80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c10efa-acfd-4dcf-93b1-4e39e3d402c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635998f-6510-4e3d-91c8-d84ad3acaeb7}" ma:internalName="TaxCatchAll" ma:showField="CatchAllData" ma:web="47c10efa-acfd-4dcf-93b1-4e39e3d402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d1a2252-afe8-425f-8a31-b42afa2f1aa3">
      <Terms xmlns="http://schemas.microsoft.com/office/infopath/2007/PartnerControls"/>
    </lcf76f155ced4ddcb4097134ff3c332f>
    <TaxCatchAll xmlns="47c10efa-acfd-4dcf-93b1-4e39e3d402ca" xsi:nil="true"/>
  </documentManagement>
</p:properties>
</file>

<file path=customXml/itemProps1.xml><?xml version="1.0" encoding="utf-8"?>
<ds:datastoreItem xmlns:ds="http://schemas.openxmlformats.org/officeDocument/2006/customXml" ds:itemID="{B8637F34-76EB-464B-BB4E-77D1C64143B4}">
  <ds:schemaRefs>
    <ds:schemaRef ds:uri="http://schemas.microsoft.com/sharepoint/v3/contenttype/forms"/>
  </ds:schemaRefs>
</ds:datastoreItem>
</file>

<file path=customXml/itemProps2.xml><?xml version="1.0" encoding="utf-8"?>
<ds:datastoreItem xmlns:ds="http://schemas.openxmlformats.org/officeDocument/2006/customXml" ds:itemID="{472135F0-3023-4551-A679-C5A950EF7E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1a2252-afe8-425f-8a31-b42afa2f1aa3"/>
    <ds:schemaRef ds:uri="47c10efa-acfd-4dcf-93b1-4e39e3d402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D32069-D240-4CDF-800C-5A409AE98D91}">
  <ds:schemaRefs>
    <ds:schemaRef ds:uri="http://purl.org/dc/elements/1.1/"/>
    <ds:schemaRef ds:uri="ad1a2252-afe8-425f-8a31-b42afa2f1aa3"/>
    <ds:schemaRef ds:uri="http://schemas.microsoft.com/office/2006/metadata/properties"/>
    <ds:schemaRef ds:uri="http://purl.org/dc/dcmitype/"/>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47c10efa-acfd-4dcf-93b1-4e39e3d402ca"/>
  </ds:schemaRefs>
</ds:datastoreItem>
</file>

<file path=docProps/app.xml><?xml version="1.0" encoding="utf-8"?>
<Properties xmlns="http://schemas.openxmlformats.org/officeDocument/2006/extended-properties" xmlns:vt="http://schemas.openxmlformats.org/officeDocument/2006/docPropsVTypes">
  <TotalTime>0</TotalTime>
  <Words>6639</Words>
  <Application>Microsoft Macintosh PowerPoint</Application>
  <PresentationFormat>Breitbild</PresentationFormat>
  <Paragraphs>516</Paragraphs>
  <Slides>65</Slides>
  <Notes>48</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65</vt:i4>
      </vt:variant>
    </vt:vector>
  </HeadingPairs>
  <TitlesOfParts>
    <vt:vector size="72" baseType="lpstr">
      <vt:lpstr>Aptos Serif</vt:lpstr>
      <vt:lpstr>Play</vt:lpstr>
      <vt:lpstr>Wingdings</vt:lpstr>
      <vt:lpstr>Arial</vt:lpstr>
      <vt:lpstr>Aptos</vt:lpstr>
      <vt:lpstr>Calibri</vt:lpstr>
      <vt:lpstr>Benutzerdefiniert</vt:lpstr>
      <vt:lpstr>PowerPoint-Präsentation</vt:lpstr>
      <vt:lpstr>Agenda – tissus</vt:lpstr>
      <vt:lpstr>1. Impacts de la production de tissus et de cuirs sur l‘environnement et la société </vt:lpstr>
      <vt:lpstr>PowerPoint-Präsentation</vt:lpstr>
      <vt:lpstr>2. Objectifs stratégiques des achats durables</vt:lpstr>
      <vt:lpstr>2. Objectifs stratégiques des achats durables</vt:lpstr>
      <vt:lpstr>2. Objectifs stratégiques des achats durables</vt:lpstr>
      <vt:lpstr>2. Objectifs stratégiques des achats durables</vt:lpstr>
      <vt:lpstr>Stratégie de l’UE pour des textiles durables et circulaires</vt:lpstr>
      <vt:lpstr>PowerPoint-Präsentation</vt:lpstr>
      <vt:lpstr>3. Critères des marchés publics écologiques en matière de produits textiles et de cuirs (UE) </vt:lpstr>
      <vt:lpstr>3. Critères des marchés publics écologiques en matière de produits textiles et de cuirs (UE)</vt:lpstr>
      <vt:lpstr>3. Critères des marchés publics écologiques en matière de produits textiles et de cuirs</vt:lpstr>
      <vt:lpstr>3. Critères des marchés publics écologiques en matière de produits textiles et de cuirs</vt:lpstr>
      <vt:lpstr>3. Critères des marchés publics écologique en matière de produits textiles et de cuirs</vt:lpstr>
      <vt:lpstr>3. Critères des marchés publics écologiques en matière de produits textiles et de cuirs</vt:lpstr>
      <vt:lpstr>Critères sociaux</vt:lpstr>
      <vt:lpstr>4. Critères des marchés publics écologiques en matière de produits textiles et de cuirs</vt:lpstr>
      <vt:lpstr>Sources</vt:lpstr>
      <vt:lpstr>Agenda – équipement TIC</vt:lpstr>
      <vt:lpstr>1. Impacts des appareils TIC sur l‘environnement et la société  </vt:lpstr>
      <vt:lpstr>1. Impacts des appareils TIC sur l’environnement et la société </vt:lpstr>
      <vt:lpstr>2. Objectifs stratégiques d’un approvisionnement durable</vt:lpstr>
      <vt:lpstr>2. Objectifs stratégiques d’un approvisionnement durable</vt:lpstr>
      <vt:lpstr>2. Objectifs stratégiques d’un approvisionnement durable</vt:lpstr>
      <vt:lpstr>Objectifs stratégiques de l’UE pour des appareils TIC durables</vt:lpstr>
      <vt:lpstr>PowerPoint-Präsentation</vt:lpstr>
      <vt:lpstr>3. Critères GPP européens pour les équipements TIC  </vt:lpstr>
      <vt:lpstr>3. Critères GPP européens applicables aux ordinateurs, écrans, tablettes et Smartphones</vt:lpstr>
      <vt:lpstr>3. Critères GPP européens pour data centers, salles de serveurs et service cloud</vt:lpstr>
      <vt:lpstr>3. Critères GPP européens pour des appareils TIC</vt:lpstr>
      <vt:lpstr>4. Critères GPP européens pour des appareils TIC</vt:lpstr>
      <vt:lpstr>4. Critères GPP européens pour des appareils TIC</vt:lpstr>
      <vt:lpstr>Sources</vt:lpstr>
      <vt:lpstr>Agenda – Produits et services de nettoyage</vt:lpstr>
      <vt:lpstr>1. Impacts des produits et services de nettoyage sur l‘environnement et la société </vt:lpstr>
      <vt:lpstr>1. Impacts des produits et services de nettoyage sur l‘environnement et la société </vt:lpstr>
      <vt:lpstr>2. Objectifs stratégiques des achats durables</vt:lpstr>
      <vt:lpstr>2. Objectifs stratégiques des achats durables </vt:lpstr>
      <vt:lpstr>2. Objectifs stratégiques des achats durables</vt:lpstr>
      <vt:lpstr>PowerPoint-Präsentation</vt:lpstr>
      <vt:lpstr>Objectifs stratégiques de l‘UE en matière de produits et services de nettoyage</vt:lpstr>
      <vt:lpstr>3. Critères des marchés publics écologiques européens en matière de produits et de services de nettoyage</vt:lpstr>
      <vt:lpstr>3. Critères des marchés publics écologiques européens en matière de produits et de services de nettoyage</vt:lpstr>
      <vt:lpstr>3. Critères des marchés publics écologiques européens dans les data centers, les salles de serveurs et le services cloud</vt:lpstr>
      <vt:lpstr>3. Critères des marchés publics écologiques européens dans les data centers, les salles de serveurs et le services cloud</vt:lpstr>
      <vt:lpstr>3. Critères des marchés publics écologiques européens en matière de produits et services de nettoyage</vt:lpstr>
      <vt:lpstr>4. Critères des marchés publics écologiques européens en matière de produits et de services de nettoyage</vt:lpstr>
      <vt:lpstr>Sources</vt:lpstr>
      <vt:lpstr>Agenda – Matériel bureautique </vt:lpstr>
      <vt:lpstr>1. Impacts du matériel bureautique sur l‘environnement et la société </vt:lpstr>
      <vt:lpstr>1. Produits et services de nettoyage: écocompatibilité, compatibilité sociale </vt:lpstr>
      <vt:lpstr>2. Objectifs stratégiques des achats durables</vt:lpstr>
      <vt:lpstr>2. Objectifs stratégiques des achats durables</vt:lpstr>
      <vt:lpstr>2. Objectifs stratégiques des achats durables</vt:lpstr>
      <vt:lpstr>PowerPoint-Präsentation</vt:lpstr>
      <vt:lpstr>Objectifs stratégiques de l‘UE en matière de matériel bureautique durable</vt:lpstr>
      <vt:lpstr>3. Critères des marchés publics écologiques européens en matière de matériel bureautique</vt:lpstr>
      <vt:lpstr>3. Critères des marchés publics écologiques européens pour les appareils d‘imagerie, les consommables et les services d’impression.</vt:lpstr>
      <vt:lpstr>3. Critères des marchés publics écologiques européens des produits de graphisme et imprimés sur papier </vt:lpstr>
      <vt:lpstr>3. Stratégie européenne concernant les matériaux et objets en matière plastique </vt:lpstr>
      <vt:lpstr>3. Critères des marchés publics européens en matière de matériel bureautique </vt:lpstr>
      <vt:lpstr>4. Normes applicables aux marchés publics écologiques européens en matière de produits et services de nettoyage</vt:lpstr>
      <vt:lpstr>Sources</vt:lpstr>
      <vt:lpstr>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nicole</dc:creator>
  <cp:keywords>, docId:179C7D31E306812B4A35D4D84F14FC1D</cp:keywords>
  <cp:lastModifiedBy>Maya Knevels</cp:lastModifiedBy>
  <cp:revision>57</cp:revision>
  <dcterms:created xsi:type="dcterms:W3CDTF">2024-09-16T10:50:40Z</dcterms:created>
  <dcterms:modified xsi:type="dcterms:W3CDTF">2026-04-30T12:58:28Z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0x010100255B8ECBF0E41D4F84283CBD4EE3A7A4</vt:lpwstr>
  </property>
  <property fmtid="{D5CDD505-2E9C-101B-9397-08002B2CF9AE}" pid="3" name="MediaServiceImageTags">
    <vt:lpwstr/>
  </property>
</Properties>
</file>