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embeddedFontLst>
    <p:embeddedFont>
      <p:font typeface="Aptos Serif" panose="02020604070405020304" pitchFamily="18" charset="0"/>
      <p:regular r:id="rId50"/>
      <p:bold r:id="rId51"/>
      <p:italic r:id="rId52"/>
      <p:boldItalic r:id="rId53"/>
    </p:embeddedFont>
    <p:embeddedFont>
      <p:font typeface="Play" panose="02020604070405020304"/>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YCPU60TUMsUUUvH8kgi0X/R5h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7"/>
    <p:restoredTop sz="83099"/>
  </p:normalViewPr>
  <p:slideViewPr>
    <p:cSldViewPr snapToGrid="0">
      <p:cViewPr varScale="1">
        <p:scale>
          <a:sx n="82" d="100"/>
          <a:sy n="82" d="100"/>
        </p:scale>
        <p:origin x="168"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0" name="Google Shape;21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7" name="Google Shape;22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50" name="Google Shape;25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Sources: https://</a:t>
            </a:r>
            <a:r>
              <a:rPr lang="de-DE" dirty="0" err="1"/>
              <a:t>www.eineweltnetzwerkbayern.de</a:t>
            </a:r>
            <a:r>
              <a:rPr lang="de-DE" dirty="0"/>
              <a:t>/</a:t>
            </a:r>
            <a:r>
              <a:rPr lang="de-DE" dirty="0" err="1"/>
              <a:t>fileadmin</a:t>
            </a:r>
            <a:r>
              <a:rPr lang="de-DE" dirty="0"/>
              <a:t>/</a:t>
            </a:r>
            <a:r>
              <a:rPr lang="de-DE" dirty="0" err="1"/>
              <a:t>assets</a:t>
            </a:r>
            <a:r>
              <a:rPr lang="de-DE" dirty="0"/>
              <a:t>/</a:t>
            </a:r>
            <a:r>
              <a:rPr lang="de-DE" dirty="0" err="1"/>
              <a:t>Kommunen_Eine_Welt</a:t>
            </a:r>
            <a:r>
              <a:rPr lang="de-DE" dirty="0"/>
              <a:t>/2024_6_A/2024_-_Kommunen_Eine_Welt_-_6_A_-_EWNB.pdf S. 36</a:t>
            </a:r>
            <a:endParaRPr dirty="0"/>
          </a:p>
          <a:p>
            <a:pPr marL="457200" marR="0" lvl="0" indent="-228600" algn="l" rtl="0">
              <a:lnSpc>
                <a:spcPct val="100000"/>
              </a:lnSpc>
              <a:spcBef>
                <a:spcPts val="0"/>
              </a:spcBef>
              <a:spcAft>
                <a:spcPts val="0"/>
              </a:spcAft>
              <a:buSzPts val="1400"/>
              <a:buNone/>
            </a:pPr>
            <a:r>
              <a:rPr lang="de-DE" dirty="0"/>
              <a:t>Sources: https://</a:t>
            </a:r>
            <a:r>
              <a:rPr lang="de-DE" dirty="0" err="1"/>
              <a:t>www.fairtrade.net</a:t>
            </a:r>
            <a:r>
              <a:rPr lang="de-DE" dirty="0"/>
              <a:t>/de-de/</a:t>
            </a:r>
            <a:r>
              <a:rPr lang="de-DE" dirty="0" err="1"/>
              <a:t>produkte</a:t>
            </a:r>
            <a:r>
              <a:rPr lang="de-DE" dirty="0"/>
              <a:t>/</a:t>
            </a:r>
            <a:r>
              <a:rPr lang="de-DE" dirty="0" err="1"/>
              <a:t>fairtrade_produkte</a:t>
            </a:r>
            <a:r>
              <a:rPr lang="de-DE" dirty="0"/>
              <a:t>/</a:t>
            </a:r>
            <a:r>
              <a:rPr lang="de-DE" dirty="0" err="1"/>
              <a:t>sportbaelle.html</a:t>
            </a:r>
            <a:endParaRPr dirty="0"/>
          </a:p>
        </p:txBody>
      </p:sp>
      <p:sp>
        <p:nvSpPr>
          <p:cNvPr id="279" name="Google Shape;27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88" name="Google Shape;28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1" name="Google Shape;3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La </a:t>
            </a:r>
            <a:r>
              <a:rPr lang="de-DE" dirty="0" err="1"/>
              <a:t>plateforme</a:t>
            </a:r>
            <a:r>
              <a:rPr lang="de-DE" dirty="0"/>
              <a:t> </a:t>
            </a:r>
            <a:r>
              <a:rPr lang="de-DE" dirty="0" err="1"/>
              <a:t>permet</a:t>
            </a:r>
            <a:r>
              <a:rPr lang="de-DE" dirty="0"/>
              <a:t> de :</a:t>
            </a:r>
          </a:p>
          <a:p>
            <a:pPr marL="457200" marR="0" lvl="0" indent="-228600" algn="l" rtl="0">
              <a:lnSpc>
                <a:spcPct val="100000"/>
              </a:lnSpc>
              <a:spcBef>
                <a:spcPts val="0"/>
              </a:spcBef>
              <a:spcAft>
                <a:spcPts val="0"/>
              </a:spcAft>
              <a:buSzPts val="1400"/>
              <a:buNone/>
            </a:pPr>
            <a:r>
              <a:rPr lang="de-DE" dirty="0"/>
              <a:t>Commander des </a:t>
            </a:r>
            <a:r>
              <a:rPr lang="de-DE" dirty="0" err="1"/>
              <a:t>produits</a:t>
            </a:r>
            <a:r>
              <a:rPr lang="de-DE" dirty="0"/>
              <a:t> </a:t>
            </a:r>
            <a:r>
              <a:rPr lang="de-DE" dirty="0" err="1"/>
              <a:t>directement</a:t>
            </a:r>
            <a:r>
              <a:rPr lang="de-DE" dirty="0"/>
              <a:t> à </a:t>
            </a:r>
            <a:r>
              <a:rPr lang="de-DE" dirty="0" err="1"/>
              <a:t>partir</a:t>
            </a:r>
            <a:r>
              <a:rPr lang="de-DE" dirty="0"/>
              <a:t> des </a:t>
            </a:r>
            <a:r>
              <a:rPr lang="de-DE" dirty="0" err="1"/>
              <a:t>catalogues</a:t>
            </a:r>
            <a:r>
              <a:rPr lang="de-DE" dirty="0"/>
              <a:t> des </a:t>
            </a:r>
            <a:r>
              <a:rPr lang="de-DE" dirty="0" err="1"/>
              <a:t>contrats-cadres</a:t>
            </a:r>
            <a:endParaRPr lang="de-DE" dirty="0"/>
          </a:p>
          <a:p>
            <a:pPr marL="457200" marR="0" lvl="0" indent="-228600" algn="l" rtl="0">
              <a:lnSpc>
                <a:spcPct val="100000"/>
              </a:lnSpc>
              <a:spcBef>
                <a:spcPts val="0"/>
              </a:spcBef>
              <a:spcAft>
                <a:spcPts val="0"/>
              </a:spcAft>
              <a:buSzPts val="1400"/>
              <a:buNone/>
            </a:pPr>
            <a:r>
              <a:rPr lang="de-DE" dirty="0" err="1"/>
              <a:t>Passer</a:t>
            </a:r>
            <a:r>
              <a:rPr lang="de-DE" dirty="0"/>
              <a:t> des </a:t>
            </a:r>
            <a:r>
              <a:rPr lang="de-DE" dirty="0" err="1"/>
              <a:t>commandes</a:t>
            </a:r>
            <a:r>
              <a:rPr lang="de-DE" dirty="0"/>
              <a:t> </a:t>
            </a:r>
            <a:r>
              <a:rPr lang="de-DE" dirty="0" err="1"/>
              <a:t>directes</a:t>
            </a:r>
            <a:r>
              <a:rPr lang="de-DE" dirty="0"/>
              <a:t> </a:t>
            </a:r>
            <a:r>
              <a:rPr lang="de-DE" dirty="0" err="1"/>
              <a:t>d'un</a:t>
            </a:r>
            <a:r>
              <a:rPr lang="de-DE" dirty="0"/>
              <a:t> </a:t>
            </a:r>
            <a:r>
              <a:rPr lang="de-DE" dirty="0" err="1"/>
              <a:t>montant</a:t>
            </a:r>
            <a:r>
              <a:rPr lang="de-DE" dirty="0"/>
              <a:t> maximal de 5 000 € HT en </a:t>
            </a:r>
            <a:r>
              <a:rPr lang="de-DE" dirty="0" err="1"/>
              <a:t>dehors</a:t>
            </a:r>
            <a:r>
              <a:rPr lang="de-DE" dirty="0"/>
              <a:t> des </a:t>
            </a:r>
            <a:r>
              <a:rPr lang="de-DE" dirty="0" err="1"/>
              <a:t>contrats-cadres</a:t>
            </a:r>
            <a:endParaRPr lang="de-DE" dirty="0"/>
          </a:p>
          <a:p>
            <a:pPr marL="457200" marR="0" lvl="0" indent="-228600" algn="l" rtl="0">
              <a:lnSpc>
                <a:spcPct val="100000"/>
              </a:lnSpc>
              <a:spcBef>
                <a:spcPts val="0"/>
              </a:spcBef>
              <a:spcAft>
                <a:spcPts val="0"/>
              </a:spcAft>
              <a:buSzPts val="1400"/>
              <a:buNone/>
            </a:pPr>
            <a:r>
              <a:rPr lang="de-DE" dirty="0" err="1"/>
              <a:t>Signaler</a:t>
            </a:r>
            <a:r>
              <a:rPr lang="de-DE" dirty="0"/>
              <a:t> des </a:t>
            </a:r>
            <a:r>
              <a:rPr lang="de-DE" dirty="0" err="1"/>
              <a:t>besoins</a:t>
            </a:r>
            <a:r>
              <a:rPr lang="de-DE" dirty="0"/>
              <a:t> </a:t>
            </a:r>
            <a:r>
              <a:rPr lang="de-DE" dirty="0" err="1"/>
              <a:t>spécifiques</a:t>
            </a:r>
            <a:r>
              <a:rPr lang="de-DE" dirty="0"/>
              <a:t> (« </a:t>
            </a:r>
            <a:r>
              <a:rPr lang="de-DE" dirty="0" err="1"/>
              <a:t>commandes</a:t>
            </a:r>
            <a:r>
              <a:rPr lang="de-DE" dirty="0"/>
              <a:t> en texte </a:t>
            </a:r>
            <a:r>
              <a:rPr lang="de-DE" dirty="0" err="1"/>
              <a:t>libre</a:t>
            </a:r>
            <a:r>
              <a:rPr lang="de-DE" dirty="0"/>
              <a:t> ») au </a:t>
            </a:r>
            <a:r>
              <a:rPr lang="de-DE" dirty="0" err="1"/>
              <a:t>service</a:t>
            </a:r>
            <a:r>
              <a:rPr lang="de-DE" dirty="0"/>
              <a:t> </a:t>
            </a:r>
            <a:r>
              <a:rPr lang="de-DE" dirty="0" err="1"/>
              <a:t>central</a:t>
            </a:r>
            <a:r>
              <a:rPr lang="de-DE" dirty="0"/>
              <a:t> des </a:t>
            </a:r>
            <a:r>
              <a:rPr lang="de-DE" dirty="0" err="1"/>
              <a:t>achats</a:t>
            </a:r>
            <a:endParaRPr lang="de-DE" dirty="0"/>
          </a:p>
          <a:p>
            <a:pPr marL="457200" marR="0" lvl="0" indent="-228600" algn="l" rtl="0">
              <a:lnSpc>
                <a:spcPct val="100000"/>
              </a:lnSpc>
              <a:spcBef>
                <a:spcPts val="0"/>
              </a:spcBef>
              <a:spcAft>
                <a:spcPts val="0"/>
              </a:spcAft>
              <a:buSzPts val="1400"/>
              <a:buNone/>
            </a:pPr>
            <a:endParaRPr lang="de-DE" dirty="0"/>
          </a:p>
          <a:p>
            <a:pPr marL="457200" marR="0" lvl="0" indent="-228600" algn="l" rtl="0">
              <a:lnSpc>
                <a:spcPct val="100000"/>
              </a:lnSpc>
              <a:spcBef>
                <a:spcPts val="0"/>
              </a:spcBef>
              <a:spcAft>
                <a:spcPts val="0"/>
              </a:spcAft>
              <a:buSzPts val="1400"/>
              <a:buNone/>
            </a:pPr>
            <a:r>
              <a:rPr lang="de-DE" dirty="0"/>
              <a:t>Texte source : https://</a:t>
            </a:r>
            <a:r>
              <a:rPr lang="de-DE" dirty="0" err="1"/>
              <a:t>www.kompass-nachhaltigkeit.de</a:t>
            </a:r>
            <a:r>
              <a:rPr lang="de-DE" dirty="0"/>
              <a:t>/kommunaler-kompass/</a:t>
            </a:r>
            <a:r>
              <a:rPr lang="de-DE" dirty="0" err="1"/>
              <a:t>bayern</a:t>
            </a:r>
            <a:r>
              <a:rPr lang="de-DE" dirty="0"/>
              <a:t>/rahmenbedingungen-nutzen#c42191036</a:t>
            </a:r>
          </a:p>
          <a:p>
            <a:pPr marL="457200" marR="0" lvl="0" indent="-228600" algn="l" rtl="0">
              <a:lnSpc>
                <a:spcPct val="100000"/>
              </a:lnSpc>
              <a:spcBef>
                <a:spcPts val="0"/>
              </a:spcBef>
              <a:spcAft>
                <a:spcPts val="0"/>
              </a:spcAft>
              <a:buSzPts val="1400"/>
              <a:buNone/>
            </a:pPr>
            <a:endParaRPr lang="de-DE" dirty="0"/>
          </a:p>
          <a:p>
            <a:pPr marL="457200" marR="0" lvl="0" indent="-228600" algn="l" rtl="0">
              <a:lnSpc>
                <a:spcPct val="100000"/>
              </a:lnSpc>
              <a:spcBef>
                <a:spcPts val="0"/>
              </a:spcBef>
              <a:spcAft>
                <a:spcPts val="0"/>
              </a:spcAft>
              <a:buSzPts val="1400"/>
              <a:buNone/>
            </a:pPr>
            <a:r>
              <a:rPr lang="de-DE" dirty="0"/>
              <a:t>Image source : https://</a:t>
            </a:r>
            <a:r>
              <a:rPr lang="de-DE" dirty="0" err="1"/>
              <a:t>www.nuernberg.de</a:t>
            </a:r>
            <a:r>
              <a:rPr lang="de-DE" dirty="0"/>
              <a:t>/</a:t>
            </a:r>
            <a:r>
              <a:rPr lang="de-DE" dirty="0" err="1"/>
              <a:t>internet</a:t>
            </a:r>
            <a:r>
              <a:rPr lang="de-DE" dirty="0"/>
              <a:t>/</a:t>
            </a:r>
            <a:r>
              <a:rPr lang="de-DE" dirty="0" err="1"/>
              <a:t>beschaffung</a:t>
            </a:r>
            <a:r>
              <a:rPr lang="de-DE" dirty="0"/>
              <a:t>/ekv_shop.html#_0_3</a:t>
            </a:r>
          </a:p>
        </p:txBody>
      </p:sp>
      <p:sp>
        <p:nvSpPr>
          <p:cNvPr id="351" name="Google Shape;35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360" name="Google Shape;36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377" name="Google Shape;37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Sources: https://</a:t>
            </a:r>
            <a:r>
              <a:rPr lang="de-DE" dirty="0" err="1"/>
              <a:t>gemeindebund.at</a:t>
            </a:r>
            <a:r>
              <a:rPr lang="de-DE" dirty="0"/>
              <a:t>/</a:t>
            </a:r>
            <a:r>
              <a:rPr lang="de-DE" dirty="0" err="1"/>
              <a:t>images</a:t>
            </a:r>
            <a:r>
              <a:rPr lang="de-DE" dirty="0"/>
              <a:t>/</a:t>
            </a:r>
            <a:r>
              <a:rPr lang="de-DE" dirty="0" err="1"/>
              <a:t>uploads</a:t>
            </a:r>
            <a:r>
              <a:rPr lang="de-DE" dirty="0"/>
              <a:t>/</a:t>
            </a:r>
            <a:r>
              <a:rPr lang="de-DE" dirty="0" err="1"/>
              <a:t>downloads</a:t>
            </a:r>
            <a:r>
              <a:rPr lang="de-DE" dirty="0"/>
              <a:t>/2017/Projekte/</a:t>
            </a:r>
            <a:r>
              <a:rPr lang="de-DE" dirty="0" err="1"/>
              <a:t>Ressourceneffiziente_Gemeinde</a:t>
            </a:r>
            <a:r>
              <a:rPr lang="de-DE" dirty="0"/>
              <a:t>/</a:t>
            </a:r>
            <a:r>
              <a:rPr lang="de-DE" dirty="0" err="1"/>
              <a:t>Projekt_Ressourceneffiziente_Gemeinde_Massnahmenkatalog.pdf</a:t>
            </a:r>
            <a:r>
              <a:rPr lang="de-DE" dirty="0"/>
              <a:t> S. 41-42</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de-DE" dirty="0"/>
              <a:t>Sources: https://</a:t>
            </a:r>
            <a:r>
              <a:rPr lang="de-DE" dirty="0" err="1"/>
              <a:t>www.umweltberatung.at</a:t>
            </a:r>
            <a:r>
              <a:rPr lang="de-DE" dirty="0"/>
              <a:t>/</a:t>
            </a:r>
            <a:r>
              <a:rPr lang="de-DE" dirty="0" err="1"/>
              <a:t>img</a:t>
            </a:r>
            <a:r>
              <a:rPr lang="de-DE" dirty="0"/>
              <a:t>/1400/4409.jpg</a:t>
            </a:r>
            <a:endParaRPr dirty="0"/>
          </a:p>
        </p:txBody>
      </p:sp>
      <p:sp>
        <p:nvSpPr>
          <p:cNvPr id="400" name="Google Shape;40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Sources: https://</a:t>
            </a:r>
            <a:r>
              <a:rPr lang="de-DE" dirty="0" err="1"/>
              <a:t>www.klimabuendnis.at</a:t>
            </a:r>
            <a:r>
              <a:rPr lang="de-DE" dirty="0"/>
              <a:t>/</a:t>
            </a:r>
            <a:r>
              <a:rPr lang="de-DE" dirty="0" err="1"/>
              <a:t>wp</a:t>
            </a:r>
            <a:r>
              <a:rPr lang="de-DE" dirty="0"/>
              <a:t>-content/</a:t>
            </a:r>
            <a:r>
              <a:rPr lang="de-DE" dirty="0" err="1"/>
              <a:t>uploads</a:t>
            </a:r>
            <a:r>
              <a:rPr lang="de-DE" dirty="0"/>
              <a:t>/2024/03/6_kbu_lf_beschaffung.pdf</a:t>
            </a:r>
            <a:endParaRPr dirty="0"/>
          </a:p>
          <a:p>
            <a:pPr marL="457200" marR="0" lvl="0" indent="-228600" algn="l" rtl="0">
              <a:lnSpc>
                <a:spcPct val="100000"/>
              </a:lnSpc>
              <a:spcBef>
                <a:spcPts val="0"/>
              </a:spcBef>
              <a:spcAft>
                <a:spcPts val="0"/>
              </a:spcAft>
              <a:buSzPts val="1400"/>
              <a:buNone/>
            </a:pPr>
            <a:r>
              <a:rPr lang="de-DE" dirty="0"/>
              <a:t>Sources: </a:t>
            </a:r>
            <a:r>
              <a:rPr lang="de-DE" sz="1200" u="sng" dirty="0">
                <a:solidFill>
                  <a:schemeClr val="hlink"/>
                </a:solidFill>
                <a:hlinkClick r:id="rId3"/>
              </a:rPr>
              <a:t>https://www.vol.at/maeder-feiert-sonnenfest/8131894</a:t>
            </a:r>
            <a:r>
              <a:rPr lang="de-DE" sz="1200" dirty="0"/>
              <a:t> Sonnenfest Mäder 2023</a:t>
            </a:r>
            <a:endParaRPr dirty="0"/>
          </a:p>
        </p:txBody>
      </p:sp>
      <p:sp>
        <p:nvSpPr>
          <p:cNvPr id="417" name="Google Shape;41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5" name="Google Shape;44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Tests </a:t>
            </a:r>
            <a:r>
              <a:rPr lang="de-DE" dirty="0" err="1"/>
              <a:t>réalisés</a:t>
            </a:r>
            <a:r>
              <a:rPr lang="de-DE" dirty="0"/>
              <a:t> </a:t>
            </a:r>
            <a:r>
              <a:rPr lang="de-DE" dirty="0" err="1"/>
              <a:t>auprès</a:t>
            </a:r>
            <a:r>
              <a:rPr lang="de-DE" dirty="0"/>
              <a:t> des </a:t>
            </a:r>
            <a:r>
              <a:rPr lang="de-DE" dirty="0" err="1"/>
              <a:t>personnes</a:t>
            </a:r>
            <a:r>
              <a:rPr lang="de-DE" dirty="0"/>
              <a:t> </a:t>
            </a:r>
            <a:r>
              <a:rPr lang="de-DE" dirty="0" err="1"/>
              <a:t>qui</a:t>
            </a:r>
            <a:r>
              <a:rPr lang="de-DE" dirty="0"/>
              <a:t> </a:t>
            </a:r>
            <a:r>
              <a:rPr lang="de-DE" dirty="0" err="1"/>
              <a:t>utilisent</a:t>
            </a:r>
            <a:r>
              <a:rPr lang="de-DE" dirty="0"/>
              <a:t> </a:t>
            </a:r>
            <a:r>
              <a:rPr lang="de-DE" dirty="0" err="1"/>
              <a:t>ensuite</a:t>
            </a:r>
            <a:r>
              <a:rPr lang="de-DE" dirty="0"/>
              <a:t> le </a:t>
            </a:r>
            <a:r>
              <a:rPr lang="de-DE" dirty="0" err="1"/>
              <a:t>produit</a:t>
            </a:r>
            <a:r>
              <a:rPr lang="de-DE" dirty="0"/>
              <a:t> (par exemple, le </a:t>
            </a:r>
            <a:r>
              <a:rPr lang="de-DE" dirty="0" err="1"/>
              <a:t>personnel</a:t>
            </a:r>
            <a:r>
              <a:rPr lang="de-DE" dirty="0"/>
              <a:t> </a:t>
            </a:r>
            <a:r>
              <a:rPr lang="de-DE" dirty="0" err="1"/>
              <a:t>d'entretien</a:t>
            </a:r>
            <a:r>
              <a:rPr lang="de-DE" dirty="0"/>
              <a:t>)</a:t>
            </a:r>
          </a:p>
        </p:txBody>
      </p:sp>
      <p:sp>
        <p:nvSpPr>
          <p:cNvPr id="455" name="Google Shape;45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Sources: Film von dieser Webseite https://</a:t>
            </a:r>
            <a:r>
              <a:rPr lang="de-DE" dirty="0" err="1"/>
              <a:t>www.kompass-nachhaltigkeit.de</a:t>
            </a:r>
            <a:r>
              <a:rPr lang="de-DE" dirty="0"/>
              <a:t>/grundlagenwissen/</a:t>
            </a:r>
            <a:r>
              <a:rPr lang="de-DE" dirty="0" err="1"/>
              <a:t>einblick</a:t>
            </a:r>
            <a:r>
              <a:rPr lang="de-DE" dirty="0"/>
              <a:t>-in-die-</a:t>
            </a:r>
            <a:r>
              <a:rPr lang="de-DE" dirty="0" err="1"/>
              <a:t>beschaffungspraxis</a:t>
            </a:r>
            <a:endParaRPr dirty="0"/>
          </a:p>
          <a:p>
            <a:pPr marL="457200" marR="0" lvl="0" indent="-228600" algn="l" rtl="0">
              <a:lnSpc>
                <a:spcPct val="100000"/>
              </a:lnSpc>
              <a:spcBef>
                <a:spcPts val="0"/>
              </a:spcBef>
              <a:spcAft>
                <a:spcPts val="0"/>
              </a:spcAft>
              <a:buSzPts val="1400"/>
              <a:buNone/>
            </a:pPr>
            <a:r>
              <a:rPr lang="de-DE" dirty="0"/>
              <a:t>Sources: https://</a:t>
            </a:r>
            <a:r>
              <a:rPr lang="de-DE" dirty="0" err="1"/>
              <a:t>polizeibericht.info</a:t>
            </a:r>
            <a:r>
              <a:rPr lang="de-DE" dirty="0"/>
              <a:t>/</a:t>
            </a:r>
            <a:r>
              <a:rPr lang="de-DE" dirty="0" err="1"/>
              <a:t>ausruestung</a:t>
            </a:r>
            <a:r>
              <a:rPr lang="de-DE" dirty="0"/>
              <a:t>/</a:t>
            </a:r>
            <a:r>
              <a:rPr lang="de-DE" dirty="0" err="1"/>
              <a:t>fuhrpark</a:t>
            </a:r>
            <a:r>
              <a:rPr lang="de-DE" dirty="0"/>
              <a:t>/</a:t>
            </a:r>
            <a:endParaRPr dirty="0"/>
          </a:p>
          <a:p>
            <a:pPr marL="457200" marR="0" lvl="0" indent="-228600" algn="l" rtl="0">
              <a:lnSpc>
                <a:spcPct val="100000"/>
              </a:lnSpc>
              <a:spcBef>
                <a:spcPts val="0"/>
              </a:spcBef>
              <a:spcAft>
                <a:spcPts val="0"/>
              </a:spcAft>
              <a:buSzPts val="1400"/>
              <a:buNone/>
            </a:pPr>
            <a:endParaRPr dirty="0"/>
          </a:p>
        </p:txBody>
      </p:sp>
      <p:sp>
        <p:nvSpPr>
          <p:cNvPr id="464" name="Google Shape;46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132" name="Google Shape;1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530" name="Google Shape;5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0" name="Google Shape;14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Étape</a:t>
            </a:r>
            <a:r>
              <a:rPr lang="de-DE" dirty="0"/>
              <a:t> 1 : </a:t>
            </a:r>
            <a:r>
              <a:rPr lang="de-DE" dirty="0" err="1"/>
              <a:t>Définir</a:t>
            </a:r>
            <a:r>
              <a:rPr lang="de-DE" dirty="0"/>
              <a:t> des </a:t>
            </a:r>
            <a:r>
              <a:rPr lang="de-DE" dirty="0" err="1"/>
              <a:t>objectifs</a:t>
            </a:r>
            <a:r>
              <a:rPr lang="de-DE" dirty="0"/>
              <a:t> </a:t>
            </a:r>
            <a:r>
              <a:rPr lang="de-DE" dirty="0" err="1"/>
              <a:t>qui</a:t>
            </a:r>
            <a:r>
              <a:rPr lang="de-DE" dirty="0"/>
              <a:t> </a:t>
            </a:r>
            <a:r>
              <a:rPr lang="de-DE" dirty="0" err="1"/>
              <a:t>correspondent</a:t>
            </a:r>
            <a:r>
              <a:rPr lang="de-DE" dirty="0"/>
              <a:t> </a:t>
            </a:r>
            <a:r>
              <a:rPr lang="de-DE" dirty="0" err="1"/>
              <a:t>aux</a:t>
            </a:r>
            <a:r>
              <a:rPr lang="de-DE" dirty="0"/>
              <a:t> </a:t>
            </a:r>
            <a:r>
              <a:rPr lang="de-DE" dirty="0" err="1"/>
              <a:t>priorités</a:t>
            </a:r>
            <a:r>
              <a:rPr lang="de-DE" dirty="0"/>
              <a:t> </a:t>
            </a:r>
            <a:r>
              <a:rPr lang="de-DE" dirty="0" err="1"/>
              <a:t>générales</a:t>
            </a:r>
            <a:r>
              <a:rPr lang="de-DE" dirty="0"/>
              <a:t> de la </a:t>
            </a:r>
            <a:r>
              <a:rPr lang="de-DE" dirty="0" err="1"/>
              <a:t>communauté</a:t>
            </a:r>
            <a:r>
              <a:rPr lang="de-DE" dirty="0"/>
              <a:t> (</a:t>
            </a:r>
            <a:r>
              <a:rPr lang="de-DE" dirty="0" err="1"/>
              <a:t>les</a:t>
            </a:r>
            <a:r>
              <a:rPr lang="de-DE" dirty="0"/>
              <a:t> </a:t>
            </a:r>
            <a:r>
              <a:rPr lang="de-DE" dirty="0" err="1"/>
              <a:t>objectifs</a:t>
            </a:r>
            <a:r>
              <a:rPr lang="de-DE" dirty="0"/>
              <a:t> </a:t>
            </a:r>
            <a:r>
              <a:rPr lang="de-DE" dirty="0" err="1"/>
              <a:t>doivent</a:t>
            </a:r>
            <a:r>
              <a:rPr lang="de-DE" dirty="0"/>
              <a:t> </a:t>
            </a:r>
            <a:r>
              <a:rPr lang="de-DE" dirty="0" err="1"/>
              <a:t>être</a:t>
            </a:r>
            <a:r>
              <a:rPr lang="de-DE" dirty="0"/>
              <a:t> SMART : </a:t>
            </a:r>
            <a:r>
              <a:rPr lang="de-DE" dirty="0" err="1"/>
              <a:t>spécifiques</a:t>
            </a:r>
            <a:r>
              <a:rPr lang="de-DE" dirty="0"/>
              <a:t>, </a:t>
            </a:r>
            <a:r>
              <a:rPr lang="de-DE" dirty="0" err="1"/>
              <a:t>mesurables</a:t>
            </a:r>
            <a:r>
              <a:rPr lang="de-DE" dirty="0"/>
              <a:t>, </a:t>
            </a:r>
            <a:r>
              <a:rPr lang="de-DE" dirty="0" err="1"/>
              <a:t>réalisables</a:t>
            </a:r>
            <a:r>
              <a:rPr lang="de-DE" dirty="0"/>
              <a:t>, </a:t>
            </a:r>
            <a:r>
              <a:rPr lang="de-DE" dirty="0" err="1"/>
              <a:t>pertinents</a:t>
            </a:r>
            <a:r>
              <a:rPr lang="de-DE" dirty="0"/>
              <a:t> et </a:t>
            </a:r>
            <a:r>
              <a:rPr lang="de-DE" dirty="0" err="1"/>
              <a:t>limités</a:t>
            </a:r>
            <a:r>
              <a:rPr lang="de-DE" dirty="0"/>
              <a:t> </a:t>
            </a:r>
            <a:r>
              <a:rPr lang="de-DE" dirty="0" err="1"/>
              <a:t>dans</a:t>
            </a:r>
            <a:r>
              <a:rPr lang="de-DE" dirty="0"/>
              <a:t> le </a:t>
            </a:r>
            <a:r>
              <a:rPr lang="de-DE" dirty="0" err="1"/>
              <a:t>temps</a:t>
            </a:r>
            <a:r>
              <a:rPr lang="de-DE" dirty="0"/>
              <a:t>)</a:t>
            </a:r>
            <a:endParaRPr dirty="0"/>
          </a:p>
        </p:txBody>
      </p:sp>
      <p:sp>
        <p:nvSpPr>
          <p:cNvPr id="170" name="Google Shape;1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dirty="0" err="1"/>
              <a:t>Étape</a:t>
            </a:r>
            <a:r>
              <a:rPr lang="de-DE" dirty="0"/>
              <a:t> 1 : </a:t>
            </a:r>
            <a:r>
              <a:rPr lang="de-DE" dirty="0" err="1"/>
              <a:t>Définition</a:t>
            </a:r>
            <a:r>
              <a:rPr lang="de-DE" dirty="0"/>
              <a:t> </a:t>
            </a:r>
            <a:r>
              <a:rPr lang="de-DE" dirty="0" err="1"/>
              <a:t>d'objectifs</a:t>
            </a:r>
            <a:r>
              <a:rPr lang="de-DE" dirty="0"/>
              <a:t> en </a:t>
            </a:r>
            <a:r>
              <a:rPr lang="de-DE" dirty="0" err="1"/>
              <a:t>accord</a:t>
            </a:r>
            <a:r>
              <a:rPr lang="de-DE" dirty="0"/>
              <a:t> </a:t>
            </a:r>
            <a:r>
              <a:rPr lang="de-DE" dirty="0" err="1"/>
              <a:t>avec</a:t>
            </a:r>
            <a:r>
              <a:rPr lang="de-DE" dirty="0"/>
              <a:t> </a:t>
            </a:r>
            <a:r>
              <a:rPr lang="de-DE" dirty="0" err="1"/>
              <a:t>les</a:t>
            </a:r>
            <a:r>
              <a:rPr lang="de-DE" dirty="0"/>
              <a:t> </a:t>
            </a:r>
            <a:r>
              <a:rPr lang="de-DE" dirty="0" err="1"/>
              <a:t>priorités</a:t>
            </a:r>
            <a:r>
              <a:rPr lang="de-DE" dirty="0"/>
              <a:t> </a:t>
            </a:r>
            <a:r>
              <a:rPr lang="de-DE" dirty="0" err="1"/>
              <a:t>générales</a:t>
            </a:r>
            <a:r>
              <a:rPr lang="de-DE" dirty="0"/>
              <a:t> de la </a:t>
            </a:r>
            <a:r>
              <a:rPr lang="de-DE" dirty="0" err="1"/>
              <a:t>commune</a:t>
            </a:r>
            <a:r>
              <a:rPr lang="de-DE" dirty="0"/>
              <a:t> (</a:t>
            </a:r>
            <a:r>
              <a:rPr lang="de-DE" dirty="0" err="1"/>
              <a:t>les</a:t>
            </a:r>
            <a:r>
              <a:rPr lang="de-DE" dirty="0"/>
              <a:t> </a:t>
            </a:r>
            <a:r>
              <a:rPr lang="de-DE" dirty="0" err="1"/>
              <a:t>objectifs</a:t>
            </a:r>
            <a:r>
              <a:rPr lang="de-DE" dirty="0"/>
              <a:t> </a:t>
            </a:r>
            <a:r>
              <a:rPr lang="de-DE" dirty="0" err="1"/>
              <a:t>doivent</a:t>
            </a:r>
            <a:r>
              <a:rPr lang="de-DE" dirty="0"/>
              <a:t> </a:t>
            </a:r>
            <a:r>
              <a:rPr lang="de-DE" dirty="0" err="1"/>
              <a:t>être</a:t>
            </a:r>
            <a:r>
              <a:rPr lang="de-DE" dirty="0"/>
              <a:t> SMART : </a:t>
            </a:r>
            <a:r>
              <a:rPr lang="de-DE" dirty="0" err="1"/>
              <a:t>spécifiques</a:t>
            </a:r>
            <a:r>
              <a:rPr lang="de-DE" dirty="0"/>
              <a:t>, </a:t>
            </a:r>
            <a:r>
              <a:rPr lang="de-DE" dirty="0" err="1"/>
              <a:t>mesurables</a:t>
            </a:r>
            <a:r>
              <a:rPr lang="de-DE" dirty="0"/>
              <a:t>, </a:t>
            </a:r>
            <a:r>
              <a:rPr lang="de-DE" dirty="0" err="1"/>
              <a:t>réalisables</a:t>
            </a:r>
            <a:r>
              <a:rPr lang="de-DE" dirty="0"/>
              <a:t>, </a:t>
            </a:r>
            <a:r>
              <a:rPr lang="de-DE" dirty="0" err="1"/>
              <a:t>pertinents</a:t>
            </a:r>
            <a:r>
              <a:rPr lang="de-DE" dirty="0"/>
              <a:t> et </a:t>
            </a:r>
            <a:r>
              <a:rPr lang="de-DE" dirty="0" err="1"/>
              <a:t>limités</a:t>
            </a:r>
            <a:r>
              <a:rPr lang="de-DE" dirty="0"/>
              <a:t> </a:t>
            </a:r>
            <a:r>
              <a:rPr lang="de-DE" dirty="0" err="1"/>
              <a:t>dans</a:t>
            </a:r>
            <a:r>
              <a:rPr lang="de-DE" dirty="0"/>
              <a:t> le </a:t>
            </a:r>
            <a:r>
              <a:rPr lang="de-DE" dirty="0" err="1"/>
              <a:t>temps</a:t>
            </a:r>
            <a:r>
              <a:rPr lang="de-DE" dirty="0"/>
              <a:t>)</a:t>
            </a:r>
            <a:endParaRPr dirty="0"/>
          </a:p>
          <a:p>
            <a:pPr marL="457200" marR="0" lvl="0" indent="-228600" algn="l" rtl="0">
              <a:lnSpc>
                <a:spcPct val="100000"/>
              </a:lnSpc>
              <a:spcBef>
                <a:spcPts val="0"/>
              </a:spcBef>
              <a:spcAft>
                <a:spcPts val="0"/>
              </a:spcAft>
              <a:buSzPts val="1400"/>
              <a:buNone/>
            </a:pPr>
            <a:endParaRPr dirty="0"/>
          </a:p>
        </p:txBody>
      </p:sp>
      <p:sp>
        <p:nvSpPr>
          <p:cNvPr id="185" name="Google Shape;18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02" name="Google Shape;20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 name="Google Shape;8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9" name="Google Shape;8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2" name="Google Shape;9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3" name="Google Shape;93;p26"/>
          <p:cNvGrpSpPr/>
          <p:nvPr/>
        </p:nvGrpSpPr>
        <p:grpSpPr>
          <a:xfrm rot="-5400000">
            <a:off x="-1340601" y="4196010"/>
            <a:ext cx="3053166" cy="2270813"/>
            <a:chOff x="4881398" y="2159825"/>
            <a:chExt cx="3881604" cy="2778984"/>
          </a:xfrm>
        </p:grpSpPr>
        <p:sp>
          <p:nvSpPr>
            <p:cNvPr id="94" name="Google Shape;9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0" name="Google Shape;10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 name="Google Shape;10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4" name="Google Shape;44;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1" name="Google Shape;71;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2" name="Google Shape;72;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hyperlink" Target="https://www.kompass-nachhaltigkeit.de/kommunaler-kompass/bayern/rahmenbedingungen-nutzen#c4219103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vol.at/maeder-feiert-sonnenfest/8131894" TargetMode="External"/><Relationship Id="rId5" Type="http://schemas.openxmlformats.org/officeDocument/2006/relationships/hyperlink" Target="https://www.fairtrade.net/de-de/produkte/fairtrade_produkte/sportbaelle.html" TargetMode="External"/><Relationship Id="rId4" Type="http://schemas.openxmlformats.org/officeDocument/2006/relationships/hyperlink" Target="https://www.nuernberg.de/internet/beschaffung/ekv_shop.html#_0_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785190" y="4845737"/>
            <a:ext cx="5273749" cy="1904297"/>
          </a:xfrm>
          <a:prstGeom prst="rect">
            <a:avLst/>
          </a:prstGeom>
          <a:noFill/>
          <a:ln>
            <a:noFill/>
          </a:ln>
        </p:spPr>
      </p:pic>
      <p:sp>
        <p:nvSpPr>
          <p:cNvPr id="111" name="Google Shape;11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12" name="Google Shape;112;p1"/>
          <p:cNvSpPr txBox="1"/>
          <p:nvPr/>
        </p:nvSpPr>
        <p:spPr>
          <a:xfrm>
            <a:off x="6309900" y="2291232"/>
            <a:ext cx="5882100" cy="2554505"/>
          </a:xfrm>
          <a:prstGeom prst="rect">
            <a:avLst/>
          </a:prstGeom>
          <a:noFill/>
          <a:ln>
            <a:noFill/>
          </a:ln>
        </p:spPr>
        <p:txBody>
          <a:bodyPr spcFirstLastPara="1" wrap="square" lIns="91425" tIns="45700" rIns="91425" bIns="45700" anchor="t" anchorCtr="0">
            <a:spAutoFit/>
          </a:bodyPr>
          <a:lstStyle/>
          <a:p>
            <a:pPr lvl="0"/>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Module 5: </a:t>
            </a:r>
            <a:r>
              <a:rPr lang="fr-FR" sz="3200" b="1" dirty="0">
                <a:solidFill>
                  <a:srgbClr val="3F3F3F"/>
                </a:solidFill>
                <a:latin typeface="Aptos Serif" panose="02020604070405020304" pitchFamily="18" charset="0"/>
                <a:ea typeface="Play"/>
                <a:cs typeface="Aptos Serif" panose="02020604070405020304" pitchFamily="18" charset="0"/>
                <a:sym typeface="Play"/>
              </a:rPr>
              <a:t>Planification et </a:t>
            </a:r>
          </a:p>
          <a:p>
            <a:pPr lvl="0"/>
            <a:r>
              <a:rPr lang="fr-FR" sz="3200" b="1" dirty="0">
                <a:solidFill>
                  <a:srgbClr val="3F3F3F"/>
                </a:solidFill>
                <a:latin typeface="Aptos Serif" panose="02020604070405020304" pitchFamily="18" charset="0"/>
                <a:ea typeface="Play"/>
                <a:cs typeface="Aptos Serif" panose="02020604070405020304" pitchFamily="18" charset="0"/>
                <a:sym typeface="Play"/>
              </a:rPr>
              <a:t>mise en œuvre</a:t>
            </a:r>
          </a:p>
          <a:p>
            <a:pPr lvl="0"/>
            <a:r>
              <a:rPr lang="fr-FR" sz="3200" b="1" dirty="0">
                <a:solidFill>
                  <a:srgbClr val="3F3F3F"/>
                </a:solidFill>
                <a:latin typeface="Aptos Serif" panose="02020604070405020304" pitchFamily="18" charset="0"/>
                <a:ea typeface="Play"/>
                <a:cs typeface="Aptos Serif" panose="02020604070405020304" pitchFamily="18" charset="0"/>
                <a:sym typeface="Play"/>
              </a:rPr>
              <a:t>Approvisionnement durable </a:t>
            </a:r>
          </a:p>
          <a:p>
            <a:pPr marL="0" marR="0" lvl="0" indent="0" algn="l" rtl="0">
              <a:lnSpc>
                <a:spcPct val="100000"/>
              </a:lnSpc>
              <a:spcBef>
                <a:spcPts val="0"/>
              </a:spcBef>
              <a:spcAft>
                <a:spcPts val="0"/>
              </a:spcAft>
              <a:buNone/>
            </a:pPr>
            <a:endParaRPr sz="3200" b="1" i="0" u="none" strike="noStrike" cap="none" dirty="0">
              <a:solidFill>
                <a:srgbClr val="3F3F3F"/>
              </a:solidFill>
              <a:latin typeface="Play"/>
              <a:ea typeface="Play"/>
              <a:cs typeface="Play"/>
              <a:sym typeface="Play"/>
            </a:endParaRPr>
          </a:p>
          <a:p>
            <a:pPr marL="0" marR="0" lvl="0" indent="0" algn="l" rtl="0">
              <a:lnSpc>
                <a:spcPct val="100000"/>
              </a:lnSpc>
              <a:spcBef>
                <a:spcPts val="0"/>
              </a:spcBef>
              <a:spcAft>
                <a:spcPts val="0"/>
              </a:spcAft>
              <a:buNone/>
            </a:pPr>
            <a:endParaRPr sz="3200" b="1" i="0" u="none" strike="noStrike" cap="none" dirty="0">
              <a:solidFill>
                <a:srgbClr val="3F3F3F"/>
              </a:solidFill>
              <a:latin typeface="Play"/>
              <a:ea typeface="Play"/>
              <a:cs typeface="Play"/>
              <a:sym typeface="Play"/>
            </a:endParaRPr>
          </a:p>
        </p:txBody>
      </p:sp>
      <p:pic>
        <p:nvPicPr>
          <p:cNvPr id="113" name="Google Shape;11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16" name="Google Shape;116;p1"/>
          <p:cNvSpPr txBox="1"/>
          <p:nvPr/>
        </p:nvSpPr>
        <p:spPr>
          <a:xfrm>
            <a:off x="6309904" y="1921900"/>
            <a:ext cx="4891496" cy="369332"/>
          </a:xfrm>
          <a:prstGeom prst="rect">
            <a:avLst/>
          </a:prstGeom>
          <a:noFill/>
          <a:ln>
            <a:noFill/>
          </a:ln>
        </p:spPr>
        <p:txBody>
          <a:bodyPr spcFirstLastPara="1" wrap="square" lIns="91425" tIns="45700" rIns="91425" bIns="45700" anchor="t" anchorCtr="0">
            <a:spAutoFit/>
          </a:bodyPr>
          <a:lstStyle/>
          <a:p>
            <a:pPr lvl="0"/>
            <a:r>
              <a:rPr lang="fr-FR" sz="1800" noProof="0" dirty="0">
                <a:solidFill>
                  <a:srgbClr val="3F3F3F"/>
                </a:solidFill>
                <a:latin typeface="Aptos" panose="020B0004020202020204" pitchFamily="34" charset="0"/>
                <a:ea typeface="Play"/>
                <a:cs typeface="Play"/>
                <a:sym typeface="Play"/>
              </a:rPr>
              <a:t>Curriculum approvisionnement durable </a:t>
            </a:r>
            <a:endParaRPr lang="fr-FR" sz="1800" i="0" u="none" strike="noStrike" cap="none" noProof="0" dirty="0">
              <a:solidFill>
                <a:srgbClr val="3F3F3F"/>
              </a:solidFill>
              <a:latin typeface="Aptos" panose="020B0004020202020204" pitchFamily="34" charset="0"/>
              <a:ea typeface="Play"/>
              <a:cs typeface="Play"/>
              <a:sym typeface="Play"/>
            </a:endParaRPr>
          </a:p>
        </p:txBody>
      </p:sp>
      <p:pic>
        <p:nvPicPr>
          <p:cNvPr id="3" name="Grafik 2" descr="Ein Bild, das Text, Screenshot, Schrift enthält.&#10;&#10;KI-generierte Inhalte können fehlerhaft sein.">
            <a:extLst>
              <a:ext uri="{FF2B5EF4-FFF2-40B4-BE49-F238E27FC236}">
                <a16:creationId xmlns:a16="http://schemas.microsoft.com/office/drawing/2014/main" id="{371E2843-74CB-00E6-A1AE-9870F9C5FB20}"/>
              </a:ext>
            </a:extLst>
          </p:cNvPr>
          <p:cNvPicPr>
            <a:picLocks noChangeAspect="1"/>
          </p:cNvPicPr>
          <p:nvPr/>
        </p:nvPicPr>
        <p:blipFill>
          <a:blip r:embed="rId5"/>
          <a:stretch>
            <a:fillRect/>
          </a:stretch>
        </p:blipFill>
        <p:spPr>
          <a:xfrm>
            <a:off x="0" y="5160842"/>
            <a:ext cx="4242895" cy="16971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575309" y="405720"/>
            <a:ext cx="6835584"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1.2 </a:t>
            </a:r>
            <a:r>
              <a:rPr lang="fr-FR" dirty="0">
                <a:latin typeface="Aptos Serif" panose="02020604070405020304" pitchFamily="18" charset="0"/>
                <a:cs typeface="Aptos Serif" panose="02020604070405020304" pitchFamily="18" charset="0"/>
              </a:rPr>
              <a:t>Quatre possibilités d’approvisionnement</a:t>
            </a:r>
            <a:endParaRPr sz="2400" dirty="0">
              <a:solidFill>
                <a:schemeClr val="accent4"/>
              </a:solidFill>
              <a:latin typeface="Aptos Serif" panose="02020604070405020304" pitchFamily="18" charset="0"/>
              <a:ea typeface="Arial"/>
              <a:cs typeface="Aptos Serif" panose="02020604070405020304" pitchFamily="18" charset="0"/>
              <a:sym typeface="Arial"/>
            </a:endParaRPr>
          </a:p>
        </p:txBody>
      </p:sp>
      <p:sp>
        <p:nvSpPr>
          <p:cNvPr id="213" name="Google Shape;213;p36"/>
          <p:cNvSpPr txBox="1">
            <a:spLocks noGrp="1"/>
          </p:cNvSpPr>
          <p:nvPr>
            <p:ph type="body" idx="1"/>
          </p:nvPr>
        </p:nvSpPr>
        <p:spPr>
          <a:xfrm>
            <a:off x="575309" y="3205717"/>
            <a:ext cx="7154560" cy="3024962"/>
          </a:xfrm>
          <a:prstGeom prst="rect">
            <a:avLst/>
          </a:prstGeom>
          <a:noFill/>
          <a:ln>
            <a:noFill/>
          </a:ln>
        </p:spPr>
        <p:txBody>
          <a:bodyPr spcFirstLastPara="1" wrap="square" lIns="0" tIns="228600" rIns="0" bIns="0" anchor="t" anchorCtr="0">
            <a:normAutofit/>
          </a:bodyPr>
          <a:lstStyle/>
          <a:p>
            <a:pPr lvl="0">
              <a:lnSpc>
                <a:spcPct val="100000"/>
              </a:lnSpc>
              <a:spcBef>
                <a:spcPts val="600"/>
              </a:spcBef>
            </a:pPr>
            <a:r>
              <a:rPr lang="fr-FR" dirty="0">
                <a:latin typeface="Aptos" panose="020B0004020202020204" pitchFamily="34" charset="0"/>
              </a:rPr>
              <a:t>1. Achat inférieur au seuil d’appel d’offres : procédures simplifiées</a:t>
            </a:r>
          </a:p>
          <a:p>
            <a:pPr lvl="0">
              <a:lnSpc>
                <a:spcPct val="100000"/>
              </a:lnSpc>
              <a:spcBef>
                <a:spcPts val="1200"/>
              </a:spcBef>
            </a:pPr>
            <a:r>
              <a:rPr lang="fr-FR" dirty="0">
                <a:latin typeface="Aptos" panose="020B0004020202020204" pitchFamily="34" charset="0"/>
              </a:rPr>
              <a:t>2. Réalisation d’appels d’offres </a:t>
            </a:r>
          </a:p>
          <a:p>
            <a:pPr lvl="0">
              <a:lnSpc>
                <a:spcPct val="100000"/>
              </a:lnSpc>
              <a:spcBef>
                <a:spcPts val="1200"/>
              </a:spcBef>
            </a:pPr>
            <a:r>
              <a:rPr lang="fr-FR" dirty="0">
                <a:latin typeface="Aptos" panose="020B0004020202020204" pitchFamily="34" charset="0"/>
              </a:rPr>
              <a:t>3. Achats via un service centralisé </a:t>
            </a:r>
          </a:p>
          <a:p>
            <a:pPr lvl="0">
              <a:lnSpc>
                <a:spcPct val="100000"/>
              </a:lnSpc>
              <a:spcBef>
                <a:spcPts val="1200"/>
              </a:spcBef>
            </a:pPr>
            <a:r>
              <a:rPr lang="fr-FR" dirty="0">
                <a:latin typeface="Aptos" panose="020B0004020202020204" pitchFamily="34" charset="0"/>
              </a:rPr>
              <a:t>4. Achats communs avec d’autres communes</a:t>
            </a:r>
          </a:p>
        </p:txBody>
      </p:sp>
      <p:pic>
        <p:nvPicPr>
          <p:cNvPr id="214" name="Google Shape;214;p36" descr="Ein Bild, das Text, Kreis, Screenshot, Cartoon enthält.&#10;&#10;KI-generierte Inhalte können fehlerhaft sein."/>
          <p:cNvPicPr preferRelativeResize="0"/>
          <p:nvPr/>
        </p:nvPicPr>
        <p:blipFill rotWithShape="1">
          <a:blip r:embed="rId3">
            <a:alphaModFix/>
          </a:blip>
          <a:srcRect/>
          <a:stretch/>
        </p:blipFill>
        <p:spPr>
          <a:xfrm>
            <a:off x="6632944" y="0"/>
            <a:ext cx="6858000" cy="6858000"/>
          </a:xfrm>
          <a:prstGeom prst="rect">
            <a:avLst/>
          </a:prstGeom>
          <a:noFill/>
          <a:ln>
            <a:noFill/>
          </a:ln>
        </p:spPr>
      </p:pic>
      <p:sp>
        <p:nvSpPr>
          <p:cNvPr id="215" name="Google Shape;215;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575309" y="420723"/>
            <a:ext cx="8447505" cy="2354026"/>
          </a:xfrm>
          <a:prstGeom prst="rect">
            <a:avLst/>
          </a:prstGeom>
          <a:noFill/>
          <a:ln>
            <a:noFill/>
          </a:ln>
        </p:spPr>
        <p:txBody>
          <a:bodyPr spcFirstLastPara="1" wrap="square" lIns="0" tIns="0" rIns="0" bIns="0" anchor="b" anchorCtr="0">
            <a:normAutofit/>
          </a:bodyPr>
          <a:lstStyle/>
          <a:p>
            <a:pPr lvl="0"/>
            <a:r>
              <a:rPr lang="de-DE" sz="4000" dirty="0">
                <a:latin typeface="Aptos Serif" panose="02020604070405020304" pitchFamily="18" charset="0"/>
                <a:cs typeface="Aptos Serif" panose="02020604070405020304" pitchFamily="18" charset="0"/>
              </a:rPr>
              <a:t>1.2 </a:t>
            </a:r>
            <a:r>
              <a:rPr lang="fr-FR" sz="4000" dirty="0">
                <a:latin typeface="Aptos Serif" panose="02020604070405020304" pitchFamily="18" charset="0"/>
                <a:cs typeface="Aptos Serif" panose="02020604070405020304" pitchFamily="18" charset="0"/>
              </a:rPr>
              <a:t>Achats inférieurs au seuil d’appel d’offres</a:t>
            </a:r>
            <a:endParaRPr dirty="0">
              <a:latin typeface="Aptos Serif" panose="02020604070405020304" pitchFamily="18" charset="0"/>
              <a:cs typeface="Aptos Serif" panose="02020604070405020304" pitchFamily="18" charset="0"/>
            </a:endParaRPr>
          </a:p>
        </p:txBody>
      </p:sp>
      <p:sp>
        <p:nvSpPr>
          <p:cNvPr id="221" name="Google Shape;221;p37"/>
          <p:cNvSpPr txBox="1">
            <a:spLocks noGrp="1"/>
          </p:cNvSpPr>
          <p:nvPr>
            <p:ph type="body" idx="1"/>
          </p:nvPr>
        </p:nvSpPr>
        <p:spPr>
          <a:xfrm>
            <a:off x="575295" y="3429000"/>
            <a:ext cx="7809900" cy="1831200"/>
          </a:xfrm>
          <a:prstGeom prst="rect">
            <a:avLst/>
          </a:prstGeom>
          <a:noFill/>
          <a:ln>
            <a:noFill/>
          </a:ln>
        </p:spPr>
        <p:txBody>
          <a:bodyPr spcFirstLastPara="1" wrap="square" lIns="0" tIns="228600" rIns="0" bIns="0" anchor="t" anchorCtr="0">
            <a:normAutofit/>
          </a:bodyPr>
          <a:lstStyle/>
          <a:p>
            <a:pPr marL="0" lvl="0" indent="0"/>
            <a:r>
              <a:rPr lang="fr-FR" dirty="0">
                <a:latin typeface="Aptos" panose="020B0004020202020204" pitchFamily="34" charset="0"/>
              </a:rPr>
              <a:t>Si la valeur d’un achat est inférieure au seuil d’appel d’offres, un achat direct ou une procédure simplifiée peuvent être utilisés. </a:t>
            </a:r>
          </a:p>
        </p:txBody>
      </p:sp>
      <p:pic>
        <p:nvPicPr>
          <p:cNvPr id="222" name="Google Shape;222;p37" descr="Ein Bild, das Geburtstagstorte, Darstellung enthält.&#10;&#10;KI-generierte Inhalte können fehlerhaft sein."/>
          <p:cNvPicPr preferRelativeResize="0"/>
          <p:nvPr/>
        </p:nvPicPr>
        <p:blipFill rotWithShape="1">
          <a:blip r:embed="rId3">
            <a:alphaModFix/>
          </a:blip>
          <a:srcRect l="17244" r="3162" b="-2"/>
          <a:stretch/>
        </p:blipFill>
        <p:spPr>
          <a:xfrm>
            <a:off x="8385275" y="1455142"/>
            <a:ext cx="3583442" cy="4502194"/>
          </a:xfrm>
          <a:prstGeom prst="flowChartDelay">
            <a:avLst/>
          </a:prstGeom>
          <a:noFill/>
          <a:ln>
            <a:noFill/>
          </a:ln>
        </p:spPr>
      </p:pic>
      <p:sp>
        <p:nvSpPr>
          <p:cNvPr id="223" name="Google Shape;223;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594360" y="492618"/>
            <a:ext cx="5520690" cy="2354026"/>
          </a:xfrm>
          <a:prstGeom prst="rect">
            <a:avLst/>
          </a:prstGeom>
          <a:noFill/>
          <a:ln>
            <a:noFill/>
          </a:ln>
        </p:spPr>
        <p:txBody>
          <a:bodyPr spcFirstLastPara="1" wrap="square" lIns="0" tIns="0" rIns="0" bIns="0" anchor="b" anchorCtr="0">
            <a:normAutofit/>
          </a:bodyPr>
          <a:lstStyle/>
          <a:p>
            <a:pPr lvl="0"/>
            <a:r>
              <a:rPr lang="de-DE" dirty="0">
                <a:latin typeface="Aptos Serif" panose="02020604070405020304" pitchFamily="18" charset="0"/>
                <a:cs typeface="Aptos Serif" panose="02020604070405020304" pitchFamily="18" charset="0"/>
              </a:rPr>
              <a:t>1.2 </a:t>
            </a:r>
            <a:r>
              <a:rPr lang="fr-FR" dirty="0">
                <a:latin typeface="Aptos Serif" panose="02020604070405020304" pitchFamily="18" charset="0"/>
                <a:cs typeface="Aptos Serif" panose="02020604070405020304" pitchFamily="18" charset="0"/>
              </a:rPr>
              <a:t>Réalisation d’un appel d’offres</a:t>
            </a:r>
            <a:endParaRPr dirty="0">
              <a:latin typeface="Aptos Serif" panose="02020604070405020304" pitchFamily="18" charset="0"/>
              <a:cs typeface="Aptos Serif" panose="02020604070405020304" pitchFamily="18" charset="0"/>
            </a:endParaRPr>
          </a:p>
        </p:txBody>
      </p:sp>
      <p:pic>
        <p:nvPicPr>
          <p:cNvPr id="230" name="Google Shape;230;p38" descr="Ein Bild, das Cartoon, Clipart enthält.&#10;&#10;KI-generierte Inhalte können fehlerhaft sein."/>
          <p:cNvPicPr preferRelativeResize="0"/>
          <p:nvPr/>
        </p:nvPicPr>
        <p:blipFill rotWithShape="1">
          <a:blip r:embed="rId3">
            <a:alphaModFix/>
          </a:blip>
          <a:srcRect l="12979" r="7425" b="-2"/>
          <a:stretch/>
        </p:blipFill>
        <p:spPr>
          <a:xfrm>
            <a:off x="8198854" y="1314227"/>
            <a:ext cx="4197547" cy="5273749"/>
          </a:xfrm>
          <a:prstGeom prst="flowChartDelay">
            <a:avLst/>
          </a:prstGeom>
          <a:noFill/>
          <a:ln>
            <a:noFill/>
          </a:ln>
        </p:spPr>
      </p:pic>
      <p:sp>
        <p:nvSpPr>
          <p:cNvPr id="231" name="Google Shape;231;p38"/>
          <p:cNvSpPr txBox="1"/>
          <p:nvPr/>
        </p:nvSpPr>
        <p:spPr>
          <a:xfrm>
            <a:off x="506628" y="3278292"/>
            <a:ext cx="8464934" cy="3177753"/>
          </a:xfrm>
          <a:prstGeom prst="rect">
            <a:avLst/>
          </a:prstGeom>
          <a:noFill/>
          <a:ln>
            <a:noFill/>
          </a:ln>
        </p:spPr>
        <p:txBody>
          <a:bodyPr spcFirstLastPara="1" wrap="square" lIns="91425" tIns="45700" rIns="91425" bIns="45700" anchor="t" anchorCtr="0">
            <a:spAutoFit/>
          </a:bodyPr>
          <a:lstStyle/>
          <a:p>
            <a:pPr lvl="0">
              <a:lnSpc>
                <a:spcPct val="120000"/>
              </a:lnSpc>
              <a:spcBef>
                <a:spcPts val="300"/>
              </a:spcBef>
              <a:buSzPct val="71301"/>
            </a:pPr>
            <a:r>
              <a:rPr lang="fr-FR" sz="2000" dirty="0">
                <a:latin typeface="Aptos" panose="020B0004020202020204" pitchFamily="34" charset="0"/>
              </a:rPr>
              <a:t>Possibilités de prendre en compte les critères de durabilité dans l’appel d’offres :</a:t>
            </a:r>
          </a:p>
          <a:p>
            <a:pPr marL="342900" lvl="0" indent="-342900">
              <a:lnSpc>
                <a:spcPct val="120000"/>
              </a:lnSpc>
              <a:spcBef>
                <a:spcPts val="600"/>
              </a:spcBef>
              <a:buSzPct val="71301"/>
              <a:buFont typeface="Arial"/>
              <a:buChar char="•"/>
            </a:pPr>
            <a:r>
              <a:rPr lang="fr-FR" sz="2000" dirty="0">
                <a:latin typeface="Aptos" panose="020B0004020202020204" pitchFamily="34" charset="0"/>
              </a:rPr>
              <a:t>Cahier des charges</a:t>
            </a:r>
          </a:p>
          <a:p>
            <a:pPr marL="342900" lvl="0" indent="-342900">
              <a:lnSpc>
                <a:spcPct val="120000"/>
              </a:lnSpc>
              <a:spcBef>
                <a:spcPts val="600"/>
              </a:spcBef>
              <a:buSzPct val="71301"/>
              <a:buFont typeface="Arial"/>
              <a:buChar char="•"/>
            </a:pPr>
            <a:r>
              <a:rPr lang="fr-FR" sz="2000" dirty="0">
                <a:latin typeface="Aptos" panose="020B0004020202020204" pitchFamily="34" charset="0"/>
              </a:rPr>
              <a:t>Critères d’adjudication</a:t>
            </a:r>
          </a:p>
          <a:p>
            <a:pPr marL="342900" lvl="0" indent="-342900">
              <a:lnSpc>
                <a:spcPct val="120000"/>
              </a:lnSpc>
              <a:spcBef>
                <a:spcPts val="600"/>
              </a:spcBef>
              <a:buSzPct val="71301"/>
              <a:buFont typeface="Arial"/>
              <a:buChar char="•"/>
            </a:pPr>
            <a:r>
              <a:rPr lang="fr-FR" sz="2000" dirty="0">
                <a:latin typeface="Aptos" panose="020B0004020202020204" pitchFamily="34" charset="0"/>
              </a:rPr>
              <a:t>Conditions contractuelles</a:t>
            </a:r>
          </a:p>
          <a:p>
            <a:pPr marL="342900" lvl="0" indent="-342900">
              <a:lnSpc>
                <a:spcPct val="120000"/>
              </a:lnSpc>
              <a:spcBef>
                <a:spcPts val="600"/>
              </a:spcBef>
              <a:buSzPct val="71301"/>
              <a:buFont typeface="Arial"/>
              <a:buChar char="•"/>
            </a:pPr>
            <a:r>
              <a:rPr lang="fr-FR" sz="2000" dirty="0">
                <a:latin typeface="Aptos" panose="020B0004020202020204" pitchFamily="34" charset="0"/>
              </a:rPr>
              <a:t>Critères de sélection</a:t>
            </a:r>
            <a:endParaRPr lang="fr-FR" sz="800" dirty="0">
              <a:latin typeface="Aptos" panose="020B0004020202020204" pitchFamily="34" charset="0"/>
            </a:endParaRPr>
          </a:p>
          <a:p>
            <a:pPr marL="0" marR="0" lvl="0" indent="0" algn="l" rtl="0">
              <a:lnSpc>
                <a:spcPct val="100000"/>
              </a:lnSpc>
              <a:spcBef>
                <a:spcPts val="0"/>
              </a:spcBef>
              <a:spcAft>
                <a:spcPts val="0"/>
              </a:spcAft>
              <a:buNone/>
            </a:pPr>
            <a:endParaRPr sz="20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32" name="Google Shape;232;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1.2 </a:t>
            </a:r>
            <a:r>
              <a:rPr lang="fr-FR" sz="4000" dirty="0">
                <a:latin typeface="Aptos Serif" panose="02020604070405020304" pitchFamily="18" charset="0"/>
                <a:cs typeface="Aptos Serif" panose="02020604070405020304" pitchFamily="18" charset="0"/>
              </a:rPr>
              <a:t>Achats via un service centralisé</a:t>
            </a:r>
            <a:endParaRPr dirty="0">
              <a:latin typeface="Aptos Serif" panose="02020604070405020304" pitchFamily="18" charset="0"/>
              <a:cs typeface="Aptos Serif" panose="02020604070405020304" pitchFamily="18" charset="0"/>
            </a:endParaRPr>
          </a:p>
        </p:txBody>
      </p:sp>
      <p:pic>
        <p:nvPicPr>
          <p:cNvPr id="238" name="Google Shape;238;p39"/>
          <p:cNvPicPr preferRelativeResize="0"/>
          <p:nvPr/>
        </p:nvPicPr>
        <p:blipFill rotWithShape="1">
          <a:blip r:embed="rId3">
            <a:alphaModFix/>
          </a:blip>
          <a:srcRect l="958" t="8061" r="1018" b="5737"/>
          <a:stretch/>
        </p:blipFill>
        <p:spPr>
          <a:xfrm>
            <a:off x="1952399" y="2375865"/>
            <a:ext cx="8287201" cy="4099363"/>
          </a:xfrm>
          <a:prstGeom prst="rect">
            <a:avLst/>
          </a:prstGeom>
          <a:noFill/>
          <a:ln>
            <a:noFill/>
          </a:ln>
        </p:spPr>
      </p:pic>
      <p:sp>
        <p:nvSpPr>
          <p:cNvPr id="239" name="Google Shape;239;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594350" y="381025"/>
            <a:ext cx="9306000" cy="1593600"/>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1.2 </a:t>
            </a:r>
            <a:r>
              <a:rPr lang="fr-FR" sz="4000" dirty="0">
                <a:latin typeface="Aptos Serif" panose="02020604070405020304" pitchFamily="18" charset="0"/>
                <a:cs typeface="Aptos Serif" panose="02020604070405020304" pitchFamily="18" charset="0"/>
              </a:rPr>
              <a:t>Achats communs avec d’autres communes</a:t>
            </a:r>
            <a:endParaRPr dirty="0">
              <a:latin typeface="Aptos Serif" panose="02020604070405020304" pitchFamily="18" charset="0"/>
              <a:cs typeface="Aptos Serif" panose="02020604070405020304" pitchFamily="18" charset="0"/>
            </a:endParaRPr>
          </a:p>
        </p:txBody>
      </p:sp>
      <p:sp>
        <p:nvSpPr>
          <p:cNvPr id="245" name="Google Shape;245;p40"/>
          <p:cNvSpPr txBox="1">
            <a:spLocks noGrp="1"/>
          </p:cNvSpPr>
          <p:nvPr>
            <p:ph type="body" idx="1"/>
          </p:nvPr>
        </p:nvSpPr>
        <p:spPr>
          <a:xfrm>
            <a:off x="594350" y="2056175"/>
            <a:ext cx="11048100" cy="4420800"/>
          </a:xfrm>
          <a:prstGeom prst="rect">
            <a:avLst/>
          </a:prstGeom>
          <a:noFill/>
          <a:ln>
            <a:noFill/>
          </a:ln>
        </p:spPr>
        <p:txBody>
          <a:bodyPr spcFirstLastPara="1" wrap="square" lIns="0" tIns="228600" rIns="0" bIns="0" anchor="t" anchorCtr="0">
            <a:normAutofit fontScale="92500" lnSpcReduction="10000"/>
          </a:bodyPr>
          <a:lstStyle/>
          <a:p>
            <a:pPr marL="0" lvl="0" indent="0" algn="l" rtl="0">
              <a:lnSpc>
                <a:spcPct val="120000"/>
              </a:lnSpc>
              <a:spcBef>
                <a:spcPts val="2200"/>
              </a:spcBef>
              <a:spcAft>
                <a:spcPts val="0"/>
              </a:spcAft>
              <a:buSzPct val="103783"/>
              <a:buNone/>
            </a:pPr>
            <a:r>
              <a:rPr lang="fr-FR" sz="2500" noProof="0" dirty="0"/>
              <a:t>Pour certaines communes, le regroupement de leurs achats avec ceux d’autres communes est utile.</a:t>
            </a:r>
            <a:endParaRPr lang="fr-FR" noProof="0" dirty="0"/>
          </a:p>
          <a:p>
            <a:pPr lvl="0">
              <a:lnSpc>
                <a:spcPct val="100000"/>
              </a:lnSpc>
              <a:spcBef>
                <a:spcPts val="600"/>
              </a:spcBef>
            </a:pPr>
            <a:r>
              <a:rPr lang="fr-FR" b="0" noProof="0" dirty="0">
                <a:solidFill>
                  <a:srgbClr val="3F3F3F"/>
                </a:solidFill>
                <a:latin typeface="Aptos" panose="020B0004020202020204" pitchFamily="34" charset="0"/>
              </a:rPr>
              <a:t>Avantages de l’approvisionnement commun :</a:t>
            </a:r>
            <a:endParaRPr lang="fr-FR" sz="2000" noProof="0" dirty="0">
              <a:latin typeface="Aptos" panose="020B0004020202020204" pitchFamily="34" charset="0"/>
            </a:endParaRPr>
          </a:p>
          <a:p>
            <a:pPr marL="571500" indent="-342900">
              <a:lnSpc>
                <a:spcPct val="100000"/>
              </a:lnSpc>
              <a:spcBef>
                <a:spcPts val="1200"/>
              </a:spcBef>
              <a:buFont typeface="Arial"/>
              <a:buChar char="•"/>
            </a:pPr>
            <a:r>
              <a:rPr lang="fr-FR" b="0" noProof="0" dirty="0">
                <a:solidFill>
                  <a:srgbClr val="3F3F3F"/>
                </a:solidFill>
                <a:latin typeface="Aptos" panose="020B0004020202020204" pitchFamily="34" charset="0"/>
              </a:rPr>
              <a:t>Les critères de durabilité peuvent être appliqués plus facilement, car les fournisseurs sont plus disposés à répondre aux exigences (par exemple, la proportion de matériaux recyclés) lorsque les contrats sont financièrement attractifs.</a:t>
            </a:r>
            <a:endParaRPr lang="fr-FR" noProof="0" dirty="0">
              <a:latin typeface="Aptos" panose="020B0004020202020204" pitchFamily="34" charset="0"/>
            </a:endParaRPr>
          </a:p>
          <a:p>
            <a:pPr marL="571500" lvl="0" indent="-342900">
              <a:lnSpc>
                <a:spcPct val="100000"/>
              </a:lnSpc>
              <a:spcBef>
                <a:spcPts val="1200"/>
              </a:spcBef>
              <a:buFont typeface="Arial"/>
              <a:buChar char="•"/>
            </a:pPr>
            <a:r>
              <a:rPr lang="fr-FR" b="0" noProof="0" dirty="0">
                <a:solidFill>
                  <a:srgbClr val="3F3F3F"/>
                </a:solidFill>
                <a:latin typeface="Aptos" panose="020B0004020202020204" pitchFamily="34" charset="0"/>
              </a:rPr>
              <a:t>Les prix sont plus avantageux lorsque les produits ou services sont achetés en grandes quantités. </a:t>
            </a:r>
          </a:p>
          <a:p>
            <a:pPr marL="571500" lvl="0" indent="-342900">
              <a:lnSpc>
                <a:spcPct val="100000"/>
              </a:lnSpc>
              <a:spcBef>
                <a:spcPts val="1200"/>
              </a:spcBef>
              <a:buFont typeface="Arial"/>
              <a:buChar char="•"/>
            </a:pPr>
            <a:r>
              <a:rPr lang="fr-FR" b="0" noProof="0" dirty="0">
                <a:solidFill>
                  <a:srgbClr val="3F3F3F"/>
                </a:solidFill>
                <a:latin typeface="Aptos" panose="020B0004020202020204" pitchFamily="34" charset="0"/>
              </a:rPr>
              <a:t>L’efficacité des processus d’approvisionnement peut être améliorée et les coûts administratifs réduits.   </a:t>
            </a:r>
            <a:endParaRPr lang="fr-FR" sz="2000" noProof="0" dirty="0">
              <a:latin typeface="Aptos" panose="020B0004020202020204" pitchFamily="34" charset="0"/>
            </a:endParaRPr>
          </a:p>
        </p:txBody>
      </p:sp>
      <p:sp>
        <p:nvSpPr>
          <p:cNvPr id="246" name="Google Shape;246;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594360" y="361573"/>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Mettre en œuvre l‘approvisionnement durable: </a:t>
            </a:r>
            <a:r>
              <a:rPr lang="fr-FR"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endParaRPr dirty="0">
              <a:solidFill>
                <a:schemeClr val="tx1">
                  <a:lumMod val="75000"/>
                  <a:lumOff val="25000"/>
                </a:schemeClr>
              </a:solidFill>
              <a:latin typeface="Aptos Serif" panose="02020604070405020304" pitchFamily="18" charset="0"/>
              <a:cs typeface="Aptos Serif" panose="02020604070405020304" pitchFamily="18" charset="0"/>
            </a:endParaRPr>
          </a:p>
        </p:txBody>
      </p:sp>
      <p:sp>
        <p:nvSpPr>
          <p:cNvPr id="253" name="Google Shape;253;p41"/>
          <p:cNvSpPr txBox="1">
            <a:spLocks noGrp="1"/>
          </p:cNvSpPr>
          <p:nvPr>
            <p:ph type="body" idx="1"/>
          </p:nvPr>
        </p:nvSpPr>
        <p:spPr>
          <a:xfrm>
            <a:off x="625025" y="2204450"/>
            <a:ext cx="10941900" cy="3878400"/>
          </a:xfrm>
          <a:prstGeom prst="rect">
            <a:avLst/>
          </a:prstGeom>
          <a:noFill/>
          <a:ln>
            <a:noFill/>
          </a:ln>
        </p:spPr>
        <p:txBody>
          <a:bodyPr spcFirstLastPara="1" wrap="square" lIns="0" tIns="228600" rIns="0" bIns="0" anchor="t" anchorCtr="0">
            <a:normAutofit/>
          </a:bodyPr>
          <a:lstStyle/>
          <a:p>
            <a:pPr marL="228600" lvl="0" indent="0"/>
            <a:r>
              <a:rPr lang="fr-FR" noProof="0" dirty="0">
                <a:latin typeface="Aptos" panose="020B0004020202020204" pitchFamily="34" charset="0"/>
              </a:rPr>
              <a:t>1.1 Mettre en œuvre les préparatifs</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1.2 Quatre possibilité de mise en œuvre</a:t>
            </a:r>
          </a:p>
          <a:p>
            <a:pPr marL="228600" lvl="0" indent="0" algn="l" rtl="0">
              <a:lnSpc>
                <a:spcPct val="80000"/>
              </a:lnSpc>
              <a:spcBef>
                <a:spcPts val="2200"/>
              </a:spcBef>
              <a:spcAft>
                <a:spcPts val="0"/>
              </a:spcAft>
              <a:buSzPts val="2400"/>
              <a:buNone/>
            </a:pPr>
            <a:r>
              <a:rPr lang="fr-FR" noProof="0" dirty="0">
                <a:solidFill>
                  <a:schemeClr val="accent6"/>
                </a:solidFill>
                <a:latin typeface="Aptos" panose="020B0004020202020204" pitchFamily="34" charset="0"/>
              </a:rPr>
              <a:t>1.3 Labels de qualité – des outils précieux</a:t>
            </a:r>
            <a:endParaRPr lang="fr-FR" noProof="0" dirty="0">
              <a:latin typeface="Aptos" panose="020B0004020202020204" pitchFamily="34" charset="0"/>
            </a:endParaRP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1.4 Établir un catalogue d’approvisionnement</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1.5 Approvisionnements local et régional</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1.6 Communication</a:t>
            </a:r>
          </a:p>
        </p:txBody>
      </p:sp>
      <p:sp>
        <p:nvSpPr>
          <p:cNvPr id="254" name="Google Shape;254;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594360" y="382372"/>
            <a:ext cx="9222302"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1.3 Labels de qualité comme outils</a:t>
            </a:r>
          </a:p>
        </p:txBody>
      </p:sp>
      <p:pic>
        <p:nvPicPr>
          <p:cNvPr id="260" name="Google Shape;260;p42" descr="Europäisches Umweltzeichen – Wikipedia"/>
          <p:cNvPicPr preferRelativeResize="0"/>
          <p:nvPr/>
        </p:nvPicPr>
        <p:blipFill rotWithShape="1">
          <a:blip r:embed="rId3">
            <a:alphaModFix/>
          </a:blip>
          <a:srcRect/>
          <a:stretch/>
        </p:blipFill>
        <p:spPr>
          <a:xfrm>
            <a:off x="594360" y="2941563"/>
            <a:ext cx="974873" cy="974873"/>
          </a:xfrm>
          <a:prstGeom prst="rect">
            <a:avLst/>
          </a:prstGeom>
          <a:noFill/>
          <a:ln>
            <a:noFill/>
          </a:ln>
        </p:spPr>
      </p:pic>
      <p:pic>
        <p:nvPicPr>
          <p:cNvPr id="261" name="Google Shape;261;p42" descr="Österreichisches Umweltzeichen"/>
          <p:cNvPicPr preferRelativeResize="0"/>
          <p:nvPr/>
        </p:nvPicPr>
        <p:blipFill rotWithShape="1">
          <a:blip r:embed="rId4">
            <a:alphaModFix/>
          </a:blip>
          <a:srcRect/>
          <a:stretch/>
        </p:blipFill>
        <p:spPr>
          <a:xfrm>
            <a:off x="1801080" y="2897041"/>
            <a:ext cx="974872" cy="974872"/>
          </a:xfrm>
          <a:prstGeom prst="rect">
            <a:avLst/>
          </a:prstGeom>
          <a:noFill/>
          <a:ln>
            <a:noFill/>
          </a:ln>
        </p:spPr>
      </p:pic>
      <p:pic>
        <p:nvPicPr>
          <p:cNvPr id="262" name="Google Shape;262;p42" descr="Blauer Engel | Das deutsche Umweltzeichen"/>
          <p:cNvPicPr preferRelativeResize="0"/>
          <p:nvPr/>
        </p:nvPicPr>
        <p:blipFill rotWithShape="1">
          <a:blip r:embed="rId5">
            <a:alphaModFix/>
          </a:blip>
          <a:srcRect/>
          <a:stretch/>
        </p:blipFill>
        <p:spPr>
          <a:xfrm>
            <a:off x="2775952" y="2897041"/>
            <a:ext cx="2007084" cy="1129509"/>
          </a:xfrm>
          <a:prstGeom prst="rect">
            <a:avLst/>
          </a:prstGeom>
          <a:noFill/>
          <a:ln>
            <a:noFill/>
          </a:ln>
        </p:spPr>
      </p:pic>
      <p:pic>
        <p:nvPicPr>
          <p:cNvPr id="263" name="Google Shape;263;p42" descr="NF environnement - papier | écoconso"/>
          <p:cNvPicPr preferRelativeResize="0"/>
          <p:nvPr/>
        </p:nvPicPr>
        <p:blipFill rotWithShape="1">
          <a:blip r:embed="rId6">
            <a:alphaModFix/>
          </a:blip>
          <a:srcRect/>
          <a:stretch/>
        </p:blipFill>
        <p:spPr>
          <a:xfrm>
            <a:off x="4515449" y="2897041"/>
            <a:ext cx="1332324" cy="974871"/>
          </a:xfrm>
          <a:prstGeom prst="rect">
            <a:avLst/>
          </a:prstGeom>
          <a:noFill/>
          <a:ln>
            <a:noFill/>
          </a:ln>
        </p:spPr>
      </p:pic>
      <p:pic>
        <p:nvPicPr>
          <p:cNvPr id="264" name="Google Shape;264;p42" descr="Cradle to Cradle Certified Tyman International products"/>
          <p:cNvPicPr preferRelativeResize="0"/>
          <p:nvPr/>
        </p:nvPicPr>
        <p:blipFill rotWithShape="1">
          <a:blip r:embed="rId7">
            <a:alphaModFix/>
          </a:blip>
          <a:srcRect/>
          <a:stretch/>
        </p:blipFill>
        <p:spPr>
          <a:xfrm>
            <a:off x="6079620" y="2941563"/>
            <a:ext cx="885825" cy="885825"/>
          </a:xfrm>
          <a:prstGeom prst="rect">
            <a:avLst/>
          </a:prstGeom>
          <a:noFill/>
          <a:ln>
            <a:noFill/>
          </a:ln>
        </p:spPr>
      </p:pic>
      <p:sp>
        <p:nvSpPr>
          <p:cNvPr id="265" name="Google Shape;265;p42"/>
          <p:cNvSpPr txBox="1"/>
          <p:nvPr/>
        </p:nvSpPr>
        <p:spPr>
          <a:xfrm>
            <a:off x="610703" y="2463331"/>
            <a:ext cx="6263640" cy="338514"/>
          </a:xfrm>
          <a:prstGeom prst="rect">
            <a:avLst/>
          </a:prstGeom>
          <a:noFill/>
          <a:ln>
            <a:noFill/>
          </a:ln>
        </p:spPr>
        <p:txBody>
          <a:bodyPr spcFirstLastPara="1" wrap="square" lIns="91425" tIns="45700" rIns="91425" bIns="45700" anchor="t" anchorCtr="0">
            <a:spAutoFit/>
          </a:bodyPr>
          <a:lstStyle/>
          <a:p>
            <a:pPr lvl="0"/>
            <a:r>
              <a:rPr lang="fr-FR" sz="1600" b="1" dirty="0">
                <a:solidFill>
                  <a:schemeClr val="accent4"/>
                </a:solidFill>
                <a:latin typeface="Aptos" panose="020B0004020202020204" pitchFamily="34" charset="0"/>
              </a:rPr>
              <a:t>Labels de qualité des initiatives de certification à grande échelle:</a:t>
            </a:r>
          </a:p>
        </p:txBody>
      </p:sp>
      <p:sp>
        <p:nvSpPr>
          <p:cNvPr id="266" name="Google Shape;266;p42"/>
          <p:cNvSpPr txBox="1"/>
          <p:nvPr/>
        </p:nvSpPr>
        <p:spPr>
          <a:xfrm>
            <a:off x="594360" y="4394668"/>
            <a:ext cx="9222302" cy="584735"/>
          </a:xfrm>
          <a:prstGeom prst="rect">
            <a:avLst/>
          </a:prstGeom>
          <a:noFill/>
          <a:ln>
            <a:noFill/>
          </a:ln>
        </p:spPr>
        <p:txBody>
          <a:bodyPr spcFirstLastPara="1" wrap="square" lIns="91425" tIns="45700" rIns="91425" bIns="45700" anchor="t" anchorCtr="0">
            <a:spAutoFit/>
          </a:bodyPr>
          <a:lstStyle/>
          <a:p>
            <a:pPr lvl="0"/>
            <a:r>
              <a:rPr lang="fr-FR" sz="1600" b="1" dirty="0">
                <a:solidFill>
                  <a:schemeClr val="accent4"/>
                </a:solidFill>
                <a:latin typeface="Aptos" panose="020B0004020202020204" pitchFamily="34" charset="0"/>
              </a:rPr>
              <a:t>Labels de qualité délivrés par des initiatives de certification proposant une gamme de produits plus restreinte:</a:t>
            </a:r>
          </a:p>
        </p:txBody>
      </p:sp>
      <p:pic>
        <p:nvPicPr>
          <p:cNvPr id="267" name="Google Shape;267;p42" descr="Die globale Nachhaltigkeitszertifizierung für IT-Produkte"/>
          <p:cNvPicPr preferRelativeResize="0"/>
          <p:nvPr/>
        </p:nvPicPr>
        <p:blipFill rotWithShape="1">
          <a:blip r:embed="rId8">
            <a:alphaModFix/>
          </a:blip>
          <a:srcRect/>
          <a:stretch/>
        </p:blipFill>
        <p:spPr>
          <a:xfrm>
            <a:off x="573551" y="5099008"/>
            <a:ext cx="1438275" cy="895350"/>
          </a:xfrm>
          <a:prstGeom prst="rect">
            <a:avLst/>
          </a:prstGeom>
          <a:noFill/>
          <a:ln>
            <a:noFill/>
          </a:ln>
        </p:spPr>
      </p:pic>
      <p:pic>
        <p:nvPicPr>
          <p:cNvPr id="268" name="Google Shape;268;p42" descr="OEKO-TEX® STANDARD 100"/>
          <p:cNvPicPr preferRelativeResize="0"/>
          <p:nvPr/>
        </p:nvPicPr>
        <p:blipFill rotWithShape="1">
          <a:blip r:embed="rId9">
            <a:alphaModFix/>
          </a:blip>
          <a:srcRect/>
          <a:stretch/>
        </p:blipFill>
        <p:spPr>
          <a:xfrm>
            <a:off x="2182960" y="5062578"/>
            <a:ext cx="1066800" cy="1009650"/>
          </a:xfrm>
          <a:prstGeom prst="rect">
            <a:avLst/>
          </a:prstGeom>
          <a:noFill/>
          <a:ln>
            <a:noFill/>
          </a:ln>
        </p:spPr>
      </p:pic>
      <p:pic>
        <p:nvPicPr>
          <p:cNvPr id="269" name="Google Shape;269;p42" descr="Global Organic Textile Standard Logo"/>
          <p:cNvPicPr preferRelativeResize="0"/>
          <p:nvPr/>
        </p:nvPicPr>
        <p:blipFill rotWithShape="1">
          <a:blip r:embed="rId10">
            <a:alphaModFix/>
          </a:blip>
          <a:srcRect/>
          <a:stretch/>
        </p:blipFill>
        <p:spPr>
          <a:xfrm>
            <a:off x="3401902" y="5129242"/>
            <a:ext cx="809625" cy="809625"/>
          </a:xfrm>
          <a:prstGeom prst="rect">
            <a:avLst/>
          </a:prstGeom>
          <a:noFill/>
          <a:ln>
            <a:noFill/>
          </a:ln>
        </p:spPr>
      </p:pic>
      <p:pic>
        <p:nvPicPr>
          <p:cNvPr id="270" name="Google Shape;270;p42"/>
          <p:cNvPicPr preferRelativeResize="0"/>
          <p:nvPr/>
        </p:nvPicPr>
        <p:blipFill rotWithShape="1">
          <a:blip r:embed="rId11">
            <a:alphaModFix/>
          </a:blip>
          <a:srcRect/>
          <a:stretch/>
        </p:blipFill>
        <p:spPr>
          <a:xfrm>
            <a:off x="4324273" y="5273562"/>
            <a:ext cx="1019175" cy="447675"/>
          </a:xfrm>
          <a:prstGeom prst="rect">
            <a:avLst/>
          </a:prstGeom>
          <a:noFill/>
          <a:ln>
            <a:noFill/>
          </a:ln>
        </p:spPr>
      </p:pic>
      <p:pic>
        <p:nvPicPr>
          <p:cNvPr id="271" name="Google Shape;271;p42" descr="ASC | Labelinfo"/>
          <p:cNvPicPr preferRelativeResize="0"/>
          <p:nvPr/>
        </p:nvPicPr>
        <p:blipFill rotWithShape="1">
          <a:blip r:embed="rId12">
            <a:alphaModFix/>
          </a:blip>
          <a:srcRect/>
          <a:stretch/>
        </p:blipFill>
        <p:spPr>
          <a:xfrm>
            <a:off x="5553574" y="4698733"/>
            <a:ext cx="1597331" cy="1597331"/>
          </a:xfrm>
          <a:prstGeom prst="rect">
            <a:avLst/>
          </a:prstGeom>
          <a:noFill/>
          <a:ln>
            <a:noFill/>
          </a:ln>
        </p:spPr>
      </p:pic>
      <p:sp>
        <p:nvSpPr>
          <p:cNvPr id="272" name="Google Shape;272;p42"/>
          <p:cNvSpPr txBox="1"/>
          <p:nvPr/>
        </p:nvSpPr>
        <p:spPr>
          <a:xfrm>
            <a:off x="7827949" y="2463331"/>
            <a:ext cx="4186842" cy="338514"/>
          </a:xfrm>
          <a:prstGeom prst="rect">
            <a:avLst/>
          </a:prstGeom>
          <a:noFill/>
          <a:ln>
            <a:noFill/>
          </a:ln>
        </p:spPr>
        <p:txBody>
          <a:bodyPr spcFirstLastPara="1" wrap="square" lIns="91425" tIns="45700" rIns="91425" bIns="45700" anchor="t" anchorCtr="0">
            <a:spAutoFit/>
          </a:bodyPr>
          <a:lstStyle/>
          <a:p>
            <a:pPr lvl="0"/>
            <a:r>
              <a:rPr lang="fr-FR" sz="1600" b="1" dirty="0">
                <a:solidFill>
                  <a:schemeClr val="accent4"/>
                </a:solidFill>
                <a:latin typeface="Aptos" panose="020B0004020202020204" pitchFamily="34" charset="0"/>
              </a:rPr>
              <a:t>Labels de qualité prescrit par la loi:</a:t>
            </a:r>
          </a:p>
        </p:txBody>
      </p:sp>
      <p:pic>
        <p:nvPicPr>
          <p:cNvPr id="273" name="Google Shape;273;p42" descr="Bio-Logo - Europäische Kommission"/>
          <p:cNvPicPr preferRelativeResize="0"/>
          <p:nvPr/>
        </p:nvPicPr>
        <p:blipFill rotWithShape="1">
          <a:blip r:embed="rId13">
            <a:alphaModFix/>
          </a:blip>
          <a:srcRect/>
          <a:stretch/>
        </p:blipFill>
        <p:spPr>
          <a:xfrm>
            <a:off x="7996823" y="2897041"/>
            <a:ext cx="1419225" cy="942975"/>
          </a:xfrm>
          <a:prstGeom prst="rect">
            <a:avLst/>
          </a:prstGeom>
          <a:noFill/>
          <a:ln>
            <a:noFill/>
          </a:ln>
        </p:spPr>
      </p:pic>
      <p:pic>
        <p:nvPicPr>
          <p:cNvPr id="274" name="Google Shape;274;p42" descr="Kühl- und Gefriergeräte | Umweltbundesamt"/>
          <p:cNvPicPr preferRelativeResize="0"/>
          <p:nvPr/>
        </p:nvPicPr>
        <p:blipFill rotWithShape="1">
          <a:blip r:embed="rId14">
            <a:alphaModFix/>
          </a:blip>
          <a:srcRect l="37292" r="37838"/>
          <a:stretch/>
        </p:blipFill>
        <p:spPr>
          <a:xfrm>
            <a:off x="9635406" y="2781668"/>
            <a:ext cx="1031358" cy="2087083"/>
          </a:xfrm>
          <a:prstGeom prst="rect">
            <a:avLst/>
          </a:prstGeom>
          <a:noFill/>
          <a:ln>
            <a:noFill/>
          </a:ln>
        </p:spPr>
      </p:pic>
      <p:sp>
        <p:nvSpPr>
          <p:cNvPr id="275" name="Google Shape;275;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title"/>
          </p:nvPr>
        </p:nvSpPr>
        <p:spPr>
          <a:xfrm>
            <a:off x="594360" y="912482"/>
            <a:ext cx="641223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1.3 </a:t>
            </a:r>
            <a:r>
              <a:rPr lang="fr-FR" dirty="0">
                <a:latin typeface="Aptos Serif" panose="02020604070405020304" pitchFamily="18" charset="0"/>
                <a:cs typeface="Aptos Serif" panose="02020604070405020304" pitchFamily="18" charset="0"/>
              </a:rPr>
              <a:t>Exemple pratique </a:t>
            </a:r>
            <a:br>
              <a:rPr lang="fr-FR" dirty="0">
                <a:latin typeface="Aptos Serif" panose="02020604070405020304" pitchFamily="18" charset="0"/>
                <a:cs typeface="Aptos Serif" panose="02020604070405020304" pitchFamily="18" charset="0"/>
              </a:rPr>
            </a:br>
            <a:r>
              <a:rPr lang="fr-FR" dirty="0">
                <a:latin typeface="Aptos Serif" panose="02020604070405020304" pitchFamily="18" charset="0"/>
                <a:cs typeface="Aptos Serif" panose="02020604070405020304" pitchFamily="18" charset="0"/>
              </a:rPr>
              <a:t>de labels de produits</a:t>
            </a:r>
            <a:br>
              <a:rPr lang="fr-FR" dirty="0">
                <a:latin typeface="Aptos Serif" panose="02020604070405020304" pitchFamily="18" charset="0"/>
                <a:cs typeface="Aptos Serif" panose="02020604070405020304" pitchFamily="18" charset="0"/>
              </a:rPr>
            </a:br>
            <a:br>
              <a:rPr lang="de-DE" dirty="0">
                <a:latin typeface="Aptos" panose="020B0004020202020204" pitchFamily="34" charset="0"/>
              </a:rPr>
            </a:br>
            <a:r>
              <a:rPr lang="fr-FR" sz="1800" noProof="0" dirty="0">
                <a:latin typeface="Aptos" panose="020B0004020202020204" pitchFamily="34" charset="0"/>
              </a:rPr>
              <a:t>Ballons d‘origine équitable dans les écoles</a:t>
            </a:r>
            <a:br>
              <a:rPr lang="de-DE" dirty="0"/>
            </a:br>
            <a:endParaRPr dirty="0"/>
          </a:p>
        </p:txBody>
      </p:sp>
      <p:sp>
        <p:nvSpPr>
          <p:cNvPr id="282" name="Google Shape;282;p43"/>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fr-FR" dirty="0">
                <a:latin typeface="Aptos" panose="020B0004020202020204" pitchFamily="34" charset="0"/>
              </a:rPr>
              <a:t>La ville de Munich achète exclusivement des ballons de sport Fairtrade pour les écoles, dans la mesure où ils sont disponibles. Tous les deux ans, des professionnels du sport et des élèves testent ces ballons pour déterminer s’ils conviennent à l’enseignement. Sur la base des résultats, des contrats-cadres sont conclus et ainsi, l’offre de ballons de sport Fairtrade s’est élargie ces dernières années.</a:t>
            </a:r>
          </a:p>
        </p:txBody>
      </p:sp>
      <p:sp>
        <p:nvSpPr>
          <p:cNvPr id="283" name="Google Shape;283;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pic>
        <p:nvPicPr>
          <p:cNvPr id="284" name="Google Shape;284;p43" descr="Ein Bild, das Ball, Fußball, Sportausrüstung, Gras enthält.&#10;&#10;KI-generierte Inhalte können fehlerhaft sein."/>
          <p:cNvPicPr preferRelativeResize="0"/>
          <p:nvPr/>
        </p:nvPicPr>
        <p:blipFill rotWithShape="1">
          <a:blip r:embed="rId3">
            <a:alphaModFix/>
          </a:blip>
          <a:srcRect/>
          <a:stretch/>
        </p:blipFill>
        <p:spPr>
          <a:xfrm>
            <a:off x="7484852" y="1970519"/>
            <a:ext cx="4377215" cy="29169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594360" y="336723"/>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Mettre en œuvre l‘approvisionnement durable: </a:t>
            </a:r>
            <a:r>
              <a:rPr lang="fr-FR"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endParaRPr dirty="0">
              <a:solidFill>
                <a:schemeClr val="tx1">
                  <a:lumMod val="75000"/>
                  <a:lumOff val="25000"/>
                </a:schemeClr>
              </a:solidFill>
              <a:latin typeface="Aptos Serif" panose="02020604070405020304" pitchFamily="18" charset="0"/>
              <a:cs typeface="Aptos Serif" panose="02020604070405020304" pitchFamily="18" charset="0"/>
            </a:endParaRPr>
          </a:p>
        </p:txBody>
      </p:sp>
      <p:sp>
        <p:nvSpPr>
          <p:cNvPr id="291" name="Google Shape;291;p44"/>
          <p:cNvSpPr txBox="1">
            <a:spLocks noGrp="1"/>
          </p:cNvSpPr>
          <p:nvPr>
            <p:ph type="body" idx="1"/>
          </p:nvPr>
        </p:nvSpPr>
        <p:spPr>
          <a:xfrm>
            <a:off x="625025" y="2179725"/>
            <a:ext cx="10941900" cy="3903000"/>
          </a:xfrm>
          <a:prstGeom prst="rect">
            <a:avLst/>
          </a:prstGeom>
          <a:noFill/>
          <a:ln>
            <a:noFill/>
          </a:ln>
        </p:spPr>
        <p:txBody>
          <a:bodyPr spcFirstLastPara="1" wrap="square" lIns="0" tIns="228600" rIns="0" bIns="0" anchor="t" anchorCtr="0">
            <a:normAutofit/>
          </a:bodyPr>
          <a:lstStyle/>
          <a:p>
            <a:pPr marL="228600" lvl="0" indent="0"/>
            <a:r>
              <a:rPr lang="fr-FR" noProof="0" dirty="0">
                <a:latin typeface="Aptos" panose="020B0004020202020204" pitchFamily="34" charset="0"/>
              </a:rPr>
              <a:t>1.1 Mettre en œuvre les préparatifs</a:t>
            </a:r>
          </a:p>
          <a:p>
            <a:pPr marL="228600" lvl="0" indent="0"/>
            <a:r>
              <a:rPr lang="fr-FR" noProof="0" dirty="0">
                <a:latin typeface="Aptos" panose="020B0004020202020204" pitchFamily="34" charset="0"/>
              </a:rPr>
              <a:t>1.2 Quatre possibilité de mise en œuvre</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1.3 Labels de qualité: des outils précieux</a:t>
            </a:r>
          </a:p>
          <a:p>
            <a:pPr marL="228600" lvl="0" indent="0" algn="l" rtl="0">
              <a:lnSpc>
                <a:spcPct val="80000"/>
              </a:lnSpc>
              <a:spcBef>
                <a:spcPts val="2200"/>
              </a:spcBef>
              <a:spcAft>
                <a:spcPts val="0"/>
              </a:spcAft>
              <a:buSzPts val="2400"/>
              <a:buNone/>
            </a:pPr>
            <a:r>
              <a:rPr lang="fr-FR" noProof="0" dirty="0">
                <a:solidFill>
                  <a:schemeClr val="accent6"/>
                </a:solidFill>
                <a:latin typeface="Aptos" panose="020B0004020202020204" pitchFamily="34" charset="0"/>
              </a:rPr>
              <a:t>1.4 Etablir un catalogue d’approvisionnement</a:t>
            </a:r>
            <a:endParaRPr lang="fr-FR" noProof="0" dirty="0">
              <a:latin typeface="Aptos" panose="020B0004020202020204" pitchFamily="34" charset="0"/>
            </a:endParaRP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1.5 Approvisionnements local et régional</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1.6 Communication</a:t>
            </a:r>
          </a:p>
        </p:txBody>
      </p:sp>
      <p:sp>
        <p:nvSpPr>
          <p:cNvPr id="292" name="Google Shape;292;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594358" y="851063"/>
            <a:ext cx="6787747" cy="1593507"/>
          </a:xfrm>
          <a:prstGeom prst="rect">
            <a:avLst/>
          </a:prstGeom>
          <a:noFill/>
          <a:ln>
            <a:noFill/>
          </a:ln>
        </p:spPr>
        <p:txBody>
          <a:bodyPr spcFirstLastPara="1" wrap="square" lIns="0" tIns="0" rIns="0" bIns="0" anchor="b" anchorCtr="0">
            <a:normAutofit fontScale="90000"/>
          </a:bodyPr>
          <a:lstStyle/>
          <a:p>
            <a:pPr lvl="0"/>
            <a:r>
              <a:rPr lang="de-DE" dirty="0">
                <a:latin typeface="Aptos Serif" panose="02020604070405020304" pitchFamily="18" charset="0"/>
                <a:cs typeface="Aptos Serif" panose="02020604070405020304" pitchFamily="18" charset="0"/>
              </a:rPr>
              <a:t>1.4 </a:t>
            </a:r>
            <a:r>
              <a:rPr lang="fr-FR" noProof="0" dirty="0">
                <a:latin typeface="Aptos Serif" panose="02020604070405020304" pitchFamily="18" charset="0"/>
                <a:cs typeface="Aptos Serif" panose="02020604070405020304" pitchFamily="18" charset="0"/>
              </a:rPr>
              <a:t>Création d’un catalogue d'approvisionnement</a:t>
            </a:r>
            <a:br>
              <a:rPr lang="de-DE" sz="4100" dirty="0">
                <a:latin typeface="Aptos Serif" panose="02020604070405020304" pitchFamily="18" charset="0"/>
                <a:cs typeface="Aptos Serif" panose="02020604070405020304" pitchFamily="18" charset="0"/>
              </a:rPr>
            </a:br>
            <a:endParaRPr sz="4100" dirty="0">
              <a:latin typeface="Aptos Serif" panose="02020604070405020304" pitchFamily="18" charset="0"/>
              <a:cs typeface="Aptos Serif" panose="02020604070405020304" pitchFamily="18" charset="0"/>
            </a:endParaRPr>
          </a:p>
        </p:txBody>
      </p:sp>
      <p:sp>
        <p:nvSpPr>
          <p:cNvPr id="298" name="Google Shape;298;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grpSp>
        <p:nvGrpSpPr>
          <p:cNvPr id="299" name="Google Shape;299;p45"/>
          <p:cNvGrpSpPr/>
          <p:nvPr/>
        </p:nvGrpSpPr>
        <p:grpSpPr>
          <a:xfrm>
            <a:off x="594358" y="1977391"/>
            <a:ext cx="11310037" cy="4354830"/>
            <a:chOff x="0" y="0"/>
            <a:chExt cx="11310037" cy="4354830"/>
          </a:xfrm>
        </p:grpSpPr>
        <p:sp>
          <p:nvSpPr>
            <p:cNvPr id="300" name="Google Shape;300;p45"/>
            <p:cNvSpPr/>
            <p:nvPr/>
          </p:nvSpPr>
          <p:spPr>
            <a:xfrm>
              <a:off x="0" y="0"/>
              <a:ext cx="9618345" cy="4354830"/>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01" name="Google Shape;301;p45"/>
            <p:cNvSpPr/>
            <p:nvPr/>
          </p:nvSpPr>
          <p:spPr>
            <a:xfrm>
              <a:off x="5663"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02" name="Google Shape;302;p45"/>
            <p:cNvSpPr txBox="1"/>
            <p:nvPr/>
          </p:nvSpPr>
          <p:spPr>
            <a:xfrm>
              <a:off x="90697" y="1391483"/>
              <a:ext cx="2553877" cy="1571864"/>
            </a:xfrm>
            <a:prstGeom prst="rect">
              <a:avLst/>
            </a:prstGeom>
            <a:noFill/>
            <a:ln>
              <a:noFill/>
            </a:ln>
          </p:spPr>
          <p:txBody>
            <a:bodyPr spcFirstLastPara="1" wrap="square" lIns="72375" tIns="72375" rIns="72375" bIns="72375" anchor="ctr" anchorCtr="0">
              <a:noAutofit/>
            </a:bodyPr>
            <a:lstStyle/>
            <a:p>
              <a:pPr lvl="0" algn="ctr">
                <a:lnSpc>
                  <a:spcPct val="90000"/>
                </a:lnSpc>
                <a:buSzPts val="2800"/>
              </a:pPr>
              <a:r>
                <a:rPr lang="fr-FR" sz="2000" dirty="0">
                  <a:solidFill>
                    <a:schemeClr val="lt1"/>
                  </a:solidFill>
                  <a:latin typeface="Aptos" panose="020B0004020202020204" pitchFamily="34" charset="0"/>
                </a:rPr>
                <a:t>Création de la structure du catalogue</a:t>
              </a:r>
            </a:p>
          </p:txBody>
        </p:sp>
        <p:sp>
          <p:nvSpPr>
            <p:cNvPr id="303" name="Google Shape;303;p45"/>
            <p:cNvSpPr/>
            <p:nvPr/>
          </p:nvSpPr>
          <p:spPr>
            <a:xfrm>
              <a:off x="2865806"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04" name="Google Shape;304;p45"/>
            <p:cNvSpPr txBox="1"/>
            <p:nvPr/>
          </p:nvSpPr>
          <p:spPr>
            <a:xfrm>
              <a:off x="2950840" y="1391483"/>
              <a:ext cx="2553877" cy="1571864"/>
            </a:xfrm>
            <a:prstGeom prst="rect">
              <a:avLst/>
            </a:prstGeom>
            <a:noFill/>
            <a:ln>
              <a:noFill/>
            </a:ln>
          </p:spPr>
          <p:txBody>
            <a:bodyPr spcFirstLastPara="1" wrap="square" lIns="72375" tIns="72375" rIns="72375" bIns="72375" anchor="ctr" anchorCtr="0">
              <a:noAutofit/>
            </a:bodyPr>
            <a:lstStyle/>
            <a:p>
              <a:pPr lvl="0" algn="ctr">
                <a:lnSpc>
                  <a:spcPct val="90000"/>
                </a:lnSpc>
                <a:buSzPts val="2800"/>
              </a:pPr>
              <a:r>
                <a:rPr lang="fr-FR" sz="2000" dirty="0">
                  <a:solidFill>
                    <a:schemeClr val="lt1"/>
                  </a:solidFill>
                  <a:latin typeface="Aptos" panose="020B0004020202020204" pitchFamily="34" charset="0"/>
                </a:rPr>
                <a:t>Identification et évaluation des fournisseurs</a:t>
              </a:r>
            </a:p>
          </p:txBody>
        </p:sp>
        <p:sp>
          <p:nvSpPr>
            <p:cNvPr id="305" name="Google Shape;305;p45"/>
            <p:cNvSpPr/>
            <p:nvPr/>
          </p:nvSpPr>
          <p:spPr>
            <a:xfrm>
              <a:off x="5725949"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06" name="Google Shape;306;p45"/>
            <p:cNvSpPr txBox="1"/>
            <p:nvPr/>
          </p:nvSpPr>
          <p:spPr>
            <a:xfrm>
              <a:off x="5810983" y="1391483"/>
              <a:ext cx="2553877" cy="1571864"/>
            </a:xfrm>
            <a:prstGeom prst="rect">
              <a:avLst/>
            </a:prstGeom>
            <a:noFill/>
            <a:ln>
              <a:noFill/>
            </a:ln>
          </p:spPr>
          <p:txBody>
            <a:bodyPr spcFirstLastPara="1" wrap="square" lIns="72375" tIns="72375" rIns="72375" bIns="72375" anchor="ctr" anchorCtr="0">
              <a:noAutofit/>
            </a:bodyPr>
            <a:lstStyle/>
            <a:p>
              <a:pPr lvl="0" algn="ctr">
                <a:lnSpc>
                  <a:spcPct val="90000"/>
                </a:lnSpc>
                <a:buSzPts val="2800"/>
              </a:pPr>
              <a:r>
                <a:rPr lang="fr-FR" sz="2000" dirty="0">
                  <a:solidFill>
                    <a:schemeClr val="lt1"/>
                  </a:solidFill>
                  <a:latin typeface="Aptos" panose="020B0004020202020204" pitchFamily="34" charset="0"/>
                </a:rPr>
                <a:t>Utilisation du catalogue</a:t>
              </a:r>
            </a:p>
          </p:txBody>
        </p:sp>
        <p:sp>
          <p:nvSpPr>
            <p:cNvPr id="307" name="Google Shape;307;p45"/>
            <p:cNvSpPr/>
            <p:nvPr/>
          </p:nvSpPr>
          <p:spPr>
            <a:xfrm>
              <a:off x="8586092"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08" name="Google Shape;308;p45"/>
            <p:cNvSpPr txBox="1"/>
            <p:nvPr/>
          </p:nvSpPr>
          <p:spPr>
            <a:xfrm>
              <a:off x="8671126" y="1391483"/>
              <a:ext cx="2553877" cy="1571864"/>
            </a:xfrm>
            <a:prstGeom prst="rect">
              <a:avLst/>
            </a:prstGeom>
            <a:noFill/>
            <a:ln>
              <a:noFill/>
            </a:ln>
          </p:spPr>
          <p:txBody>
            <a:bodyPr spcFirstLastPara="1" wrap="square" lIns="72375" tIns="72375" rIns="72375" bIns="72375" anchor="ctr" anchorCtr="0">
              <a:noAutofit/>
            </a:bodyPr>
            <a:lstStyle/>
            <a:p>
              <a:pPr lvl="0" algn="ctr">
                <a:lnSpc>
                  <a:spcPct val="90000"/>
                </a:lnSpc>
                <a:buSzPts val="2800"/>
              </a:pPr>
              <a:r>
                <a:rPr lang="fr-FR" sz="2000" dirty="0">
                  <a:solidFill>
                    <a:schemeClr val="lt1"/>
                  </a:solidFill>
                  <a:latin typeface="Aptos" panose="020B0004020202020204" pitchFamily="34" charset="0"/>
                </a:rPr>
                <a:t>Vérification et mise à jour régulières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22" name="Google Shape;122;p6"/>
          <p:cNvSpPr txBox="1">
            <a:spLocks noGrp="1"/>
          </p:cNvSpPr>
          <p:nvPr>
            <p:ph type="body" idx="1"/>
          </p:nvPr>
        </p:nvSpPr>
        <p:spPr>
          <a:xfrm>
            <a:off x="594360" y="2632792"/>
            <a:ext cx="10344573" cy="3708517"/>
          </a:xfrm>
          <a:prstGeom prst="rect">
            <a:avLst/>
          </a:prstGeom>
          <a:noFill/>
          <a:ln>
            <a:noFill/>
          </a:ln>
        </p:spPr>
        <p:txBody>
          <a:bodyPr spcFirstLastPara="1" wrap="square" lIns="0" tIns="228600" rIns="0" bIns="0" anchor="t" anchorCtr="0">
            <a:normAutofit/>
          </a:bodyPr>
          <a:lstStyle/>
          <a:p>
            <a:pPr marL="685800" indent="-457200" fontAlgn="base">
              <a:buFont typeface="+mj-lt"/>
              <a:buAutoNum type="arabicPeriod"/>
            </a:pPr>
            <a:r>
              <a:rPr lang="de-DE" dirty="0" err="1"/>
              <a:t>Mettre</a:t>
            </a:r>
            <a:r>
              <a:rPr lang="de-DE" dirty="0"/>
              <a:t> en </a:t>
            </a:r>
            <a:r>
              <a:rPr lang="de-DE" dirty="0" err="1"/>
              <a:t>œuvre</a:t>
            </a:r>
            <a:r>
              <a:rPr lang="de-DE" dirty="0"/>
              <a:t> </a:t>
            </a:r>
            <a:r>
              <a:rPr lang="de-DE" dirty="0" err="1"/>
              <a:t>l’approvisionnement</a:t>
            </a:r>
            <a:r>
              <a:rPr lang="de-DE" dirty="0"/>
              <a:t> durable: </a:t>
            </a:r>
            <a:r>
              <a:rPr lang="de-DE" dirty="0" err="1"/>
              <a:t>étapes</a:t>
            </a:r>
            <a:r>
              <a:rPr lang="de-DE" dirty="0"/>
              <a:t> </a:t>
            </a:r>
            <a:r>
              <a:rPr lang="de-DE" dirty="0" err="1"/>
              <a:t>importantes</a:t>
            </a:r>
            <a:endParaRPr lang="de-DE" dirty="0"/>
          </a:p>
          <a:p>
            <a:pPr marL="685800" indent="-457200" fontAlgn="base">
              <a:buFont typeface="+mj-lt"/>
              <a:buAutoNum type="arabicPeriod"/>
            </a:pPr>
            <a:r>
              <a:rPr lang="de-DE" dirty="0" err="1"/>
              <a:t>Travail</a:t>
            </a:r>
            <a:r>
              <a:rPr lang="de-DE" dirty="0"/>
              <a:t> de </a:t>
            </a:r>
            <a:r>
              <a:rPr lang="de-DE" dirty="0" err="1"/>
              <a:t>groupe</a:t>
            </a:r>
            <a:endParaRPr lang="de-DE" dirty="0"/>
          </a:p>
          <a:p>
            <a:pPr marL="685800" indent="-457200" fontAlgn="base">
              <a:buFont typeface="+mj-lt"/>
              <a:buAutoNum type="arabicPeriod"/>
            </a:pPr>
            <a:r>
              <a:rPr lang="de-DE" dirty="0"/>
              <a:t>Gestion des </a:t>
            </a:r>
            <a:r>
              <a:rPr lang="de-DE" dirty="0" err="1"/>
              <a:t>risques</a:t>
            </a:r>
            <a:r>
              <a:rPr lang="de-DE" dirty="0"/>
              <a:t> </a:t>
            </a:r>
            <a:r>
              <a:rPr lang="de-DE" dirty="0" err="1"/>
              <a:t>liés</a:t>
            </a:r>
            <a:r>
              <a:rPr lang="de-DE" dirty="0"/>
              <a:t> à </a:t>
            </a:r>
            <a:r>
              <a:rPr lang="de-DE" dirty="0" err="1"/>
              <a:t>l’approvisionnement</a:t>
            </a:r>
            <a:r>
              <a:rPr lang="de-DE" dirty="0"/>
              <a:t> durable </a:t>
            </a:r>
          </a:p>
          <a:p>
            <a:pPr marL="685800" indent="-457200" fontAlgn="base">
              <a:buFont typeface="+mj-lt"/>
              <a:buAutoNum type="arabicPeriod"/>
            </a:pPr>
            <a:r>
              <a:rPr lang="de-DE" dirty="0" err="1"/>
              <a:t>Suivi</a:t>
            </a:r>
            <a:endParaRPr lang="de-DE" dirty="0"/>
          </a:p>
          <a:p>
            <a:pPr marL="571500" lvl="0" indent="-190500" algn="l" rtl="0">
              <a:lnSpc>
                <a:spcPct val="80000"/>
              </a:lnSpc>
              <a:spcBef>
                <a:spcPts val="2200"/>
              </a:spcBef>
              <a:spcAft>
                <a:spcPts val="0"/>
              </a:spcAft>
              <a:buSzPts val="2400"/>
              <a:buFont typeface="Arial"/>
              <a:buNone/>
            </a:pPr>
            <a:endParaRPr dirty="0">
              <a:latin typeface="Aptos" panose="020B0004020202020204" pitchFamily="34" charset="0"/>
            </a:endParaRPr>
          </a:p>
        </p:txBody>
      </p:sp>
      <p:sp>
        <p:nvSpPr>
          <p:cNvPr id="123" name="Google Shape;123;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594350" y="278129"/>
            <a:ext cx="7092900" cy="1593600"/>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1.4 </a:t>
            </a:r>
            <a:r>
              <a:rPr lang="fr-FR" sz="4000" dirty="0">
                <a:latin typeface="Aptos Serif" panose="02020604070405020304" pitchFamily="18" charset="0"/>
                <a:cs typeface="Aptos Serif" panose="02020604070405020304" pitchFamily="18" charset="0"/>
              </a:rPr>
              <a:t>Création d’un catalogue</a:t>
            </a:r>
            <a:endParaRPr dirty="0">
              <a:latin typeface="Aptos Serif" panose="02020604070405020304" pitchFamily="18" charset="0"/>
              <a:cs typeface="Aptos Serif" panose="02020604070405020304" pitchFamily="18" charset="0"/>
            </a:endParaRPr>
          </a:p>
        </p:txBody>
      </p:sp>
      <p:sp>
        <p:nvSpPr>
          <p:cNvPr id="314" name="Google Shape;314;p46"/>
          <p:cNvSpPr txBox="1">
            <a:spLocks noGrp="1"/>
          </p:cNvSpPr>
          <p:nvPr>
            <p:ph type="body" idx="1"/>
          </p:nvPr>
        </p:nvSpPr>
        <p:spPr>
          <a:xfrm>
            <a:off x="594350" y="2142650"/>
            <a:ext cx="11122200" cy="4189500"/>
          </a:xfrm>
          <a:prstGeom prst="rect">
            <a:avLst/>
          </a:prstGeom>
          <a:noFill/>
          <a:ln>
            <a:noFill/>
          </a:ln>
        </p:spPr>
        <p:txBody>
          <a:bodyPr spcFirstLastPara="1" wrap="square" lIns="0" tIns="228600" rIns="0" bIns="0" anchor="t" anchorCtr="0">
            <a:noAutofit/>
          </a:bodyPr>
          <a:lstStyle/>
          <a:p>
            <a:pPr lvl="0">
              <a:buSzPts val="5053"/>
            </a:pPr>
            <a:r>
              <a:rPr lang="fr-FR" sz="1600" dirty="0">
                <a:latin typeface="Aptos" panose="020B0004020202020204" pitchFamily="34" charset="0"/>
              </a:rPr>
              <a:t>Le catalogue doit contenir les informations suivantes :</a:t>
            </a:r>
          </a:p>
          <a:p>
            <a:pPr marL="571500" lvl="0" indent="-342900">
              <a:lnSpc>
                <a:spcPct val="120000"/>
              </a:lnSpc>
              <a:buSzPct val="150000"/>
              <a:buFont typeface="Arial" panose="020B0604020202020204" pitchFamily="34" charset="0"/>
              <a:buChar char="•"/>
            </a:pPr>
            <a:r>
              <a:rPr lang="fr-FR" sz="1600" b="0" dirty="0">
                <a:solidFill>
                  <a:srgbClr val="3F3F3F"/>
                </a:solidFill>
                <a:latin typeface="Aptos" panose="020B0004020202020204" pitchFamily="34" charset="0"/>
              </a:rPr>
              <a:t>Liste des produits et services régulièrement achetés par les communes</a:t>
            </a:r>
          </a:p>
          <a:p>
            <a:pPr marL="571500" lvl="0" indent="-342900">
              <a:lnSpc>
                <a:spcPct val="120000"/>
              </a:lnSpc>
              <a:buSzPct val="150000"/>
              <a:buFont typeface="Arial" panose="020B0604020202020204" pitchFamily="34" charset="0"/>
              <a:buChar char="•"/>
            </a:pPr>
            <a:r>
              <a:rPr lang="fr-FR" sz="1600" b="0" dirty="0">
                <a:solidFill>
                  <a:srgbClr val="3F3F3F"/>
                </a:solidFill>
                <a:latin typeface="Aptos" panose="020B0004020202020204" pitchFamily="34" charset="0"/>
              </a:rPr>
              <a:t>Critères de durabilité pour les produits et services que la commune souhaite acheter de manière durable, par exemple les labels environnementaux</a:t>
            </a:r>
          </a:p>
          <a:p>
            <a:pPr marL="571500" lvl="0" indent="-342900">
              <a:lnSpc>
                <a:spcPct val="120000"/>
              </a:lnSpc>
              <a:buSzPct val="150000"/>
              <a:buFont typeface="Arial" panose="020B0604020202020204" pitchFamily="34" charset="0"/>
              <a:buChar char="•"/>
            </a:pPr>
            <a:r>
              <a:rPr lang="fr-FR" sz="1600" b="0" dirty="0">
                <a:solidFill>
                  <a:srgbClr val="3F3F3F"/>
                </a:solidFill>
                <a:latin typeface="Aptos" panose="020B0004020202020204" pitchFamily="34" charset="0"/>
              </a:rPr>
              <a:t>Informations sur la manière dont ces produits et services sont généralement achetés par la commune, par exemple par achat direct, procédures simplifiées, appels d’offres, centrales d’achat ou achats groupés avec d’autres communes</a:t>
            </a:r>
          </a:p>
          <a:p>
            <a:pPr marL="571500" lvl="0" indent="-342900">
              <a:lnSpc>
                <a:spcPct val="120000"/>
              </a:lnSpc>
              <a:buSzPct val="150000"/>
              <a:buFont typeface="Arial" panose="020B0604020202020204" pitchFamily="34" charset="0"/>
              <a:buChar char="•"/>
            </a:pPr>
            <a:r>
              <a:rPr lang="fr-FR" sz="1600" b="0" dirty="0">
                <a:solidFill>
                  <a:srgbClr val="3F3F3F"/>
                </a:solidFill>
                <a:latin typeface="Aptos" panose="020B0004020202020204" pitchFamily="34" charset="0"/>
              </a:rPr>
              <a:t>Informations sur les fournisseurs de produits et services durables (noms, adresses, sites web des magasins et boutiques en ligne), y compris les résultats des évaluations des fournisseurs</a:t>
            </a:r>
          </a:p>
          <a:p>
            <a:pPr marL="571500" lvl="0" indent="-342900">
              <a:lnSpc>
                <a:spcPct val="120000"/>
              </a:lnSpc>
              <a:buSzPct val="150000"/>
              <a:buFont typeface="Arial" panose="020B0604020202020204" pitchFamily="34" charset="0"/>
              <a:buChar char="•"/>
            </a:pPr>
            <a:r>
              <a:rPr lang="fr-FR" sz="1600" b="0" dirty="0">
                <a:solidFill>
                  <a:srgbClr val="3F3F3F"/>
                </a:solidFill>
                <a:latin typeface="Aptos" panose="020B0004020202020204" pitchFamily="34" charset="0"/>
              </a:rPr>
              <a:t>Si possible : différences de prix et coûts entre les solutions conventionnelles et durables</a:t>
            </a:r>
          </a:p>
        </p:txBody>
      </p:sp>
      <p:sp>
        <p:nvSpPr>
          <p:cNvPr id="315" name="Google Shape;315;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594360" y="460343"/>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1.4 </a:t>
            </a:r>
            <a:r>
              <a:rPr lang="fr-FR" sz="4000" noProof="0" dirty="0">
                <a:latin typeface="Aptos Serif" panose="02020604070405020304" pitchFamily="18" charset="0"/>
                <a:cs typeface="Aptos Serif" panose="02020604070405020304" pitchFamily="18" charset="0"/>
              </a:rPr>
              <a:t>Structure du catalogue d‘approvisionnement</a:t>
            </a:r>
            <a:endParaRPr dirty="0">
              <a:latin typeface="Aptos Serif" panose="02020604070405020304" pitchFamily="18" charset="0"/>
              <a:cs typeface="Aptos Serif" panose="02020604070405020304" pitchFamily="18" charset="0"/>
            </a:endParaRPr>
          </a:p>
        </p:txBody>
      </p:sp>
      <p:sp>
        <p:nvSpPr>
          <p:cNvPr id="321" name="Google Shape;321;p47"/>
          <p:cNvSpPr txBox="1">
            <a:spLocks noGrp="1"/>
          </p:cNvSpPr>
          <p:nvPr>
            <p:ph type="body" idx="1"/>
          </p:nvPr>
        </p:nvSpPr>
        <p:spPr>
          <a:xfrm>
            <a:off x="594360" y="2053850"/>
            <a:ext cx="11101455" cy="4278370"/>
          </a:xfrm>
          <a:prstGeom prst="rect">
            <a:avLst/>
          </a:prstGeom>
          <a:noFill/>
          <a:ln>
            <a:noFill/>
          </a:ln>
        </p:spPr>
        <p:txBody>
          <a:bodyPr spcFirstLastPara="1" wrap="square" lIns="0" tIns="228600" rIns="0" bIns="0" anchor="t" anchorCtr="0">
            <a:normAutofit fontScale="92500"/>
          </a:bodyPr>
          <a:lstStyle/>
          <a:p>
            <a:pPr marL="457200" lvl="0" indent="0" algn="l" rtl="0">
              <a:lnSpc>
                <a:spcPct val="120000"/>
              </a:lnSpc>
              <a:spcBef>
                <a:spcPts val="2200"/>
              </a:spcBef>
              <a:spcAft>
                <a:spcPts val="0"/>
              </a:spcAft>
              <a:buSzPct val="117936"/>
              <a:buNone/>
            </a:pPr>
            <a:r>
              <a:rPr lang="fr-FR" sz="2200" noProof="0" dirty="0">
                <a:latin typeface="Aptos" panose="020B0004020202020204" pitchFamily="34" charset="0"/>
              </a:rPr>
              <a:t>Catégories essentielles du catalogue: groupes de produits et de services, complétés par</a:t>
            </a:r>
            <a:endParaRPr lang="fr-FR" noProof="0" dirty="0">
              <a:latin typeface="Aptos" panose="020B0004020202020204" pitchFamily="34" charset="0"/>
            </a:endParaRPr>
          </a:p>
          <a:p>
            <a:pPr marL="685800" lvl="0" indent="-457200" algn="l" rtl="0">
              <a:lnSpc>
                <a:spcPct val="80000"/>
              </a:lnSpc>
              <a:spcBef>
                <a:spcPts val="2200"/>
              </a:spcBef>
              <a:spcAft>
                <a:spcPts val="0"/>
              </a:spcAft>
              <a:buSzPct val="117936"/>
              <a:buFont typeface="Arial"/>
              <a:buChar char="•"/>
            </a:pPr>
            <a:r>
              <a:rPr lang="fr-FR" sz="2200" b="0" noProof="0" dirty="0">
                <a:solidFill>
                  <a:srgbClr val="3F3F3F"/>
                </a:solidFill>
                <a:latin typeface="Aptos" panose="020B0004020202020204" pitchFamily="34" charset="0"/>
              </a:rPr>
              <a:t>des descriptions détaillées</a:t>
            </a:r>
            <a:endParaRPr lang="fr-FR" noProof="0" dirty="0">
              <a:latin typeface="Aptos" panose="020B0004020202020204" pitchFamily="34" charset="0"/>
            </a:endParaRPr>
          </a:p>
          <a:p>
            <a:pPr marL="685800" lvl="0" indent="-457200" algn="l" rtl="0">
              <a:lnSpc>
                <a:spcPct val="80000"/>
              </a:lnSpc>
              <a:spcBef>
                <a:spcPts val="2200"/>
              </a:spcBef>
              <a:spcAft>
                <a:spcPts val="0"/>
              </a:spcAft>
              <a:buSzPct val="117936"/>
              <a:buFont typeface="Arial"/>
              <a:buChar char="•"/>
            </a:pPr>
            <a:r>
              <a:rPr lang="fr-FR" sz="2200" b="0" noProof="0" dirty="0">
                <a:solidFill>
                  <a:srgbClr val="3F3F3F"/>
                </a:solidFill>
                <a:latin typeface="Aptos" panose="020B0004020202020204" pitchFamily="34" charset="0"/>
              </a:rPr>
              <a:t>des critères de durabilité</a:t>
            </a:r>
            <a:endParaRPr lang="fr-FR" noProof="0" dirty="0">
              <a:latin typeface="Aptos" panose="020B0004020202020204" pitchFamily="34" charset="0"/>
            </a:endParaRPr>
          </a:p>
          <a:p>
            <a:pPr marL="685800" lvl="0" indent="-457200" algn="l" rtl="0">
              <a:lnSpc>
                <a:spcPct val="80000"/>
              </a:lnSpc>
              <a:spcBef>
                <a:spcPts val="2200"/>
              </a:spcBef>
              <a:spcAft>
                <a:spcPts val="0"/>
              </a:spcAft>
              <a:buSzPct val="117936"/>
              <a:buFont typeface="Arial"/>
              <a:buChar char="•"/>
            </a:pPr>
            <a:r>
              <a:rPr lang="fr-FR" sz="2200" b="0" noProof="0" dirty="0">
                <a:solidFill>
                  <a:srgbClr val="3F3F3F"/>
                </a:solidFill>
                <a:latin typeface="Aptos" panose="020B0004020202020204" pitchFamily="34" charset="0"/>
              </a:rPr>
              <a:t>des possibilités de preuve du respect des critères</a:t>
            </a:r>
          </a:p>
          <a:p>
            <a:pPr marL="685800" lvl="0" indent="-457200" algn="l" rtl="0">
              <a:lnSpc>
                <a:spcPct val="80000"/>
              </a:lnSpc>
              <a:spcBef>
                <a:spcPts val="2200"/>
              </a:spcBef>
              <a:spcAft>
                <a:spcPts val="0"/>
              </a:spcAft>
              <a:buSzPct val="117936"/>
              <a:buFont typeface="Arial"/>
              <a:buChar char="•"/>
            </a:pPr>
            <a:r>
              <a:rPr lang="fr-FR" sz="2200" b="0" noProof="0" dirty="0">
                <a:solidFill>
                  <a:srgbClr val="3F3F3F"/>
                </a:solidFill>
                <a:latin typeface="Aptos" panose="020B0004020202020204" pitchFamily="34" charset="0"/>
              </a:rPr>
              <a:t>des processus d’approvisionnement</a:t>
            </a:r>
            <a:endParaRPr lang="fr-FR" noProof="0" dirty="0">
              <a:latin typeface="Aptos" panose="020B0004020202020204" pitchFamily="34" charset="0"/>
            </a:endParaRPr>
          </a:p>
          <a:p>
            <a:pPr marL="685800" lvl="0" indent="-457200" algn="l" rtl="0">
              <a:lnSpc>
                <a:spcPct val="80000"/>
              </a:lnSpc>
              <a:spcBef>
                <a:spcPts val="2200"/>
              </a:spcBef>
              <a:spcAft>
                <a:spcPts val="0"/>
              </a:spcAft>
              <a:buSzPct val="117936"/>
              <a:buFont typeface="Arial"/>
              <a:buChar char="•"/>
            </a:pPr>
            <a:r>
              <a:rPr lang="fr-FR" sz="2200" b="0" noProof="0" dirty="0">
                <a:solidFill>
                  <a:srgbClr val="3F3F3F"/>
                </a:solidFill>
                <a:latin typeface="Aptos" panose="020B0004020202020204" pitchFamily="34" charset="0"/>
              </a:rPr>
              <a:t>des informations destinées aux fournisseurs</a:t>
            </a:r>
            <a:endParaRPr lang="fr-FR" noProof="0" dirty="0">
              <a:latin typeface="Aptos" panose="020B0004020202020204" pitchFamily="34" charset="0"/>
            </a:endParaRPr>
          </a:p>
          <a:p>
            <a:pPr marL="685800" lvl="0" indent="-457200" algn="l" rtl="0">
              <a:lnSpc>
                <a:spcPct val="80000"/>
              </a:lnSpc>
              <a:spcBef>
                <a:spcPts val="2200"/>
              </a:spcBef>
              <a:spcAft>
                <a:spcPts val="0"/>
              </a:spcAft>
              <a:buSzPct val="117936"/>
              <a:buFont typeface="Arial"/>
              <a:buChar char="•"/>
            </a:pPr>
            <a:r>
              <a:rPr lang="fr-FR" sz="2200" b="0" noProof="0" dirty="0">
                <a:solidFill>
                  <a:schemeClr val="tx1"/>
                </a:solidFill>
                <a:latin typeface="Aptos" panose="020B0004020202020204" pitchFamily="34" charset="0"/>
              </a:rPr>
              <a:t>des frais d’approvisionnement d’actualité</a:t>
            </a:r>
            <a:endParaRPr sz="2200" b="0" dirty="0">
              <a:solidFill>
                <a:schemeClr val="tx1"/>
              </a:solidFill>
              <a:latin typeface="Aptos" panose="020B0004020202020204" pitchFamily="34" charset="0"/>
            </a:endParaRPr>
          </a:p>
        </p:txBody>
      </p:sp>
      <p:sp>
        <p:nvSpPr>
          <p:cNvPr id="322" name="Google Shape;322;p4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594358" y="338428"/>
            <a:ext cx="6787747" cy="1593507"/>
          </a:xfrm>
          <a:prstGeom prst="rect">
            <a:avLst/>
          </a:prstGeom>
          <a:noFill/>
          <a:ln>
            <a:noFill/>
          </a:ln>
        </p:spPr>
        <p:txBody>
          <a:bodyPr spcFirstLastPara="1" wrap="square" lIns="0" tIns="0" rIns="0" bIns="0" anchor="b" anchorCtr="0">
            <a:noAutofit/>
          </a:bodyPr>
          <a:lstStyle/>
          <a:p>
            <a:pPr lvl="0"/>
            <a:r>
              <a:rPr lang="fr-FR" sz="4000" dirty="0">
                <a:latin typeface="Aptos Serif" panose="02020604070405020304" pitchFamily="18" charset="0"/>
                <a:cs typeface="Aptos Serif" panose="02020604070405020304" pitchFamily="18" charset="0"/>
              </a:rPr>
              <a:t>1.4 Identification et évaluation des fournisseurs</a:t>
            </a:r>
            <a:endParaRPr dirty="0"/>
          </a:p>
        </p:txBody>
      </p:sp>
      <p:sp>
        <p:nvSpPr>
          <p:cNvPr id="328" name="Google Shape;328;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grpSp>
        <p:nvGrpSpPr>
          <p:cNvPr id="329" name="Google Shape;329;p48"/>
          <p:cNvGrpSpPr/>
          <p:nvPr/>
        </p:nvGrpSpPr>
        <p:grpSpPr>
          <a:xfrm>
            <a:off x="594358" y="1422744"/>
            <a:ext cx="11332886" cy="5418667"/>
            <a:chOff x="0" y="0"/>
            <a:chExt cx="11332886" cy="5418667"/>
          </a:xfrm>
        </p:grpSpPr>
        <p:sp>
          <p:nvSpPr>
            <p:cNvPr id="330" name="Google Shape;330;p48"/>
            <p:cNvSpPr/>
            <p:nvPr/>
          </p:nvSpPr>
          <p:spPr>
            <a:xfrm>
              <a:off x="0" y="0"/>
              <a:ext cx="9637777"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1" name="Google Shape;331;p48"/>
            <p:cNvSpPr/>
            <p:nvPr/>
          </p:nvSpPr>
          <p:spPr>
            <a:xfrm>
              <a:off x="5674"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2" name="Google Shape;332;p48"/>
            <p:cNvSpPr txBox="1"/>
            <p:nvPr/>
          </p:nvSpPr>
          <p:spPr>
            <a:xfrm>
              <a:off x="111481" y="1731407"/>
              <a:ext cx="2517834" cy="1955852"/>
            </a:xfrm>
            <a:prstGeom prst="rect">
              <a:avLst/>
            </a:prstGeom>
            <a:noFill/>
            <a:ln>
              <a:noFill/>
            </a:ln>
          </p:spPr>
          <p:txBody>
            <a:bodyPr spcFirstLastPara="1" wrap="square" lIns="68575" tIns="68575" rIns="68575" bIns="68575" anchor="ctr" anchorCtr="0">
              <a:noAutofit/>
            </a:bodyPr>
            <a:lstStyle/>
            <a:p>
              <a:pPr lvl="0" algn="ctr">
                <a:lnSpc>
                  <a:spcPct val="90000"/>
                </a:lnSpc>
                <a:buSzPts val="2600"/>
              </a:pPr>
              <a:r>
                <a:rPr lang="fr-FR" sz="1800" dirty="0">
                  <a:solidFill>
                    <a:schemeClr val="lt1"/>
                  </a:solidFill>
                  <a:latin typeface="Aptos" panose="020B0004020202020204" pitchFamily="34" charset="0"/>
                </a:rPr>
                <a:t>Enquête auprès des fournisseurs potentiels</a:t>
              </a:r>
            </a:p>
          </p:txBody>
        </p:sp>
        <p:sp>
          <p:nvSpPr>
            <p:cNvPr id="333" name="Google Shape;333;p48"/>
            <p:cNvSpPr/>
            <p:nvPr/>
          </p:nvSpPr>
          <p:spPr>
            <a:xfrm>
              <a:off x="2871596"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4" name="Google Shape;334;p48"/>
            <p:cNvSpPr txBox="1"/>
            <p:nvPr/>
          </p:nvSpPr>
          <p:spPr>
            <a:xfrm>
              <a:off x="2977403" y="1731407"/>
              <a:ext cx="2517834" cy="1955852"/>
            </a:xfrm>
            <a:prstGeom prst="rect">
              <a:avLst/>
            </a:prstGeom>
            <a:noFill/>
            <a:ln>
              <a:noFill/>
            </a:ln>
          </p:spPr>
          <p:txBody>
            <a:bodyPr spcFirstLastPara="1" wrap="square" lIns="68575" tIns="68575" rIns="68575" bIns="68575" anchor="ctr" anchorCtr="0">
              <a:noAutofit/>
            </a:bodyPr>
            <a:lstStyle/>
            <a:p>
              <a:pPr lvl="0" algn="ctr">
                <a:lnSpc>
                  <a:spcPct val="90000"/>
                </a:lnSpc>
                <a:buSzPts val="2600"/>
              </a:pPr>
              <a:r>
                <a:rPr lang="fr-FR" sz="1800" dirty="0">
                  <a:solidFill>
                    <a:schemeClr val="lt1"/>
                  </a:solidFill>
                  <a:latin typeface="Aptos" panose="020B0004020202020204" pitchFamily="34" charset="0"/>
                </a:rPr>
                <a:t>Obtention de preuves relatives aux critères de durabilité</a:t>
              </a:r>
            </a:p>
          </p:txBody>
        </p:sp>
        <p:sp>
          <p:nvSpPr>
            <p:cNvPr id="335" name="Google Shape;335;p48"/>
            <p:cNvSpPr/>
            <p:nvPr/>
          </p:nvSpPr>
          <p:spPr>
            <a:xfrm>
              <a:off x="5737517"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6" name="Google Shape;336;p48"/>
            <p:cNvSpPr txBox="1"/>
            <p:nvPr/>
          </p:nvSpPr>
          <p:spPr>
            <a:xfrm>
              <a:off x="5843324" y="1731407"/>
              <a:ext cx="2517834" cy="1955852"/>
            </a:xfrm>
            <a:prstGeom prst="rect">
              <a:avLst/>
            </a:prstGeom>
            <a:noFill/>
            <a:ln>
              <a:noFill/>
            </a:ln>
          </p:spPr>
          <p:txBody>
            <a:bodyPr spcFirstLastPara="1" wrap="square" lIns="68575" tIns="68575" rIns="68575" bIns="68575" anchor="ctr" anchorCtr="0">
              <a:noAutofit/>
            </a:bodyPr>
            <a:lstStyle/>
            <a:p>
              <a:pPr lvl="0" algn="ctr">
                <a:lnSpc>
                  <a:spcPct val="90000"/>
                </a:lnSpc>
                <a:buSzPts val="2600"/>
              </a:pPr>
              <a:r>
                <a:rPr lang="fr-FR" sz="1800" dirty="0">
                  <a:solidFill>
                    <a:schemeClr val="lt1"/>
                  </a:solidFill>
                  <a:latin typeface="Aptos" panose="020B0004020202020204" pitchFamily="34" charset="0"/>
                </a:rPr>
                <a:t>Vérification de ces preuves</a:t>
              </a:r>
            </a:p>
          </p:txBody>
        </p:sp>
        <p:sp>
          <p:nvSpPr>
            <p:cNvPr id="337" name="Google Shape;337;p48"/>
            <p:cNvSpPr/>
            <p:nvPr/>
          </p:nvSpPr>
          <p:spPr>
            <a:xfrm>
              <a:off x="8603438"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8" name="Google Shape;338;p48"/>
            <p:cNvSpPr txBox="1"/>
            <p:nvPr/>
          </p:nvSpPr>
          <p:spPr>
            <a:xfrm>
              <a:off x="8709245" y="1731407"/>
              <a:ext cx="2517834" cy="1955852"/>
            </a:xfrm>
            <a:prstGeom prst="rect">
              <a:avLst/>
            </a:prstGeom>
            <a:noFill/>
            <a:ln>
              <a:noFill/>
            </a:ln>
          </p:spPr>
          <p:txBody>
            <a:bodyPr spcFirstLastPara="1" wrap="square" lIns="68575" tIns="68575" rIns="68575" bIns="68575" anchor="ctr" anchorCtr="0">
              <a:noAutofit/>
            </a:bodyPr>
            <a:lstStyle/>
            <a:p>
              <a:pPr lvl="0" algn="ctr">
                <a:lnSpc>
                  <a:spcPct val="90000"/>
                </a:lnSpc>
                <a:buSzPts val="2600"/>
              </a:pPr>
              <a:r>
                <a:rPr lang="fr-FR" sz="1800" dirty="0">
                  <a:solidFill>
                    <a:schemeClr val="lt1"/>
                  </a:solidFill>
                  <a:latin typeface="Aptos" panose="020B0004020202020204" pitchFamily="34" charset="0"/>
                </a:rPr>
                <a:t>Comparaison des prix et inscription au catalogue d’achats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594358" y="1074974"/>
            <a:ext cx="5942448" cy="2354026"/>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1.4 </a:t>
            </a:r>
            <a:r>
              <a:rPr lang="fr-FR" sz="4000" dirty="0">
                <a:latin typeface="Aptos Serif" panose="02020604070405020304" pitchFamily="18" charset="0"/>
                <a:cs typeface="Aptos Serif" panose="02020604070405020304" pitchFamily="18" charset="0"/>
              </a:rPr>
              <a:t>Vérification et mise à jour régulières</a:t>
            </a:r>
            <a:br>
              <a:rPr lang="de-DE" dirty="0"/>
            </a:br>
            <a:endParaRPr dirty="0"/>
          </a:p>
        </p:txBody>
      </p:sp>
      <p:sp>
        <p:nvSpPr>
          <p:cNvPr id="344" name="Google Shape;344;p49"/>
          <p:cNvSpPr txBox="1">
            <a:spLocks noGrp="1"/>
          </p:cNvSpPr>
          <p:nvPr>
            <p:ph type="body" idx="1"/>
          </p:nvPr>
        </p:nvSpPr>
        <p:spPr>
          <a:xfrm>
            <a:off x="594359" y="3279579"/>
            <a:ext cx="6139145" cy="2994415"/>
          </a:xfrm>
          <a:prstGeom prst="rect">
            <a:avLst/>
          </a:prstGeom>
          <a:noFill/>
          <a:ln>
            <a:noFill/>
          </a:ln>
        </p:spPr>
        <p:txBody>
          <a:bodyPr spcFirstLastPara="1" wrap="square" lIns="0" tIns="228600" rIns="0" bIns="0" anchor="t" anchorCtr="0">
            <a:normAutofit/>
          </a:bodyPr>
          <a:lstStyle/>
          <a:p>
            <a:pPr marL="228600" lvl="0" indent="0">
              <a:lnSpc>
                <a:spcPct val="100000"/>
              </a:lnSpc>
            </a:pPr>
            <a:r>
              <a:rPr lang="fr-FR" dirty="0">
                <a:latin typeface="Aptos" panose="020B0004020202020204" pitchFamily="34" charset="0"/>
              </a:rPr>
              <a:t>Les marchés étant en constante évolution, le catalogue doit être régulièrement mis à jour. </a:t>
            </a:r>
          </a:p>
          <a:p>
            <a:pPr marL="228600" lvl="0" indent="0">
              <a:lnSpc>
                <a:spcPct val="100000"/>
              </a:lnSpc>
            </a:pPr>
            <a:r>
              <a:rPr lang="fr-FR" dirty="0">
                <a:latin typeface="Aptos" panose="020B0004020202020204" pitchFamily="34" charset="0"/>
              </a:rPr>
              <a:t>Une autre possibilité pour maintenir le catalogue à jour consiste à le transformer en boutique en ligne.</a:t>
            </a:r>
          </a:p>
        </p:txBody>
      </p:sp>
      <p:sp>
        <p:nvSpPr>
          <p:cNvPr id="345" name="Google Shape;345;p49"/>
          <p:cNvSpPr>
            <a:spLocks noGrp="1"/>
          </p:cNvSpPr>
          <p:nvPr>
            <p:ph type="pic" idx="2"/>
          </p:nvPr>
        </p:nvSpPr>
        <p:spPr>
          <a:xfrm flipH="1">
            <a:off x="7128508" y="0"/>
            <a:ext cx="5063491" cy="6858000"/>
          </a:xfrm>
          <a:prstGeom prst="flowChartDelay">
            <a:avLst/>
          </a:prstGeom>
          <a:solidFill>
            <a:srgbClr val="87C3CD"/>
          </a:solidFill>
          <a:ln>
            <a:noFill/>
          </a:ln>
        </p:spPr>
        <p:txBody>
          <a:bodyPr/>
          <a:lstStyle/>
          <a:p>
            <a:endParaRPr lang="de-DE"/>
          </a:p>
        </p:txBody>
      </p:sp>
      <p:sp>
        <p:nvSpPr>
          <p:cNvPr id="346" name="Google Shape;346;p49"/>
          <p:cNvSpPr txBox="1"/>
          <p:nvPr/>
        </p:nvSpPr>
        <p:spPr>
          <a:xfrm>
            <a:off x="8141569" y="1890117"/>
            <a:ext cx="4050431" cy="3631723"/>
          </a:xfrm>
          <a:prstGeom prst="rect">
            <a:avLst/>
          </a:prstGeom>
          <a:solidFill>
            <a:srgbClr val="87C3CD"/>
          </a:solidFill>
          <a:ln>
            <a:noFill/>
          </a:ln>
        </p:spPr>
        <p:txBody>
          <a:bodyPr spcFirstLastPara="1" wrap="square" lIns="91425" tIns="45700" rIns="91425" bIns="45700" anchor="t" anchorCtr="0">
            <a:spAutoFit/>
          </a:bodyPr>
          <a:lstStyle/>
          <a:p>
            <a:pPr lvl="0">
              <a:buSzPts val="2400"/>
            </a:pPr>
            <a:r>
              <a:rPr lang="fr-FR" sz="1800" dirty="0">
                <a:solidFill>
                  <a:schemeClr val="lt1"/>
                </a:solidFill>
                <a:latin typeface="Aptos" panose="020B0004020202020204" pitchFamily="34" charset="0"/>
              </a:rPr>
              <a:t>Catalogue sous forme de boutique en ligne</a:t>
            </a:r>
          </a:p>
          <a:p>
            <a:pPr lvl="0">
              <a:buSzPts val="2400"/>
            </a:pPr>
            <a:endParaRPr lang="fr-FR" sz="1800" dirty="0">
              <a:solidFill>
                <a:schemeClr val="lt1"/>
              </a:solidFill>
              <a:latin typeface="Aptos" panose="020B0004020202020204" pitchFamily="34" charset="0"/>
            </a:endParaRPr>
          </a:p>
          <a:p>
            <a:pPr lvl="0">
              <a:buSzPts val="2400"/>
            </a:pPr>
            <a:r>
              <a:rPr lang="fr-FR" sz="1800" dirty="0">
                <a:solidFill>
                  <a:schemeClr val="lt1"/>
                </a:solidFill>
                <a:latin typeface="Aptos" panose="020B0004020202020204" pitchFamily="34" charset="0"/>
              </a:rPr>
              <a:t>Une boutique en ligne permet aux </a:t>
            </a:r>
            <a:r>
              <a:rPr lang="fr-FR" sz="1800" dirty="0" err="1">
                <a:solidFill>
                  <a:schemeClr val="lt1"/>
                </a:solidFill>
                <a:latin typeface="Aptos" panose="020B0004020202020204" pitchFamily="34" charset="0"/>
              </a:rPr>
              <a:t>employé·e·s</a:t>
            </a:r>
            <a:r>
              <a:rPr lang="fr-FR" sz="1800" dirty="0">
                <a:solidFill>
                  <a:schemeClr val="lt1"/>
                </a:solidFill>
                <a:latin typeface="Aptos" panose="020B0004020202020204" pitchFamily="34" charset="0"/>
              </a:rPr>
              <a:t> de la commune de commander directement auprès de différents fournisseurs des produits présélectionnés, par ex. des produits d’entretien auprès d’un fournisseur local ou des camions de pompiers auprès du service central d’approvisionnement.</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47" name="Google Shape;347;p4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594360" y="912911"/>
            <a:ext cx="641223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1.4 </a:t>
            </a:r>
            <a:r>
              <a:rPr lang="fr-FR" dirty="0">
                <a:latin typeface="Aptos Serif" panose="02020604070405020304" pitchFamily="18" charset="0"/>
                <a:cs typeface="Aptos Serif" panose="02020604070405020304" pitchFamily="18" charset="0"/>
              </a:rPr>
              <a:t>Exemple pratique : </a:t>
            </a:r>
            <a:br>
              <a:rPr lang="fr-FR" dirty="0">
                <a:latin typeface="Aptos Serif" panose="02020604070405020304" pitchFamily="18" charset="0"/>
                <a:cs typeface="Aptos Serif" panose="02020604070405020304" pitchFamily="18" charset="0"/>
              </a:rPr>
            </a:br>
            <a:r>
              <a:rPr lang="fr-FR" dirty="0">
                <a:latin typeface="Aptos Serif" panose="02020604070405020304" pitchFamily="18" charset="0"/>
                <a:cs typeface="Aptos Serif" panose="02020604070405020304" pitchFamily="18" charset="0"/>
              </a:rPr>
              <a:t>(e-)catalogue</a:t>
            </a:r>
            <a:br>
              <a:rPr lang="de-DE" dirty="0"/>
            </a:br>
            <a:r>
              <a:rPr lang="fr-FR" sz="1800" noProof="0" dirty="0">
                <a:latin typeface="Aptos" panose="020B0004020202020204" pitchFamily="34" charset="0"/>
              </a:rPr>
              <a:t>Le catalogue d‘approvisionnement comme boutique en ligne, Nurember</a:t>
            </a:r>
            <a:r>
              <a:rPr lang="fr-FR" sz="1800" noProof="0" dirty="0">
                <a:solidFill>
                  <a:schemeClr val="tx1">
                    <a:lumMod val="75000"/>
                    <a:lumOff val="25000"/>
                  </a:schemeClr>
                </a:solidFill>
                <a:latin typeface="Aptos" panose="020B0004020202020204" pitchFamily="34" charset="0"/>
              </a:rPr>
              <a:t>g</a:t>
            </a:r>
            <a:br>
              <a:rPr lang="de-DE" dirty="0"/>
            </a:br>
            <a:endParaRPr dirty="0"/>
          </a:p>
        </p:txBody>
      </p:sp>
      <p:sp>
        <p:nvSpPr>
          <p:cNvPr id="354" name="Google Shape;354;p50"/>
          <p:cNvSpPr txBox="1">
            <a:spLocks noGrp="1"/>
          </p:cNvSpPr>
          <p:nvPr>
            <p:ph type="body" idx="1"/>
          </p:nvPr>
        </p:nvSpPr>
        <p:spPr>
          <a:xfrm>
            <a:off x="594360" y="2867544"/>
            <a:ext cx="6540087" cy="3464676"/>
          </a:xfrm>
          <a:prstGeom prst="rect">
            <a:avLst/>
          </a:prstGeom>
          <a:noFill/>
          <a:ln>
            <a:noFill/>
          </a:ln>
        </p:spPr>
        <p:txBody>
          <a:bodyPr spcFirstLastPara="1" wrap="square" lIns="0" tIns="228600" rIns="0" bIns="0" anchor="t" anchorCtr="0">
            <a:normAutofit fontScale="70000" lnSpcReduction="20000"/>
          </a:bodyPr>
          <a:lstStyle/>
          <a:p>
            <a:pPr marL="0" lvl="0" indent="0">
              <a:lnSpc>
                <a:spcPct val="120000"/>
              </a:lnSpc>
              <a:spcBef>
                <a:spcPts val="600"/>
              </a:spcBef>
              <a:buSzPct val="142857"/>
            </a:pPr>
            <a:r>
              <a:rPr lang="fr-FR" dirty="0">
                <a:latin typeface="Aptos" panose="020B0004020202020204" pitchFamily="34" charset="0"/>
              </a:rPr>
              <a:t>Depuis mars 2023, la ville de Nuremberg utilise un nouveau système d’approvisionnement électronique. Le système de boutique-catalogue soutient l’approvisionnement décentralisé par les services spécialisés et les entreprises communales. Les catalogues de produits dans le système sont basés sur des contrats-cadres mis en concurrence ou des accords de rabais négociés. La centrale d’achat sélectionne les fournisseurs et met en œuvre les procédures d’adjudication.</a:t>
            </a:r>
          </a:p>
          <a:p>
            <a:pPr marL="0" lvl="0" indent="0">
              <a:lnSpc>
                <a:spcPct val="120000"/>
              </a:lnSpc>
              <a:spcBef>
                <a:spcPts val="600"/>
              </a:spcBef>
              <a:buSzPct val="142857"/>
            </a:pPr>
            <a:r>
              <a:rPr lang="fr-FR" dirty="0">
                <a:latin typeface="Aptos" panose="020B0004020202020204" pitchFamily="34" charset="0"/>
              </a:rPr>
              <a:t>La plateforme peur être utilisée pour :</a:t>
            </a:r>
          </a:p>
          <a:p>
            <a:pPr marL="342900" lvl="0" indent="-342900">
              <a:lnSpc>
                <a:spcPct val="120000"/>
              </a:lnSpc>
              <a:spcBef>
                <a:spcPts val="600"/>
              </a:spcBef>
              <a:buSzPct val="142857"/>
              <a:buFont typeface="Arial" panose="020B0604020202020204" pitchFamily="34" charset="0"/>
              <a:buChar char="•"/>
            </a:pPr>
            <a:r>
              <a:rPr lang="fr-FR" dirty="0">
                <a:latin typeface="Aptos" panose="020B0004020202020204" pitchFamily="34" charset="0"/>
              </a:rPr>
              <a:t>commander les produits directement à partir des catalogues de contrats-cadres</a:t>
            </a:r>
          </a:p>
          <a:p>
            <a:pPr marL="342900" lvl="0" indent="-342900">
              <a:lnSpc>
                <a:spcPct val="120000"/>
              </a:lnSpc>
              <a:spcBef>
                <a:spcPts val="600"/>
              </a:spcBef>
              <a:buSzPct val="142857"/>
              <a:buFont typeface="Arial" panose="020B0604020202020204" pitchFamily="34" charset="0"/>
              <a:buChar char="•"/>
            </a:pPr>
            <a:r>
              <a:rPr lang="fr-FR" dirty="0">
                <a:latin typeface="Aptos" panose="020B0004020202020204" pitchFamily="34" charset="0"/>
              </a:rPr>
              <a:t>effectuer des commandes directes  jusqu’à 5000 € nets en dehors des contrats-cadres</a:t>
            </a:r>
          </a:p>
          <a:p>
            <a:pPr marL="342900" lvl="0" indent="-342900">
              <a:lnSpc>
                <a:spcPct val="120000"/>
              </a:lnSpc>
              <a:spcBef>
                <a:spcPts val="600"/>
              </a:spcBef>
              <a:buSzPct val="142857"/>
              <a:buFont typeface="Arial" panose="020B0604020202020204" pitchFamily="34" charset="0"/>
              <a:buChar char="•"/>
            </a:pPr>
            <a:r>
              <a:rPr lang="fr-FR" dirty="0">
                <a:latin typeface="Aptos" panose="020B0004020202020204" pitchFamily="34" charset="0"/>
              </a:rPr>
              <a:t>signaler les exigences individuelles (commandes hors catalogue) à la centrale d’achat</a:t>
            </a:r>
          </a:p>
          <a:p>
            <a:pPr marL="457200" lvl="0" indent="-228600" algn="l" rtl="0">
              <a:lnSpc>
                <a:spcPct val="90000"/>
              </a:lnSpc>
              <a:spcBef>
                <a:spcPts val="1800"/>
              </a:spcBef>
              <a:spcAft>
                <a:spcPts val="0"/>
              </a:spcAft>
              <a:buClr>
                <a:srgbClr val="3F3F3F"/>
              </a:buClr>
              <a:buSzPct val="142857"/>
              <a:buFont typeface="Arial"/>
              <a:buNone/>
            </a:pPr>
            <a:endParaRPr dirty="0"/>
          </a:p>
        </p:txBody>
      </p:sp>
      <p:sp>
        <p:nvSpPr>
          <p:cNvPr id="355" name="Google Shape;355;p5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24</a:t>
            </a:fld>
            <a:endParaRPr/>
          </a:p>
        </p:txBody>
      </p:sp>
      <p:pic>
        <p:nvPicPr>
          <p:cNvPr id="356" name="Google Shape;356;p50"/>
          <p:cNvPicPr preferRelativeResize="0"/>
          <p:nvPr/>
        </p:nvPicPr>
        <p:blipFill rotWithShape="1">
          <a:blip r:embed="rId3">
            <a:alphaModFix/>
          </a:blip>
          <a:srcRect l="14476" t="7667" r="15057" b="5736"/>
          <a:stretch/>
        </p:blipFill>
        <p:spPr>
          <a:xfrm>
            <a:off x="7493954" y="1871330"/>
            <a:ext cx="4506660" cy="31153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txBox="1">
            <a:spLocks noGrp="1"/>
          </p:cNvSpPr>
          <p:nvPr>
            <p:ph type="title"/>
          </p:nvPr>
        </p:nvSpPr>
        <p:spPr>
          <a:xfrm>
            <a:off x="594360" y="373973"/>
            <a:ext cx="8624068"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1. Mettre en œuvre l‘approvisionnement durable: </a:t>
            </a:r>
            <a:r>
              <a:rPr lang="fr-FR"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p>
        </p:txBody>
      </p:sp>
      <p:sp>
        <p:nvSpPr>
          <p:cNvPr id="363" name="Google Shape;363;p51"/>
          <p:cNvSpPr txBox="1">
            <a:spLocks noGrp="1"/>
          </p:cNvSpPr>
          <p:nvPr>
            <p:ph type="body" idx="1"/>
          </p:nvPr>
        </p:nvSpPr>
        <p:spPr>
          <a:xfrm>
            <a:off x="625025" y="2216800"/>
            <a:ext cx="10941900" cy="3866100"/>
          </a:xfrm>
          <a:prstGeom prst="rect">
            <a:avLst/>
          </a:prstGeom>
          <a:noFill/>
          <a:ln>
            <a:noFill/>
          </a:ln>
        </p:spPr>
        <p:txBody>
          <a:bodyPr spcFirstLastPara="1" wrap="square" lIns="0" tIns="228600" rIns="0" bIns="0" anchor="t" anchorCtr="0">
            <a:normAutofit/>
          </a:bodyPr>
          <a:lstStyle/>
          <a:p>
            <a:pPr marL="228600" lvl="0" indent="0"/>
            <a:r>
              <a:rPr lang="de-DE" dirty="0">
                <a:latin typeface="Aptos" panose="020B0004020202020204" pitchFamily="34" charset="0"/>
              </a:rPr>
              <a:t>1.1 </a:t>
            </a:r>
            <a:r>
              <a:rPr lang="fr-FR" noProof="0" dirty="0">
                <a:latin typeface="Aptos" panose="020B0004020202020204" pitchFamily="34" charset="0"/>
              </a:rPr>
              <a:t>Mettre en œuvre les préparatifs</a:t>
            </a:r>
          </a:p>
          <a:p>
            <a:pPr marL="228600" lvl="0" indent="0"/>
            <a:r>
              <a:rPr lang="fr-FR" noProof="0" dirty="0">
                <a:latin typeface="Aptos" panose="020B0004020202020204" pitchFamily="34" charset="0"/>
              </a:rPr>
              <a:t>1.2 Quatre possibilité de mise en œuvre</a:t>
            </a:r>
          </a:p>
          <a:p>
            <a:pPr marL="228600" lvl="0" indent="0"/>
            <a:r>
              <a:rPr lang="fr-FR" noProof="0" dirty="0">
                <a:latin typeface="Aptos" panose="020B0004020202020204" pitchFamily="34" charset="0"/>
              </a:rPr>
              <a:t>1.3 Labels de qualité: des outils précieux </a:t>
            </a:r>
          </a:p>
          <a:p>
            <a:pPr marL="228600" lvl="0" indent="0"/>
            <a:r>
              <a:rPr lang="fr-FR" noProof="0" dirty="0">
                <a:latin typeface="Aptos" panose="020B0004020202020204" pitchFamily="34" charset="0"/>
              </a:rPr>
              <a:t>1.4 Etablir un catalogue d’approvisionnement</a:t>
            </a:r>
          </a:p>
          <a:p>
            <a:pPr marL="228600" lvl="0" indent="0" algn="l" rtl="0">
              <a:lnSpc>
                <a:spcPct val="80000"/>
              </a:lnSpc>
              <a:spcBef>
                <a:spcPts val="2200"/>
              </a:spcBef>
              <a:spcAft>
                <a:spcPts val="0"/>
              </a:spcAft>
              <a:buSzPts val="2400"/>
              <a:buNone/>
            </a:pPr>
            <a:r>
              <a:rPr lang="fr-FR" noProof="0" dirty="0">
                <a:solidFill>
                  <a:schemeClr val="accent6"/>
                </a:solidFill>
                <a:latin typeface="Aptos" panose="020B0004020202020204" pitchFamily="34" charset="0"/>
              </a:rPr>
              <a:t>1.5 Approvisionnements local et régional</a:t>
            </a:r>
            <a:endParaRPr lang="fr-FR" noProof="0" dirty="0">
              <a:latin typeface="Aptos" panose="020B0004020202020204" pitchFamily="34" charset="0"/>
            </a:endParaRP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1.6 Communication</a:t>
            </a:r>
            <a:endParaRPr dirty="0">
              <a:latin typeface="Aptos" panose="020B0004020202020204" pitchFamily="34" charset="0"/>
            </a:endParaRPr>
          </a:p>
        </p:txBody>
      </p:sp>
      <p:sp>
        <p:nvSpPr>
          <p:cNvPr id="364" name="Google Shape;364;p5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575310" y="118109"/>
            <a:ext cx="6340497"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1.5 </a:t>
            </a:r>
            <a:r>
              <a:rPr lang="fr-FR" dirty="0">
                <a:latin typeface="Aptos Serif" panose="02020604070405020304" pitchFamily="18" charset="0"/>
                <a:cs typeface="Aptos Serif" panose="02020604070405020304" pitchFamily="18" charset="0"/>
              </a:rPr>
              <a:t>Approvisionnement local et régional</a:t>
            </a:r>
            <a:endParaRPr dirty="0">
              <a:latin typeface="Aptos Serif" panose="02020604070405020304" pitchFamily="18" charset="0"/>
              <a:cs typeface="Aptos Serif" panose="02020604070405020304" pitchFamily="18" charset="0"/>
            </a:endParaRPr>
          </a:p>
        </p:txBody>
      </p:sp>
      <p:sp>
        <p:nvSpPr>
          <p:cNvPr id="370" name="Google Shape;370;p52"/>
          <p:cNvSpPr>
            <a:spLocks noGrp="1"/>
          </p:cNvSpPr>
          <p:nvPr>
            <p:ph type="pic" idx="2"/>
          </p:nvPr>
        </p:nvSpPr>
        <p:spPr>
          <a:xfrm flipH="1">
            <a:off x="7030685" y="0"/>
            <a:ext cx="5458495" cy="6858000"/>
          </a:xfrm>
          <a:prstGeom prst="flowChartDelay">
            <a:avLst/>
          </a:prstGeom>
          <a:solidFill>
            <a:srgbClr val="87C3CD"/>
          </a:solidFill>
          <a:ln>
            <a:noFill/>
          </a:ln>
        </p:spPr>
        <p:txBody>
          <a:bodyPr/>
          <a:lstStyle/>
          <a:p>
            <a:endParaRPr lang="de-DE"/>
          </a:p>
        </p:txBody>
      </p:sp>
      <p:sp>
        <p:nvSpPr>
          <p:cNvPr id="371" name="Google Shape;371;p5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26</a:t>
            </a:fld>
            <a:endParaRPr/>
          </a:p>
        </p:txBody>
      </p:sp>
      <p:sp>
        <p:nvSpPr>
          <p:cNvPr id="372" name="Google Shape;372;p52"/>
          <p:cNvSpPr txBox="1"/>
          <p:nvPr/>
        </p:nvSpPr>
        <p:spPr>
          <a:xfrm>
            <a:off x="450815" y="3228801"/>
            <a:ext cx="6671310" cy="30161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000" b="1" i="0" u="none" strike="noStrike" cap="none" noProof="0" dirty="0">
                <a:solidFill>
                  <a:schemeClr val="accent4"/>
                </a:solidFill>
                <a:latin typeface="Aptos" panose="020B0004020202020204" pitchFamily="34" charset="0"/>
                <a:sym typeface="Arial"/>
              </a:rPr>
              <a:t>Exigences avantageuses pour les soumissionnaires régionaux et locaux en cas d’appels d’offres:</a:t>
            </a:r>
          </a:p>
          <a:p>
            <a:pPr marL="0" marR="0" lvl="0" indent="0" algn="l" rtl="0">
              <a:lnSpc>
                <a:spcPct val="100000"/>
              </a:lnSpc>
              <a:spcBef>
                <a:spcPts val="0"/>
              </a:spcBef>
              <a:spcAft>
                <a:spcPts val="0"/>
              </a:spcAft>
              <a:buNone/>
            </a:pPr>
            <a:endParaRPr sz="1200" b="0" i="0" u="none" strike="noStrike" cap="none" dirty="0">
              <a:solidFill>
                <a:srgbClr val="000000"/>
              </a:solidFill>
              <a:highlight>
                <a:srgbClr val="FFFF00"/>
              </a:highlight>
              <a:latin typeface="Arial"/>
              <a:ea typeface="Arial"/>
              <a:cs typeface="Arial"/>
              <a:sym typeface="Arial"/>
            </a:endParaRPr>
          </a:p>
          <a:p>
            <a:pPr marL="571500" lvl="0" indent="-342900">
              <a:lnSpc>
                <a:spcPct val="115000"/>
              </a:lnSpc>
              <a:spcBef>
                <a:spcPts val="300"/>
              </a:spcBef>
              <a:buClr>
                <a:schemeClr val="accent4"/>
              </a:buClr>
              <a:buSzPts val="2400"/>
              <a:buFont typeface="Arial"/>
              <a:buChar char="•"/>
            </a:pPr>
            <a:r>
              <a:rPr lang="fr-FR" sz="1800" dirty="0">
                <a:solidFill>
                  <a:srgbClr val="3F3F3F"/>
                </a:solidFill>
                <a:latin typeface="Aptos" panose="020B0004020202020204" pitchFamily="34" charset="0"/>
              </a:rPr>
              <a:t>Évaluation des émissions liées au transport</a:t>
            </a:r>
            <a:endParaRPr lang="fr-FR" sz="1050" dirty="0">
              <a:latin typeface="Aptos" panose="020B0004020202020204" pitchFamily="34" charset="0"/>
            </a:endParaRPr>
          </a:p>
          <a:p>
            <a:pPr marL="571500" lvl="0" indent="-342900">
              <a:lnSpc>
                <a:spcPct val="115000"/>
              </a:lnSpc>
              <a:spcBef>
                <a:spcPts val="600"/>
              </a:spcBef>
              <a:buClr>
                <a:schemeClr val="accent4"/>
              </a:buClr>
              <a:buSzPts val="2400"/>
              <a:buFont typeface="Arial"/>
              <a:buChar char="•"/>
            </a:pPr>
            <a:r>
              <a:rPr lang="fr-FR" sz="1800" dirty="0">
                <a:solidFill>
                  <a:srgbClr val="3F3F3F"/>
                </a:solidFill>
                <a:latin typeface="Aptos" panose="020B0004020202020204" pitchFamily="34" charset="0"/>
              </a:rPr>
              <a:t>Répartition des commandes importantes en lots plus petits</a:t>
            </a:r>
            <a:endParaRPr lang="fr-FR" sz="1050" dirty="0">
              <a:latin typeface="Aptos" panose="020B0004020202020204" pitchFamily="34" charset="0"/>
            </a:endParaRPr>
          </a:p>
          <a:p>
            <a:pPr marL="571500" lvl="0" indent="-342900">
              <a:lnSpc>
                <a:spcPct val="115000"/>
              </a:lnSpc>
              <a:spcBef>
                <a:spcPts val="600"/>
              </a:spcBef>
              <a:buClr>
                <a:schemeClr val="accent4"/>
              </a:buClr>
              <a:buSzPts val="2400"/>
              <a:buFont typeface="Arial"/>
              <a:buChar char="•"/>
            </a:pPr>
            <a:r>
              <a:rPr lang="fr-FR" sz="1800" dirty="0">
                <a:solidFill>
                  <a:srgbClr val="3F3F3F"/>
                </a:solidFill>
                <a:latin typeface="Aptos" panose="020B0004020202020204" pitchFamily="34" charset="0"/>
              </a:rPr>
              <a:t>Définition de délais de livraison ou de réaction courts</a:t>
            </a:r>
          </a:p>
          <a:p>
            <a:pPr marL="571500" lvl="0" indent="-342900">
              <a:lnSpc>
                <a:spcPct val="115000"/>
              </a:lnSpc>
              <a:spcBef>
                <a:spcPts val="600"/>
              </a:spcBef>
              <a:buClr>
                <a:schemeClr val="accent4"/>
              </a:buClr>
              <a:buSzPts val="2400"/>
              <a:buFont typeface="Arial"/>
              <a:buChar char="•"/>
            </a:pPr>
            <a:r>
              <a:rPr lang="fr-FR" sz="1800" dirty="0">
                <a:solidFill>
                  <a:srgbClr val="3F3F3F"/>
                </a:solidFill>
                <a:latin typeface="Aptos" panose="020B0004020202020204" pitchFamily="34" charset="0"/>
              </a:rPr>
              <a:t>Définition de critères de qualité que les fournisseurs locaux/régionaux sont plus à même de remplir</a:t>
            </a:r>
            <a:endParaRPr lang="fr-FR" sz="1050" dirty="0">
              <a:latin typeface="Aptos" panose="020B0004020202020204" pitchFamily="34" charset="0"/>
            </a:endParaRPr>
          </a:p>
          <a:p>
            <a:pPr marL="285750" marR="0" lvl="0" indent="-177800" algn="l" rtl="0">
              <a:lnSpc>
                <a:spcPct val="100000"/>
              </a:lnSpc>
              <a:spcBef>
                <a:spcPts val="0"/>
              </a:spcBef>
              <a:spcAft>
                <a:spcPts val="0"/>
              </a:spcAft>
              <a:buClr>
                <a:srgbClr val="000000"/>
              </a:buClr>
              <a:buSzPts val="1700"/>
              <a:buFont typeface="Arial"/>
              <a:buNone/>
            </a:pPr>
            <a:endParaRPr sz="1700" b="0" i="0" u="none" strike="noStrike" cap="none" dirty="0">
              <a:solidFill>
                <a:srgbClr val="3F3F3F"/>
              </a:solidFill>
              <a:latin typeface="Arial"/>
              <a:ea typeface="Arial"/>
              <a:cs typeface="Arial"/>
              <a:sym typeface="Arial"/>
            </a:endParaRPr>
          </a:p>
        </p:txBody>
      </p:sp>
      <p:sp>
        <p:nvSpPr>
          <p:cNvPr id="373" name="Google Shape;373;p52"/>
          <p:cNvSpPr txBox="1"/>
          <p:nvPr/>
        </p:nvSpPr>
        <p:spPr>
          <a:xfrm>
            <a:off x="8287681" y="2027252"/>
            <a:ext cx="3120390" cy="2554505"/>
          </a:xfrm>
          <a:prstGeom prst="rect">
            <a:avLst/>
          </a:prstGeom>
          <a:solidFill>
            <a:srgbClr val="87C3CD"/>
          </a:solidFill>
          <a:ln>
            <a:noFill/>
          </a:ln>
        </p:spPr>
        <p:txBody>
          <a:bodyPr spcFirstLastPara="1" wrap="square" lIns="91425" tIns="45700" rIns="91425" bIns="45700" anchor="t" anchorCtr="0">
            <a:spAutoFit/>
          </a:bodyPr>
          <a:lstStyle/>
          <a:p>
            <a:pPr lvl="0"/>
            <a:r>
              <a:rPr lang="fr-FR" sz="2000" dirty="0">
                <a:solidFill>
                  <a:schemeClr val="lt1"/>
                </a:solidFill>
                <a:latin typeface="Aptos" panose="020B0004020202020204" pitchFamily="34" charset="0"/>
              </a:rPr>
              <a:t>En mettant en œuvre ces stratégies, les communes peuvent promouvoir l’économie locale et régionale tout en garantissant la conformité juridique des marchés publics.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p:nvPr>
        </p:nvSpPr>
        <p:spPr>
          <a:xfrm>
            <a:off x="594360" y="486258"/>
            <a:ext cx="8624068"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Mettre en œuvre l‘approvisionnement durable: </a:t>
            </a:r>
            <a:r>
              <a:rPr lang="fr-FR"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endParaRPr dirty="0">
              <a:solidFill>
                <a:schemeClr val="tx1">
                  <a:lumMod val="75000"/>
                  <a:lumOff val="25000"/>
                </a:schemeClr>
              </a:solidFill>
              <a:latin typeface="Aptos Serif" panose="02020604070405020304" pitchFamily="18" charset="0"/>
              <a:cs typeface="Aptos Serif" panose="02020604070405020304" pitchFamily="18" charset="0"/>
            </a:endParaRPr>
          </a:p>
        </p:txBody>
      </p:sp>
      <p:sp>
        <p:nvSpPr>
          <p:cNvPr id="380" name="Google Shape;380;p53"/>
          <p:cNvSpPr txBox="1">
            <a:spLocks noGrp="1"/>
          </p:cNvSpPr>
          <p:nvPr>
            <p:ph type="body" idx="1"/>
          </p:nvPr>
        </p:nvSpPr>
        <p:spPr>
          <a:xfrm>
            <a:off x="625025" y="2204450"/>
            <a:ext cx="10941900" cy="3878400"/>
          </a:xfrm>
          <a:prstGeom prst="rect">
            <a:avLst/>
          </a:prstGeom>
          <a:noFill/>
          <a:ln>
            <a:noFill/>
          </a:ln>
        </p:spPr>
        <p:txBody>
          <a:bodyPr spcFirstLastPara="1" wrap="square" lIns="0" tIns="228600" rIns="0" bIns="0" anchor="t" anchorCtr="0">
            <a:normAutofit/>
          </a:bodyPr>
          <a:lstStyle/>
          <a:p>
            <a:pPr marL="228600" lvl="0" indent="0"/>
            <a:r>
              <a:rPr lang="fr-FR" dirty="0">
                <a:latin typeface="Aptos" panose="020B0004020202020204" pitchFamily="34" charset="0"/>
              </a:rPr>
              <a:t>1.1 Mettre en œuvre les préparatifs</a:t>
            </a:r>
          </a:p>
          <a:p>
            <a:pPr marL="228600" lvl="0" indent="0"/>
            <a:r>
              <a:rPr lang="fr-FR" dirty="0">
                <a:latin typeface="Aptos" panose="020B0004020202020204" pitchFamily="34" charset="0"/>
              </a:rPr>
              <a:t>1.2 Quatre possibilité de mise en œuvre</a:t>
            </a:r>
          </a:p>
          <a:p>
            <a:pPr marL="228600" lvl="0" indent="0"/>
            <a:r>
              <a:rPr lang="fr-FR" dirty="0">
                <a:latin typeface="Aptos" panose="020B0004020202020204" pitchFamily="34" charset="0"/>
              </a:rPr>
              <a:t>1.3 Labels de qualité: des outils précieux </a:t>
            </a:r>
          </a:p>
          <a:p>
            <a:pPr marL="228600" lvl="0" indent="0"/>
            <a:r>
              <a:rPr lang="fr-FR" dirty="0">
                <a:latin typeface="Aptos" panose="020B0004020202020204" pitchFamily="34" charset="0"/>
              </a:rPr>
              <a:t>1.4 Etablir un catalogue d’approvisionnement</a:t>
            </a:r>
          </a:p>
          <a:p>
            <a:pPr marL="228600" lvl="0" indent="0"/>
            <a:r>
              <a:rPr lang="fr-FR" dirty="0">
                <a:latin typeface="Aptos" panose="020B0004020202020204" pitchFamily="34" charset="0"/>
              </a:rPr>
              <a:t>1.5 Approvisionnement local et régional</a:t>
            </a: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rPr>
              <a:t>1.6 Communication</a:t>
            </a:r>
            <a:endParaRPr dirty="0">
              <a:latin typeface="Aptos" panose="020B0004020202020204" pitchFamily="34" charset="0"/>
            </a:endParaRPr>
          </a:p>
        </p:txBody>
      </p:sp>
      <p:sp>
        <p:nvSpPr>
          <p:cNvPr id="381" name="Google Shape;381;p5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594359" y="34662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1.6 Communication</a:t>
            </a:r>
            <a:endParaRPr dirty="0">
              <a:latin typeface="Aptos Serif" panose="02020604070405020304" pitchFamily="18" charset="0"/>
              <a:cs typeface="Aptos Serif" panose="02020604070405020304" pitchFamily="18" charset="0"/>
            </a:endParaRPr>
          </a:p>
        </p:txBody>
      </p:sp>
      <p:sp>
        <p:nvSpPr>
          <p:cNvPr id="387" name="Google Shape;387;p54"/>
          <p:cNvSpPr txBox="1">
            <a:spLocks noGrp="1"/>
          </p:cNvSpPr>
          <p:nvPr>
            <p:ph type="body" idx="1"/>
          </p:nvPr>
        </p:nvSpPr>
        <p:spPr>
          <a:xfrm>
            <a:off x="594359" y="2281918"/>
            <a:ext cx="10891788" cy="3708517"/>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2200"/>
              </a:spcBef>
              <a:spcAft>
                <a:spcPts val="0"/>
              </a:spcAft>
              <a:buSzPts val="2400"/>
              <a:buNone/>
            </a:pPr>
            <a:r>
              <a:rPr lang="fr-FR" noProof="0" dirty="0">
                <a:latin typeface="Aptos" panose="020B0004020202020204" pitchFamily="34" charset="0"/>
              </a:rPr>
              <a:t>Les changements au niveau des organisations sont un processus social et leur communication est un facteur essentiel de réussite. </a:t>
            </a:r>
          </a:p>
          <a:p>
            <a:pPr marL="457200" lvl="0" indent="0" algn="l" rtl="0">
              <a:lnSpc>
                <a:spcPct val="100000"/>
              </a:lnSpc>
              <a:spcBef>
                <a:spcPts val="2200"/>
              </a:spcBef>
              <a:spcAft>
                <a:spcPts val="0"/>
              </a:spcAft>
              <a:buSzPts val="2400"/>
              <a:buNone/>
            </a:pPr>
            <a:r>
              <a:rPr lang="fr-FR" noProof="0" dirty="0">
                <a:latin typeface="Aptos" panose="020B0004020202020204" pitchFamily="34" charset="0"/>
              </a:rPr>
              <a:t>Les conditions suivantes en font partie:</a:t>
            </a:r>
          </a:p>
          <a:p>
            <a:pPr marL="800100" lvl="0" indent="-342900" algn="l" rtl="0">
              <a:lnSpc>
                <a:spcPct val="100000"/>
              </a:lnSpc>
              <a:spcBef>
                <a:spcPts val="2200"/>
              </a:spcBef>
              <a:spcAft>
                <a:spcPts val="0"/>
              </a:spcAft>
              <a:buSzPts val="2400"/>
              <a:buFont typeface="Arial"/>
              <a:buChar char="•"/>
            </a:pPr>
            <a:r>
              <a:rPr lang="fr-FR" noProof="0" dirty="0">
                <a:latin typeface="Aptos" panose="020B0004020202020204" pitchFamily="34" charset="0"/>
              </a:rPr>
              <a:t>L’implication des </a:t>
            </a:r>
            <a:r>
              <a:rPr lang="fr-FR" noProof="0" dirty="0" err="1">
                <a:latin typeface="Aptos" panose="020B0004020202020204" pitchFamily="34" charset="0"/>
              </a:rPr>
              <a:t>employé·e·s</a:t>
            </a:r>
            <a:r>
              <a:rPr lang="fr-FR" noProof="0" dirty="0">
                <a:latin typeface="Aptos" panose="020B0004020202020204" pitchFamily="34" charset="0"/>
              </a:rPr>
              <a:t> des communes</a:t>
            </a:r>
          </a:p>
          <a:p>
            <a:pPr marL="800100" lvl="0" indent="-342900" algn="l" rtl="0">
              <a:lnSpc>
                <a:spcPct val="100000"/>
              </a:lnSpc>
              <a:spcBef>
                <a:spcPts val="2200"/>
              </a:spcBef>
              <a:spcAft>
                <a:spcPts val="0"/>
              </a:spcAft>
              <a:buSzPts val="2400"/>
              <a:buFont typeface="Arial"/>
              <a:buChar char="•"/>
            </a:pPr>
            <a:r>
              <a:rPr lang="fr-FR" noProof="0" dirty="0">
                <a:latin typeface="Aptos" panose="020B0004020202020204" pitchFamily="34" charset="0"/>
              </a:rPr>
              <a:t>L’implication des groupes d’intérêt</a:t>
            </a:r>
          </a:p>
        </p:txBody>
      </p:sp>
      <p:sp>
        <p:nvSpPr>
          <p:cNvPr id="388" name="Google Shape;388;p5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xfrm>
            <a:off x="594360" y="425025"/>
            <a:ext cx="8997656" cy="157431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1.6 </a:t>
            </a:r>
            <a:r>
              <a:rPr lang="fr-FR" dirty="0">
                <a:latin typeface="Aptos Serif" panose="02020604070405020304" pitchFamily="18" charset="0"/>
                <a:cs typeface="Aptos Serif" panose="02020604070405020304" pitchFamily="18" charset="0"/>
              </a:rPr>
              <a:t>Communication : implication des </a:t>
            </a:r>
            <a:r>
              <a:rPr lang="fr-FR" dirty="0" err="1">
                <a:latin typeface="Aptos Serif" panose="02020604070405020304" pitchFamily="18" charset="0"/>
                <a:cs typeface="Aptos Serif" panose="02020604070405020304" pitchFamily="18" charset="0"/>
              </a:rPr>
              <a:t>employé·e·s</a:t>
            </a:r>
            <a:r>
              <a:rPr lang="fr-FR" dirty="0">
                <a:latin typeface="Aptos Serif" panose="02020604070405020304" pitchFamily="18" charset="0"/>
                <a:cs typeface="Aptos Serif" panose="02020604070405020304" pitchFamily="18" charset="0"/>
              </a:rPr>
              <a:t> des communes</a:t>
            </a:r>
            <a:endParaRPr dirty="0">
              <a:latin typeface="Aptos Serif" panose="02020604070405020304" pitchFamily="18" charset="0"/>
              <a:cs typeface="Aptos Serif" panose="02020604070405020304" pitchFamily="18" charset="0"/>
            </a:endParaRPr>
          </a:p>
        </p:txBody>
      </p:sp>
      <p:sp>
        <p:nvSpPr>
          <p:cNvPr id="394" name="Google Shape;394;p55"/>
          <p:cNvSpPr txBox="1">
            <a:spLocks noGrp="1"/>
          </p:cNvSpPr>
          <p:nvPr>
            <p:ph type="body" idx="1"/>
          </p:nvPr>
        </p:nvSpPr>
        <p:spPr>
          <a:xfrm>
            <a:off x="595525" y="2387775"/>
            <a:ext cx="8106000" cy="4045200"/>
          </a:xfrm>
          <a:prstGeom prst="rect">
            <a:avLst/>
          </a:prstGeom>
          <a:noFill/>
          <a:ln>
            <a:noFill/>
          </a:ln>
        </p:spPr>
        <p:txBody>
          <a:bodyPr spcFirstLastPara="1" wrap="square" lIns="0" tIns="45700" rIns="91425" bIns="45700" anchor="t" anchorCtr="0">
            <a:normAutofit/>
          </a:bodyPr>
          <a:lstStyle/>
          <a:p>
            <a:pPr marL="571500" lvl="0" indent="-368300">
              <a:lnSpc>
                <a:spcPct val="110000"/>
              </a:lnSpc>
              <a:buSzPts val="2400"/>
              <a:buFont typeface="Arial"/>
              <a:buChar char="•"/>
            </a:pPr>
            <a:r>
              <a:rPr lang="fr-FR" dirty="0">
                <a:latin typeface="Aptos" panose="020B0004020202020204" pitchFamily="34" charset="0"/>
              </a:rPr>
              <a:t>Formations et ateliers pour les responsables des achats</a:t>
            </a:r>
          </a:p>
          <a:p>
            <a:pPr marL="571500" lvl="0" indent="-368300">
              <a:lnSpc>
                <a:spcPct val="110000"/>
              </a:lnSpc>
              <a:buSzPts val="2400"/>
              <a:buFont typeface="Arial"/>
              <a:buChar char="•"/>
            </a:pPr>
            <a:r>
              <a:rPr lang="fr-FR" dirty="0">
                <a:latin typeface="Aptos" panose="020B0004020202020204" pitchFamily="34" charset="0"/>
              </a:rPr>
              <a:t>Présentation des principes et des critères</a:t>
            </a:r>
          </a:p>
          <a:p>
            <a:pPr marL="571500" lvl="0" indent="-368300">
              <a:lnSpc>
                <a:spcPct val="110000"/>
              </a:lnSpc>
              <a:buSzPts val="2400"/>
              <a:buFont typeface="Arial"/>
              <a:buChar char="•"/>
            </a:pPr>
            <a:r>
              <a:rPr lang="fr-FR" dirty="0">
                <a:latin typeface="Aptos" panose="020B0004020202020204" pitchFamily="34" charset="0"/>
              </a:rPr>
              <a:t>Newsletter et e-mails internes</a:t>
            </a:r>
          </a:p>
          <a:p>
            <a:pPr marL="571500" lvl="0" indent="-368300">
              <a:lnSpc>
                <a:spcPct val="110000"/>
              </a:lnSpc>
              <a:buSzPts val="2400"/>
              <a:buFont typeface="Arial"/>
              <a:buChar char="•"/>
            </a:pPr>
            <a:r>
              <a:rPr lang="fr-FR" dirty="0">
                <a:latin typeface="Aptos" panose="020B0004020202020204" pitchFamily="34" charset="0"/>
              </a:rPr>
              <a:t>Bonnes pratiques internes</a:t>
            </a:r>
          </a:p>
          <a:p>
            <a:pPr marL="571500" lvl="0" indent="-368300">
              <a:lnSpc>
                <a:spcPct val="110000"/>
              </a:lnSpc>
              <a:buSzPts val="2400"/>
              <a:buFont typeface="Arial"/>
              <a:buChar char="•"/>
            </a:pPr>
            <a:r>
              <a:rPr lang="fr-FR" dirty="0">
                <a:latin typeface="Aptos" panose="020B0004020202020204" pitchFamily="34" charset="0"/>
              </a:rPr>
              <a:t>Journées internationales de l’environnement pour les activités</a:t>
            </a:r>
          </a:p>
          <a:p>
            <a:pPr marL="571500" lvl="0" indent="-368300">
              <a:lnSpc>
                <a:spcPct val="110000"/>
              </a:lnSpc>
              <a:buSzPts val="2400"/>
              <a:buFont typeface="Arial"/>
              <a:buChar char="•"/>
            </a:pPr>
            <a:r>
              <a:rPr lang="fr-FR" dirty="0">
                <a:latin typeface="Aptos" panose="020B0004020202020204" pitchFamily="34" charset="0"/>
              </a:rPr>
              <a:t>Ateliers </a:t>
            </a:r>
            <a:r>
              <a:rPr lang="fr-FR" dirty="0" err="1">
                <a:latin typeface="Aptos" panose="020B0004020202020204" pitchFamily="34" charset="0"/>
              </a:rPr>
              <a:t>utilisateur∙rice∙s</a:t>
            </a:r>
            <a:r>
              <a:rPr lang="fr-FR" dirty="0">
                <a:latin typeface="Aptos" panose="020B0004020202020204" pitchFamily="34" charset="0"/>
              </a:rPr>
              <a:t> (dès l’évaluation du produit testé)</a:t>
            </a:r>
          </a:p>
        </p:txBody>
      </p:sp>
      <p:pic>
        <p:nvPicPr>
          <p:cNvPr id="395" name="Google Shape;395;p55" descr="Ein Bild, das Zeichnung, Clipart, Grafiken, Grafikdesign enthält.&#10;&#10;KI-generierte Inhalte können fehlerhaft sein."/>
          <p:cNvPicPr preferRelativeResize="0"/>
          <p:nvPr/>
        </p:nvPicPr>
        <p:blipFill rotWithShape="1">
          <a:blip r:embed="rId3">
            <a:alphaModFix/>
          </a:blip>
          <a:srcRect/>
          <a:stretch/>
        </p:blipFill>
        <p:spPr>
          <a:xfrm>
            <a:off x="7316198" y="1074233"/>
            <a:ext cx="5937237" cy="5937237"/>
          </a:xfrm>
          <a:prstGeom prst="rect">
            <a:avLst/>
          </a:prstGeom>
          <a:noFill/>
          <a:ln>
            <a:noFill/>
          </a:ln>
        </p:spPr>
      </p:pic>
      <p:sp>
        <p:nvSpPr>
          <p:cNvPr id="396" name="Google Shape;396;p5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ctrTitle"/>
          </p:nvPr>
        </p:nvSpPr>
        <p:spPr>
          <a:xfrm>
            <a:off x="6316557" y="422768"/>
            <a:ext cx="6338288"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4000" dirty="0">
                <a:latin typeface="Aptos Serif" panose="02020604070405020304" pitchFamily="18" charset="0"/>
                <a:cs typeface="Aptos Serif" panose="02020604070405020304" pitchFamily="18" charset="0"/>
              </a:rPr>
              <a:t>1. </a:t>
            </a:r>
            <a:r>
              <a:rPr lang="fr-FR" sz="4000" noProof="0" dirty="0">
                <a:latin typeface="Aptos Serif" panose="02020604070405020304" pitchFamily="18" charset="0"/>
                <a:cs typeface="Aptos Serif" panose="02020604070405020304" pitchFamily="18" charset="0"/>
              </a:rPr>
              <a:t>Mettre en œuvre l‘</a:t>
            </a:r>
            <a:br>
              <a:rPr lang="fr-FR" sz="4000" noProof="0" dirty="0">
                <a:latin typeface="Aptos Serif" panose="02020604070405020304" pitchFamily="18" charset="0"/>
                <a:cs typeface="Aptos Serif" panose="02020604070405020304" pitchFamily="18" charset="0"/>
              </a:rPr>
            </a:br>
            <a:r>
              <a:rPr lang="fr-FR" sz="4000" noProof="0" dirty="0">
                <a:latin typeface="Aptos Serif" panose="02020604070405020304" pitchFamily="18" charset="0"/>
                <a:cs typeface="Aptos Serif" panose="02020604070405020304" pitchFamily="18" charset="0"/>
              </a:rPr>
              <a:t>approvisionnement durable: </a:t>
            </a:r>
            <a:r>
              <a:rPr lang="fr-FR" sz="4000"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endParaRPr sz="4000" dirty="0">
              <a:solidFill>
                <a:schemeClr val="tx1">
                  <a:lumMod val="75000"/>
                  <a:lumOff val="25000"/>
                </a:schemeClr>
              </a:solidFill>
              <a:latin typeface="Aptos Serif" panose="02020604070405020304" pitchFamily="18" charset="0"/>
              <a:cs typeface="Aptos Serif" panose="0202060407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6"/>
          <p:cNvSpPr txBox="1">
            <a:spLocks noGrp="1"/>
          </p:cNvSpPr>
          <p:nvPr>
            <p:ph type="title"/>
          </p:nvPr>
        </p:nvSpPr>
        <p:spPr>
          <a:xfrm>
            <a:off x="594359" y="867327"/>
            <a:ext cx="6804923"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1.6 </a:t>
            </a:r>
            <a:r>
              <a:rPr lang="fr-FR" dirty="0">
                <a:latin typeface="Aptos Serif" panose="02020604070405020304" pitchFamily="18" charset="0"/>
                <a:cs typeface="Aptos Serif" panose="02020604070405020304" pitchFamily="18" charset="0"/>
              </a:rPr>
              <a:t>Exemple pratique : implication du personnel des communes</a:t>
            </a:r>
            <a:br>
              <a:rPr lang="de-DE" dirty="0">
                <a:latin typeface="Aptos Serif" panose="02020604070405020304" pitchFamily="18" charset="0"/>
                <a:cs typeface="Aptos Serif" panose="02020604070405020304" pitchFamily="18" charset="0"/>
              </a:rPr>
            </a:br>
            <a:r>
              <a:rPr lang="fr-FR" sz="1800" noProof="0" dirty="0">
                <a:latin typeface="Aptos" panose="020B0004020202020204" pitchFamily="34" charset="0"/>
                <a:cs typeface="Aptos Serif" panose="02020604070405020304" pitchFamily="18" charset="0"/>
              </a:rPr>
              <a:t>Nettoyage écologique dans la commune de </a:t>
            </a:r>
            <a:r>
              <a:rPr lang="fr-FR" sz="1800" noProof="0" dirty="0" err="1">
                <a:latin typeface="Aptos" panose="020B0004020202020204" pitchFamily="34" charset="0"/>
                <a:cs typeface="Aptos Serif" panose="02020604070405020304" pitchFamily="18" charset="0"/>
              </a:rPr>
              <a:t>Payerbach</a:t>
            </a:r>
            <a:r>
              <a:rPr lang="fr-FR" sz="1800" noProof="0" dirty="0">
                <a:latin typeface="Aptos" panose="020B0004020202020204" pitchFamily="34" charset="0"/>
                <a:cs typeface="Aptos Serif" panose="02020604070405020304" pitchFamily="18" charset="0"/>
              </a:rPr>
              <a:t>, Basse-Autriche</a:t>
            </a:r>
            <a:br>
              <a:rPr lang="de-DE" dirty="0"/>
            </a:br>
            <a:endParaRPr dirty="0"/>
          </a:p>
        </p:txBody>
      </p:sp>
      <p:sp>
        <p:nvSpPr>
          <p:cNvPr id="403" name="Google Shape;403;p56"/>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fontScale="70000" lnSpcReduction="20000"/>
          </a:bodyPr>
          <a:lstStyle/>
          <a:p>
            <a:pPr marL="0" lvl="0" indent="0">
              <a:lnSpc>
                <a:spcPct val="120000"/>
              </a:lnSpc>
              <a:buSzPct val="129032"/>
            </a:pPr>
            <a:r>
              <a:rPr lang="fr-FR" dirty="0">
                <a:latin typeface="Aptos" panose="020B0004020202020204" pitchFamily="34" charset="0"/>
              </a:rPr>
              <a:t>Le personnel de nettoyage de la commune de </a:t>
            </a:r>
            <a:r>
              <a:rPr lang="fr-FR" dirty="0" err="1">
                <a:latin typeface="Aptos" panose="020B0004020202020204" pitchFamily="34" charset="0"/>
              </a:rPr>
              <a:t>Payerbach</a:t>
            </a:r>
            <a:r>
              <a:rPr lang="fr-FR" dirty="0">
                <a:latin typeface="Aptos" panose="020B0004020202020204" pitchFamily="34" charset="0"/>
              </a:rPr>
              <a:t> (Autriche) a suivi une formation sur le thème du nettoyage écologique proposée par la société « die </a:t>
            </a:r>
            <a:r>
              <a:rPr lang="fr-FR" dirty="0" err="1">
                <a:latin typeface="Aptos" panose="020B0004020202020204" pitchFamily="34" charset="0"/>
              </a:rPr>
              <a:t>Umweltberatung</a:t>
            </a:r>
            <a:r>
              <a:rPr lang="fr-FR" dirty="0">
                <a:latin typeface="Aptos" panose="020B0004020202020204" pitchFamily="34" charset="0"/>
              </a:rPr>
              <a:t> ». Le cours portait sur les ingrédients, les dosages et la protection du travail et de la peau. En conséquence, la commune a changé ses méthodes et ses produits de nettoyage et opté pour des alternatives respectueuses de l’environnement.</a:t>
            </a:r>
          </a:p>
          <a:p>
            <a:pPr marL="0" lvl="0" indent="0">
              <a:lnSpc>
                <a:spcPct val="120000"/>
              </a:lnSpc>
              <a:buSzPct val="129032"/>
            </a:pPr>
            <a:r>
              <a:rPr lang="fr-FR" dirty="0">
                <a:latin typeface="Aptos" panose="020B0004020202020204" pitchFamily="34" charset="0"/>
              </a:rPr>
              <a:t>La formation a permis d’accentuer la prise de conscience, de renforcer la motivation au sein de l’équipe pour une gestion plus responsable des questions environnementales et de réduire de manière significative l’utilisation de produits chimiques. Parallèlement, le coût des produits de nettoyage a diminué et les normes environnementales ont été améliorées.</a:t>
            </a:r>
            <a:endParaRPr lang="de-DE" dirty="0">
              <a:latin typeface="Aptos" panose="020B0004020202020204" pitchFamily="34" charset="0"/>
            </a:endParaRPr>
          </a:p>
          <a:p>
            <a:pPr marL="457200" lvl="0" indent="-228600" algn="l" rtl="0">
              <a:lnSpc>
                <a:spcPct val="90000"/>
              </a:lnSpc>
              <a:spcBef>
                <a:spcPts val="1800"/>
              </a:spcBef>
              <a:spcAft>
                <a:spcPts val="0"/>
              </a:spcAft>
              <a:buClr>
                <a:srgbClr val="3F3F3F"/>
              </a:buClr>
              <a:buSzPct val="129032"/>
              <a:buFont typeface="Arial"/>
              <a:buNone/>
            </a:pPr>
            <a:endParaRPr dirty="0"/>
          </a:p>
        </p:txBody>
      </p:sp>
      <p:sp>
        <p:nvSpPr>
          <p:cNvPr id="404" name="Google Shape;404;p5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30</a:t>
            </a:fld>
            <a:endParaRPr/>
          </a:p>
        </p:txBody>
      </p:sp>
      <p:pic>
        <p:nvPicPr>
          <p:cNvPr id="405" name="Google Shape;405;p56" descr="Ein Bild, das Text, Spielzeug, Screenshot, Grafikdesign enthält.&#10;&#10;KI-generierte Inhalte können fehlerhaft sein."/>
          <p:cNvPicPr preferRelativeResize="0"/>
          <p:nvPr/>
        </p:nvPicPr>
        <p:blipFill rotWithShape="1">
          <a:blip r:embed="rId3">
            <a:alphaModFix/>
          </a:blip>
          <a:srcRect l="9152" r="14381"/>
          <a:stretch/>
        </p:blipFill>
        <p:spPr>
          <a:xfrm>
            <a:off x="7261934" y="486909"/>
            <a:ext cx="4785286" cy="47612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7"/>
          <p:cNvSpPr txBox="1">
            <a:spLocks noGrp="1"/>
          </p:cNvSpPr>
          <p:nvPr>
            <p:ph type="title"/>
          </p:nvPr>
        </p:nvSpPr>
        <p:spPr>
          <a:xfrm>
            <a:off x="594360" y="401608"/>
            <a:ext cx="9532620" cy="157431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1.6 </a:t>
            </a:r>
            <a:r>
              <a:rPr lang="fr-FR" dirty="0">
                <a:latin typeface="Aptos Serif" panose="02020604070405020304" pitchFamily="18" charset="0"/>
                <a:cs typeface="Aptos Serif" panose="02020604070405020304" pitchFamily="18" charset="0"/>
              </a:rPr>
              <a:t>Canaux de communication : implication des groupes</a:t>
            </a:r>
            <a:endParaRPr dirty="0">
              <a:latin typeface="Aptos Serif" panose="02020604070405020304" pitchFamily="18" charset="0"/>
              <a:cs typeface="Aptos Serif" panose="02020604070405020304" pitchFamily="18" charset="0"/>
            </a:endParaRPr>
          </a:p>
        </p:txBody>
      </p:sp>
      <p:sp>
        <p:nvSpPr>
          <p:cNvPr id="411" name="Google Shape;411;p57"/>
          <p:cNvSpPr txBox="1">
            <a:spLocks noGrp="1"/>
          </p:cNvSpPr>
          <p:nvPr>
            <p:ph type="body" idx="1"/>
          </p:nvPr>
        </p:nvSpPr>
        <p:spPr>
          <a:xfrm>
            <a:off x="595522" y="2676525"/>
            <a:ext cx="6857999" cy="3597470"/>
          </a:xfrm>
          <a:prstGeom prst="rect">
            <a:avLst/>
          </a:prstGeom>
          <a:noFill/>
          <a:ln>
            <a:noFill/>
          </a:ln>
        </p:spPr>
        <p:txBody>
          <a:bodyPr spcFirstLastPara="1" wrap="square" lIns="0" tIns="45700" rIns="91425" bIns="45700" anchor="t" anchorCtr="0">
            <a:normAutofit/>
          </a:bodyPr>
          <a:lstStyle/>
          <a:p>
            <a:pPr marL="571500" lvl="0" indent="-368300">
              <a:buSzPts val="2400"/>
              <a:buFont typeface="Arial"/>
              <a:buChar char="•"/>
            </a:pPr>
            <a:r>
              <a:rPr lang="fr-FR" dirty="0">
                <a:latin typeface="Aptos" panose="020B0004020202020204" pitchFamily="34" charset="0"/>
              </a:rPr>
              <a:t>Entreprises locales</a:t>
            </a:r>
          </a:p>
          <a:p>
            <a:pPr marL="571500" lvl="0" indent="-368300">
              <a:buSzPts val="2400"/>
              <a:buFont typeface="Arial"/>
              <a:buChar char="•"/>
            </a:pPr>
            <a:r>
              <a:rPr lang="fr-FR" dirty="0">
                <a:latin typeface="Aptos" panose="020B0004020202020204" pitchFamily="34" charset="0"/>
              </a:rPr>
              <a:t>Ateliers/dialogue avec les fournisseurs</a:t>
            </a:r>
          </a:p>
          <a:p>
            <a:pPr marL="571500" lvl="0" indent="-368300">
              <a:buSzPts val="2400"/>
              <a:buFont typeface="Arial"/>
              <a:buChar char="•"/>
            </a:pPr>
            <a:r>
              <a:rPr lang="fr-FR" dirty="0">
                <a:latin typeface="Aptos" panose="020B0004020202020204" pitchFamily="34" charset="0"/>
              </a:rPr>
              <a:t>Directives faciles à comprendre pour les fournisseurs</a:t>
            </a:r>
          </a:p>
          <a:p>
            <a:pPr marL="571500" lvl="0" indent="-368300">
              <a:buSzPts val="2400"/>
              <a:buFont typeface="Arial"/>
              <a:buChar char="•"/>
            </a:pPr>
            <a:r>
              <a:rPr lang="fr-FR" dirty="0">
                <a:latin typeface="Aptos" panose="020B0004020202020204" pitchFamily="34" charset="0"/>
              </a:rPr>
              <a:t>Campagnes d’information publiques</a:t>
            </a:r>
          </a:p>
          <a:p>
            <a:pPr marL="571500" lvl="0" indent="-368300">
              <a:buSzPts val="2400"/>
              <a:buFont typeface="Arial"/>
              <a:buChar char="•"/>
            </a:pPr>
            <a:r>
              <a:rPr lang="fr-FR" dirty="0">
                <a:latin typeface="Aptos" panose="020B0004020202020204" pitchFamily="34" charset="0"/>
              </a:rPr>
              <a:t>Autres autorités locales et réseaux</a:t>
            </a:r>
          </a:p>
        </p:txBody>
      </p:sp>
      <p:pic>
        <p:nvPicPr>
          <p:cNvPr id="412" name="Google Shape;412;p57" descr="Ein Bild, das Zeichnung, Clipart, Grafiken, Grafikdesign enthält.&#10;&#10;KI-generierte Inhalte können fehlerhaft sein."/>
          <p:cNvPicPr preferRelativeResize="0"/>
          <p:nvPr/>
        </p:nvPicPr>
        <p:blipFill rotWithShape="1">
          <a:blip r:embed="rId3">
            <a:alphaModFix/>
          </a:blip>
          <a:srcRect/>
          <a:stretch/>
        </p:blipFill>
        <p:spPr>
          <a:xfrm>
            <a:off x="7415775" y="924657"/>
            <a:ext cx="5874864" cy="5874864"/>
          </a:xfrm>
          <a:prstGeom prst="rect">
            <a:avLst/>
          </a:prstGeom>
          <a:noFill/>
          <a:ln>
            <a:noFill/>
          </a:ln>
        </p:spPr>
      </p:pic>
      <p:sp>
        <p:nvSpPr>
          <p:cNvPr id="413" name="Google Shape;413;p5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8"/>
          <p:cNvSpPr txBox="1">
            <a:spLocks noGrp="1"/>
          </p:cNvSpPr>
          <p:nvPr>
            <p:ph type="title"/>
          </p:nvPr>
        </p:nvSpPr>
        <p:spPr>
          <a:xfrm>
            <a:off x="594360" y="454542"/>
            <a:ext cx="5063490" cy="2354026"/>
          </a:xfrm>
          <a:prstGeom prst="rect">
            <a:avLst/>
          </a:prstGeom>
          <a:noFill/>
          <a:ln>
            <a:noFill/>
          </a:ln>
        </p:spPr>
        <p:txBody>
          <a:bodyPr spcFirstLastPara="1" wrap="square" lIns="0" tIns="0" rIns="0" bIns="0" anchor="b" anchorCtr="0">
            <a:normAutofit fontScale="90000"/>
          </a:bodyPr>
          <a:lstStyle/>
          <a:p>
            <a:pPr lvl="0"/>
            <a:r>
              <a:rPr lang="fr-FR" sz="3700" noProof="0" dirty="0">
                <a:latin typeface="Aptos Serif" panose="02020604070405020304" pitchFamily="18" charset="0"/>
                <a:cs typeface="Aptos Serif" panose="02020604070405020304" pitchFamily="18" charset="0"/>
              </a:rPr>
              <a:t>1.6 Exemple pratique Implication des parties prenantes</a:t>
            </a:r>
            <a:br>
              <a:rPr lang="fr-FR" sz="3700" noProof="0" dirty="0">
                <a:latin typeface="Aptos Serif" panose="02020604070405020304" pitchFamily="18" charset="0"/>
                <a:cs typeface="Aptos Serif" panose="02020604070405020304" pitchFamily="18" charset="0"/>
              </a:rPr>
            </a:br>
            <a:br>
              <a:rPr lang="fr-FR" sz="3700" noProof="0" dirty="0"/>
            </a:br>
            <a:r>
              <a:rPr lang="fr-FR" sz="1800" noProof="0" dirty="0">
                <a:latin typeface="Aptos" panose="020B0004020202020204" pitchFamily="34" charset="0"/>
              </a:rPr>
              <a:t>Festival du soleil – Commune de </a:t>
            </a:r>
            <a:r>
              <a:rPr lang="fr-FR" sz="1800" noProof="0" dirty="0" err="1">
                <a:latin typeface="Aptos" panose="020B0004020202020204" pitchFamily="34" charset="0"/>
              </a:rPr>
              <a:t>Mäder</a:t>
            </a:r>
            <a:r>
              <a:rPr lang="fr-FR" sz="1800" noProof="0" dirty="0">
                <a:latin typeface="Aptos" panose="020B0004020202020204" pitchFamily="34" charset="0"/>
              </a:rPr>
              <a:t>, Vorarlberg</a:t>
            </a:r>
            <a:br>
              <a:rPr lang="de-DE" sz="3700" dirty="0"/>
            </a:br>
            <a:endParaRPr sz="3700" dirty="0"/>
          </a:p>
        </p:txBody>
      </p:sp>
      <p:sp>
        <p:nvSpPr>
          <p:cNvPr id="420" name="Google Shape;420;p58"/>
          <p:cNvSpPr txBox="1">
            <a:spLocks noGrp="1"/>
          </p:cNvSpPr>
          <p:nvPr>
            <p:ph type="body" idx="1"/>
          </p:nvPr>
        </p:nvSpPr>
        <p:spPr>
          <a:xfrm>
            <a:off x="594360" y="2984980"/>
            <a:ext cx="5932170" cy="3244370"/>
          </a:xfrm>
          <a:prstGeom prst="rect">
            <a:avLst/>
          </a:prstGeom>
          <a:noFill/>
          <a:ln>
            <a:noFill/>
          </a:ln>
        </p:spPr>
        <p:txBody>
          <a:bodyPr spcFirstLastPara="1" wrap="square" lIns="0" tIns="228600" rIns="0" bIns="0" anchor="t" anchorCtr="0">
            <a:normAutofit lnSpcReduction="10000"/>
          </a:bodyPr>
          <a:lstStyle/>
          <a:p>
            <a:pPr marL="0" lvl="0" indent="0"/>
            <a:r>
              <a:rPr lang="fr-FR" sz="1800" dirty="0">
                <a:latin typeface="Aptos" panose="020B0004020202020204" pitchFamily="34" charset="0"/>
              </a:rPr>
              <a:t>Depuis 15 ans, la commune de </a:t>
            </a:r>
            <a:r>
              <a:rPr lang="fr-FR" sz="1800" dirty="0" err="1">
                <a:latin typeface="Aptos" panose="020B0004020202020204" pitchFamily="34" charset="0"/>
              </a:rPr>
              <a:t>Mäder</a:t>
            </a:r>
            <a:r>
              <a:rPr lang="fr-FR" sz="1800" dirty="0">
                <a:latin typeface="Aptos" panose="020B0004020202020204" pitchFamily="34" charset="0"/>
              </a:rPr>
              <a:t> (Autriche) organise le festival du soleil et y invite plus de 1000 copropriétaires de l’installation photovoltaïque située sur le toit de l’établissement d’enseignement secondaire ÖKO. La fête promeut l’éducation environnementale et est organisée chaque année par une autre association de la commune qui propose des produits biologiques et régionaux.</a:t>
            </a:r>
          </a:p>
          <a:p>
            <a:pPr marL="0" lvl="0" indent="0"/>
            <a:r>
              <a:rPr lang="fr-FR" sz="1800" dirty="0">
                <a:latin typeface="Aptos" panose="020B0004020202020204" pitchFamily="34" charset="0"/>
              </a:rPr>
              <a:t>Le déplacement, à pied, en vélo ou en transport public est respectueux du climat. Le nettoyage des vélos est gratuit  et grâce à l’accès gratuit aux transports en commun locaux, il n’est plus nécessaire de stationner.</a:t>
            </a:r>
          </a:p>
        </p:txBody>
      </p:sp>
      <p:sp>
        <p:nvSpPr>
          <p:cNvPr id="421" name="Google Shape;421;p5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chemeClr val="lt1"/>
                </a:solidFill>
                <a:latin typeface="Arial"/>
                <a:ea typeface="Arial"/>
                <a:cs typeface="Arial"/>
                <a:sym typeface="Arial"/>
              </a:rPr>
              <a:t>Sonnenfest Mäder 2023</a:t>
            </a:r>
            <a:endParaRPr/>
          </a:p>
          <a:p>
            <a:pPr marL="0" marR="0" lvl="0" indent="0" algn="l" rtl="0">
              <a:lnSpc>
                <a:spcPct val="100000"/>
              </a:lnSpc>
              <a:spcBef>
                <a:spcPts val="0"/>
              </a:spcBef>
              <a:spcAft>
                <a:spcPts val="0"/>
              </a:spcAft>
              <a:buNone/>
            </a:pPr>
            <a:r>
              <a:rPr lang="de-DE" sz="1000" b="0" i="0" u="none" strike="noStrike" cap="none">
                <a:solidFill>
                  <a:schemeClr val="lt1"/>
                </a:solidFill>
                <a:latin typeface="Arial"/>
                <a:ea typeface="Arial"/>
                <a:cs typeface="Arial"/>
                <a:sym typeface="Arial"/>
              </a:rPr>
              <a:t>Quelle: vol.at</a:t>
            </a:r>
            <a:endParaRPr/>
          </a:p>
        </p:txBody>
      </p:sp>
      <p:sp>
        <p:nvSpPr>
          <p:cNvPr id="422" name="Google Shape;422;p5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32</a:t>
            </a:fld>
            <a:endParaRPr/>
          </a:p>
        </p:txBody>
      </p:sp>
      <p:pic>
        <p:nvPicPr>
          <p:cNvPr id="423" name="Google Shape;423;p58" descr="Ein Bild, das draußen, Himmel, Gebäude, Schuhwerk enthält.&#10;&#10;KI-generierte Inhalte können fehlerhaft sein."/>
          <p:cNvPicPr preferRelativeResize="0"/>
          <p:nvPr/>
        </p:nvPicPr>
        <p:blipFill rotWithShape="1">
          <a:blip r:embed="rId3">
            <a:alphaModFix/>
          </a:blip>
          <a:srcRect l="14216" r="23775"/>
          <a:stretch/>
        </p:blipFill>
        <p:spPr>
          <a:xfrm>
            <a:off x="7063952" y="213005"/>
            <a:ext cx="4897678" cy="56048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9"/>
          <p:cNvSpPr txBox="1">
            <a:spLocks noGrp="1"/>
          </p:cNvSpPr>
          <p:nvPr>
            <p:ph type="ctrTitle"/>
          </p:nvPr>
        </p:nvSpPr>
        <p:spPr>
          <a:xfrm>
            <a:off x="6315851" y="388901"/>
            <a:ext cx="6789964"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noProof="0" dirty="0">
                <a:latin typeface="Aptos Serif" panose="02020604070405020304" pitchFamily="18" charset="0"/>
                <a:cs typeface="Aptos Serif" panose="02020604070405020304" pitchFamily="18" charset="0"/>
              </a:rPr>
              <a:t>2. Travail de groupe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594358" y="34662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2. </a:t>
            </a:r>
            <a:r>
              <a:rPr lang="fr-FR" noProof="0" dirty="0">
                <a:latin typeface="Aptos Serif" panose="02020604070405020304" pitchFamily="18" charset="0"/>
                <a:cs typeface="Aptos Serif" panose="02020604070405020304" pitchFamily="18" charset="0"/>
              </a:rPr>
              <a:t>Travail de groupe</a:t>
            </a:r>
            <a:endParaRPr dirty="0">
              <a:latin typeface="Aptos Serif" panose="02020604070405020304" pitchFamily="18" charset="0"/>
              <a:cs typeface="Aptos Serif" panose="02020604070405020304" pitchFamily="18" charset="0"/>
            </a:endParaRPr>
          </a:p>
        </p:txBody>
      </p:sp>
      <p:sp>
        <p:nvSpPr>
          <p:cNvPr id="434" name="Google Shape;434;p6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2200"/>
              </a:spcBef>
              <a:spcAft>
                <a:spcPts val="0"/>
              </a:spcAft>
              <a:buSzPts val="2400"/>
              <a:buNone/>
            </a:pPr>
            <a:r>
              <a:rPr lang="fr-FR" noProof="0" dirty="0">
                <a:latin typeface="Aptos" panose="020B0004020202020204" pitchFamily="34" charset="0"/>
              </a:rPr>
              <a:t>Élaboration d’un plan de mise en œuvre de l’approvisionnement durable dans une commune fictive.</a:t>
            </a:r>
          </a:p>
        </p:txBody>
      </p:sp>
      <p:sp>
        <p:nvSpPr>
          <p:cNvPr id="435" name="Google Shape;435;p6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34</a:t>
            </a:fld>
            <a:endParaRPr/>
          </a:p>
        </p:txBody>
      </p:sp>
      <p:pic>
        <p:nvPicPr>
          <p:cNvPr id="436" name="Google Shape;436;p60" descr="Ein Bild, das Kreis, Kinderkunst, Zeichnung, Cartoon enthält.&#10;&#10;KI-generierte Inhalte können fehlerhaft sein."/>
          <p:cNvPicPr preferRelativeResize="0"/>
          <p:nvPr/>
        </p:nvPicPr>
        <p:blipFill rotWithShape="1">
          <a:blip r:embed="rId3">
            <a:alphaModFix/>
          </a:blip>
          <a:srcRect/>
          <a:stretch/>
        </p:blipFill>
        <p:spPr>
          <a:xfrm>
            <a:off x="7491678" y="986325"/>
            <a:ext cx="4542605" cy="45426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1"/>
          <p:cNvSpPr txBox="1">
            <a:spLocks noGrp="1"/>
          </p:cNvSpPr>
          <p:nvPr>
            <p:ph type="ctrTitle"/>
          </p:nvPr>
        </p:nvSpPr>
        <p:spPr>
          <a:xfrm>
            <a:off x="4451068" y="445346"/>
            <a:ext cx="7875814"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3. </a:t>
            </a:r>
            <a:r>
              <a:rPr lang="fr-FR" noProof="0" dirty="0">
                <a:latin typeface="Aptos Serif" panose="02020604070405020304" pitchFamily="18" charset="0"/>
                <a:cs typeface="Aptos Serif" panose="02020604070405020304" pitchFamily="18" charset="0"/>
              </a:rPr>
              <a:t>Gestion des risques de l’approvisionnement durable</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594359" y="481329"/>
            <a:ext cx="5729797"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3. </a:t>
            </a:r>
            <a:r>
              <a:rPr lang="fr-FR" noProof="0" dirty="0">
                <a:latin typeface="Aptos Serif" panose="02020604070405020304" pitchFamily="18" charset="0"/>
                <a:cs typeface="Aptos Serif" panose="02020604070405020304" pitchFamily="18" charset="0"/>
              </a:rPr>
              <a:t>Gestion des risques de l‘approvisionnement durable</a:t>
            </a:r>
            <a:endParaRPr dirty="0">
              <a:latin typeface="Aptos Serif" panose="02020604070405020304" pitchFamily="18" charset="0"/>
              <a:cs typeface="Aptos Serif" panose="02020604070405020304" pitchFamily="18" charset="0"/>
            </a:endParaRPr>
          </a:p>
        </p:txBody>
      </p:sp>
      <p:sp>
        <p:nvSpPr>
          <p:cNvPr id="448" name="Google Shape;448;p62"/>
          <p:cNvSpPr txBox="1">
            <a:spLocks noGrp="1"/>
          </p:cNvSpPr>
          <p:nvPr>
            <p:ph type="body" idx="1"/>
          </p:nvPr>
        </p:nvSpPr>
        <p:spPr>
          <a:xfrm>
            <a:off x="594359" y="3279579"/>
            <a:ext cx="6401863" cy="3387035"/>
          </a:xfrm>
          <a:prstGeom prst="rect">
            <a:avLst/>
          </a:prstGeom>
          <a:noFill/>
          <a:ln>
            <a:noFill/>
          </a:ln>
        </p:spPr>
        <p:txBody>
          <a:bodyPr spcFirstLastPara="1" wrap="square" lIns="0" tIns="228600" rIns="0" bIns="0" anchor="t" anchorCtr="0">
            <a:normAutofit/>
          </a:bodyPr>
          <a:lstStyle/>
          <a:p>
            <a:pPr marL="457200" lvl="0" indent="0" algn="l" rtl="0">
              <a:lnSpc>
                <a:spcPct val="100000"/>
              </a:lnSpc>
              <a:spcBef>
                <a:spcPts val="1800"/>
              </a:spcBef>
              <a:spcAft>
                <a:spcPts val="0"/>
              </a:spcAft>
              <a:buSzPts val="2000"/>
              <a:buNone/>
            </a:pPr>
            <a:r>
              <a:rPr lang="fr-FR" noProof="0" dirty="0">
                <a:latin typeface="Aptos" panose="020B0004020202020204" pitchFamily="34" charset="0"/>
              </a:rPr>
              <a:t>Risques potentiels:</a:t>
            </a:r>
          </a:p>
          <a:p>
            <a:pPr marL="800100" lvl="0" indent="-342900" algn="l" rtl="0">
              <a:lnSpc>
                <a:spcPct val="100000"/>
              </a:lnSpc>
              <a:spcBef>
                <a:spcPts val="1800"/>
              </a:spcBef>
              <a:spcAft>
                <a:spcPts val="0"/>
              </a:spcAft>
              <a:buSzPts val="2000"/>
              <a:buFont typeface="Arial"/>
              <a:buChar char="•"/>
            </a:pPr>
            <a:r>
              <a:rPr lang="fr-FR" noProof="0" dirty="0">
                <a:latin typeface="Aptos" panose="020B0004020202020204" pitchFamily="34" charset="0"/>
              </a:rPr>
              <a:t>le produit ne correspond pas aux attentes</a:t>
            </a:r>
          </a:p>
          <a:p>
            <a:pPr marL="800100" lvl="0" indent="-342900" algn="l" rtl="0">
              <a:lnSpc>
                <a:spcPct val="100000"/>
              </a:lnSpc>
              <a:spcBef>
                <a:spcPts val="1800"/>
              </a:spcBef>
              <a:spcAft>
                <a:spcPts val="0"/>
              </a:spcAft>
              <a:buSzPts val="2000"/>
              <a:buFont typeface="Arial"/>
              <a:buChar char="•"/>
            </a:pPr>
            <a:r>
              <a:rPr lang="fr-FR" noProof="0" dirty="0">
                <a:latin typeface="Aptos" panose="020B0004020202020204" pitchFamily="34" charset="0"/>
              </a:rPr>
              <a:t>les budgets de la commune sont limités </a:t>
            </a:r>
          </a:p>
          <a:p>
            <a:pPr marL="800100" lvl="0" indent="-342900">
              <a:lnSpc>
                <a:spcPct val="100000"/>
              </a:lnSpc>
              <a:buFont typeface="Arial"/>
              <a:buChar char="•"/>
            </a:pPr>
            <a:r>
              <a:rPr lang="fr-FR" noProof="0" dirty="0">
                <a:latin typeface="Aptos" panose="020B0004020202020204" pitchFamily="34" charset="0"/>
              </a:rPr>
              <a:t>la disponibilité des produits et services durables est limitée</a:t>
            </a:r>
          </a:p>
        </p:txBody>
      </p:sp>
      <p:sp>
        <p:nvSpPr>
          <p:cNvPr id="449" name="Google Shape;449;p62"/>
          <p:cNvSpPr>
            <a:spLocks noGrp="1"/>
          </p:cNvSpPr>
          <p:nvPr>
            <p:ph type="pic" idx="2"/>
          </p:nvPr>
        </p:nvSpPr>
        <p:spPr>
          <a:xfrm flipH="1">
            <a:off x="7147557" y="0"/>
            <a:ext cx="5044442" cy="6858000"/>
          </a:xfrm>
          <a:prstGeom prst="flowChartDelay">
            <a:avLst/>
          </a:prstGeom>
          <a:solidFill>
            <a:srgbClr val="87C3CD"/>
          </a:solidFill>
          <a:ln>
            <a:noFill/>
          </a:ln>
        </p:spPr>
        <p:txBody>
          <a:bodyPr/>
          <a:lstStyle/>
          <a:p>
            <a:endParaRPr lang="de-DE"/>
          </a:p>
        </p:txBody>
      </p:sp>
      <p:sp>
        <p:nvSpPr>
          <p:cNvPr id="450" name="Google Shape;450;p62"/>
          <p:cNvSpPr txBox="1"/>
          <p:nvPr/>
        </p:nvSpPr>
        <p:spPr>
          <a:xfrm>
            <a:off x="7838673" y="2305615"/>
            <a:ext cx="4104167" cy="2246729"/>
          </a:xfrm>
          <a:prstGeom prst="rect">
            <a:avLst/>
          </a:prstGeom>
          <a:solidFill>
            <a:srgbClr val="87C3C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800" b="0" i="0" u="none" strike="noStrike" cap="none" noProof="0" dirty="0">
                <a:solidFill>
                  <a:schemeClr val="lt1"/>
                </a:solidFill>
                <a:latin typeface="Aptos" panose="020B0004020202020204" pitchFamily="34" charset="0"/>
                <a:sym typeface="Arial"/>
              </a:rPr>
              <a:t>En cas d’approvisionnement durable il est important de ne pas perdre de vue les risques potentiels</a:t>
            </a:r>
            <a:endParaRPr lang="fr-FR" noProof="0" dirty="0">
              <a:latin typeface="Aptos" panose="020B0004020202020204" pitchFamily="34" charset="0"/>
            </a:endParaRPr>
          </a:p>
        </p:txBody>
      </p:sp>
      <p:sp>
        <p:nvSpPr>
          <p:cNvPr id="451" name="Google Shape;451;p6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txBox="1">
            <a:spLocks noGrp="1"/>
          </p:cNvSpPr>
          <p:nvPr>
            <p:ph type="title"/>
          </p:nvPr>
        </p:nvSpPr>
        <p:spPr>
          <a:xfrm>
            <a:off x="594359" y="450660"/>
            <a:ext cx="97575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a:t>
            </a:r>
            <a:r>
              <a:rPr lang="fr-FR" sz="4000" noProof="0" dirty="0">
                <a:latin typeface="Aptos Serif" panose="02020604070405020304" pitchFamily="18" charset="0"/>
                <a:cs typeface="Aptos Serif" panose="02020604070405020304" pitchFamily="18" charset="0"/>
              </a:rPr>
              <a:t>Risque: le produit ne correspond pas aux attentes</a:t>
            </a:r>
            <a:endParaRPr dirty="0">
              <a:latin typeface="Aptos Serif" panose="02020604070405020304" pitchFamily="18" charset="0"/>
              <a:cs typeface="Aptos Serif" panose="02020604070405020304" pitchFamily="18" charset="0"/>
            </a:endParaRPr>
          </a:p>
        </p:txBody>
      </p:sp>
      <p:sp>
        <p:nvSpPr>
          <p:cNvPr id="458" name="Google Shape;458;p63"/>
          <p:cNvSpPr txBox="1">
            <a:spLocks noGrp="1"/>
          </p:cNvSpPr>
          <p:nvPr>
            <p:ph type="body" idx="1"/>
          </p:nvPr>
        </p:nvSpPr>
        <p:spPr>
          <a:xfrm>
            <a:off x="594359" y="2281918"/>
            <a:ext cx="5501641" cy="4227022"/>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fr-FR" sz="2000" b="0" noProof="0" dirty="0">
                <a:solidFill>
                  <a:srgbClr val="3F3F3F"/>
                </a:solidFill>
                <a:latin typeface="Aptos" panose="020B0004020202020204" pitchFamily="34" charset="0"/>
              </a:rPr>
              <a:t>Exemple:</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000" b="0" noProof="0" dirty="0">
                <a:solidFill>
                  <a:srgbClr val="3F3F3F"/>
                </a:solidFill>
                <a:latin typeface="Aptos" panose="020B0004020202020204" pitchFamily="34" charset="0"/>
              </a:rPr>
              <a:t>Les habits s’abîment rapidement</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000" b="0" noProof="0" dirty="0">
                <a:solidFill>
                  <a:srgbClr val="3F3F3F"/>
                </a:solidFill>
                <a:latin typeface="Aptos" panose="020B0004020202020204" pitchFamily="34" charset="0"/>
              </a:rPr>
              <a:t>Le café n’a pas bon goût</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000" b="0" noProof="0" dirty="0">
                <a:solidFill>
                  <a:srgbClr val="3F3F3F"/>
                </a:solidFill>
                <a:latin typeface="Aptos" panose="020B0004020202020204" pitchFamily="34" charset="0"/>
              </a:rPr>
              <a:t>Les frais d’entretien de la voiture électrique sont trop élevés</a:t>
            </a:r>
            <a:endParaRPr lang="fr-FR" noProof="0" dirty="0">
              <a:latin typeface="Aptos" panose="020B0004020202020204" pitchFamily="34" charset="0"/>
            </a:endParaRPr>
          </a:p>
        </p:txBody>
      </p:sp>
      <p:sp>
        <p:nvSpPr>
          <p:cNvPr id="459" name="Google Shape;459;p63"/>
          <p:cNvSpPr txBox="1"/>
          <p:nvPr/>
        </p:nvSpPr>
        <p:spPr>
          <a:xfrm>
            <a:off x="6096000" y="2281918"/>
            <a:ext cx="5501641" cy="4227022"/>
          </a:xfrm>
          <a:prstGeom prst="rect">
            <a:avLst/>
          </a:prstGeom>
          <a:noFill/>
          <a:ln>
            <a:noFill/>
          </a:ln>
        </p:spPr>
        <p:txBody>
          <a:bodyPr spcFirstLastPara="1" wrap="square" lIns="0" tIns="228600" rIns="0" bIns="0" anchor="t" anchorCtr="0">
            <a:normAutofit/>
          </a:bodyPr>
          <a:lstStyle/>
          <a:p>
            <a:pPr marL="457200" marR="0" lvl="0" indent="-228600" algn="l" rtl="0">
              <a:lnSpc>
                <a:spcPct val="80000"/>
              </a:lnSpc>
              <a:spcBef>
                <a:spcPts val="2200"/>
              </a:spcBef>
              <a:spcAft>
                <a:spcPts val="0"/>
              </a:spcAft>
              <a:buClr>
                <a:schemeClr val="accent4"/>
              </a:buClr>
              <a:buSzPts val="2400"/>
              <a:buFont typeface="Arial"/>
              <a:buNone/>
            </a:pPr>
            <a:r>
              <a:rPr lang="fr-FR" sz="2000" b="0" i="0" u="none" strike="noStrike" cap="none" noProof="0" dirty="0">
                <a:solidFill>
                  <a:srgbClr val="3F3F3F"/>
                </a:solidFill>
                <a:latin typeface="Aptos" panose="020B0004020202020204" pitchFamily="34" charset="0"/>
                <a:sym typeface="Arial"/>
              </a:rPr>
              <a:t>Solutions possibles:</a:t>
            </a:r>
            <a:endParaRPr lang="fr-FR" noProof="0" dirty="0">
              <a:latin typeface="Aptos" panose="020B0004020202020204" pitchFamily="34" charset="0"/>
            </a:endParaRPr>
          </a:p>
          <a:p>
            <a:pPr marL="571500" marR="0" lvl="0" indent="-342900" algn="l" rtl="0">
              <a:lnSpc>
                <a:spcPct val="80000"/>
              </a:lnSpc>
              <a:spcBef>
                <a:spcPts val="2200"/>
              </a:spcBef>
              <a:spcAft>
                <a:spcPts val="0"/>
              </a:spcAft>
              <a:buClr>
                <a:schemeClr val="accent4"/>
              </a:buClr>
              <a:buSzPts val="2400"/>
              <a:buFont typeface="Arial"/>
              <a:buChar char="•"/>
            </a:pPr>
            <a:r>
              <a:rPr lang="fr-FR" sz="2000" b="0" i="0" u="none" strike="noStrike" cap="none" noProof="0" dirty="0">
                <a:solidFill>
                  <a:srgbClr val="3F3F3F"/>
                </a:solidFill>
                <a:latin typeface="Aptos" panose="020B0004020202020204" pitchFamily="34" charset="0"/>
                <a:sym typeface="Arial"/>
              </a:rPr>
              <a:t>Collecter un maximum d’informations avant l’achat du produit (commentaires, etc.)</a:t>
            </a:r>
            <a:endParaRPr lang="fr-FR" noProof="0" dirty="0">
              <a:latin typeface="Aptos" panose="020B0004020202020204" pitchFamily="34" charset="0"/>
            </a:endParaRPr>
          </a:p>
          <a:p>
            <a:pPr marL="571500" marR="0" lvl="0" indent="-342900" algn="l" rtl="0">
              <a:lnSpc>
                <a:spcPct val="80000"/>
              </a:lnSpc>
              <a:spcBef>
                <a:spcPts val="2200"/>
              </a:spcBef>
              <a:spcAft>
                <a:spcPts val="0"/>
              </a:spcAft>
              <a:buClr>
                <a:schemeClr val="accent4"/>
              </a:buClr>
              <a:buSzPts val="2400"/>
              <a:buFont typeface="Arial"/>
              <a:buChar char="•"/>
            </a:pPr>
            <a:r>
              <a:rPr lang="fr-FR" sz="2000" noProof="0" dirty="0">
                <a:solidFill>
                  <a:srgbClr val="3F3F3F"/>
                </a:solidFill>
                <a:latin typeface="Aptos" panose="020B0004020202020204" pitchFamily="34" charset="0"/>
              </a:rPr>
              <a:t>Tester le produit dans des conditions réelles</a:t>
            </a:r>
            <a:endParaRPr lang="fr-FR" noProof="0" dirty="0">
              <a:latin typeface="Aptos" panose="020B0004020202020204" pitchFamily="34" charset="0"/>
            </a:endParaRPr>
          </a:p>
          <a:p>
            <a:pPr marL="571500" marR="0" lvl="0" indent="-342900" algn="l" rtl="0">
              <a:lnSpc>
                <a:spcPct val="80000"/>
              </a:lnSpc>
              <a:spcBef>
                <a:spcPts val="2200"/>
              </a:spcBef>
              <a:spcAft>
                <a:spcPts val="0"/>
              </a:spcAft>
              <a:buClr>
                <a:schemeClr val="accent4"/>
              </a:buClr>
              <a:buSzPts val="2400"/>
              <a:buFont typeface="Arial"/>
              <a:buChar char="•"/>
            </a:pPr>
            <a:r>
              <a:rPr lang="fr-FR" sz="2000" b="0" i="0" u="none" strike="noStrike" cap="none" noProof="0" dirty="0">
                <a:solidFill>
                  <a:srgbClr val="3F3F3F"/>
                </a:solidFill>
                <a:latin typeface="Aptos" panose="020B0004020202020204" pitchFamily="34" charset="0"/>
                <a:sym typeface="Arial"/>
              </a:rPr>
              <a:t>Commander d’abord de petites quantités</a:t>
            </a:r>
            <a:endParaRPr lang="fr-FR" noProof="0" dirty="0">
              <a:latin typeface="Aptos" panose="020B0004020202020204" pitchFamily="34" charset="0"/>
            </a:endParaRPr>
          </a:p>
        </p:txBody>
      </p:sp>
      <p:sp>
        <p:nvSpPr>
          <p:cNvPr id="460" name="Google Shape;460;p6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txBox="1">
            <a:spLocks noGrp="1"/>
          </p:cNvSpPr>
          <p:nvPr>
            <p:ph type="title"/>
          </p:nvPr>
        </p:nvSpPr>
        <p:spPr>
          <a:xfrm>
            <a:off x="594359" y="349060"/>
            <a:ext cx="944277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a:t>
            </a:r>
            <a:r>
              <a:rPr lang="fr-FR" sz="4000" noProof="0" dirty="0">
                <a:latin typeface="Aptos Serif" panose="02020604070405020304" pitchFamily="18" charset="0"/>
                <a:cs typeface="Aptos Serif" panose="02020604070405020304" pitchFamily="18" charset="0"/>
              </a:rPr>
              <a:t>Risques – exemples pratiques:</a:t>
            </a:r>
            <a:br>
              <a:rPr lang="fr-FR" sz="4000" noProof="0" dirty="0">
                <a:latin typeface="Aptos Serif" panose="02020604070405020304" pitchFamily="18" charset="0"/>
                <a:cs typeface="Aptos Serif" panose="02020604070405020304" pitchFamily="18" charset="0"/>
              </a:rPr>
            </a:br>
            <a:r>
              <a:rPr lang="fr-FR" sz="4000" noProof="0" dirty="0">
                <a:latin typeface="Aptos Serif" panose="02020604070405020304" pitchFamily="18" charset="0"/>
                <a:cs typeface="Aptos Serif" panose="02020604070405020304" pitchFamily="18" charset="0"/>
              </a:rPr>
              <a:t>temps de chargement trop longs de la voiture électrique, Police de Berlin</a:t>
            </a:r>
            <a:endParaRPr dirty="0">
              <a:latin typeface="Aptos Serif" panose="02020604070405020304" pitchFamily="18" charset="0"/>
              <a:cs typeface="Aptos Serif" panose="02020604070405020304" pitchFamily="18" charset="0"/>
            </a:endParaRPr>
          </a:p>
        </p:txBody>
      </p:sp>
      <p:sp>
        <p:nvSpPr>
          <p:cNvPr id="467" name="Google Shape;467;p64"/>
          <p:cNvSpPr txBox="1">
            <a:spLocks noGrp="1"/>
          </p:cNvSpPr>
          <p:nvPr>
            <p:ph type="body" idx="1"/>
          </p:nvPr>
        </p:nvSpPr>
        <p:spPr>
          <a:xfrm>
            <a:off x="594359" y="2112242"/>
            <a:ext cx="6622870" cy="4050302"/>
          </a:xfrm>
          <a:prstGeom prst="rect">
            <a:avLst/>
          </a:prstGeom>
          <a:noFill/>
          <a:ln>
            <a:noFill/>
          </a:ln>
        </p:spPr>
        <p:txBody>
          <a:bodyPr spcFirstLastPara="1" wrap="square" lIns="0" tIns="228600" rIns="0" bIns="0" anchor="t" anchorCtr="0">
            <a:normAutofit lnSpcReduction="10000"/>
          </a:bodyPr>
          <a:lstStyle/>
          <a:p>
            <a:pPr marL="0" lvl="0" indent="0">
              <a:lnSpc>
                <a:spcPct val="100000"/>
              </a:lnSpc>
            </a:pPr>
            <a:r>
              <a:rPr lang="fr-FR" sz="2000" b="0" noProof="0" dirty="0">
                <a:solidFill>
                  <a:srgbClr val="3F3F3F"/>
                </a:solidFill>
                <a:latin typeface="Aptos" panose="020B0004020202020204" pitchFamily="34" charset="0"/>
              </a:rPr>
              <a:t>Les voitures de patrouille de la police doivent être prêtes à l’emploi 24h/24, 7j/7. </a:t>
            </a:r>
            <a:r>
              <a:rPr lang="fr-FR" sz="2000" b="0" dirty="0">
                <a:solidFill>
                  <a:srgbClr val="3F3F3F"/>
                </a:solidFill>
                <a:latin typeface="Aptos" panose="020B0004020202020204" pitchFamily="34" charset="0"/>
              </a:rPr>
              <a:t>Des temps de chargement </a:t>
            </a:r>
            <a:r>
              <a:rPr lang="fr-FR" sz="2000" b="0" noProof="0" dirty="0">
                <a:solidFill>
                  <a:srgbClr val="3F3F3F"/>
                </a:solidFill>
                <a:latin typeface="Aptos" panose="020B0004020202020204" pitchFamily="34" charset="0"/>
              </a:rPr>
              <a:t>trop longs requièrent un effort logistique considérable pour assurer la disponibilité des voitures. </a:t>
            </a:r>
            <a:endParaRPr lang="fr-FR" noProof="0" dirty="0">
              <a:latin typeface="Aptos" panose="020B0004020202020204" pitchFamily="34" charset="0"/>
            </a:endParaRPr>
          </a:p>
          <a:p>
            <a:pPr marL="0" lvl="0" indent="0" algn="l" rtl="0">
              <a:lnSpc>
                <a:spcPct val="100000"/>
              </a:lnSpc>
              <a:spcBef>
                <a:spcPts val="2200"/>
              </a:spcBef>
              <a:spcAft>
                <a:spcPts val="0"/>
              </a:spcAft>
              <a:buSzPts val="2400"/>
              <a:buNone/>
            </a:pPr>
            <a:r>
              <a:rPr lang="fr-FR" sz="2000" b="0" noProof="0" dirty="0">
                <a:solidFill>
                  <a:srgbClr val="3F3F3F"/>
                </a:solidFill>
                <a:latin typeface="Aptos" panose="020B0004020202020204" pitchFamily="34" charset="0"/>
              </a:rPr>
              <a:t>Les responsables de l’approvisionnement de la Police de Berlin désirent des certificats de fabrication des voitures (à moteur à essence et à moteur électrique), afin de veiller sur l’aspect de la durée – même pour les moteurs à essence.</a:t>
            </a:r>
            <a:endParaRPr lang="fr-FR" noProof="0" dirty="0">
              <a:latin typeface="Aptos" panose="020B0004020202020204" pitchFamily="34" charset="0"/>
            </a:endParaRPr>
          </a:p>
          <a:p>
            <a:pPr marL="0" lvl="0" indent="0" algn="l" rtl="0">
              <a:lnSpc>
                <a:spcPct val="100000"/>
              </a:lnSpc>
              <a:spcBef>
                <a:spcPts val="2200"/>
              </a:spcBef>
              <a:spcAft>
                <a:spcPts val="0"/>
              </a:spcAft>
              <a:buSzPts val="2400"/>
              <a:buNone/>
            </a:pPr>
            <a:r>
              <a:rPr lang="fr-FR" sz="2000" b="0" noProof="0" dirty="0">
                <a:solidFill>
                  <a:srgbClr val="3F3F3F"/>
                </a:solidFill>
                <a:latin typeface="Aptos" panose="020B0004020202020204" pitchFamily="34" charset="0"/>
              </a:rPr>
              <a:t>La Police de Berlin n’achète pas seulement des voitures électriques, mais également des voitures à hydrogène.</a:t>
            </a:r>
            <a:endParaRPr lang="fr-FR" noProof="0" dirty="0">
              <a:latin typeface="Aptos" panose="020B0004020202020204" pitchFamily="34" charset="0"/>
            </a:endParaRPr>
          </a:p>
          <a:p>
            <a:pPr marL="0" lvl="0" indent="0" algn="l" rtl="0">
              <a:lnSpc>
                <a:spcPct val="100000"/>
              </a:lnSpc>
              <a:spcBef>
                <a:spcPts val="2200"/>
              </a:spcBef>
              <a:spcAft>
                <a:spcPts val="0"/>
              </a:spcAft>
              <a:buSzPts val="2400"/>
              <a:buNone/>
            </a:pPr>
            <a:endParaRPr sz="2000" b="0" dirty="0">
              <a:solidFill>
                <a:srgbClr val="3F3F3F"/>
              </a:solidFill>
              <a:latin typeface="Aptos" panose="020B0004020202020204" pitchFamily="34" charset="0"/>
            </a:endParaRPr>
          </a:p>
        </p:txBody>
      </p:sp>
      <p:sp>
        <p:nvSpPr>
          <p:cNvPr id="468" name="Google Shape;468;p6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38</a:t>
            </a:fld>
            <a:endParaRPr/>
          </a:p>
        </p:txBody>
      </p:sp>
      <p:pic>
        <p:nvPicPr>
          <p:cNvPr id="469" name="Google Shape;469;p64" descr="Ein Bild, das Landfahrzeug, Fahrzeug, Transport, Rad enthält.&#10;&#10;KI-generierte Inhalte können fehlerhaft sein."/>
          <p:cNvPicPr preferRelativeResize="0"/>
          <p:nvPr/>
        </p:nvPicPr>
        <p:blipFill rotWithShape="1">
          <a:blip r:embed="rId3">
            <a:alphaModFix/>
          </a:blip>
          <a:srcRect/>
          <a:stretch/>
        </p:blipFill>
        <p:spPr>
          <a:xfrm>
            <a:off x="7474876" y="2088823"/>
            <a:ext cx="4451912" cy="28266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title"/>
          </p:nvPr>
        </p:nvSpPr>
        <p:spPr>
          <a:xfrm>
            <a:off x="594359" y="425648"/>
            <a:ext cx="1044617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a:t>
            </a:r>
            <a:r>
              <a:rPr lang="fr-FR" sz="4000" noProof="0" dirty="0">
                <a:latin typeface="Aptos Serif" panose="02020604070405020304" pitchFamily="18" charset="0"/>
                <a:cs typeface="Aptos Serif" panose="02020604070405020304" pitchFamily="18" charset="0"/>
              </a:rPr>
              <a:t>Risque: budgets limités de la commune</a:t>
            </a:r>
            <a:endParaRPr dirty="0">
              <a:latin typeface="Aptos Serif" panose="02020604070405020304" pitchFamily="18" charset="0"/>
              <a:cs typeface="Aptos Serif" panose="02020604070405020304" pitchFamily="18" charset="0"/>
            </a:endParaRPr>
          </a:p>
        </p:txBody>
      </p:sp>
      <p:sp>
        <p:nvSpPr>
          <p:cNvPr id="475" name="Google Shape;475;p65"/>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fr-FR" b="0" noProof="0" dirty="0">
                <a:solidFill>
                  <a:srgbClr val="3F3F3F"/>
                </a:solidFill>
                <a:latin typeface="Aptos" panose="020B0004020202020204" pitchFamily="34" charset="0"/>
              </a:rPr>
              <a:t>Solutions possibles: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transparence des prix et des coûts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réduire le besoin d’approvisionnement</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un approvisionnement durable à des prix abordables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de meilleurs prix grâce à la centralisation des approvisionnements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de meilleurs prix grâce au regroupement des approvisionnements</a:t>
            </a:r>
            <a:endParaRPr lang="fr-FR" noProof="0" dirty="0">
              <a:latin typeface="Aptos" panose="020B0004020202020204" pitchFamily="34" charset="0"/>
            </a:endParaRPr>
          </a:p>
          <a:p>
            <a:pPr marL="571500" lvl="0" indent="-190500" algn="l" rtl="0">
              <a:lnSpc>
                <a:spcPct val="80000"/>
              </a:lnSpc>
              <a:spcBef>
                <a:spcPts val="2200"/>
              </a:spcBef>
              <a:spcAft>
                <a:spcPts val="0"/>
              </a:spcAft>
              <a:buSzPts val="2400"/>
              <a:buFont typeface="Arial"/>
              <a:buNone/>
            </a:pPr>
            <a:endParaRPr dirty="0">
              <a:latin typeface="Aptos" panose="020B0004020202020204" pitchFamily="34" charset="0"/>
            </a:endParaRPr>
          </a:p>
        </p:txBody>
      </p:sp>
      <p:sp>
        <p:nvSpPr>
          <p:cNvPr id="476" name="Google Shape;476;p6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594360" y="404060"/>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Mettre en œuvre l‘approvisionnement durable: </a:t>
            </a:r>
            <a:r>
              <a:rPr lang="fr-FR"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endParaRPr dirty="0">
              <a:solidFill>
                <a:schemeClr val="tx1">
                  <a:lumMod val="75000"/>
                  <a:lumOff val="25000"/>
                </a:schemeClr>
              </a:solidFill>
              <a:latin typeface="Aptos Serif" panose="02020604070405020304" pitchFamily="18" charset="0"/>
              <a:cs typeface="Aptos Serif" panose="02020604070405020304" pitchFamily="18" charset="0"/>
            </a:endParaRPr>
          </a:p>
        </p:txBody>
      </p:sp>
      <p:sp>
        <p:nvSpPr>
          <p:cNvPr id="135" name="Google Shape;135;p30"/>
          <p:cNvSpPr txBox="1">
            <a:spLocks noGrp="1"/>
          </p:cNvSpPr>
          <p:nvPr>
            <p:ph type="body" idx="1"/>
          </p:nvPr>
        </p:nvSpPr>
        <p:spPr>
          <a:xfrm>
            <a:off x="625016" y="2180773"/>
            <a:ext cx="10941900" cy="40503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fr-FR" noProof="0" dirty="0">
                <a:solidFill>
                  <a:schemeClr val="accent6"/>
                </a:solidFill>
                <a:latin typeface="Aptos" panose="020B0004020202020204" pitchFamily="34" charset="0"/>
              </a:rPr>
              <a:t>1.1 Mettre en œuvre les préparatifs</a:t>
            </a:r>
            <a:endParaRPr lang="fr-FR" noProof="0" dirty="0">
              <a:latin typeface="Aptos" panose="020B0004020202020204" pitchFamily="34" charset="0"/>
            </a:endParaRP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1.2 Quatre possibilités d’approvisionnement</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1.3 Labels de qualité – des outils précieux</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1.4 Établir un catalogue d’approvisionnement</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1.5 Approvisionnements local et régional</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1.6 Communication</a:t>
            </a:r>
          </a:p>
        </p:txBody>
      </p:sp>
      <p:sp>
        <p:nvSpPr>
          <p:cNvPr id="136" name="Google Shape;136;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6"/>
          <p:cNvSpPr txBox="1">
            <a:spLocks noGrp="1"/>
          </p:cNvSpPr>
          <p:nvPr>
            <p:ph type="title"/>
          </p:nvPr>
        </p:nvSpPr>
        <p:spPr>
          <a:xfrm>
            <a:off x="594359" y="461073"/>
            <a:ext cx="841141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a:t>
            </a:r>
            <a:r>
              <a:rPr lang="fr-FR" sz="4000" noProof="0" dirty="0">
                <a:latin typeface="Aptos Serif" panose="02020604070405020304" pitchFamily="18" charset="0"/>
                <a:cs typeface="Aptos Serif" panose="02020604070405020304" pitchFamily="18" charset="0"/>
              </a:rPr>
              <a:t>Risque: disponibilité limitée des produits et services durables</a:t>
            </a:r>
            <a:endParaRPr dirty="0">
              <a:latin typeface="Aptos Serif" panose="02020604070405020304" pitchFamily="18" charset="0"/>
              <a:cs typeface="Aptos Serif" panose="02020604070405020304" pitchFamily="18" charset="0"/>
            </a:endParaRPr>
          </a:p>
        </p:txBody>
      </p:sp>
      <p:sp>
        <p:nvSpPr>
          <p:cNvPr id="482" name="Google Shape;482;p66"/>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fr-FR" b="0" noProof="0" dirty="0">
                <a:solidFill>
                  <a:srgbClr val="3F3F3F"/>
                </a:solidFill>
                <a:latin typeface="Aptos" panose="020B0004020202020204" pitchFamily="34" charset="0"/>
              </a:rPr>
              <a:t>Solutions possibles: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coopération avec d’autres communes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coopération avec des fournisseurs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réutilisation</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b="0" noProof="0" dirty="0">
                <a:solidFill>
                  <a:srgbClr val="3F3F3F"/>
                </a:solidFill>
                <a:latin typeface="Aptos" panose="020B0004020202020204" pitchFamily="34" charset="0"/>
              </a:rPr>
              <a:t>transition et réalisation pas-à-pas</a:t>
            </a:r>
            <a:endParaRPr dirty="0">
              <a:latin typeface="Aptos" panose="020B0004020202020204" pitchFamily="34" charset="0"/>
            </a:endParaRPr>
          </a:p>
        </p:txBody>
      </p:sp>
      <p:sp>
        <p:nvSpPr>
          <p:cNvPr id="483" name="Google Shape;483;p6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7"/>
          <p:cNvSpPr txBox="1">
            <a:spLocks noGrp="1"/>
          </p:cNvSpPr>
          <p:nvPr>
            <p:ph type="ctrTitle"/>
          </p:nvPr>
        </p:nvSpPr>
        <p:spPr>
          <a:xfrm>
            <a:off x="6344759" y="468346"/>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4. </a:t>
            </a:r>
            <a:r>
              <a:rPr lang="fr-FR" noProof="0" dirty="0">
                <a:latin typeface="Aptos Serif" panose="02020604070405020304" pitchFamily="18" charset="0"/>
                <a:cs typeface="Aptos Serif" panose="02020604070405020304" pitchFamily="18" charset="0"/>
              </a:rPr>
              <a:t>Suivi</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8"/>
          <p:cNvSpPr txBox="1">
            <a:spLocks noGrp="1"/>
          </p:cNvSpPr>
          <p:nvPr>
            <p:ph type="title"/>
          </p:nvPr>
        </p:nvSpPr>
        <p:spPr>
          <a:xfrm>
            <a:off x="594360" y="462782"/>
            <a:ext cx="5951614" cy="2354026"/>
          </a:xfrm>
          <a:prstGeom prst="rect">
            <a:avLst/>
          </a:prstGeom>
          <a:noFill/>
          <a:ln>
            <a:noFill/>
          </a:ln>
        </p:spPr>
        <p:txBody>
          <a:bodyPr spcFirstLastPara="1" wrap="square" lIns="0" tIns="0" rIns="0" bIns="0" anchor="b" anchorCtr="0">
            <a:normAutofit/>
          </a:bodyPr>
          <a:lstStyle/>
          <a:p>
            <a:pPr lvl="0"/>
            <a:r>
              <a:rPr lang="de-DE" dirty="0">
                <a:latin typeface="Aptos Serif" panose="02020604070405020304" pitchFamily="18" charset="0"/>
                <a:cs typeface="Aptos Serif" panose="02020604070405020304" pitchFamily="18" charset="0"/>
              </a:rPr>
              <a:t>4. </a:t>
            </a:r>
            <a:r>
              <a:rPr lang="fr-FR" noProof="0" dirty="0">
                <a:latin typeface="Aptos Serif" panose="02020604070405020304" pitchFamily="18" charset="0"/>
                <a:cs typeface="Aptos Serif" panose="02020604070405020304" pitchFamily="18" charset="0"/>
              </a:rPr>
              <a:t>Suivi &amp; évaluation</a:t>
            </a:r>
            <a:endParaRPr dirty="0">
              <a:latin typeface="Aptos Serif" panose="02020604070405020304" pitchFamily="18" charset="0"/>
              <a:cs typeface="Aptos Serif" panose="02020604070405020304" pitchFamily="18" charset="0"/>
            </a:endParaRPr>
          </a:p>
        </p:txBody>
      </p:sp>
      <p:sp>
        <p:nvSpPr>
          <p:cNvPr id="494" name="Google Shape;494;p68"/>
          <p:cNvSpPr txBox="1">
            <a:spLocks noGrp="1"/>
          </p:cNvSpPr>
          <p:nvPr>
            <p:ph type="body" idx="1"/>
          </p:nvPr>
        </p:nvSpPr>
        <p:spPr>
          <a:xfrm>
            <a:off x="594360" y="3279579"/>
            <a:ext cx="6614514" cy="2994415"/>
          </a:xfrm>
          <a:prstGeom prst="rect">
            <a:avLst/>
          </a:prstGeom>
          <a:noFill/>
          <a:ln>
            <a:noFill/>
          </a:ln>
        </p:spPr>
        <p:txBody>
          <a:bodyPr spcFirstLastPara="1" wrap="square" lIns="0" tIns="228600" rIns="0" bIns="0" anchor="t" anchorCtr="0">
            <a:normAutofit/>
          </a:bodyPr>
          <a:lstStyle/>
          <a:p>
            <a:pPr lvl="0" indent="0">
              <a:lnSpc>
                <a:spcPct val="100000"/>
              </a:lnSpc>
            </a:pPr>
            <a:r>
              <a:rPr lang="fr-FR" sz="2200" b="1" noProof="0" dirty="0">
                <a:solidFill>
                  <a:schemeClr val="accent4"/>
                </a:solidFill>
                <a:latin typeface="Aptos" panose="020B0004020202020204" pitchFamily="34" charset="0"/>
              </a:rPr>
              <a:t>Le suivi consiste à suivre les progrès réalisés par la collecte régulière de données et leur analyse au moyen d’indicateurs clés.</a:t>
            </a:r>
          </a:p>
        </p:txBody>
      </p:sp>
      <p:pic>
        <p:nvPicPr>
          <p:cNvPr id="495" name="Google Shape;495;p68" descr="Ein Bild, das Screenshot enthält.&#10;&#10;KI-generierte Inhalte können fehlerhaft sein."/>
          <p:cNvPicPr preferRelativeResize="0"/>
          <p:nvPr/>
        </p:nvPicPr>
        <p:blipFill rotWithShape="1">
          <a:blip r:embed="rId3">
            <a:alphaModFix/>
          </a:blip>
          <a:srcRect l="9218" r="11188" b="-2"/>
          <a:stretch/>
        </p:blipFill>
        <p:spPr>
          <a:xfrm>
            <a:off x="6733505" y="10"/>
            <a:ext cx="5458495" cy="6857990"/>
          </a:xfrm>
          <a:prstGeom prst="flowChartDelay">
            <a:avLst/>
          </a:prstGeom>
          <a:noFill/>
          <a:ln>
            <a:noFill/>
          </a:ln>
        </p:spPr>
      </p:pic>
      <p:sp>
        <p:nvSpPr>
          <p:cNvPr id="496" name="Google Shape;496;p6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4. </a:t>
            </a:r>
            <a:r>
              <a:rPr lang="fr-FR" dirty="0">
                <a:latin typeface="Aptos Serif" panose="02020604070405020304" pitchFamily="18" charset="0"/>
                <a:cs typeface="Aptos Serif" panose="02020604070405020304" pitchFamily="18" charset="0"/>
              </a:rPr>
              <a:t>Suivi des progrès</a:t>
            </a:r>
            <a:endParaRPr dirty="0">
              <a:latin typeface="Aptos Serif" panose="02020604070405020304" pitchFamily="18" charset="0"/>
              <a:cs typeface="Aptos Serif" panose="02020604070405020304" pitchFamily="18" charset="0"/>
            </a:endParaRPr>
          </a:p>
        </p:txBody>
      </p:sp>
      <p:sp>
        <p:nvSpPr>
          <p:cNvPr id="502" name="Google Shape;502;p69"/>
          <p:cNvSpPr txBox="1">
            <a:spLocks noGrp="1"/>
          </p:cNvSpPr>
          <p:nvPr>
            <p:ph type="body" idx="1"/>
          </p:nvPr>
        </p:nvSpPr>
        <p:spPr>
          <a:xfrm>
            <a:off x="594350" y="2167375"/>
            <a:ext cx="11011200" cy="4169700"/>
          </a:xfrm>
          <a:prstGeom prst="rect">
            <a:avLst/>
          </a:prstGeom>
          <a:noFill/>
          <a:ln>
            <a:noFill/>
          </a:ln>
        </p:spPr>
        <p:txBody>
          <a:bodyPr spcFirstLastPara="1" wrap="square" lIns="0" tIns="228600" rIns="0" bIns="0" anchor="t" anchorCtr="0">
            <a:normAutofit fontScale="92500" lnSpcReduction="10000"/>
          </a:bodyPr>
          <a:lstStyle/>
          <a:p>
            <a:pPr lvl="0" indent="0">
              <a:lnSpc>
                <a:spcPct val="100000"/>
              </a:lnSpc>
            </a:pPr>
            <a:r>
              <a:rPr lang="fr-FR" dirty="0">
                <a:latin typeface="Aptos" panose="020B0004020202020204" pitchFamily="34" charset="0"/>
              </a:rPr>
              <a:t>Etape 1 : vérification des types de données collectées par la commune </a:t>
            </a:r>
          </a:p>
          <a:p>
            <a:pPr lvl="0" indent="0">
              <a:lnSpc>
                <a:spcPct val="100000"/>
              </a:lnSpc>
            </a:pPr>
            <a:r>
              <a:rPr lang="fr-FR" dirty="0">
                <a:latin typeface="Aptos" panose="020B0004020202020204" pitchFamily="34" charset="0"/>
              </a:rPr>
              <a:t>Etape 2 : élaboration d’indicateurs clés sur la base des données existantes </a:t>
            </a:r>
          </a:p>
          <a:p>
            <a:pPr lvl="0" indent="0">
              <a:lnSpc>
                <a:spcPct val="100000"/>
              </a:lnSpc>
            </a:pPr>
            <a:r>
              <a:rPr lang="fr-FR" dirty="0">
                <a:latin typeface="Aptos" panose="020B0004020202020204" pitchFamily="34" charset="0"/>
              </a:rPr>
              <a:t>Etape 3 : élaboration d’indicateurs clés supplémentaires</a:t>
            </a:r>
          </a:p>
          <a:p>
            <a:pPr lvl="0" indent="0">
              <a:lnSpc>
                <a:spcPct val="100000"/>
              </a:lnSpc>
            </a:pPr>
            <a:r>
              <a:rPr lang="fr-FR" dirty="0">
                <a:latin typeface="Aptos" panose="020B0004020202020204" pitchFamily="34" charset="0"/>
              </a:rPr>
              <a:t>Etape 4 : mise au point d’un système pour assurer une livraison régulière des données </a:t>
            </a:r>
          </a:p>
          <a:p>
            <a:pPr lvl="0" indent="0">
              <a:lnSpc>
                <a:spcPct val="100000"/>
              </a:lnSpc>
            </a:pPr>
            <a:r>
              <a:rPr lang="fr-FR" dirty="0">
                <a:latin typeface="Aptos" panose="020B0004020202020204" pitchFamily="34" charset="0"/>
              </a:rPr>
              <a:t>Etape 5 : analyse régulière des données</a:t>
            </a:r>
          </a:p>
          <a:p>
            <a:pPr lvl="0" indent="0">
              <a:lnSpc>
                <a:spcPct val="100000"/>
              </a:lnSpc>
            </a:pPr>
            <a:r>
              <a:rPr lang="fr-FR" dirty="0">
                <a:latin typeface="Aptos" panose="020B0004020202020204" pitchFamily="34" charset="0"/>
              </a:rPr>
              <a:t>Etape 6 : discussion et compte rendu des résultats</a:t>
            </a:r>
          </a:p>
        </p:txBody>
      </p:sp>
      <p:sp>
        <p:nvSpPr>
          <p:cNvPr id="503" name="Google Shape;503;p6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0"/>
          <p:cNvSpPr txBox="1">
            <a:spLocks noGrp="1"/>
          </p:cNvSpPr>
          <p:nvPr>
            <p:ph type="title"/>
          </p:nvPr>
        </p:nvSpPr>
        <p:spPr>
          <a:xfrm>
            <a:off x="594360" y="189572"/>
            <a:ext cx="714538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Résumé du module 5</a:t>
            </a:r>
          </a:p>
        </p:txBody>
      </p:sp>
      <p:sp>
        <p:nvSpPr>
          <p:cNvPr id="509" name="Google Shape;509;p7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44</a:t>
            </a:fld>
            <a:endParaRPr/>
          </a:p>
        </p:txBody>
      </p:sp>
      <p:grpSp>
        <p:nvGrpSpPr>
          <p:cNvPr id="510" name="Google Shape;510;p70"/>
          <p:cNvGrpSpPr/>
          <p:nvPr/>
        </p:nvGrpSpPr>
        <p:grpSpPr>
          <a:xfrm>
            <a:off x="594360" y="2307266"/>
            <a:ext cx="10793110" cy="3623577"/>
            <a:chOff x="0" y="0"/>
            <a:chExt cx="10793110" cy="3623577"/>
          </a:xfrm>
        </p:grpSpPr>
        <p:sp>
          <p:nvSpPr>
            <p:cNvPr id="511" name="Google Shape;511;p70"/>
            <p:cNvSpPr/>
            <p:nvPr/>
          </p:nvSpPr>
          <p:spPr>
            <a:xfrm>
              <a:off x="0" y="0"/>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12" name="Google Shape;512;p70"/>
            <p:cNvSpPr txBox="1"/>
            <p:nvPr/>
          </p:nvSpPr>
          <p:spPr>
            <a:xfrm>
              <a:off x="2242891" y="0"/>
              <a:ext cx="8550218" cy="842692"/>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fr-FR" sz="3200" b="0" i="0" u="none" strike="noStrike" cap="none" noProof="0" dirty="0">
                  <a:solidFill>
                    <a:schemeClr val="lt1"/>
                  </a:solidFill>
                  <a:latin typeface="Aptos" panose="020B0004020202020204" pitchFamily="34" charset="0"/>
                  <a:sym typeface="Arial"/>
                </a:rPr>
                <a:t>Mettre en œuvre l’approvisionnement durable</a:t>
              </a:r>
              <a:endParaRPr lang="fr-FR" sz="1100" noProof="0" dirty="0">
                <a:latin typeface="Aptos" panose="020B0004020202020204" pitchFamily="34" charset="0"/>
              </a:endParaRPr>
            </a:p>
          </p:txBody>
        </p:sp>
        <p:sp>
          <p:nvSpPr>
            <p:cNvPr id="513" name="Google Shape;513;p70"/>
            <p:cNvSpPr/>
            <p:nvPr/>
          </p:nvSpPr>
          <p:spPr>
            <a:xfrm>
              <a:off x="84269" y="84269"/>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14" name="Google Shape;514;p70"/>
            <p:cNvSpPr/>
            <p:nvPr/>
          </p:nvSpPr>
          <p:spPr>
            <a:xfrm>
              <a:off x="0" y="926961"/>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15" name="Google Shape;515;p70"/>
            <p:cNvSpPr txBox="1"/>
            <p:nvPr/>
          </p:nvSpPr>
          <p:spPr>
            <a:xfrm>
              <a:off x="2242891" y="926961"/>
              <a:ext cx="8550218" cy="842692"/>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fr-FR" sz="3200" b="0" i="0" u="none" strike="noStrike" cap="none" noProof="0" dirty="0">
                  <a:solidFill>
                    <a:schemeClr val="lt1"/>
                  </a:solidFill>
                  <a:latin typeface="Aptos" panose="020B0004020202020204" pitchFamily="34" charset="0"/>
                  <a:sym typeface="Arial"/>
                </a:rPr>
                <a:t>Travail de groupe</a:t>
              </a:r>
              <a:endParaRPr lang="fr-FR" sz="1100" noProof="0" dirty="0">
                <a:latin typeface="Aptos" panose="020B0004020202020204" pitchFamily="34" charset="0"/>
              </a:endParaRPr>
            </a:p>
          </p:txBody>
        </p:sp>
        <p:sp>
          <p:nvSpPr>
            <p:cNvPr id="516" name="Google Shape;516;p70"/>
            <p:cNvSpPr/>
            <p:nvPr/>
          </p:nvSpPr>
          <p:spPr>
            <a:xfrm>
              <a:off x="84269" y="1011230"/>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17" name="Google Shape;517;p70"/>
            <p:cNvSpPr/>
            <p:nvPr/>
          </p:nvSpPr>
          <p:spPr>
            <a:xfrm>
              <a:off x="0" y="1853923"/>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18" name="Google Shape;518;p70"/>
            <p:cNvSpPr txBox="1"/>
            <p:nvPr/>
          </p:nvSpPr>
          <p:spPr>
            <a:xfrm>
              <a:off x="2242891" y="1853923"/>
              <a:ext cx="8550218" cy="842692"/>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fr-FR" sz="3200" b="0" i="0" u="none" strike="noStrike" cap="none" noProof="0" dirty="0">
                  <a:solidFill>
                    <a:schemeClr val="lt1"/>
                  </a:solidFill>
                  <a:latin typeface="Aptos" panose="020B0004020202020204" pitchFamily="34" charset="0"/>
                  <a:sym typeface="Arial"/>
                </a:rPr>
                <a:t>Gestion des risques</a:t>
              </a:r>
              <a:endParaRPr lang="fr-FR" sz="1100" noProof="0" dirty="0">
                <a:latin typeface="Aptos" panose="020B0004020202020204" pitchFamily="34" charset="0"/>
              </a:endParaRPr>
            </a:p>
          </p:txBody>
        </p:sp>
        <p:sp>
          <p:nvSpPr>
            <p:cNvPr id="519" name="Google Shape;519;p70"/>
            <p:cNvSpPr/>
            <p:nvPr/>
          </p:nvSpPr>
          <p:spPr>
            <a:xfrm>
              <a:off x="84269" y="1938192"/>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20" name="Google Shape;520;p70"/>
            <p:cNvSpPr/>
            <p:nvPr/>
          </p:nvSpPr>
          <p:spPr>
            <a:xfrm>
              <a:off x="0" y="2780885"/>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sp>
          <p:nvSpPr>
            <p:cNvPr id="521" name="Google Shape;521;p70"/>
            <p:cNvSpPr txBox="1"/>
            <p:nvPr/>
          </p:nvSpPr>
          <p:spPr>
            <a:xfrm>
              <a:off x="2242891" y="2780885"/>
              <a:ext cx="8550218" cy="842692"/>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fr-FR" sz="3200" b="0" i="0" u="none" strike="noStrike" cap="none" noProof="0" dirty="0">
                  <a:solidFill>
                    <a:schemeClr val="lt1"/>
                  </a:solidFill>
                  <a:latin typeface="Aptos" panose="020B0004020202020204" pitchFamily="34" charset="0"/>
                  <a:sym typeface="Arial"/>
                </a:rPr>
                <a:t>Suivi</a:t>
              </a:r>
              <a:endParaRPr lang="fr-FR" sz="1100" noProof="0" dirty="0">
                <a:latin typeface="Aptos" panose="020B0004020202020204" pitchFamily="34" charset="0"/>
              </a:endParaRPr>
            </a:p>
          </p:txBody>
        </p:sp>
        <p:sp>
          <p:nvSpPr>
            <p:cNvPr id="522" name="Google Shape;522;p70"/>
            <p:cNvSpPr/>
            <p:nvPr/>
          </p:nvSpPr>
          <p:spPr>
            <a:xfrm>
              <a:off x="84269" y="2865154"/>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ptos" panose="020B0004020202020204" pitchFamily="34" charset="0"/>
              </a:endParaRPr>
            </a:p>
          </p:txBody>
        </p:sp>
      </p:grpSp>
      <p:pic>
        <p:nvPicPr>
          <p:cNvPr id="523" name="Google Shape;523;p70" descr="Ein Bild, das Zeichnung, Clipart, Grafiken, Grafikdesign enthält.&#10;&#10;KI-generierte Inhalte können fehlerhaft sein."/>
          <p:cNvPicPr preferRelativeResize="0"/>
          <p:nvPr/>
        </p:nvPicPr>
        <p:blipFill rotWithShape="1">
          <a:blip r:embed="rId3">
            <a:alphaModFix/>
          </a:blip>
          <a:srcRect/>
          <a:stretch/>
        </p:blipFill>
        <p:spPr>
          <a:xfrm>
            <a:off x="1117600" y="2103970"/>
            <a:ext cx="1285849" cy="1285849"/>
          </a:xfrm>
          <a:prstGeom prst="rect">
            <a:avLst/>
          </a:prstGeom>
          <a:noFill/>
          <a:ln>
            <a:noFill/>
          </a:ln>
        </p:spPr>
      </p:pic>
      <p:pic>
        <p:nvPicPr>
          <p:cNvPr id="524" name="Google Shape;524;p70" descr="Ein Bild, das Screenshot enthält.&#10;&#10;KI-generierte Inhalte können fehlerhaft sein."/>
          <p:cNvPicPr preferRelativeResize="0"/>
          <p:nvPr/>
        </p:nvPicPr>
        <p:blipFill rotWithShape="1">
          <a:blip r:embed="rId4">
            <a:alphaModFix/>
          </a:blip>
          <a:srcRect/>
          <a:stretch/>
        </p:blipFill>
        <p:spPr>
          <a:xfrm>
            <a:off x="1166585" y="4843061"/>
            <a:ext cx="1187877" cy="1187877"/>
          </a:xfrm>
          <a:prstGeom prst="rect">
            <a:avLst/>
          </a:prstGeom>
          <a:noFill/>
          <a:ln>
            <a:noFill/>
          </a:ln>
        </p:spPr>
      </p:pic>
      <p:pic>
        <p:nvPicPr>
          <p:cNvPr id="525" name="Google Shape;525;p70" descr="Ein Bild, das Kreis, Kinderkunst, Zeichnung, Cartoon enthält.&#10;&#10;KI-generierte Inhalte können fehlerhaft sein."/>
          <p:cNvPicPr preferRelativeResize="0"/>
          <p:nvPr/>
        </p:nvPicPr>
        <p:blipFill rotWithShape="1">
          <a:blip r:embed="rId5">
            <a:alphaModFix/>
          </a:blip>
          <a:srcRect/>
          <a:stretch/>
        </p:blipFill>
        <p:spPr>
          <a:xfrm>
            <a:off x="1068613" y="3017113"/>
            <a:ext cx="1285849" cy="1285849"/>
          </a:xfrm>
          <a:prstGeom prst="rect">
            <a:avLst/>
          </a:prstGeom>
          <a:noFill/>
          <a:ln>
            <a:noFill/>
          </a:ln>
        </p:spPr>
      </p:pic>
      <p:pic>
        <p:nvPicPr>
          <p:cNvPr id="526" name="Google Shape;526;p70" descr="Ein Bild, das Uhr, Kreis enthält.&#10;&#10;KI-generierte Inhalte können fehlerhaft sein."/>
          <p:cNvPicPr preferRelativeResize="0"/>
          <p:nvPr/>
        </p:nvPicPr>
        <p:blipFill rotWithShape="1">
          <a:blip r:embed="rId6">
            <a:alphaModFix/>
          </a:blip>
          <a:srcRect/>
          <a:stretch/>
        </p:blipFill>
        <p:spPr>
          <a:xfrm>
            <a:off x="1068613" y="3930087"/>
            <a:ext cx="1187877" cy="11878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lvl="0">
              <a:buSzPts val="5400"/>
            </a:pPr>
            <a:r>
              <a:rPr lang="fr-FR" sz="5400" dirty="0">
                <a:latin typeface="Aptos Serif" panose="02020604070405020304" pitchFamily="18" charset="0"/>
                <a:cs typeface="Aptos Serif" panose="02020604070405020304" pitchFamily="18" charset="0"/>
              </a:rPr>
              <a:t>Merci beaucoup pour votre attention!</a:t>
            </a:r>
            <a:endParaRPr dirty="0"/>
          </a:p>
        </p:txBody>
      </p:sp>
      <p:pic>
        <p:nvPicPr>
          <p:cNvPr id="533" name="Google Shape;533;p15" descr="Ein Bild, das Text, Schrift, Screenshot, Grafiken enthält.&#10;&#10;Automatisch generierte Beschreibung"/>
          <p:cNvPicPr preferRelativeResize="0"/>
          <p:nvPr/>
        </p:nvPicPr>
        <p:blipFill rotWithShape="1">
          <a:blip r:embed="rId3">
            <a:alphaModFix/>
          </a:blip>
          <a:srcRect/>
          <a:stretch/>
        </p:blipFill>
        <p:spPr>
          <a:xfrm>
            <a:off x="6798025" y="4890699"/>
            <a:ext cx="5273749" cy="1904297"/>
          </a:xfrm>
          <a:prstGeom prst="rect">
            <a:avLst/>
          </a:prstGeom>
          <a:noFill/>
          <a:ln>
            <a:noFill/>
          </a:ln>
        </p:spPr>
      </p:pic>
      <p:pic>
        <p:nvPicPr>
          <p:cNvPr id="3" name="Grafik 2" descr="Ein Bild, das Text, Screenshot, Schrift enthält.&#10;&#10;KI-generierte Inhalte können fehlerhaft sein.">
            <a:extLst>
              <a:ext uri="{FF2B5EF4-FFF2-40B4-BE49-F238E27FC236}">
                <a16:creationId xmlns:a16="http://schemas.microsoft.com/office/drawing/2014/main" id="{F82ABFE0-2C0B-9FB0-3C45-1B2935B1C9D8}"/>
              </a:ext>
            </a:extLst>
          </p:cNvPr>
          <p:cNvPicPr>
            <a:picLocks noChangeAspect="1"/>
          </p:cNvPicPr>
          <p:nvPr/>
        </p:nvPicPr>
        <p:blipFill>
          <a:blip r:embed="rId4"/>
          <a:stretch>
            <a:fillRect/>
          </a:stretch>
        </p:blipFill>
        <p:spPr>
          <a:xfrm>
            <a:off x="594360" y="5040579"/>
            <a:ext cx="4011344" cy="160453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Sources des textes</a:t>
            </a:r>
          </a:p>
        </p:txBody>
      </p:sp>
      <p:sp>
        <p:nvSpPr>
          <p:cNvPr id="541" name="Google Shape;541;p71"/>
          <p:cNvSpPr txBox="1">
            <a:spLocks noGrp="1"/>
          </p:cNvSpPr>
          <p:nvPr>
            <p:ph type="body" idx="1"/>
          </p:nvPr>
        </p:nvSpPr>
        <p:spPr>
          <a:xfrm>
            <a:off x="594360" y="1956391"/>
            <a:ext cx="11303472" cy="4623479"/>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00000"/>
              </a:lnSpc>
              <a:spcBef>
                <a:spcPts val="2200"/>
              </a:spcBef>
              <a:spcAft>
                <a:spcPts val="0"/>
              </a:spcAft>
              <a:buSzPct val="171428"/>
              <a:buFont typeface="Arial"/>
              <a:buChar char="•"/>
            </a:pPr>
            <a:r>
              <a:rPr lang="de-DE" sz="2000" dirty="0">
                <a:latin typeface="Aptos" panose="020B0004020202020204" pitchFamily="34" charset="0"/>
              </a:rPr>
              <a:t>Manuel </a:t>
            </a:r>
            <a:r>
              <a:rPr lang="de-DE" sz="2000" i="1" dirty="0">
                <a:latin typeface="Aptos" panose="020B0004020202020204" pitchFamily="34" charset="0"/>
              </a:rPr>
              <a:t>Kleine Schritte, große Wirkung </a:t>
            </a:r>
            <a:r>
              <a:rPr lang="de-DE" sz="2000" dirty="0">
                <a:latin typeface="Aptos" panose="020B0004020202020204" pitchFamily="34" charset="0"/>
              </a:rPr>
              <a:t>du </a:t>
            </a:r>
            <a:r>
              <a:rPr lang="de-DE" sz="2000" dirty="0" err="1">
                <a:latin typeface="Aptos" panose="020B0004020202020204" pitchFamily="34" charset="0"/>
              </a:rPr>
              <a:t>projet</a:t>
            </a:r>
            <a:r>
              <a:rPr lang="de-DE" sz="2000" dirty="0">
                <a:latin typeface="Aptos" panose="020B0004020202020204" pitchFamily="34" charset="0"/>
              </a:rPr>
              <a:t> </a:t>
            </a:r>
            <a:r>
              <a:rPr lang="de-DE" sz="2000" dirty="0" err="1">
                <a:latin typeface="Aptos" panose="020B0004020202020204" pitchFamily="34" charset="0"/>
              </a:rPr>
              <a:t>proCURE</a:t>
            </a:r>
            <a:r>
              <a:rPr lang="de-DE" sz="2000" dirty="0">
                <a:latin typeface="Aptos" panose="020B0004020202020204" pitchFamily="34" charset="0"/>
              </a:rPr>
              <a:t>, </a:t>
            </a:r>
            <a:r>
              <a:rPr lang="de-DE" sz="2000" dirty="0" err="1">
                <a:latin typeface="Aptos" panose="020B0004020202020204" pitchFamily="34" charset="0"/>
              </a:rPr>
              <a:t>édité</a:t>
            </a:r>
            <a:r>
              <a:rPr lang="de-DE" sz="2000" dirty="0">
                <a:latin typeface="Aptos" panose="020B0004020202020204" pitchFamily="34" charset="0"/>
              </a:rPr>
              <a:t> par le </a:t>
            </a:r>
            <a:r>
              <a:rPr lang="de-DE" sz="2000" dirty="0" err="1">
                <a:latin typeface="Aptos" panose="020B0004020202020204" pitchFamily="34" charset="0"/>
              </a:rPr>
              <a:t>réseau</a:t>
            </a:r>
            <a:r>
              <a:rPr lang="de-DE" sz="2000" dirty="0">
                <a:latin typeface="Aptos" panose="020B0004020202020204" pitchFamily="34" charset="0"/>
              </a:rPr>
              <a:t> des </a:t>
            </a:r>
            <a:r>
              <a:rPr lang="de-DE" sz="2000" dirty="0" err="1">
                <a:latin typeface="Aptos" panose="020B0004020202020204" pitchFamily="34" charset="0"/>
              </a:rPr>
              <a:t>communes</a:t>
            </a:r>
            <a:r>
              <a:rPr lang="de-DE" sz="2000" dirty="0">
                <a:latin typeface="Aptos" panose="020B0004020202020204" pitchFamily="34" charset="0"/>
              </a:rPr>
              <a:t> alpines Alliance </a:t>
            </a:r>
            <a:r>
              <a:rPr lang="de-DE" sz="2000" dirty="0" err="1">
                <a:latin typeface="Aptos" panose="020B0004020202020204" pitchFamily="34" charset="0"/>
              </a:rPr>
              <a:t>dans</a:t>
            </a:r>
            <a:r>
              <a:rPr lang="de-DE" sz="2000" dirty="0">
                <a:latin typeface="Aptos" panose="020B0004020202020204" pitchFamily="34" charset="0"/>
              </a:rPr>
              <a:t> </a:t>
            </a:r>
            <a:r>
              <a:rPr lang="de-DE" sz="2000" dirty="0" err="1">
                <a:latin typeface="Aptos" panose="020B0004020202020204" pitchFamily="34" charset="0"/>
              </a:rPr>
              <a:t>les</a:t>
            </a:r>
            <a:r>
              <a:rPr lang="de-DE" sz="2000" dirty="0">
                <a:latin typeface="Aptos" panose="020B0004020202020204" pitchFamily="34" charset="0"/>
              </a:rPr>
              <a:t> Alpes e.V., </a:t>
            </a:r>
            <a:r>
              <a:rPr lang="de-DE" sz="2000" dirty="0" err="1">
                <a:latin typeface="Aptos" panose="020B0004020202020204" pitchFamily="34" charset="0"/>
              </a:rPr>
              <a:t>coordinateur</a:t>
            </a:r>
            <a:r>
              <a:rPr lang="de-DE" sz="2000" dirty="0">
                <a:latin typeface="Aptos" panose="020B0004020202020204" pitchFamily="34" charset="0"/>
              </a:rPr>
              <a:t> du </a:t>
            </a:r>
            <a:r>
              <a:rPr lang="de-DE" sz="2000" dirty="0" err="1">
                <a:latin typeface="Aptos" panose="020B0004020202020204" pitchFamily="34" charset="0"/>
              </a:rPr>
              <a:t>projet</a:t>
            </a:r>
            <a:r>
              <a:rPr lang="de-DE" sz="2000" dirty="0">
                <a:latin typeface="Aptos" panose="020B0004020202020204" pitchFamily="34" charset="0"/>
              </a:rPr>
              <a:t> </a:t>
            </a:r>
            <a:r>
              <a:rPr lang="de-DE" sz="2000" dirty="0" err="1">
                <a:latin typeface="Aptos" panose="020B0004020202020204" pitchFamily="34" charset="0"/>
              </a:rPr>
              <a:t>proCURE</a:t>
            </a:r>
            <a:endParaRPr sz="2000" dirty="0">
              <a:latin typeface="Aptos" panose="020B0004020202020204" pitchFamily="34" charset="0"/>
            </a:endParaRPr>
          </a:p>
          <a:p>
            <a:pPr marL="571500" lvl="0" indent="-342900" algn="l" rtl="0">
              <a:lnSpc>
                <a:spcPct val="100000"/>
              </a:lnSpc>
              <a:spcBef>
                <a:spcPts val="2200"/>
              </a:spcBef>
              <a:spcAft>
                <a:spcPts val="0"/>
              </a:spcAft>
              <a:buSzPct val="171428"/>
              <a:buFont typeface="Arial"/>
              <a:buChar char="•"/>
            </a:pPr>
            <a:r>
              <a:rPr lang="de-DE" sz="2000" i="1" dirty="0">
                <a:latin typeface="Aptos" panose="020B0004020202020204" pitchFamily="34" charset="0"/>
              </a:rPr>
              <a:t>Kommunen und Eine Welt – Handreichung für kommunale Eine Welt-Arbeit in Bayern</a:t>
            </a:r>
            <a:r>
              <a:rPr lang="de-DE" sz="2000" dirty="0">
                <a:latin typeface="Aptos" panose="020B0004020202020204" pitchFamily="34" charset="0"/>
              </a:rPr>
              <a:t>, par Dr. Alexander </a:t>
            </a:r>
            <a:r>
              <a:rPr lang="de-DE" sz="2000" dirty="0" err="1">
                <a:latin typeface="Aptos" panose="020B0004020202020204" pitchFamily="34" charset="0"/>
              </a:rPr>
              <a:t>Fonari</a:t>
            </a:r>
            <a:r>
              <a:rPr lang="de-DE" sz="2000" dirty="0">
                <a:latin typeface="Aptos" panose="020B0004020202020204" pitchFamily="34" charset="0"/>
              </a:rPr>
              <a:t>, Vivien Führ et Norbert Stamm, Eine Welt Netzwerk Bayern e.V., 6e </a:t>
            </a:r>
            <a:r>
              <a:rPr lang="de-DE" sz="2000" dirty="0" err="1">
                <a:latin typeface="Aptos" panose="020B0004020202020204" pitchFamily="34" charset="0"/>
              </a:rPr>
              <a:t>édition</a:t>
            </a:r>
            <a:r>
              <a:rPr lang="de-DE" sz="2000" dirty="0">
                <a:latin typeface="Aptos" panose="020B0004020202020204" pitchFamily="34" charset="0"/>
              </a:rPr>
              <a:t>, </a:t>
            </a:r>
            <a:r>
              <a:rPr lang="de-DE" sz="2000" dirty="0" err="1">
                <a:latin typeface="Aptos" panose="020B0004020202020204" pitchFamily="34" charset="0"/>
              </a:rPr>
              <a:t>Augsbourg</a:t>
            </a:r>
            <a:r>
              <a:rPr lang="de-DE" sz="2000" dirty="0">
                <a:latin typeface="Aptos" panose="020B0004020202020204" pitchFamily="34" charset="0"/>
              </a:rPr>
              <a:t> 2024. p. 36</a:t>
            </a:r>
            <a:endParaRPr dirty="0">
              <a:latin typeface="Aptos" panose="020B0004020202020204" pitchFamily="34" charset="0"/>
            </a:endParaRPr>
          </a:p>
          <a:p>
            <a:pPr marL="571500" lvl="0" indent="-342900" algn="l" rtl="0">
              <a:lnSpc>
                <a:spcPct val="100000"/>
              </a:lnSpc>
              <a:spcBef>
                <a:spcPts val="2200"/>
              </a:spcBef>
              <a:spcAft>
                <a:spcPts val="0"/>
              </a:spcAft>
              <a:buSzPct val="171428"/>
              <a:buFont typeface="Arial"/>
              <a:buChar char="•"/>
            </a:pPr>
            <a:r>
              <a:rPr lang="de-DE" sz="2000" dirty="0">
                <a:latin typeface="Aptos" panose="020B0004020202020204" pitchFamily="34" charset="0"/>
              </a:rPr>
              <a:t>Kompass Nachhaltigkeit</a:t>
            </a:r>
            <a:r>
              <a:rPr lang="de-DE" sz="2000" i="1" dirty="0">
                <a:latin typeface="Aptos" panose="020B0004020202020204" pitchFamily="34" charset="0"/>
              </a:rPr>
              <a:t>, Nürnberg - Elektronisches Einkaufssystem zur Steuerung nachhaltiger Beschaffung (2023)</a:t>
            </a:r>
            <a:r>
              <a:rPr lang="de-DE" sz="2000" dirty="0">
                <a:latin typeface="Aptos" panose="020B0004020202020204" pitchFamily="34" charset="0"/>
              </a:rPr>
              <a:t>. En </a:t>
            </a:r>
            <a:r>
              <a:rPr lang="de-DE" sz="2000" dirty="0" err="1">
                <a:latin typeface="Aptos" panose="020B0004020202020204" pitchFamily="34" charset="0"/>
              </a:rPr>
              <a:t>ligne</a:t>
            </a:r>
            <a:r>
              <a:rPr lang="de-DE" sz="2000" dirty="0">
                <a:latin typeface="Aptos" panose="020B0004020202020204" pitchFamily="34" charset="0"/>
              </a:rPr>
              <a:t>: </a:t>
            </a:r>
            <a:r>
              <a:rPr lang="de-DE" sz="2000" u="sng" dirty="0">
                <a:solidFill>
                  <a:schemeClr val="hlink"/>
                </a:solidFill>
                <a:latin typeface="Aptos" panose="020B0004020202020204" pitchFamily="34" charset="0"/>
                <a:hlinkClick r:id="rId3"/>
              </a:rPr>
              <a:t>https://www.kompass-nachhaltigkeit.de/kommunaler-kompass/bayern/rahmenbedingungen-nutzen#c42191036</a:t>
            </a:r>
            <a:endParaRPr sz="2000" dirty="0">
              <a:latin typeface="Aptos" panose="020B0004020202020204" pitchFamily="34" charset="0"/>
            </a:endParaRPr>
          </a:p>
          <a:p>
            <a:pPr marL="571500" lvl="0" indent="-342900" algn="l" rtl="0">
              <a:lnSpc>
                <a:spcPct val="100000"/>
              </a:lnSpc>
              <a:spcBef>
                <a:spcPts val="2200"/>
              </a:spcBef>
              <a:spcAft>
                <a:spcPts val="0"/>
              </a:spcAft>
              <a:buSzPct val="171428"/>
              <a:buFont typeface="Arial"/>
              <a:buChar char="•"/>
            </a:pPr>
            <a:r>
              <a:rPr lang="de-DE" sz="2000" dirty="0">
                <a:latin typeface="Aptos" panose="020B0004020202020204" pitchFamily="34" charset="0"/>
              </a:rPr>
              <a:t>Kompass Nachhaltigkeit, film </a:t>
            </a:r>
            <a:r>
              <a:rPr lang="de-DE" sz="2000" i="1" dirty="0">
                <a:latin typeface="Aptos" panose="020B0004020202020204" pitchFamily="34" charset="0"/>
              </a:rPr>
              <a:t>Einblicke in die Beschaffungspraxis</a:t>
            </a:r>
            <a:r>
              <a:rPr lang="de-DE" sz="2000" dirty="0">
                <a:latin typeface="Aptos" panose="020B0004020202020204" pitchFamily="34" charset="0"/>
              </a:rPr>
              <a:t>. En </a:t>
            </a:r>
            <a:r>
              <a:rPr lang="de-DE" sz="2000" dirty="0" err="1">
                <a:latin typeface="Aptos" panose="020B0004020202020204" pitchFamily="34" charset="0"/>
              </a:rPr>
              <a:t>ligne</a:t>
            </a:r>
            <a:r>
              <a:rPr lang="de-DE" sz="2000" dirty="0">
                <a:latin typeface="Aptos" panose="020B0004020202020204" pitchFamily="34" charset="0"/>
              </a:rPr>
              <a:t>: https://www.kompass-nachhaltigkeit.de/grundlagenwissen/einblick-in-die-beschaffungspraxis</a:t>
            </a:r>
            <a:endParaRPr dirty="0">
              <a:latin typeface="Aptos" panose="020B0004020202020204" pitchFamily="34" charset="0"/>
            </a:endParaRPr>
          </a:p>
          <a:p>
            <a:pPr marL="571500" lvl="0" indent="-342900" algn="l" rtl="0">
              <a:lnSpc>
                <a:spcPct val="100000"/>
              </a:lnSpc>
              <a:spcBef>
                <a:spcPts val="2200"/>
              </a:spcBef>
              <a:spcAft>
                <a:spcPts val="0"/>
              </a:spcAft>
              <a:buSzPct val="171428"/>
              <a:buFont typeface="Arial"/>
              <a:buChar char="•"/>
            </a:pPr>
            <a:r>
              <a:rPr lang="de-DE" sz="2000" dirty="0">
                <a:latin typeface="Aptos" panose="020B0004020202020204" pitchFamily="34" charset="0"/>
              </a:rPr>
              <a:t>Guide </a:t>
            </a:r>
            <a:r>
              <a:rPr lang="de-DE" sz="2000" i="1" dirty="0">
                <a:latin typeface="Aptos" panose="020B0004020202020204" pitchFamily="34" charset="0"/>
              </a:rPr>
              <a:t>Klimaschutz in Gemeinden</a:t>
            </a:r>
            <a:r>
              <a:rPr lang="de-DE" sz="2000" dirty="0">
                <a:latin typeface="Aptos" panose="020B0004020202020204" pitchFamily="34" charset="0"/>
              </a:rPr>
              <a:t>, </a:t>
            </a:r>
            <a:r>
              <a:rPr lang="de-DE" sz="2000" dirty="0" err="1">
                <a:latin typeface="Aptos" panose="020B0004020202020204" pitchFamily="34" charset="0"/>
              </a:rPr>
              <a:t>chapitre</a:t>
            </a:r>
            <a:r>
              <a:rPr lang="de-DE" sz="2000" dirty="0">
                <a:latin typeface="Aptos" panose="020B0004020202020204" pitchFamily="34" charset="0"/>
              </a:rPr>
              <a:t> </a:t>
            </a:r>
            <a:r>
              <a:rPr lang="de-DE" sz="2000" i="1" dirty="0">
                <a:latin typeface="Aptos" panose="020B0004020202020204" pitchFamily="34" charset="0"/>
              </a:rPr>
              <a:t>Nachhaltige Beschaffung für Gemeinden</a:t>
            </a:r>
            <a:r>
              <a:rPr lang="de-DE" sz="2000" dirty="0">
                <a:latin typeface="Aptos" panose="020B0004020202020204" pitchFamily="34" charset="0"/>
              </a:rPr>
              <a:t>, 2016. </a:t>
            </a:r>
            <a:r>
              <a:rPr lang="de-DE" sz="2000" dirty="0" err="1">
                <a:latin typeface="Aptos" panose="020B0004020202020204" pitchFamily="34" charset="0"/>
              </a:rPr>
              <a:t>Editeur</a:t>
            </a:r>
            <a:r>
              <a:rPr lang="de-DE" sz="2000" dirty="0">
                <a:latin typeface="Aptos" panose="020B0004020202020204" pitchFamily="34" charset="0"/>
              </a:rPr>
              <a:t> et </a:t>
            </a:r>
            <a:r>
              <a:rPr lang="de-DE" sz="2000" dirty="0" err="1">
                <a:latin typeface="Aptos" panose="020B0004020202020204" pitchFamily="34" charset="0"/>
              </a:rPr>
              <a:t>distributeur</a:t>
            </a:r>
            <a:r>
              <a:rPr lang="de-DE" sz="2000" dirty="0">
                <a:latin typeface="Aptos" panose="020B0004020202020204" pitchFamily="34" charset="0"/>
              </a:rPr>
              <a:t>: </a:t>
            </a:r>
            <a:r>
              <a:rPr lang="de-DE" sz="2000" i="1" dirty="0">
                <a:latin typeface="Aptos" panose="020B0004020202020204" pitchFamily="34" charset="0"/>
              </a:rPr>
              <a:t>Klimabündnis Österreich GmbH</a:t>
            </a:r>
            <a:endParaRPr i="1" dirty="0">
              <a:latin typeface="Aptos" panose="020B0004020202020204" pitchFamily="34" charset="0"/>
            </a:endParaRPr>
          </a:p>
          <a:p>
            <a:pPr marL="571500" lvl="0" indent="-342900" algn="l" rtl="0">
              <a:lnSpc>
                <a:spcPct val="100000"/>
              </a:lnSpc>
              <a:spcBef>
                <a:spcPts val="2200"/>
              </a:spcBef>
              <a:spcAft>
                <a:spcPts val="0"/>
              </a:spcAft>
              <a:buSzPct val="171428"/>
              <a:buFont typeface="Arial"/>
              <a:buChar char="•"/>
            </a:pPr>
            <a:r>
              <a:rPr lang="de-DE" sz="2000" dirty="0">
                <a:latin typeface="Aptos" panose="020B0004020202020204" pitchFamily="34" charset="0"/>
              </a:rPr>
              <a:t>Catalogue des </a:t>
            </a:r>
            <a:r>
              <a:rPr lang="de-DE" sz="2000" dirty="0" err="1">
                <a:latin typeface="Aptos" panose="020B0004020202020204" pitchFamily="34" charset="0"/>
              </a:rPr>
              <a:t>mesures</a:t>
            </a:r>
            <a:r>
              <a:rPr lang="de-DE" sz="2000" dirty="0">
                <a:latin typeface="Aptos" panose="020B0004020202020204" pitchFamily="34" charset="0"/>
              </a:rPr>
              <a:t> </a:t>
            </a:r>
            <a:r>
              <a:rPr lang="de-DE" sz="2000" i="1" dirty="0">
                <a:latin typeface="Aptos" panose="020B0004020202020204" pitchFamily="34" charset="0"/>
              </a:rPr>
              <a:t>Ressourceneffiziente Gemeinde 2016</a:t>
            </a:r>
            <a:r>
              <a:rPr lang="de-DE" sz="2000" dirty="0">
                <a:latin typeface="Aptos" panose="020B0004020202020204" pitchFamily="34" charset="0"/>
              </a:rPr>
              <a:t>, </a:t>
            </a:r>
            <a:r>
              <a:rPr lang="de-DE" sz="2000" dirty="0" err="1">
                <a:latin typeface="Aptos" panose="020B0004020202020204" pitchFamily="34" charset="0"/>
              </a:rPr>
              <a:t>édité</a:t>
            </a:r>
            <a:r>
              <a:rPr lang="de-DE" sz="2000" dirty="0">
                <a:latin typeface="Aptos" panose="020B0004020202020204" pitchFamily="34" charset="0"/>
              </a:rPr>
              <a:t> par </a:t>
            </a:r>
            <a:r>
              <a:rPr lang="de-DE" sz="2000" i="1" dirty="0">
                <a:latin typeface="Aptos" panose="020B0004020202020204" pitchFamily="34" charset="0"/>
              </a:rPr>
              <a:t>Ressourcen Management Agentur (RMA).</a:t>
            </a:r>
            <a:r>
              <a:rPr lang="de-DE" sz="2000" dirty="0">
                <a:latin typeface="Aptos" panose="020B0004020202020204" pitchFamily="34" charset="0"/>
              </a:rPr>
              <a:t>p. 41–42. En </a:t>
            </a:r>
            <a:r>
              <a:rPr lang="de-DE" sz="2000" dirty="0" err="1">
                <a:latin typeface="Aptos" panose="020B0004020202020204" pitchFamily="34" charset="0"/>
              </a:rPr>
              <a:t>ligne</a:t>
            </a:r>
            <a:r>
              <a:rPr lang="de-DE" sz="2000" dirty="0">
                <a:latin typeface="Aptos" panose="020B0004020202020204" pitchFamily="34" charset="0"/>
              </a:rPr>
              <a:t>: https://gemeindebund.at/images/uploads/downloads/2017/Projekte/Ressourceneffiziente_Gemeinde/Projekt_Ressourceneffiziente_Gemeinde_Massnahmenkatalog.pdf</a:t>
            </a:r>
            <a:endParaRPr dirty="0">
              <a:latin typeface="Aptos" panose="020B0004020202020204" pitchFamily="34" charset="0"/>
            </a:endParaRPr>
          </a:p>
        </p:txBody>
      </p:sp>
      <p:sp>
        <p:nvSpPr>
          <p:cNvPr id="542" name="Google Shape;542;p7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2"/>
          <p:cNvSpPr txBox="1">
            <a:spLocks noGrp="1"/>
          </p:cNvSpPr>
          <p:nvPr>
            <p:ph type="title"/>
          </p:nvPr>
        </p:nvSpPr>
        <p:spPr>
          <a:xfrm>
            <a:off x="594350" y="52173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Sources des images</a:t>
            </a:r>
          </a:p>
        </p:txBody>
      </p:sp>
      <p:sp>
        <p:nvSpPr>
          <p:cNvPr id="548" name="Google Shape;548;p72"/>
          <p:cNvSpPr txBox="1">
            <a:spLocks noGrp="1"/>
          </p:cNvSpPr>
          <p:nvPr>
            <p:ph type="body" idx="1"/>
          </p:nvPr>
        </p:nvSpPr>
        <p:spPr>
          <a:xfrm>
            <a:off x="594350" y="2115238"/>
            <a:ext cx="11303400" cy="3875100"/>
          </a:xfrm>
          <a:prstGeom prst="rect">
            <a:avLst/>
          </a:prstGeom>
          <a:noFill/>
          <a:ln>
            <a:noFill/>
          </a:ln>
        </p:spPr>
        <p:txBody>
          <a:bodyPr spcFirstLastPara="1" wrap="square" lIns="0" tIns="228600" rIns="0" bIns="0" anchor="t" anchorCtr="0">
            <a:normAutofit fontScale="92500" lnSpcReduction="20000"/>
          </a:bodyPr>
          <a:lstStyle/>
          <a:p>
            <a:pPr marL="571500" lvl="0" indent="-330543" algn="l" rtl="0">
              <a:lnSpc>
                <a:spcPct val="100000"/>
              </a:lnSpc>
              <a:spcBef>
                <a:spcPts val="2200"/>
              </a:spcBef>
              <a:spcAft>
                <a:spcPts val="0"/>
              </a:spcAft>
              <a:buSzPct val="129729"/>
              <a:buFont typeface="Arial"/>
              <a:buChar char="•"/>
            </a:pPr>
            <a:r>
              <a:rPr lang="fr-FR" sz="2000" noProof="0" dirty="0">
                <a:latin typeface="Aptos" panose="020B0004020202020204" pitchFamily="34" charset="0"/>
              </a:rPr>
              <a:t>Die </a:t>
            </a:r>
            <a:r>
              <a:rPr lang="fr-FR" sz="2000" noProof="0" dirty="0" err="1">
                <a:latin typeface="Aptos" panose="020B0004020202020204" pitchFamily="34" charset="0"/>
              </a:rPr>
              <a:t>Umweltberatung</a:t>
            </a:r>
            <a:r>
              <a:rPr lang="fr-FR" sz="2000" noProof="0" dirty="0">
                <a:latin typeface="Aptos" panose="020B0004020202020204" pitchFamily="34" charset="0"/>
              </a:rPr>
              <a:t>, </a:t>
            </a:r>
            <a:r>
              <a:rPr lang="fr-FR" sz="2000" i="1" noProof="0" dirty="0" err="1">
                <a:latin typeface="Aptos" panose="020B0004020202020204" pitchFamily="34" charset="0"/>
              </a:rPr>
              <a:t>Ökologisch</a:t>
            </a:r>
            <a:r>
              <a:rPr lang="fr-FR" sz="2000" i="1" noProof="0" dirty="0">
                <a:latin typeface="Aptos" panose="020B0004020202020204" pitchFamily="34" charset="0"/>
              </a:rPr>
              <a:t> </a:t>
            </a:r>
            <a:r>
              <a:rPr lang="fr-FR" sz="2000" i="1" noProof="0" dirty="0" err="1">
                <a:latin typeface="Aptos" panose="020B0004020202020204" pitchFamily="34" charset="0"/>
              </a:rPr>
              <a:t>und</a:t>
            </a:r>
            <a:r>
              <a:rPr lang="fr-FR" sz="2000" i="1" noProof="0" dirty="0">
                <a:latin typeface="Aptos" panose="020B0004020202020204" pitchFamily="34" charset="0"/>
              </a:rPr>
              <a:t> </a:t>
            </a:r>
            <a:r>
              <a:rPr lang="fr-FR" sz="2000" i="1" noProof="0" dirty="0" err="1">
                <a:latin typeface="Aptos" panose="020B0004020202020204" pitchFamily="34" charset="0"/>
              </a:rPr>
              <a:t>effizient</a:t>
            </a:r>
            <a:r>
              <a:rPr lang="fr-FR" sz="2000" i="1" noProof="0" dirty="0">
                <a:latin typeface="Aptos" panose="020B0004020202020204" pitchFamily="34" charset="0"/>
              </a:rPr>
              <a:t> </a:t>
            </a:r>
            <a:r>
              <a:rPr lang="fr-FR" sz="2000" i="1" noProof="0" dirty="0" err="1">
                <a:latin typeface="Aptos" panose="020B0004020202020204" pitchFamily="34" charset="0"/>
              </a:rPr>
              <a:t>reinigen</a:t>
            </a:r>
            <a:r>
              <a:rPr lang="fr-FR" sz="2000" noProof="0" dirty="0">
                <a:latin typeface="Aptos" panose="020B0004020202020204" pitchFamily="34" charset="0"/>
              </a:rPr>
              <a:t>. En ligne : </a:t>
            </a:r>
            <a:r>
              <a:rPr lang="fr-FR" sz="2000" u="sng" noProof="0" dirty="0">
                <a:solidFill>
                  <a:schemeClr val="hlink"/>
                </a:solidFill>
                <a:latin typeface="Aptos" panose="020B0004020202020204" pitchFamily="34" charset="0"/>
                <a:hlinkClick r:id="rId3"/>
              </a:rPr>
              <a:t>https://www.umweltberatung.at/img/1400/4409.jpg</a:t>
            </a:r>
            <a:endParaRPr lang="fr-FR" sz="2000" noProof="0" dirty="0">
              <a:latin typeface="Aptos" panose="020B0004020202020204" pitchFamily="34" charset="0"/>
            </a:endParaRPr>
          </a:p>
          <a:p>
            <a:pPr marL="571500" lvl="0" indent="-330543" algn="l" rtl="0">
              <a:lnSpc>
                <a:spcPct val="100000"/>
              </a:lnSpc>
              <a:spcBef>
                <a:spcPts val="2200"/>
              </a:spcBef>
              <a:spcAft>
                <a:spcPts val="0"/>
              </a:spcAft>
              <a:buSzPct val="129729"/>
              <a:buFont typeface="Arial"/>
              <a:buChar char="•"/>
            </a:pPr>
            <a:r>
              <a:rPr lang="fr-FR" sz="2000" noProof="0" dirty="0">
                <a:latin typeface="Aptos" panose="020B0004020202020204" pitchFamily="34" charset="0"/>
              </a:rPr>
              <a:t>Nuernberg.de, </a:t>
            </a:r>
            <a:r>
              <a:rPr lang="fr-FR" sz="2000" i="1" noProof="0" dirty="0">
                <a:latin typeface="Aptos" panose="020B0004020202020204" pitchFamily="34" charset="0"/>
              </a:rPr>
              <a:t>e-Shop </a:t>
            </a:r>
            <a:r>
              <a:rPr lang="fr-FR" sz="2000" i="1" noProof="0" dirty="0" err="1">
                <a:latin typeface="Aptos" panose="020B0004020202020204" pitchFamily="34" charset="0"/>
              </a:rPr>
              <a:t>Stadt</a:t>
            </a:r>
            <a:r>
              <a:rPr lang="fr-FR" sz="2000" i="1" noProof="0" dirty="0">
                <a:latin typeface="Aptos" panose="020B0004020202020204" pitchFamily="34" charset="0"/>
              </a:rPr>
              <a:t> Nürnberg</a:t>
            </a:r>
            <a:r>
              <a:rPr lang="fr-FR" sz="2000" noProof="0" dirty="0">
                <a:latin typeface="Aptos" panose="020B0004020202020204" pitchFamily="34" charset="0"/>
              </a:rPr>
              <a:t>. En ligne : </a:t>
            </a:r>
            <a:r>
              <a:rPr lang="fr-FR" sz="2000" u="sng" noProof="0" dirty="0">
                <a:solidFill>
                  <a:schemeClr val="hlink"/>
                </a:solidFill>
                <a:latin typeface="Aptos" panose="020B0004020202020204" pitchFamily="34" charset="0"/>
                <a:hlinkClick r:id="rId4"/>
              </a:rPr>
              <a:t>https://www.nuernberg.de/internet/beschaffung/ekv_shop.html#_0_3</a:t>
            </a:r>
            <a:r>
              <a:rPr lang="fr-FR" sz="2000" noProof="0" dirty="0">
                <a:latin typeface="Aptos" panose="020B0004020202020204" pitchFamily="34" charset="0"/>
              </a:rPr>
              <a:t> </a:t>
            </a:r>
            <a:endParaRPr lang="fr-FR" noProof="0" dirty="0">
              <a:latin typeface="Aptos" panose="020B0004020202020204" pitchFamily="34" charset="0"/>
            </a:endParaRPr>
          </a:p>
          <a:p>
            <a:pPr marL="571500" lvl="0" indent="-330543" algn="l" rtl="0">
              <a:lnSpc>
                <a:spcPct val="100000"/>
              </a:lnSpc>
              <a:spcBef>
                <a:spcPts val="2200"/>
              </a:spcBef>
              <a:spcAft>
                <a:spcPts val="0"/>
              </a:spcAft>
              <a:buSzPct val="129729"/>
              <a:buFont typeface="Arial"/>
              <a:buChar char="•"/>
            </a:pPr>
            <a:r>
              <a:rPr lang="fr-FR" sz="2000" noProof="0" dirty="0">
                <a:latin typeface="Aptos" panose="020B0004020202020204" pitchFamily="34" charset="0"/>
              </a:rPr>
              <a:t>Fairtrade.net, </a:t>
            </a:r>
            <a:r>
              <a:rPr lang="fr-FR" sz="2000" i="1" noProof="0" dirty="0">
                <a:latin typeface="Aptos" panose="020B0004020202020204" pitchFamily="34" charset="0"/>
              </a:rPr>
              <a:t>Fairtrade-</a:t>
            </a:r>
            <a:r>
              <a:rPr lang="fr-FR" sz="2000" i="1" noProof="0" dirty="0" err="1">
                <a:latin typeface="Aptos" panose="020B0004020202020204" pitchFamily="34" charset="0"/>
              </a:rPr>
              <a:t>Sportbälle</a:t>
            </a:r>
            <a:r>
              <a:rPr lang="fr-FR" sz="2000" noProof="0" dirty="0">
                <a:latin typeface="Aptos" panose="020B0004020202020204" pitchFamily="34" charset="0"/>
              </a:rPr>
              <a:t>. En ligne : </a:t>
            </a:r>
            <a:r>
              <a:rPr lang="fr-FR" sz="2000" u="sng" noProof="0" dirty="0">
                <a:solidFill>
                  <a:schemeClr val="hlink"/>
                </a:solidFill>
                <a:latin typeface="Aptos" panose="020B0004020202020204" pitchFamily="34" charset="0"/>
                <a:hlinkClick r:id="rId5"/>
              </a:rPr>
              <a:t>https://www.fairtrade.net/de-de/produkte/fairtrade_produkte/sportbaelle.html</a:t>
            </a:r>
            <a:r>
              <a:rPr lang="fr-FR" sz="2000" noProof="0" dirty="0">
                <a:latin typeface="Aptos" panose="020B0004020202020204" pitchFamily="34" charset="0"/>
              </a:rPr>
              <a:t> </a:t>
            </a:r>
            <a:endParaRPr lang="fr-FR" noProof="0" dirty="0">
              <a:latin typeface="Aptos" panose="020B0004020202020204" pitchFamily="34" charset="0"/>
            </a:endParaRPr>
          </a:p>
          <a:p>
            <a:pPr marL="571500" lvl="0" indent="-330543" algn="l" rtl="0">
              <a:lnSpc>
                <a:spcPct val="100000"/>
              </a:lnSpc>
              <a:spcBef>
                <a:spcPts val="2200"/>
              </a:spcBef>
              <a:spcAft>
                <a:spcPts val="0"/>
              </a:spcAft>
              <a:buSzPct val="129729"/>
              <a:buFont typeface="Arial"/>
              <a:buChar char="•"/>
            </a:pPr>
            <a:r>
              <a:rPr lang="fr-FR" sz="2000" noProof="0" dirty="0">
                <a:latin typeface="Aptos" panose="020B0004020202020204" pitchFamily="34" charset="0"/>
              </a:rPr>
              <a:t>Polizeibericht.net, </a:t>
            </a:r>
            <a:r>
              <a:rPr lang="fr-FR" sz="2000" i="1" noProof="0" dirty="0" err="1">
                <a:latin typeface="Aptos" panose="020B0004020202020204" pitchFamily="34" charset="0"/>
              </a:rPr>
              <a:t>Polizeibericht</a:t>
            </a:r>
            <a:r>
              <a:rPr lang="fr-FR" sz="2000" i="1" noProof="0" dirty="0">
                <a:latin typeface="Aptos" panose="020B0004020202020204" pitchFamily="34" charset="0"/>
              </a:rPr>
              <a:t> 2021 – </a:t>
            </a:r>
            <a:r>
              <a:rPr lang="fr-FR" sz="2000" i="1" noProof="0" dirty="0" err="1">
                <a:latin typeface="Aptos" panose="020B0004020202020204" pitchFamily="34" charset="0"/>
              </a:rPr>
              <a:t>Fahrzeuge</a:t>
            </a:r>
            <a:r>
              <a:rPr lang="fr-FR" sz="2000" noProof="0" dirty="0">
                <a:latin typeface="Aptos" panose="020B0004020202020204" pitchFamily="34" charset="0"/>
              </a:rPr>
              <a:t>. En ligne : https://polizeibericht.info/ausruestung/fuhrpark/</a:t>
            </a:r>
            <a:endParaRPr lang="fr-FR" noProof="0" dirty="0">
              <a:latin typeface="Aptos" panose="020B0004020202020204" pitchFamily="34" charset="0"/>
            </a:endParaRPr>
          </a:p>
          <a:p>
            <a:pPr marL="571500" lvl="0" indent="-330543" algn="l" rtl="0">
              <a:lnSpc>
                <a:spcPct val="100000"/>
              </a:lnSpc>
              <a:spcBef>
                <a:spcPts val="2200"/>
              </a:spcBef>
              <a:spcAft>
                <a:spcPts val="0"/>
              </a:spcAft>
              <a:buSzPct val="129729"/>
              <a:buFont typeface="Arial"/>
              <a:buChar char="•"/>
            </a:pPr>
            <a:r>
              <a:rPr lang="fr-FR" sz="2000" noProof="0" dirty="0">
                <a:latin typeface="Aptos" panose="020B0004020202020204" pitchFamily="34" charset="0"/>
              </a:rPr>
              <a:t>Vol.at, </a:t>
            </a:r>
            <a:r>
              <a:rPr lang="fr-FR" sz="2000" i="1" noProof="0" dirty="0" err="1">
                <a:latin typeface="Aptos" panose="020B0004020202020204" pitchFamily="34" charset="0"/>
              </a:rPr>
              <a:t>Mäder</a:t>
            </a:r>
            <a:r>
              <a:rPr lang="fr-FR" sz="2000" i="1" noProof="0" dirty="0">
                <a:latin typeface="Aptos" panose="020B0004020202020204" pitchFamily="34" charset="0"/>
              </a:rPr>
              <a:t> </a:t>
            </a:r>
            <a:r>
              <a:rPr lang="fr-FR" sz="2000" i="1" noProof="0" dirty="0" err="1">
                <a:latin typeface="Aptos" panose="020B0004020202020204" pitchFamily="34" charset="0"/>
              </a:rPr>
              <a:t>feiert</a:t>
            </a:r>
            <a:r>
              <a:rPr lang="fr-FR" sz="2000" i="1" noProof="0" dirty="0">
                <a:latin typeface="Aptos" panose="020B0004020202020204" pitchFamily="34" charset="0"/>
              </a:rPr>
              <a:t> </a:t>
            </a:r>
            <a:r>
              <a:rPr lang="fr-FR" sz="2000" i="1" noProof="0" dirty="0" err="1">
                <a:latin typeface="Aptos" panose="020B0004020202020204" pitchFamily="34" charset="0"/>
              </a:rPr>
              <a:t>Sonnenfest</a:t>
            </a:r>
            <a:r>
              <a:rPr lang="fr-FR" sz="2000" noProof="0" dirty="0">
                <a:latin typeface="Aptos" panose="020B0004020202020204" pitchFamily="34" charset="0"/>
              </a:rPr>
              <a:t>. En ligne : </a:t>
            </a:r>
            <a:r>
              <a:rPr lang="fr-FR" sz="2000" u="sng" noProof="0" dirty="0">
                <a:solidFill>
                  <a:schemeClr val="hlink"/>
                </a:solidFill>
                <a:latin typeface="Aptos" panose="020B0004020202020204" pitchFamily="34" charset="0"/>
                <a:hlinkClick r:id="rId6"/>
              </a:rPr>
              <a:t>https://www.vol.at/maeder-feiert-sonnenfest/8131894</a:t>
            </a:r>
            <a:endParaRPr lang="fr-FR" sz="2000" noProof="0" dirty="0">
              <a:latin typeface="Aptos" panose="020B0004020202020204" pitchFamily="34" charset="0"/>
            </a:endParaRPr>
          </a:p>
        </p:txBody>
      </p:sp>
      <p:sp>
        <p:nvSpPr>
          <p:cNvPr id="549" name="Google Shape;549;p7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47</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594349" y="189575"/>
            <a:ext cx="7673400" cy="15936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1.1 </a:t>
            </a:r>
            <a:r>
              <a:rPr lang="fr-FR" dirty="0">
                <a:latin typeface="Aptos Serif" panose="02020604070405020304" pitchFamily="18" charset="0"/>
                <a:cs typeface="Aptos Serif" panose="02020604070405020304" pitchFamily="18" charset="0"/>
              </a:rPr>
              <a:t>Premiers pas</a:t>
            </a:r>
            <a:endParaRPr dirty="0"/>
          </a:p>
        </p:txBody>
      </p:sp>
      <p:grpSp>
        <p:nvGrpSpPr>
          <p:cNvPr id="143" name="Google Shape;143;p31"/>
          <p:cNvGrpSpPr/>
          <p:nvPr/>
        </p:nvGrpSpPr>
        <p:grpSpPr>
          <a:xfrm>
            <a:off x="859730" y="1261191"/>
            <a:ext cx="11099352" cy="5418667"/>
            <a:chOff x="0" y="0"/>
            <a:chExt cx="11099352" cy="5418667"/>
          </a:xfrm>
        </p:grpSpPr>
        <p:sp>
          <p:nvSpPr>
            <p:cNvPr id="144" name="Google Shape;144;p31"/>
            <p:cNvSpPr/>
            <p:nvPr/>
          </p:nvSpPr>
          <p:spPr>
            <a:xfrm>
              <a:off x="0" y="0"/>
              <a:ext cx="9444595"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1"/>
            <p:cNvSpPr/>
            <p:nvPr/>
          </p:nvSpPr>
          <p:spPr>
            <a:xfrm>
              <a:off x="11935"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txBox="1"/>
            <p:nvPr/>
          </p:nvSpPr>
          <p:spPr>
            <a:xfrm>
              <a:off x="117742" y="1731407"/>
              <a:ext cx="3364832" cy="1955852"/>
            </a:xfrm>
            <a:prstGeom prst="rect">
              <a:avLst/>
            </a:prstGeom>
            <a:noFill/>
            <a:ln>
              <a:noFill/>
            </a:ln>
          </p:spPr>
          <p:txBody>
            <a:bodyPr spcFirstLastPara="1" wrap="square" lIns="106675" tIns="106675" rIns="106675" bIns="106675" anchor="ctr" anchorCtr="0">
              <a:noAutofit/>
            </a:bodyPr>
            <a:lstStyle/>
            <a:p>
              <a:pPr lvl="0" algn="ctr">
                <a:lnSpc>
                  <a:spcPct val="90000"/>
                </a:lnSpc>
                <a:buSzPts val="3500"/>
              </a:pPr>
              <a:r>
                <a:rPr lang="fr-FR" sz="2000" dirty="0">
                  <a:solidFill>
                    <a:schemeClr val="lt1"/>
                  </a:solidFill>
                  <a:latin typeface="Aptos" panose="020B0004020202020204" pitchFamily="34" charset="0"/>
                </a:rPr>
                <a:t>Constituer une équipe et explorer/rechercher les possibilités de soutien</a:t>
              </a:r>
            </a:p>
          </p:txBody>
        </p:sp>
        <p:sp>
          <p:nvSpPr>
            <p:cNvPr id="147" name="Google Shape;147;p31"/>
            <p:cNvSpPr/>
            <p:nvPr/>
          </p:nvSpPr>
          <p:spPr>
            <a:xfrm>
              <a:off x="3767421"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1"/>
            <p:cNvSpPr txBox="1"/>
            <p:nvPr/>
          </p:nvSpPr>
          <p:spPr>
            <a:xfrm>
              <a:off x="3873228" y="1731407"/>
              <a:ext cx="3364832" cy="1955852"/>
            </a:xfrm>
            <a:prstGeom prst="rect">
              <a:avLst/>
            </a:prstGeom>
            <a:noFill/>
            <a:ln>
              <a:noFill/>
            </a:ln>
          </p:spPr>
          <p:txBody>
            <a:bodyPr spcFirstLastPara="1" wrap="square" lIns="106675" tIns="106675" rIns="106675" bIns="106675" anchor="ctr" anchorCtr="0">
              <a:noAutofit/>
            </a:bodyPr>
            <a:lstStyle/>
            <a:p>
              <a:pPr lvl="0" algn="ctr">
                <a:lnSpc>
                  <a:spcPct val="90000"/>
                </a:lnSpc>
                <a:buSzPts val="3500"/>
              </a:pPr>
              <a:r>
                <a:rPr lang="fr-FR" sz="2000" dirty="0">
                  <a:solidFill>
                    <a:schemeClr val="lt1"/>
                  </a:solidFill>
                  <a:latin typeface="Aptos" panose="020B0004020202020204" pitchFamily="34" charset="0"/>
                </a:rPr>
                <a:t>Réaliser un état des lieux</a:t>
              </a:r>
            </a:p>
          </p:txBody>
        </p:sp>
        <p:sp>
          <p:nvSpPr>
            <p:cNvPr id="149" name="Google Shape;149;p31"/>
            <p:cNvSpPr/>
            <p:nvPr/>
          </p:nvSpPr>
          <p:spPr>
            <a:xfrm>
              <a:off x="7522906"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1"/>
            <p:cNvSpPr txBox="1"/>
            <p:nvPr/>
          </p:nvSpPr>
          <p:spPr>
            <a:xfrm>
              <a:off x="7628713" y="1731407"/>
              <a:ext cx="3364832" cy="1955852"/>
            </a:xfrm>
            <a:prstGeom prst="rect">
              <a:avLst/>
            </a:prstGeom>
            <a:noFill/>
            <a:ln>
              <a:noFill/>
            </a:ln>
          </p:spPr>
          <p:txBody>
            <a:bodyPr spcFirstLastPara="1" wrap="square" lIns="106675" tIns="106675" rIns="106675" bIns="106675" anchor="ctr" anchorCtr="0">
              <a:noAutofit/>
            </a:bodyPr>
            <a:lstStyle/>
            <a:p>
              <a:pPr lvl="0" algn="ctr">
                <a:lnSpc>
                  <a:spcPct val="90000"/>
                </a:lnSpc>
                <a:buSzPts val="3500"/>
              </a:pPr>
              <a:r>
                <a:rPr lang="fr-FR" sz="2000" dirty="0">
                  <a:solidFill>
                    <a:schemeClr val="lt1"/>
                  </a:solidFill>
                  <a:latin typeface="Aptos" panose="020B0004020202020204" pitchFamily="34" charset="0"/>
                </a:rPr>
                <a:t>Fixer un objectif et définir sa portée</a:t>
              </a:r>
            </a:p>
          </p:txBody>
        </p:sp>
      </p:grpSp>
      <p:sp>
        <p:nvSpPr>
          <p:cNvPr id="151" name="Google Shape;151;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594360" y="681062"/>
            <a:ext cx="7975482" cy="188377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1.1 </a:t>
            </a:r>
            <a:r>
              <a:rPr lang="fr-FR" dirty="0">
                <a:latin typeface="Aptos Serif" panose="02020604070405020304" pitchFamily="18" charset="0"/>
                <a:cs typeface="Aptos Serif" panose="02020604070405020304" pitchFamily="18" charset="0"/>
              </a:rPr>
              <a:t>Constituer une équipe et explorer les possibilités de soutien</a:t>
            </a:r>
            <a:br>
              <a:rPr lang="de-DE" dirty="0"/>
            </a:br>
            <a:endParaRPr dirty="0"/>
          </a:p>
        </p:txBody>
      </p:sp>
      <p:sp>
        <p:nvSpPr>
          <p:cNvPr id="157" name="Google Shape;157;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grpSp>
        <p:nvGrpSpPr>
          <p:cNvPr id="158" name="Google Shape;158;p32"/>
          <p:cNvGrpSpPr/>
          <p:nvPr/>
        </p:nvGrpSpPr>
        <p:grpSpPr>
          <a:xfrm>
            <a:off x="599977" y="1439333"/>
            <a:ext cx="11213024" cy="5418667"/>
            <a:chOff x="5617" y="0"/>
            <a:chExt cx="11213024" cy="5418667"/>
          </a:xfrm>
        </p:grpSpPr>
        <p:sp>
          <p:nvSpPr>
            <p:cNvPr id="159" name="Google Shape;159;p32"/>
            <p:cNvSpPr/>
            <p:nvPr/>
          </p:nvSpPr>
          <p:spPr>
            <a:xfrm>
              <a:off x="841819" y="0"/>
              <a:ext cx="9540621"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txBox="1"/>
            <p:nvPr/>
          </p:nvSpPr>
          <p:spPr>
            <a:xfrm>
              <a:off x="111424" y="1731407"/>
              <a:ext cx="2490319"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3000"/>
              </a:pPr>
              <a:r>
                <a:rPr lang="fr-FR" sz="2000" dirty="0">
                  <a:solidFill>
                    <a:schemeClr val="lt1"/>
                  </a:solidFill>
                  <a:latin typeface="Aptos" panose="020B0004020202020204" pitchFamily="34" charset="0"/>
                </a:rPr>
                <a:t>Nomination d’un coordinateur</a:t>
              </a:r>
            </a:p>
          </p:txBody>
        </p:sp>
        <p:sp>
          <p:nvSpPr>
            <p:cNvPr id="162" name="Google Shape;162;p32"/>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txBox="1"/>
            <p:nvPr/>
          </p:nvSpPr>
          <p:spPr>
            <a:xfrm>
              <a:off x="2948454" y="1731407"/>
              <a:ext cx="2490319"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3000"/>
              </a:pPr>
              <a:r>
                <a:rPr lang="fr-FR" sz="2000" dirty="0">
                  <a:solidFill>
                    <a:schemeClr val="lt1"/>
                  </a:solidFill>
                  <a:latin typeface="Aptos" panose="020B0004020202020204" pitchFamily="34" charset="0"/>
                </a:rPr>
                <a:t>Constitution d’un petit groupe de travail</a:t>
              </a:r>
            </a:p>
          </p:txBody>
        </p:sp>
        <p:sp>
          <p:nvSpPr>
            <p:cNvPr id="164" name="Google Shape;164;p32"/>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2"/>
            <p:cNvSpPr txBox="1"/>
            <p:nvPr/>
          </p:nvSpPr>
          <p:spPr>
            <a:xfrm>
              <a:off x="5785485" y="1731407"/>
              <a:ext cx="2490319"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3000"/>
              </a:pPr>
              <a:r>
                <a:rPr lang="fr-FR" sz="2000" dirty="0">
                  <a:solidFill>
                    <a:schemeClr val="lt1"/>
                  </a:solidFill>
                  <a:latin typeface="Aptos" panose="020B0004020202020204" pitchFamily="34" charset="0"/>
                </a:rPr>
                <a:t>Recours à des compétences spécifiques si nécessaire</a:t>
              </a:r>
            </a:p>
          </p:txBody>
        </p:sp>
        <p:sp>
          <p:nvSpPr>
            <p:cNvPr id="166" name="Google Shape;166;p32"/>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2"/>
            <p:cNvSpPr txBox="1"/>
            <p:nvPr/>
          </p:nvSpPr>
          <p:spPr>
            <a:xfrm>
              <a:off x="8622515" y="1731407"/>
              <a:ext cx="2490319"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3000"/>
              </a:pPr>
              <a:r>
                <a:rPr lang="fr-FR" sz="2000" dirty="0">
                  <a:solidFill>
                    <a:schemeClr val="lt1"/>
                  </a:solidFill>
                  <a:latin typeface="Aptos" panose="020B0004020202020204" pitchFamily="34" charset="0"/>
                </a:rPr>
                <a:t>Utilisation des outils et informations disponibles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594360" y="-45840"/>
            <a:ext cx="78454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1.1 </a:t>
            </a:r>
            <a:r>
              <a:rPr lang="fr-FR" dirty="0">
                <a:latin typeface="Aptos Serif" panose="02020604070405020304" pitchFamily="18" charset="0"/>
                <a:cs typeface="Aptos Serif" panose="02020604070405020304" pitchFamily="18" charset="0"/>
              </a:rPr>
              <a:t>Réaliser un état des lieux</a:t>
            </a:r>
            <a:endParaRPr dirty="0"/>
          </a:p>
        </p:txBody>
      </p:sp>
      <p:sp>
        <p:nvSpPr>
          <p:cNvPr id="173" name="Google Shape;173;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grpSp>
        <p:nvGrpSpPr>
          <p:cNvPr id="174" name="Google Shape;174;p33"/>
          <p:cNvGrpSpPr/>
          <p:nvPr/>
        </p:nvGrpSpPr>
        <p:grpSpPr>
          <a:xfrm>
            <a:off x="606179" y="1531620"/>
            <a:ext cx="10979640" cy="5418667"/>
            <a:chOff x="11819" y="0"/>
            <a:chExt cx="10979640" cy="5418667"/>
          </a:xfrm>
        </p:grpSpPr>
        <p:sp>
          <p:nvSpPr>
            <p:cNvPr id="175" name="Google Shape;175;p33"/>
            <p:cNvSpPr/>
            <p:nvPr/>
          </p:nvSpPr>
          <p:spPr>
            <a:xfrm>
              <a:off x="825245" y="0"/>
              <a:ext cx="9352788"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11819" y="1625600"/>
              <a:ext cx="354168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txBox="1"/>
            <p:nvPr/>
          </p:nvSpPr>
          <p:spPr>
            <a:xfrm>
              <a:off x="117626" y="1731407"/>
              <a:ext cx="3330066" cy="1955852"/>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fr-FR" sz="2000" dirty="0">
                  <a:solidFill>
                    <a:schemeClr val="lt1"/>
                  </a:solidFill>
                  <a:latin typeface="Aptos" panose="020B0004020202020204" pitchFamily="34" charset="0"/>
                </a:rPr>
                <a:t>Identification des collègues </a:t>
              </a:r>
              <a:r>
                <a:rPr lang="fr-FR" sz="2000" dirty="0" err="1">
                  <a:solidFill>
                    <a:schemeClr val="lt1"/>
                  </a:solidFill>
                  <a:latin typeface="Aptos" panose="020B0004020202020204" pitchFamily="34" charset="0"/>
                </a:rPr>
                <a:t>impliqué·e·s</a:t>
              </a:r>
              <a:r>
                <a:rPr lang="fr-FR" sz="2000" dirty="0">
                  <a:solidFill>
                    <a:schemeClr val="lt1"/>
                  </a:solidFill>
                  <a:latin typeface="Aptos" panose="020B0004020202020204" pitchFamily="34" charset="0"/>
                </a:rPr>
                <a:t> dans les achats</a:t>
              </a:r>
            </a:p>
          </p:txBody>
        </p:sp>
        <p:sp>
          <p:nvSpPr>
            <p:cNvPr id="178" name="Google Shape;178;p33"/>
            <p:cNvSpPr/>
            <p:nvPr/>
          </p:nvSpPr>
          <p:spPr>
            <a:xfrm>
              <a:off x="3730799" y="1625600"/>
              <a:ext cx="354168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txBox="1"/>
            <p:nvPr/>
          </p:nvSpPr>
          <p:spPr>
            <a:xfrm>
              <a:off x="3836606" y="1731407"/>
              <a:ext cx="3330066" cy="1955852"/>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fr-FR" sz="2000" dirty="0">
                  <a:solidFill>
                    <a:schemeClr val="lt1"/>
                  </a:solidFill>
                  <a:latin typeface="Aptos" panose="020B0004020202020204" pitchFamily="34" charset="0"/>
                </a:rPr>
                <a:t>Collecte de données en concertation avec les collègues </a:t>
              </a:r>
            </a:p>
          </p:txBody>
        </p:sp>
        <p:sp>
          <p:nvSpPr>
            <p:cNvPr id="180" name="Google Shape;180;p33"/>
            <p:cNvSpPr/>
            <p:nvPr/>
          </p:nvSpPr>
          <p:spPr>
            <a:xfrm>
              <a:off x="7449779" y="1625600"/>
              <a:ext cx="354168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txBox="1"/>
            <p:nvPr/>
          </p:nvSpPr>
          <p:spPr>
            <a:xfrm>
              <a:off x="7555586" y="1731407"/>
              <a:ext cx="3330066" cy="1955852"/>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fr-FR" sz="2000" dirty="0">
                  <a:solidFill>
                    <a:schemeClr val="lt1"/>
                  </a:solidFill>
                  <a:latin typeface="Aptos" panose="020B0004020202020204" pitchFamily="34" charset="0"/>
                </a:rPr>
                <a:t>Traitement des informations et création d’une vue d’ensemble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1.1 Fixer des objectifs et définir leur portée</a:t>
            </a:r>
            <a:endParaRPr dirty="0"/>
          </a:p>
        </p:txBody>
      </p:sp>
      <p:sp>
        <p:nvSpPr>
          <p:cNvPr id="188" name="Google Shape;188;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grpSp>
        <p:nvGrpSpPr>
          <p:cNvPr id="189" name="Google Shape;189;p34"/>
          <p:cNvGrpSpPr/>
          <p:nvPr/>
        </p:nvGrpSpPr>
        <p:grpSpPr>
          <a:xfrm>
            <a:off x="599983" y="1439333"/>
            <a:ext cx="11224443" cy="5418667"/>
            <a:chOff x="5623" y="0"/>
            <a:chExt cx="11224443" cy="5418667"/>
          </a:xfrm>
        </p:grpSpPr>
        <p:sp>
          <p:nvSpPr>
            <p:cNvPr id="190" name="Google Shape;190;p34"/>
            <p:cNvSpPr/>
            <p:nvPr/>
          </p:nvSpPr>
          <p:spPr>
            <a:xfrm>
              <a:off x="842676" y="0"/>
              <a:ext cx="9550336"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4"/>
            <p:cNvSpPr/>
            <p:nvPr/>
          </p:nvSpPr>
          <p:spPr>
            <a:xfrm>
              <a:off x="5623" y="1625600"/>
              <a:ext cx="2704685"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4"/>
            <p:cNvSpPr txBox="1"/>
            <p:nvPr/>
          </p:nvSpPr>
          <p:spPr>
            <a:xfrm>
              <a:off x="111430" y="1731407"/>
              <a:ext cx="2493071" cy="1955852"/>
            </a:xfrm>
            <a:prstGeom prst="rect">
              <a:avLst/>
            </a:prstGeom>
            <a:noFill/>
            <a:ln>
              <a:noFill/>
            </a:ln>
          </p:spPr>
          <p:txBody>
            <a:bodyPr spcFirstLastPara="1" wrap="square" lIns="64750" tIns="64750" rIns="64750" bIns="64750" anchor="ctr" anchorCtr="0">
              <a:noAutofit/>
            </a:bodyPr>
            <a:lstStyle/>
            <a:p>
              <a:pPr lvl="0" algn="ctr">
                <a:lnSpc>
                  <a:spcPct val="90000"/>
                </a:lnSpc>
                <a:buSzPts val="2600"/>
              </a:pPr>
              <a:r>
                <a:rPr lang="fr-FR" sz="2000" dirty="0">
                  <a:solidFill>
                    <a:schemeClr val="lt1"/>
                  </a:solidFill>
                  <a:latin typeface="Aptos" panose="020B0004020202020204" pitchFamily="34" charset="0"/>
                </a:rPr>
                <a:t>Développement d’objectifs INTELLIGENTS</a:t>
              </a:r>
            </a:p>
          </p:txBody>
        </p:sp>
        <p:sp>
          <p:nvSpPr>
            <p:cNvPr id="193" name="Google Shape;193;p34"/>
            <p:cNvSpPr/>
            <p:nvPr/>
          </p:nvSpPr>
          <p:spPr>
            <a:xfrm>
              <a:off x="2845542" y="1625600"/>
              <a:ext cx="2704685"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4"/>
            <p:cNvSpPr txBox="1"/>
            <p:nvPr/>
          </p:nvSpPr>
          <p:spPr>
            <a:xfrm>
              <a:off x="2951349" y="1731407"/>
              <a:ext cx="2493071" cy="1955852"/>
            </a:xfrm>
            <a:prstGeom prst="rect">
              <a:avLst/>
            </a:prstGeom>
            <a:noFill/>
            <a:ln>
              <a:noFill/>
            </a:ln>
          </p:spPr>
          <p:txBody>
            <a:bodyPr spcFirstLastPara="1" wrap="square" lIns="64750" tIns="64750" rIns="64750" bIns="64750" anchor="ctr" anchorCtr="0">
              <a:noAutofit/>
            </a:bodyPr>
            <a:lstStyle/>
            <a:p>
              <a:pPr lvl="0" algn="ctr">
                <a:lnSpc>
                  <a:spcPct val="90000"/>
                </a:lnSpc>
                <a:buSzPts val="2600"/>
              </a:pPr>
              <a:r>
                <a:rPr lang="fr-FR" sz="2000" dirty="0">
                  <a:solidFill>
                    <a:schemeClr val="lt1"/>
                  </a:solidFill>
                  <a:latin typeface="Aptos" panose="020B0004020202020204" pitchFamily="34" charset="0"/>
                </a:rPr>
                <a:t>Sélection de produits et services</a:t>
              </a:r>
            </a:p>
          </p:txBody>
        </p:sp>
        <p:sp>
          <p:nvSpPr>
            <p:cNvPr id="195" name="Google Shape;195;p34"/>
            <p:cNvSpPr/>
            <p:nvPr/>
          </p:nvSpPr>
          <p:spPr>
            <a:xfrm>
              <a:off x="5685462" y="1625600"/>
              <a:ext cx="2704685"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4"/>
            <p:cNvSpPr txBox="1"/>
            <p:nvPr/>
          </p:nvSpPr>
          <p:spPr>
            <a:xfrm>
              <a:off x="5791269" y="1731407"/>
              <a:ext cx="2493071" cy="1955852"/>
            </a:xfrm>
            <a:prstGeom prst="rect">
              <a:avLst/>
            </a:prstGeom>
            <a:noFill/>
            <a:ln>
              <a:noFill/>
            </a:ln>
          </p:spPr>
          <p:txBody>
            <a:bodyPr spcFirstLastPara="1" wrap="square" lIns="64750" tIns="64750" rIns="64750" bIns="64750" anchor="ctr" anchorCtr="0">
              <a:noAutofit/>
            </a:bodyPr>
            <a:lstStyle/>
            <a:p>
              <a:pPr lvl="0" algn="ctr">
                <a:lnSpc>
                  <a:spcPct val="90000"/>
                </a:lnSpc>
                <a:buSzPts val="2600"/>
              </a:pPr>
              <a:r>
                <a:rPr lang="fr-FR" sz="2400" dirty="0">
                  <a:solidFill>
                    <a:schemeClr val="lt1"/>
                  </a:solidFill>
                  <a:latin typeface="Aptos" panose="020B0004020202020204" pitchFamily="34" charset="0"/>
                </a:rPr>
                <a:t>Sélection des critères de durabilité</a:t>
              </a:r>
            </a:p>
          </p:txBody>
        </p:sp>
        <p:sp>
          <p:nvSpPr>
            <p:cNvPr id="197" name="Google Shape;197;p34"/>
            <p:cNvSpPr/>
            <p:nvPr/>
          </p:nvSpPr>
          <p:spPr>
            <a:xfrm>
              <a:off x="8525381" y="1625600"/>
              <a:ext cx="2704685"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4"/>
            <p:cNvSpPr txBox="1"/>
            <p:nvPr/>
          </p:nvSpPr>
          <p:spPr>
            <a:xfrm>
              <a:off x="8631188" y="1731407"/>
              <a:ext cx="2493071" cy="1955852"/>
            </a:xfrm>
            <a:prstGeom prst="rect">
              <a:avLst/>
            </a:prstGeom>
            <a:noFill/>
            <a:ln>
              <a:noFill/>
            </a:ln>
          </p:spPr>
          <p:txBody>
            <a:bodyPr spcFirstLastPara="1" wrap="square" lIns="64750" tIns="64750" rIns="64750" bIns="64750" anchor="ctr" anchorCtr="0">
              <a:noAutofit/>
            </a:bodyPr>
            <a:lstStyle/>
            <a:p>
              <a:pPr lvl="0" algn="ctr">
                <a:lnSpc>
                  <a:spcPct val="90000"/>
                </a:lnSpc>
                <a:buSzPts val="2600"/>
              </a:pPr>
              <a:r>
                <a:rPr lang="fr-FR" sz="2000" dirty="0">
                  <a:solidFill>
                    <a:schemeClr val="lt1"/>
                  </a:solidFill>
                  <a:latin typeface="Aptos" panose="020B0004020202020204" pitchFamily="34" charset="0"/>
                </a:rPr>
                <a:t>Intégration des critères de durabilité dans le processus d’approvisionnement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594360" y="361573"/>
            <a:ext cx="8624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1. Mettre en œuvre l‘approvisionnement durable: </a:t>
            </a:r>
            <a:r>
              <a:rPr lang="fr-FR" noProof="0" dirty="0">
                <a:solidFill>
                  <a:schemeClr val="tx1">
                    <a:lumMod val="75000"/>
                    <a:lumOff val="25000"/>
                  </a:schemeClr>
                </a:solidFill>
                <a:latin typeface="Aptos Serif" panose="02020604070405020304" pitchFamily="18" charset="0"/>
                <a:cs typeface="Aptos Serif" panose="02020604070405020304" pitchFamily="18" charset="0"/>
              </a:rPr>
              <a:t>étapes importantes</a:t>
            </a:r>
          </a:p>
        </p:txBody>
      </p:sp>
      <p:sp>
        <p:nvSpPr>
          <p:cNvPr id="205" name="Google Shape;205;p35"/>
          <p:cNvSpPr txBox="1">
            <a:spLocks noGrp="1"/>
          </p:cNvSpPr>
          <p:nvPr>
            <p:ph type="body" idx="1"/>
          </p:nvPr>
        </p:nvSpPr>
        <p:spPr>
          <a:xfrm>
            <a:off x="625025" y="2204450"/>
            <a:ext cx="10941900" cy="3878400"/>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fr-FR" noProof="0" dirty="0">
                <a:latin typeface="Aptos" panose="020B0004020202020204" pitchFamily="34" charset="0"/>
              </a:rPr>
              <a:t>1.1 Mettre en œuvre les préparatifs</a:t>
            </a:r>
          </a:p>
          <a:p>
            <a:pPr marL="228600" lvl="0" indent="0" algn="l" rtl="0">
              <a:lnSpc>
                <a:spcPct val="80000"/>
              </a:lnSpc>
              <a:spcBef>
                <a:spcPts val="2200"/>
              </a:spcBef>
              <a:spcAft>
                <a:spcPts val="0"/>
              </a:spcAft>
              <a:buSzPts val="2400"/>
              <a:buNone/>
            </a:pPr>
            <a:r>
              <a:rPr lang="fr-FR" noProof="0" dirty="0">
                <a:solidFill>
                  <a:schemeClr val="accent6"/>
                </a:solidFill>
                <a:latin typeface="Aptos" panose="020B0004020202020204" pitchFamily="34" charset="0"/>
              </a:rPr>
              <a:t>1.2 Quatre possibilités d‘approvisionnement</a:t>
            </a:r>
            <a:endParaRPr lang="fr-FR" noProof="0" dirty="0">
              <a:latin typeface="Aptos" panose="020B0004020202020204" pitchFamily="34" charset="0"/>
            </a:endParaRP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1.3 Labels de qualité – des outils précieux</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1.4 Etablir un catalogue d’approvisionnement</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1.5 Approvisionnements local et régional</a:t>
            </a:r>
          </a:p>
          <a:p>
            <a:pPr marL="228600" lvl="0" indent="0" algn="l" rtl="0">
              <a:lnSpc>
                <a:spcPct val="80000"/>
              </a:lnSpc>
              <a:spcBef>
                <a:spcPts val="2200"/>
              </a:spcBef>
              <a:spcAft>
                <a:spcPts val="0"/>
              </a:spcAft>
              <a:buSzPts val="2400"/>
              <a:buNone/>
            </a:pPr>
            <a:r>
              <a:rPr lang="fr-FR" noProof="0" dirty="0">
                <a:latin typeface="Aptos" panose="020B0004020202020204" pitchFamily="34" charset="0"/>
              </a:rPr>
              <a:t>1.6 Communication</a:t>
            </a:r>
          </a:p>
        </p:txBody>
      </p:sp>
      <p:sp>
        <p:nvSpPr>
          <p:cNvPr id="206" name="Google Shape;206;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2908</Words>
  <Application>Microsoft Macintosh PowerPoint</Application>
  <PresentationFormat>Breitbild</PresentationFormat>
  <Paragraphs>319</Paragraphs>
  <Slides>47</Slides>
  <Notes>47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47</vt:i4>
      </vt:variant>
    </vt:vector>
  </HeadingPairs>
  <TitlesOfParts>
    <vt:vector size="53" baseType="lpstr">
      <vt:lpstr>Aptos Serif</vt:lpstr>
      <vt:lpstr>Play</vt:lpstr>
      <vt:lpstr>Arial</vt:lpstr>
      <vt:lpstr>Aptos</vt:lpstr>
      <vt:lpstr>Calibri</vt:lpstr>
      <vt:lpstr>Benutzerdefiniert</vt:lpstr>
      <vt:lpstr>PowerPoint-Präsentation</vt:lpstr>
      <vt:lpstr>Agenda</vt:lpstr>
      <vt:lpstr>1. Mettre en œuvre l‘ approvisionnement durable: étapes importantes</vt:lpstr>
      <vt:lpstr>1. Mettre en œuvre l‘approvisionnement durable: étapes importantes</vt:lpstr>
      <vt:lpstr>1.1 Premiers pas</vt:lpstr>
      <vt:lpstr>1.1 Constituer une équipe et explorer les possibilités de soutien </vt:lpstr>
      <vt:lpstr>1.1 Réaliser un état des lieux</vt:lpstr>
      <vt:lpstr>1.1 Fixer des objectifs et définir leur portée</vt:lpstr>
      <vt:lpstr>1. Mettre en œuvre l‘approvisionnement durable: étapes importantes</vt:lpstr>
      <vt:lpstr>1.2 Quatre possibilités d’approvisionnement</vt:lpstr>
      <vt:lpstr>1.2 Achats inférieurs au seuil d’appel d’offres</vt:lpstr>
      <vt:lpstr>1.2 Réalisation d’un appel d’offres</vt:lpstr>
      <vt:lpstr>1.2 Achats via un service centralisé</vt:lpstr>
      <vt:lpstr>1.2 Achats communs avec d’autres communes</vt:lpstr>
      <vt:lpstr>1. Mettre en œuvre l‘approvisionnement durable: étapes importantes</vt:lpstr>
      <vt:lpstr>1.3 Labels de qualité comme outils</vt:lpstr>
      <vt:lpstr>1.3 Exemple pratique  de labels de produits  Ballons d‘origine équitable dans les écoles </vt:lpstr>
      <vt:lpstr>1. Mettre en œuvre l‘approvisionnement durable: étapes importantes</vt:lpstr>
      <vt:lpstr>1.4 Création d’un catalogue d'approvisionnement </vt:lpstr>
      <vt:lpstr>1.4 Création d’un catalogue</vt:lpstr>
      <vt:lpstr>1.4 Structure du catalogue d‘approvisionnement</vt:lpstr>
      <vt:lpstr>1.4 Identification et évaluation des fournisseurs</vt:lpstr>
      <vt:lpstr>1.4 Vérification et mise à jour régulières </vt:lpstr>
      <vt:lpstr>1.4 Exemple pratique :  (e-)catalogue Le catalogue d‘approvisionnement comme boutique en ligne, Nuremberg </vt:lpstr>
      <vt:lpstr>1. Mettre en œuvre l‘approvisionnement durable: étapes importantes</vt:lpstr>
      <vt:lpstr>1.5 Approvisionnement local et régional</vt:lpstr>
      <vt:lpstr>1. Mettre en œuvre l‘approvisionnement durable: étapes importantes</vt:lpstr>
      <vt:lpstr>1.6 Communication</vt:lpstr>
      <vt:lpstr>1.6 Communication : implication des employé·e·s des communes</vt:lpstr>
      <vt:lpstr>1.6 Exemple pratique : implication du personnel des communes Nettoyage écologique dans la commune de Payerbach, Basse-Autriche </vt:lpstr>
      <vt:lpstr>1.6 Canaux de communication : implication des groupes</vt:lpstr>
      <vt:lpstr>1.6 Exemple pratique Implication des parties prenantes  Festival du soleil – Commune de Mäder, Vorarlberg </vt:lpstr>
      <vt:lpstr>2. Travail de groupe</vt:lpstr>
      <vt:lpstr>2. Travail de groupe</vt:lpstr>
      <vt:lpstr>3. Gestion des risques de l’approvisionnement durable</vt:lpstr>
      <vt:lpstr>3. Gestion des risques de l‘approvisionnement durable</vt:lpstr>
      <vt:lpstr>3. Risque: le produit ne correspond pas aux attentes</vt:lpstr>
      <vt:lpstr>3. Risques – exemples pratiques: temps de chargement trop longs de la voiture électrique, Police de Berlin</vt:lpstr>
      <vt:lpstr>3. Risque: budgets limités de la commune</vt:lpstr>
      <vt:lpstr>3. Risque: disponibilité limitée des produits et services durables</vt:lpstr>
      <vt:lpstr>4. Suivi</vt:lpstr>
      <vt:lpstr>4. Suivi &amp; évaluation</vt:lpstr>
      <vt:lpstr>4. Suivi des progrès</vt:lpstr>
      <vt:lpstr>Résumé du module 5</vt:lpstr>
      <vt:lpstr>Merci beaucoup pour votre attention!</vt:lpstr>
      <vt:lpstr>Sources des textes</vt:lpstr>
      <vt:lpstr>Sources des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Maya Knevels</cp:lastModifiedBy>
  <cp:revision>17</cp:revision>
  <dcterms:created xsi:type="dcterms:W3CDTF">2024-09-16T10:50:40Z</dcterms:created>
  <dcterms:modified xsi:type="dcterms:W3CDTF">2026-04-30T13:29:12Z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