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88163" cy="10018713"/>
  <p:embeddedFontLst>
    <p:embeddedFont>
      <p:font typeface="Aptos Serif" panose="02020604070405020304" pitchFamily="18" charset="0"/>
      <p:regular r:id="rId51"/>
      <p:bold r:id="rId52"/>
      <p:italic r:id="rId53"/>
      <p:boldItalic r:id="rId54"/>
    </p:embeddedFont>
    <p:embeddedFont>
      <p:font typeface="Play" panose="02020604070405020304"/>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fWSwKDQ3tQtBCfPB8r/Ua64T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D71708-5FC3-49D6-AE34-2200723A30A2}">
  <a:tblStyle styleId="{CAD71708-5FC3-49D6-AE34-2200723A30A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F8"/>
          </a:solidFill>
        </a:fill>
      </a:tcStyle>
    </a:wholeTbl>
    <a:band1H>
      <a:tcTxStyle/>
      <a:tcStyle>
        <a:tcBdr/>
        <a:fill>
          <a:solidFill>
            <a:srgbClr val="E1EFF1"/>
          </a:solidFill>
        </a:fill>
      </a:tcStyle>
    </a:band1H>
    <a:band2H>
      <a:tcTxStyle/>
      <a:tcStyle>
        <a:tcBdr/>
      </a:tcStyle>
    </a:band2H>
    <a:band1V>
      <a:tcTxStyle/>
      <a:tcStyle>
        <a:tcBdr/>
        <a:fill>
          <a:solidFill>
            <a:srgbClr val="E1EFF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8"/>
    <p:restoredTop sz="80908"/>
  </p:normalViewPr>
  <p:slideViewPr>
    <p:cSldViewPr snapToGrid="0">
      <p:cViewPr varScale="1">
        <p:scale>
          <a:sx n="88" d="100"/>
          <a:sy n="88" d="100"/>
        </p:scale>
        <p:origin x="3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591" tIns="48282" rIns="96591" bIns="48282"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591" tIns="48282" rIns="96591" bIns="48282"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591" tIns="48282" rIns="96591" bIns="48282"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smtClean="0">
                <a:solidFill>
                  <a:schemeClr val="dk1"/>
                </a:solidFill>
                <a:latin typeface="Calibri"/>
                <a:ea typeface="Calibri"/>
                <a:cs typeface="Calibri"/>
                <a:sym typeface="Calibri"/>
              </a:rPr>
              <a:pPr algn="r">
                <a:buSzPts val="1200"/>
              </a:pPr>
              <a:t>‹Nr.›</a:t>
            </a:fld>
            <a:endParaRPr lang="de-D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07" name="Google Shape;107;p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endParaRPr sz="1300"/>
          </a:p>
        </p:txBody>
      </p:sp>
      <p:sp>
        <p:nvSpPr>
          <p:cNvPr id="108" name="Google Shape;108;p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a:t>
            </a:fld>
            <a:endParaRPr sz="13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93" name="Google Shape;193;p3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err="1"/>
              <a:t>Les</a:t>
            </a:r>
            <a:r>
              <a:rPr lang="de-DE" b="0" dirty="0"/>
              <a:t> </a:t>
            </a:r>
            <a:r>
              <a:rPr lang="de-DE" b="0" dirty="0" err="1"/>
              <a:t>labels</a:t>
            </a:r>
            <a:r>
              <a:rPr lang="de-DE" b="0" dirty="0"/>
              <a:t> </a:t>
            </a:r>
            <a:r>
              <a:rPr lang="de-DE" b="0" dirty="0" err="1"/>
              <a:t>sociaux</a:t>
            </a:r>
            <a:r>
              <a:rPr lang="de-DE" b="0" dirty="0"/>
              <a:t> </a:t>
            </a:r>
            <a:r>
              <a:rPr lang="de-DE" b="0" dirty="0" err="1"/>
              <a:t>volontaires</a:t>
            </a:r>
            <a:r>
              <a:rPr lang="de-DE" b="0" dirty="0"/>
              <a:t> se </a:t>
            </a:r>
            <a:r>
              <a:rPr lang="de-DE" b="0" dirty="0" err="1"/>
              <a:t>concentrent</a:t>
            </a:r>
            <a:r>
              <a:rPr lang="de-DE" b="0" dirty="0"/>
              <a:t> </a:t>
            </a:r>
            <a:r>
              <a:rPr lang="de-DE" b="0" dirty="0" err="1"/>
              <a:t>sur</a:t>
            </a:r>
            <a:r>
              <a:rPr lang="de-DE" b="0" dirty="0"/>
              <a:t> </a:t>
            </a:r>
            <a:r>
              <a:rPr lang="de-DE" b="0" dirty="0" err="1"/>
              <a:t>les</a:t>
            </a:r>
            <a:r>
              <a:rPr lang="de-DE" b="0" dirty="0"/>
              <a:t> </a:t>
            </a:r>
            <a:r>
              <a:rPr lang="de-DE" b="0" dirty="0" err="1"/>
              <a:t>conditions</a:t>
            </a:r>
            <a:r>
              <a:rPr lang="de-DE" b="0" dirty="0"/>
              <a:t> </a:t>
            </a:r>
            <a:r>
              <a:rPr lang="de-DE" b="0" dirty="0" err="1"/>
              <a:t>sociales</a:t>
            </a:r>
            <a:r>
              <a:rPr lang="de-DE" b="0" dirty="0"/>
              <a:t> et de </a:t>
            </a:r>
            <a:r>
              <a:rPr lang="de-DE" b="0" dirty="0" err="1"/>
              <a:t>travail</a:t>
            </a:r>
            <a:r>
              <a:rPr lang="de-DE" b="0" dirty="0"/>
              <a:t> au sein des </a:t>
            </a:r>
            <a:r>
              <a:rPr lang="de-DE" b="0" dirty="0" err="1"/>
              <a:t>chaînes</a:t>
            </a:r>
            <a:r>
              <a:rPr lang="de-DE" b="0" dirty="0"/>
              <a:t> </a:t>
            </a:r>
            <a:r>
              <a:rPr lang="de-DE" b="0" dirty="0" err="1"/>
              <a:t>d'approvisionnement</a:t>
            </a:r>
            <a:r>
              <a:rPr lang="de-DE" b="0" dirty="0"/>
              <a:t>. Ces </a:t>
            </a:r>
            <a:r>
              <a:rPr lang="de-DE" b="0" dirty="0" err="1"/>
              <a:t>labels</a:t>
            </a:r>
            <a:r>
              <a:rPr lang="de-DE" b="0" dirty="0"/>
              <a:t> </a:t>
            </a:r>
            <a:r>
              <a:rPr lang="de-DE" b="0" dirty="0" err="1"/>
              <a:t>visent</a:t>
            </a:r>
            <a:r>
              <a:rPr lang="de-DE" b="0" dirty="0"/>
              <a:t> à </a:t>
            </a:r>
            <a:r>
              <a:rPr lang="de-DE" b="0" dirty="0" err="1"/>
              <a:t>promouvoir</a:t>
            </a:r>
            <a:r>
              <a:rPr lang="de-DE" b="0" dirty="0"/>
              <a:t> des </a:t>
            </a:r>
            <a:r>
              <a:rPr lang="de-DE" b="0" dirty="0" err="1"/>
              <a:t>normes</a:t>
            </a:r>
            <a:r>
              <a:rPr lang="de-DE" b="0" dirty="0"/>
              <a:t> de </a:t>
            </a:r>
            <a:r>
              <a:rPr lang="de-DE" b="0" dirty="0" err="1"/>
              <a:t>production</a:t>
            </a:r>
            <a:r>
              <a:rPr lang="de-DE" b="0" dirty="0"/>
              <a:t> </a:t>
            </a:r>
            <a:r>
              <a:rPr lang="de-DE" b="0" dirty="0" err="1"/>
              <a:t>éthiques</a:t>
            </a:r>
            <a:r>
              <a:rPr lang="de-DE" b="0" dirty="0"/>
              <a:t> et à </a:t>
            </a:r>
            <a:r>
              <a:rPr lang="de-DE" b="0" dirty="0" err="1"/>
              <a:t>protéger</a:t>
            </a:r>
            <a:r>
              <a:rPr lang="de-DE" b="0" dirty="0"/>
              <a:t> </a:t>
            </a:r>
            <a:r>
              <a:rPr lang="de-DE" b="0" dirty="0" err="1"/>
              <a:t>les</a:t>
            </a:r>
            <a:r>
              <a:rPr lang="de-DE" b="0" dirty="0"/>
              <a:t> </a:t>
            </a:r>
            <a:r>
              <a:rPr lang="de-DE" b="0" dirty="0" err="1"/>
              <a:t>droits</a:t>
            </a:r>
            <a:r>
              <a:rPr lang="de-DE" b="0" dirty="0"/>
              <a:t> des </a:t>
            </a:r>
            <a:r>
              <a:rPr lang="de-DE" b="0" dirty="0" err="1"/>
              <a:t>travailleurs</a:t>
            </a:r>
            <a:r>
              <a:rPr lang="de-DE" b="0" dirty="0"/>
              <a:t>.</a:t>
            </a:r>
          </a:p>
          <a:p>
            <a:pPr marL="483032" indent="-241516"/>
            <a:endParaRPr lang="de-DE" b="0" dirty="0"/>
          </a:p>
          <a:p>
            <a:pPr marL="483032" indent="-241516"/>
            <a:r>
              <a:rPr lang="de-DE" b="0" dirty="0"/>
              <a:t>Comme </a:t>
            </a:r>
            <a:r>
              <a:rPr lang="de-DE" b="0" dirty="0" err="1"/>
              <a:t>pour</a:t>
            </a:r>
            <a:r>
              <a:rPr lang="de-DE" b="0" dirty="0"/>
              <a:t> </a:t>
            </a:r>
            <a:r>
              <a:rPr lang="de-DE" b="0" dirty="0" err="1"/>
              <a:t>les</a:t>
            </a:r>
            <a:r>
              <a:rPr lang="de-DE" b="0" dirty="0"/>
              <a:t> </a:t>
            </a:r>
            <a:r>
              <a:rPr lang="de-DE" b="0" dirty="0" err="1"/>
              <a:t>labels</a:t>
            </a:r>
            <a:r>
              <a:rPr lang="de-DE" b="0" dirty="0"/>
              <a:t> </a:t>
            </a:r>
            <a:r>
              <a:rPr lang="de-DE" b="0" dirty="0" err="1"/>
              <a:t>environnementaux</a:t>
            </a:r>
            <a:r>
              <a:rPr lang="de-DE" b="0" dirty="0"/>
              <a:t>, la </a:t>
            </a:r>
            <a:r>
              <a:rPr lang="de-DE" b="0" dirty="0" err="1"/>
              <a:t>certification</a:t>
            </a:r>
            <a:r>
              <a:rPr lang="de-DE" b="0" dirty="0"/>
              <a:t> </a:t>
            </a:r>
            <a:r>
              <a:rPr lang="de-DE" b="0" dirty="0" err="1"/>
              <a:t>indépendante</a:t>
            </a:r>
            <a:r>
              <a:rPr lang="de-DE" b="0" dirty="0"/>
              <a:t> par des </a:t>
            </a:r>
            <a:r>
              <a:rPr lang="de-DE" b="0" dirty="0" err="1"/>
              <a:t>tiers</a:t>
            </a:r>
            <a:r>
              <a:rPr lang="de-DE" b="0" dirty="0"/>
              <a:t> </a:t>
            </a:r>
            <a:r>
              <a:rPr lang="de-DE" b="0" dirty="0" err="1"/>
              <a:t>joue</a:t>
            </a:r>
            <a:r>
              <a:rPr lang="de-DE" b="0" dirty="0"/>
              <a:t> </a:t>
            </a:r>
            <a:r>
              <a:rPr lang="de-DE" b="0" dirty="0" err="1"/>
              <a:t>ici</a:t>
            </a:r>
            <a:r>
              <a:rPr lang="de-DE" b="0" dirty="0"/>
              <a:t> </a:t>
            </a:r>
            <a:r>
              <a:rPr lang="de-DE" b="0" dirty="0" err="1"/>
              <a:t>aussi</a:t>
            </a:r>
            <a:r>
              <a:rPr lang="de-DE" b="0" dirty="0"/>
              <a:t> </a:t>
            </a:r>
            <a:r>
              <a:rPr lang="de-DE" b="0" dirty="0" err="1"/>
              <a:t>un</a:t>
            </a:r>
            <a:r>
              <a:rPr lang="de-DE" b="0" dirty="0"/>
              <a:t> </a:t>
            </a:r>
            <a:r>
              <a:rPr lang="de-DE" b="0" dirty="0" err="1"/>
              <a:t>rôle</a:t>
            </a:r>
            <a:r>
              <a:rPr lang="de-DE" b="0" dirty="0"/>
              <a:t> </a:t>
            </a:r>
            <a:r>
              <a:rPr lang="de-DE" b="0" dirty="0" err="1"/>
              <a:t>important</a:t>
            </a:r>
            <a:r>
              <a:rPr lang="de-DE" b="0" dirty="0"/>
              <a:t>. Ces </a:t>
            </a:r>
            <a:r>
              <a:rPr lang="de-DE" b="0" dirty="0" err="1"/>
              <a:t>tiers</a:t>
            </a:r>
            <a:r>
              <a:rPr lang="de-DE" b="0" dirty="0"/>
              <a:t> </a:t>
            </a:r>
            <a:r>
              <a:rPr lang="de-DE" b="0" dirty="0" err="1"/>
              <a:t>évaluent</a:t>
            </a:r>
            <a:r>
              <a:rPr lang="de-DE" b="0" dirty="0"/>
              <a:t> si </a:t>
            </a:r>
            <a:r>
              <a:rPr lang="de-DE" b="0" dirty="0" err="1"/>
              <a:t>les</a:t>
            </a:r>
            <a:r>
              <a:rPr lang="de-DE" b="0" dirty="0"/>
              <a:t> </a:t>
            </a:r>
            <a:r>
              <a:rPr lang="de-DE" b="0" dirty="0" err="1"/>
              <a:t>entreprises</a:t>
            </a:r>
            <a:r>
              <a:rPr lang="de-DE" b="0" dirty="0"/>
              <a:t> </a:t>
            </a:r>
            <a:r>
              <a:rPr lang="de-DE" b="0" dirty="0" err="1"/>
              <a:t>respectent</a:t>
            </a:r>
            <a:r>
              <a:rPr lang="de-DE" b="0" dirty="0"/>
              <a:t> </a:t>
            </a:r>
            <a:r>
              <a:rPr lang="de-DE" b="0" dirty="0" err="1"/>
              <a:t>les</a:t>
            </a:r>
            <a:r>
              <a:rPr lang="de-DE" b="0" dirty="0"/>
              <a:t> </a:t>
            </a:r>
            <a:r>
              <a:rPr lang="de-DE" b="0" dirty="0" err="1"/>
              <a:t>critères</a:t>
            </a:r>
            <a:r>
              <a:rPr lang="de-DE" b="0" dirty="0"/>
              <a:t> </a:t>
            </a:r>
            <a:r>
              <a:rPr lang="de-DE" b="0" dirty="0" err="1"/>
              <a:t>définis</a:t>
            </a:r>
            <a:r>
              <a:rPr lang="de-DE" b="0" dirty="0"/>
              <a:t>. </a:t>
            </a:r>
            <a:r>
              <a:rPr lang="de-DE" b="0" dirty="0" err="1"/>
              <a:t>Les</a:t>
            </a:r>
            <a:r>
              <a:rPr lang="de-DE" b="0" dirty="0"/>
              <a:t> </a:t>
            </a:r>
            <a:r>
              <a:rPr lang="de-DE" b="0" dirty="0" err="1"/>
              <a:t>critères</a:t>
            </a:r>
            <a:r>
              <a:rPr lang="de-DE" b="0" dirty="0"/>
              <a:t> </a:t>
            </a:r>
            <a:r>
              <a:rPr lang="de-DE" b="0" dirty="0" err="1"/>
              <a:t>sont</a:t>
            </a:r>
            <a:r>
              <a:rPr lang="de-DE" b="0" dirty="0"/>
              <a:t> </a:t>
            </a:r>
            <a:r>
              <a:rPr lang="de-DE" b="0" dirty="0" err="1"/>
              <a:t>élaborés</a:t>
            </a:r>
            <a:r>
              <a:rPr lang="de-DE" b="0" dirty="0"/>
              <a:t> de </a:t>
            </a:r>
            <a:r>
              <a:rPr lang="de-DE" b="0" dirty="0" err="1"/>
              <a:t>manière</a:t>
            </a:r>
            <a:r>
              <a:rPr lang="de-DE" b="0" dirty="0"/>
              <a:t> transparente, </a:t>
            </a:r>
            <a:r>
              <a:rPr lang="de-DE" b="0" dirty="0" err="1"/>
              <a:t>souvent</a:t>
            </a:r>
            <a:r>
              <a:rPr lang="de-DE" b="0" dirty="0"/>
              <a:t> en </a:t>
            </a:r>
            <a:r>
              <a:rPr lang="de-DE" b="0" dirty="0" err="1"/>
              <a:t>collaboration</a:t>
            </a:r>
            <a:r>
              <a:rPr lang="de-DE" b="0" dirty="0"/>
              <a:t> </a:t>
            </a:r>
            <a:r>
              <a:rPr lang="de-DE" b="0" dirty="0" err="1"/>
              <a:t>avec</a:t>
            </a:r>
            <a:r>
              <a:rPr lang="de-DE" b="0" dirty="0"/>
              <a:t> </a:t>
            </a:r>
            <a:r>
              <a:rPr lang="de-DE" b="0" dirty="0" err="1"/>
              <a:t>les</a:t>
            </a:r>
            <a:r>
              <a:rPr lang="de-DE" b="0" dirty="0"/>
              <a:t> </a:t>
            </a:r>
            <a:r>
              <a:rPr lang="de-DE" b="0" dirty="0" err="1"/>
              <a:t>parties</a:t>
            </a:r>
            <a:r>
              <a:rPr lang="de-DE" b="0" dirty="0"/>
              <a:t> </a:t>
            </a:r>
            <a:r>
              <a:rPr lang="de-DE" b="0" dirty="0" err="1"/>
              <a:t>prenantes</a:t>
            </a:r>
            <a:r>
              <a:rPr lang="de-DE" b="0" dirty="0"/>
              <a:t>, </a:t>
            </a:r>
            <a:r>
              <a:rPr lang="de-DE" b="0" dirty="0" err="1"/>
              <a:t>afin</a:t>
            </a:r>
            <a:r>
              <a:rPr lang="de-DE" b="0" dirty="0"/>
              <a:t> de </a:t>
            </a:r>
            <a:r>
              <a:rPr lang="de-DE" b="0" dirty="0" err="1"/>
              <a:t>garantir</a:t>
            </a:r>
            <a:r>
              <a:rPr lang="de-DE" b="0" dirty="0"/>
              <a:t> la </a:t>
            </a:r>
            <a:r>
              <a:rPr lang="de-DE" b="0" dirty="0" err="1"/>
              <a:t>légitimité</a:t>
            </a:r>
            <a:r>
              <a:rPr lang="de-DE" b="0" dirty="0"/>
              <a:t> et la </a:t>
            </a:r>
            <a:r>
              <a:rPr lang="de-DE" b="0" dirty="0" err="1"/>
              <a:t>responsabilité</a:t>
            </a:r>
            <a:r>
              <a:rPr lang="de-DE" b="0" dirty="0"/>
              <a:t>.</a:t>
            </a:r>
          </a:p>
          <a:p>
            <a:pPr marL="483032" indent="-241516"/>
            <a:endParaRPr lang="de-DE" b="0" dirty="0"/>
          </a:p>
          <a:p>
            <a:pPr marL="483032" indent="-241516"/>
            <a:r>
              <a:rPr lang="de-DE" b="0" dirty="0" err="1"/>
              <a:t>Les</a:t>
            </a:r>
            <a:r>
              <a:rPr lang="de-DE" b="0" dirty="0"/>
              <a:t> </a:t>
            </a:r>
            <a:r>
              <a:rPr lang="de-DE" b="0" dirty="0" err="1"/>
              <a:t>critères</a:t>
            </a:r>
            <a:r>
              <a:rPr lang="de-DE" b="0" dirty="0"/>
              <a:t> des </a:t>
            </a:r>
            <a:r>
              <a:rPr lang="de-DE" b="0" dirty="0" err="1"/>
              <a:t>labels</a:t>
            </a:r>
            <a:r>
              <a:rPr lang="de-DE" b="0" dirty="0"/>
              <a:t> </a:t>
            </a:r>
            <a:r>
              <a:rPr lang="de-DE" b="0" dirty="0" err="1"/>
              <a:t>sociaux</a:t>
            </a:r>
            <a:r>
              <a:rPr lang="de-DE" b="0" dirty="0"/>
              <a:t> </a:t>
            </a:r>
            <a:r>
              <a:rPr lang="de-DE" b="0" dirty="0" err="1"/>
              <a:t>s'inspirent</a:t>
            </a:r>
            <a:r>
              <a:rPr lang="de-DE" b="0" dirty="0"/>
              <a:t> </a:t>
            </a:r>
            <a:r>
              <a:rPr lang="de-DE" b="0" dirty="0" err="1"/>
              <a:t>souvent</a:t>
            </a:r>
            <a:r>
              <a:rPr lang="de-DE" b="0" dirty="0"/>
              <a:t> des </a:t>
            </a:r>
            <a:r>
              <a:rPr lang="de-DE" b="0" dirty="0" err="1"/>
              <a:t>normes</a:t>
            </a:r>
            <a:r>
              <a:rPr lang="de-DE" b="0" dirty="0"/>
              <a:t> </a:t>
            </a:r>
            <a:r>
              <a:rPr lang="de-DE" b="0" dirty="0" err="1"/>
              <a:t>fondamentales</a:t>
            </a:r>
            <a:r>
              <a:rPr lang="de-DE" b="0" dirty="0"/>
              <a:t> du </a:t>
            </a:r>
            <a:r>
              <a:rPr lang="de-DE" b="0" dirty="0" err="1"/>
              <a:t>travail</a:t>
            </a:r>
            <a:r>
              <a:rPr lang="de-DE" b="0" dirty="0"/>
              <a:t> de </a:t>
            </a:r>
            <a:r>
              <a:rPr lang="de-DE" b="0" dirty="0" err="1"/>
              <a:t>l'OIT</a:t>
            </a:r>
            <a:r>
              <a:rPr lang="de-DE" b="0" dirty="0"/>
              <a:t> – </a:t>
            </a:r>
            <a:r>
              <a:rPr lang="de-DE" b="0" dirty="0" err="1"/>
              <a:t>les</a:t>
            </a:r>
            <a:r>
              <a:rPr lang="de-DE" b="0" dirty="0"/>
              <a:t> </a:t>
            </a:r>
            <a:r>
              <a:rPr lang="de-DE" b="0" dirty="0" err="1"/>
              <a:t>principes</a:t>
            </a:r>
            <a:r>
              <a:rPr lang="de-DE" b="0" dirty="0"/>
              <a:t> </a:t>
            </a:r>
            <a:r>
              <a:rPr lang="de-DE" b="0" dirty="0" err="1"/>
              <a:t>fondamentaux</a:t>
            </a:r>
            <a:r>
              <a:rPr lang="de-DE" b="0" dirty="0"/>
              <a:t> de </a:t>
            </a:r>
            <a:r>
              <a:rPr lang="de-DE" b="0" dirty="0" err="1"/>
              <a:t>l'Organisation</a:t>
            </a:r>
            <a:r>
              <a:rPr lang="de-DE" b="0" dirty="0"/>
              <a:t> internationale du </a:t>
            </a:r>
            <a:r>
              <a:rPr lang="de-DE" b="0" dirty="0" err="1"/>
              <a:t>travail</a:t>
            </a:r>
            <a:r>
              <a:rPr lang="de-DE" b="0" dirty="0"/>
              <a:t>, </a:t>
            </a:r>
            <a:r>
              <a:rPr lang="de-DE" b="0" dirty="0" err="1"/>
              <a:t>qui</a:t>
            </a:r>
            <a:r>
              <a:rPr lang="de-DE" b="0" dirty="0"/>
              <a:t> </a:t>
            </a:r>
            <a:r>
              <a:rPr lang="de-DE" b="0" dirty="0" err="1"/>
              <a:t>comprennent</a:t>
            </a:r>
            <a:r>
              <a:rPr lang="de-DE" b="0" dirty="0"/>
              <a:t> </a:t>
            </a:r>
            <a:r>
              <a:rPr lang="de-DE" b="0" dirty="0" err="1"/>
              <a:t>notamment</a:t>
            </a:r>
            <a:r>
              <a:rPr lang="de-DE" b="0" dirty="0"/>
              <a:t> :</a:t>
            </a:r>
          </a:p>
          <a:p>
            <a:pPr marL="483032" indent="-241516"/>
            <a:r>
              <a:rPr lang="de-DE" b="0" dirty="0" err="1"/>
              <a:t>L'interdiction</a:t>
            </a:r>
            <a:r>
              <a:rPr lang="de-DE" b="0" dirty="0"/>
              <a:t> du </a:t>
            </a:r>
            <a:r>
              <a:rPr lang="de-DE" b="0" dirty="0" err="1"/>
              <a:t>travail</a:t>
            </a:r>
            <a:r>
              <a:rPr lang="de-DE" b="0" dirty="0"/>
              <a:t> </a:t>
            </a:r>
            <a:r>
              <a:rPr lang="de-DE" b="0" dirty="0" err="1"/>
              <a:t>forcé</a:t>
            </a:r>
            <a:endParaRPr lang="de-DE" b="0" dirty="0"/>
          </a:p>
          <a:p>
            <a:pPr marL="483032" indent="-241516"/>
            <a:r>
              <a:rPr lang="de-DE" b="0" dirty="0"/>
              <a:t>La </a:t>
            </a:r>
            <a:r>
              <a:rPr lang="de-DE" b="0" dirty="0" err="1"/>
              <a:t>liberté</a:t>
            </a:r>
            <a:r>
              <a:rPr lang="de-DE" b="0" dirty="0"/>
              <a:t> </a:t>
            </a:r>
            <a:r>
              <a:rPr lang="de-DE" b="0" dirty="0" err="1"/>
              <a:t>d'association</a:t>
            </a:r>
            <a:r>
              <a:rPr lang="de-DE" b="0" dirty="0"/>
              <a:t>, </a:t>
            </a:r>
            <a:r>
              <a:rPr lang="de-DE" b="0" dirty="0" err="1"/>
              <a:t>y</a:t>
            </a:r>
            <a:r>
              <a:rPr lang="de-DE" b="0" dirty="0"/>
              <a:t> </a:t>
            </a:r>
            <a:r>
              <a:rPr lang="de-DE" b="0" dirty="0" err="1"/>
              <a:t>compris</a:t>
            </a:r>
            <a:r>
              <a:rPr lang="de-DE" b="0" dirty="0"/>
              <a:t> le </a:t>
            </a:r>
            <a:r>
              <a:rPr lang="de-DE" b="0" dirty="0" err="1"/>
              <a:t>droit</a:t>
            </a:r>
            <a:r>
              <a:rPr lang="de-DE" b="0" dirty="0"/>
              <a:t> de </a:t>
            </a:r>
            <a:r>
              <a:rPr lang="de-DE" b="0" dirty="0" err="1"/>
              <a:t>créer</a:t>
            </a:r>
            <a:r>
              <a:rPr lang="de-DE" b="0" dirty="0"/>
              <a:t> des </a:t>
            </a:r>
            <a:r>
              <a:rPr lang="de-DE" b="0" dirty="0" err="1"/>
              <a:t>syndicats</a:t>
            </a:r>
            <a:r>
              <a:rPr lang="de-DE" b="0" dirty="0"/>
              <a:t> et </a:t>
            </a:r>
            <a:r>
              <a:rPr lang="de-DE" b="0" dirty="0" err="1"/>
              <a:t>d'y</a:t>
            </a:r>
            <a:r>
              <a:rPr lang="de-DE" b="0" dirty="0"/>
              <a:t> </a:t>
            </a:r>
            <a:r>
              <a:rPr lang="de-DE" b="0" dirty="0" err="1"/>
              <a:t>adhérer</a:t>
            </a:r>
            <a:endParaRPr lang="de-DE" b="0" dirty="0"/>
          </a:p>
          <a:p>
            <a:pPr marL="483032" indent="-241516"/>
            <a:r>
              <a:rPr lang="de-DE" b="0" dirty="0"/>
              <a:t>La non-</a:t>
            </a:r>
            <a:r>
              <a:rPr lang="de-DE" b="0" dirty="0" err="1"/>
              <a:t>discrimination</a:t>
            </a:r>
            <a:r>
              <a:rPr lang="de-DE" b="0" dirty="0"/>
              <a:t> </a:t>
            </a:r>
            <a:r>
              <a:rPr lang="de-DE" b="0" dirty="0" err="1"/>
              <a:t>fondée</a:t>
            </a:r>
            <a:r>
              <a:rPr lang="de-DE" b="0" dirty="0"/>
              <a:t> </a:t>
            </a:r>
            <a:r>
              <a:rPr lang="de-DE" b="0" dirty="0" err="1"/>
              <a:t>sur</a:t>
            </a:r>
            <a:r>
              <a:rPr lang="de-DE" b="0" dirty="0"/>
              <a:t> la </a:t>
            </a:r>
            <a:r>
              <a:rPr lang="de-DE" b="0" dirty="0" err="1"/>
              <a:t>race</a:t>
            </a:r>
            <a:r>
              <a:rPr lang="de-DE" b="0" dirty="0"/>
              <a:t>, le sexe </a:t>
            </a:r>
            <a:r>
              <a:rPr lang="de-DE" b="0" dirty="0" err="1"/>
              <a:t>ou</a:t>
            </a:r>
            <a:r>
              <a:rPr lang="de-DE" b="0" dirty="0"/>
              <a:t> la </a:t>
            </a:r>
            <a:r>
              <a:rPr lang="de-DE" b="0" dirty="0" err="1"/>
              <a:t>couleur</a:t>
            </a:r>
            <a:r>
              <a:rPr lang="de-DE" b="0" dirty="0"/>
              <a:t> de </a:t>
            </a:r>
            <a:r>
              <a:rPr lang="de-DE" b="0" dirty="0" err="1"/>
              <a:t>peau</a:t>
            </a:r>
            <a:endParaRPr lang="de-DE" b="0" dirty="0"/>
          </a:p>
          <a:p>
            <a:pPr marL="483032" indent="-241516"/>
            <a:r>
              <a:rPr lang="de-DE" b="0" dirty="0" err="1"/>
              <a:t>L'égalité</a:t>
            </a:r>
            <a:r>
              <a:rPr lang="de-DE" b="0" dirty="0"/>
              <a:t> de </a:t>
            </a:r>
            <a:r>
              <a:rPr lang="de-DE" b="0" dirty="0" err="1"/>
              <a:t>rémunération</a:t>
            </a:r>
            <a:r>
              <a:rPr lang="de-DE" b="0" dirty="0"/>
              <a:t> </a:t>
            </a:r>
            <a:r>
              <a:rPr lang="de-DE" b="0" dirty="0" err="1"/>
              <a:t>pour</a:t>
            </a:r>
            <a:r>
              <a:rPr lang="de-DE" b="0" dirty="0"/>
              <a:t> </a:t>
            </a:r>
            <a:r>
              <a:rPr lang="de-DE" b="0" dirty="0" err="1"/>
              <a:t>un</a:t>
            </a:r>
            <a:r>
              <a:rPr lang="de-DE" b="0" dirty="0"/>
              <a:t> </a:t>
            </a:r>
            <a:r>
              <a:rPr lang="de-DE" b="0" dirty="0" err="1"/>
              <a:t>travail</a:t>
            </a:r>
            <a:r>
              <a:rPr lang="de-DE" b="0" dirty="0"/>
              <a:t> </a:t>
            </a:r>
            <a:r>
              <a:rPr lang="de-DE" b="0" dirty="0" err="1"/>
              <a:t>égal</a:t>
            </a:r>
            <a:endParaRPr lang="de-DE" b="0" dirty="0"/>
          </a:p>
          <a:p>
            <a:pPr marL="483032" indent="-241516"/>
            <a:r>
              <a:rPr lang="de-DE" b="0" dirty="0"/>
              <a:t>Et </a:t>
            </a:r>
            <a:r>
              <a:rPr lang="de-DE" b="0" dirty="0" err="1"/>
              <a:t>l'interdiction</a:t>
            </a:r>
            <a:r>
              <a:rPr lang="de-DE" b="0" dirty="0"/>
              <a:t> du </a:t>
            </a:r>
            <a:r>
              <a:rPr lang="de-DE" b="0" dirty="0" err="1"/>
              <a:t>travail</a:t>
            </a:r>
            <a:r>
              <a:rPr lang="de-DE" b="0" dirty="0"/>
              <a:t> des </a:t>
            </a:r>
            <a:r>
              <a:rPr lang="de-DE" b="0" dirty="0" err="1"/>
              <a:t>enfants</a:t>
            </a:r>
            <a:r>
              <a:rPr lang="de-DE" b="0" dirty="0"/>
              <a:t> </a:t>
            </a:r>
            <a:r>
              <a:rPr lang="de-DE" b="0" dirty="0" err="1"/>
              <a:t>abusif</a:t>
            </a:r>
            <a:endParaRPr lang="de-DE" b="0" dirty="0"/>
          </a:p>
          <a:p>
            <a:pPr marL="483032" indent="-241516"/>
            <a:endParaRPr lang="de-DE" b="0" dirty="0"/>
          </a:p>
          <a:p>
            <a:pPr marL="483032" indent="-241516"/>
            <a:r>
              <a:rPr lang="de-DE" b="0" dirty="0"/>
              <a:t>En plus de </a:t>
            </a:r>
            <a:r>
              <a:rPr lang="de-DE" b="0" dirty="0" err="1"/>
              <a:t>ces</a:t>
            </a:r>
            <a:r>
              <a:rPr lang="de-DE" b="0" dirty="0"/>
              <a:t> </a:t>
            </a:r>
            <a:r>
              <a:rPr lang="de-DE" b="0" dirty="0" err="1"/>
              <a:t>normes</a:t>
            </a:r>
            <a:r>
              <a:rPr lang="de-DE" b="0" dirty="0"/>
              <a:t> </a:t>
            </a:r>
            <a:r>
              <a:rPr lang="de-DE" b="0" dirty="0" err="1"/>
              <a:t>fondamentales</a:t>
            </a:r>
            <a:r>
              <a:rPr lang="de-DE" b="0" dirty="0"/>
              <a:t> du </a:t>
            </a:r>
            <a:r>
              <a:rPr lang="de-DE" b="0" dirty="0" err="1"/>
              <a:t>travail</a:t>
            </a:r>
            <a:r>
              <a:rPr lang="de-DE" b="0" dirty="0"/>
              <a:t>, </a:t>
            </a:r>
            <a:r>
              <a:rPr lang="de-DE" b="0" dirty="0" err="1"/>
              <a:t>les</a:t>
            </a:r>
            <a:r>
              <a:rPr lang="de-DE" b="0" dirty="0"/>
              <a:t> </a:t>
            </a:r>
            <a:r>
              <a:rPr lang="de-DE" b="0" dirty="0" err="1"/>
              <a:t>certifications</a:t>
            </a:r>
            <a:r>
              <a:rPr lang="de-DE" b="0" dirty="0"/>
              <a:t> de </a:t>
            </a:r>
            <a:r>
              <a:rPr lang="de-DE" b="0" dirty="0" err="1"/>
              <a:t>commerce</a:t>
            </a:r>
            <a:r>
              <a:rPr lang="de-DE" b="0" dirty="0"/>
              <a:t> </a:t>
            </a:r>
            <a:r>
              <a:rPr lang="de-DE" b="0" dirty="0" err="1"/>
              <a:t>équitable</a:t>
            </a:r>
            <a:r>
              <a:rPr lang="de-DE" b="0" dirty="0"/>
              <a:t> </a:t>
            </a:r>
            <a:r>
              <a:rPr lang="de-DE" b="0" dirty="0" err="1"/>
              <a:t>vont</a:t>
            </a:r>
            <a:r>
              <a:rPr lang="de-DE" b="0" dirty="0"/>
              <a:t> </a:t>
            </a:r>
            <a:r>
              <a:rPr lang="de-DE" b="0" dirty="0" err="1"/>
              <a:t>encore</a:t>
            </a:r>
            <a:r>
              <a:rPr lang="de-DE" b="0" dirty="0"/>
              <a:t> plus </a:t>
            </a:r>
            <a:r>
              <a:rPr lang="de-DE" b="0" dirty="0" err="1"/>
              <a:t>loin</a:t>
            </a:r>
            <a:r>
              <a:rPr lang="de-DE" b="0" dirty="0"/>
              <a:t> :</a:t>
            </a:r>
          </a:p>
          <a:p>
            <a:pPr marL="483032" indent="-241516"/>
            <a:r>
              <a:rPr lang="de-DE" b="0" dirty="0"/>
              <a:t>Elles </a:t>
            </a:r>
            <a:r>
              <a:rPr lang="de-DE" b="0" dirty="0" err="1"/>
              <a:t>garantissent</a:t>
            </a:r>
            <a:r>
              <a:rPr lang="de-DE" b="0" dirty="0"/>
              <a:t> </a:t>
            </a:r>
            <a:r>
              <a:rPr lang="de-DE" b="0" dirty="0" err="1"/>
              <a:t>un</a:t>
            </a:r>
            <a:r>
              <a:rPr lang="de-DE" b="0" dirty="0"/>
              <a:t> </a:t>
            </a:r>
            <a:r>
              <a:rPr lang="de-DE" b="0" dirty="0" err="1"/>
              <a:t>prix</a:t>
            </a:r>
            <a:r>
              <a:rPr lang="de-DE" b="0" dirty="0"/>
              <a:t> </a:t>
            </a:r>
            <a:r>
              <a:rPr lang="de-DE" b="0" dirty="0" err="1"/>
              <a:t>minimum</a:t>
            </a:r>
            <a:r>
              <a:rPr lang="de-DE" b="0" dirty="0"/>
              <a:t> et </a:t>
            </a:r>
            <a:r>
              <a:rPr lang="de-DE" b="0" dirty="0" err="1"/>
              <a:t>une</a:t>
            </a:r>
            <a:r>
              <a:rPr lang="de-DE" b="0" dirty="0"/>
              <a:t> </a:t>
            </a:r>
            <a:r>
              <a:rPr lang="de-DE" b="0" dirty="0" err="1"/>
              <a:t>rémunération</a:t>
            </a:r>
            <a:r>
              <a:rPr lang="de-DE" b="0" dirty="0"/>
              <a:t> </a:t>
            </a:r>
            <a:r>
              <a:rPr lang="de-DE" b="0" dirty="0" err="1"/>
              <a:t>équitable</a:t>
            </a:r>
            <a:r>
              <a:rPr lang="de-DE" b="0" dirty="0"/>
              <a:t>, </a:t>
            </a:r>
            <a:r>
              <a:rPr lang="de-DE" b="0" dirty="0" err="1"/>
              <a:t>souvent</a:t>
            </a:r>
            <a:r>
              <a:rPr lang="de-DE" b="0" dirty="0"/>
              <a:t> </a:t>
            </a:r>
            <a:r>
              <a:rPr lang="de-DE" b="0" dirty="0" err="1"/>
              <a:t>qualifiée</a:t>
            </a:r>
            <a:r>
              <a:rPr lang="de-DE" b="0" dirty="0"/>
              <a:t> de </a:t>
            </a:r>
            <a:r>
              <a:rPr lang="de-DE" b="0" dirty="0" err="1"/>
              <a:t>salaire</a:t>
            </a:r>
            <a:r>
              <a:rPr lang="de-DE" b="0" dirty="0"/>
              <a:t> de </a:t>
            </a:r>
            <a:r>
              <a:rPr lang="de-DE" b="0" dirty="0" err="1"/>
              <a:t>subsistance</a:t>
            </a:r>
            <a:endParaRPr lang="de-DE" b="0" dirty="0"/>
          </a:p>
          <a:p>
            <a:pPr marL="483032" indent="-241516"/>
            <a:r>
              <a:rPr lang="de-DE" b="0" dirty="0"/>
              <a:t>Elles </a:t>
            </a:r>
            <a:r>
              <a:rPr lang="de-DE" b="0" dirty="0" err="1"/>
              <a:t>favorisent</a:t>
            </a:r>
            <a:r>
              <a:rPr lang="de-DE" b="0" dirty="0"/>
              <a:t> </a:t>
            </a:r>
            <a:r>
              <a:rPr lang="de-DE" b="0" dirty="0" err="1"/>
              <a:t>les</a:t>
            </a:r>
            <a:r>
              <a:rPr lang="de-DE" b="0" dirty="0"/>
              <a:t> </a:t>
            </a:r>
            <a:r>
              <a:rPr lang="de-DE" b="0" dirty="0" err="1"/>
              <a:t>contrats</a:t>
            </a:r>
            <a:r>
              <a:rPr lang="de-DE" b="0" dirty="0"/>
              <a:t> </a:t>
            </a:r>
            <a:r>
              <a:rPr lang="de-DE" b="0" dirty="0" err="1"/>
              <a:t>d'approvisionnement</a:t>
            </a:r>
            <a:r>
              <a:rPr lang="de-DE" b="0" dirty="0"/>
              <a:t> à </a:t>
            </a:r>
            <a:r>
              <a:rPr lang="de-DE" b="0" dirty="0" err="1"/>
              <a:t>long</a:t>
            </a:r>
            <a:r>
              <a:rPr lang="de-DE" b="0" dirty="0"/>
              <a:t> </a:t>
            </a:r>
            <a:r>
              <a:rPr lang="de-DE" b="0" dirty="0" err="1"/>
              <a:t>terme</a:t>
            </a:r>
            <a:r>
              <a:rPr lang="de-DE" b="0" dirty="0"/>
              <a:t>, </a:t>
            </a:r>
            <a:r>
              <a:rPr lang="de-DE" b="0" dirty="0" err="1"/>
              <a:t>assurant</a:t>
            </a:r>
            <a:r>
              <a:rPr lang="de-DE" b="0" dirty="0"/>
              <a:t> </a:t>
            </a:r>
            <a:r>
              <a:rPr lang="de-DE" b="0" dirty="0" err="1"/>
              <a:t>ainsi</a:t>
            </a:r>
            <a:r>
              <a:rPr lang="de-DE" b="0" dirty="0"/>
              <a:t> </a:t>
            </a:r>
            <a:r>
              <a:rPr lang="de-DE" b="0" dirty="0" err="1"/>
              <a:t>une</a:t>
            </a:r>
            <a:r>
              <a:rPr lang="de-DE" b="0" dirty="0"/>
              <a:t> </a:t>
            </a:r>
            <a:r>
              <a:rPr lang="de-DE" b="0" dirty="0" err="1"/>
              <a:t>stabilité</a:t>
            </a:r>
            <a:r>
              <a:rPr lang="de-DE" b="0" dirty="0"/>
              <a:t> </a:t>
            </a:r>
            <a:r>
              <a:rPr lang="de-DE" b="0" dirty="0" err="1"/>
              <a:t>économique</a:t>
            </a:r>
            <a:r>
              <a:rPr lang="de-DE" b="0" dirty="0"/>
              <a:t> </a:t>
            </a:r>
            <a:r>
              <a:rPr lang="de-DE" b="0" dirty="0" err="1"/>
              <a:t>aux</a:t>
            </a:r>
            <a:r>
              <a:rPr lang="de-DE" b="0" dirty="0"/>
              <a:t> </a:t>
            </a:r>
            <a:r>
              <a:rPr lang="de-DE" b="0" dirty="0" err="1"/>
              <a:t>producteurs</a:t>
            </a:r>
            <a:endParaRPr lang="de-DE" b="0" dirty="0"/>
          </a:p>
          <a:p>
            <a:pPr marL="483032" indent="-241516"/>
            <a:r>
              <a:rPr lang="de-DE" b="0" dirty="0"/>
              <a:t>Elles </a:t>
            </a:r>
            <a:r>
              <a:rPr lang="de-DE" b="0" dirty="0" err="1"/>
              <a:t>prévoient</a:t>
            </a:r>
            <a:r>
              <a:rPr lang="de-DE" b="0" dirty="0"/>
              <a:t> </a:t>
            </a:r>
            <a:r>
              <a:rPr lang="de-DE" b="0" dirty="0" err="1"/>
              <a:t>souvent</a:t>
            </a:r>
            <a:r>
              <a:rPr lang="de-DE" b="0" dirty="0"/>
              <a:t> des </a:t>
            </a:r>
            <a:r>
              <a:rPr lang="de-DE" b="0" dirty="0" err="1"/>
              <a:t>options</a:t>
            </a:r>
            <a:r>
              <a:rPr lang="de-DE" b="0" dirty="0"/>
              <a:t> de </a:t>
            </a:r>
            <a:r>
              <a:rPr lang="de-DE" b="0" dirty="0" err="1"/>
              <a:t>préfinancement</a:t>
            </a:r>
            <a:r>
              <a:rPr lang="de-DE" b="0" dirty="0"/>
              <a:t> </a:t>
            </a:r>
            <a:r>
              <a:rPr lang="de-DE" b="0" dirty="0" err="1"/>
              <a:t>pour</a:t>
            </a:r>
            <a:r>
              <a:rPr lang="de-DE" b="0" dirty="0"/>
              <a:t> </a:t>
            </a:r>
            <a:r>
              <a:rPr lang="de-DE" b="0" dirty="0" err="1"/>
              <a:t>soutenir</a:t>
            </a:r>
            <a:r>
              <a:rPr lang="de-DE" b="0" dirty="0"/>
              <a:t> </a:t>
            </a:r>
            <a:r>
              <a:rPr lang="de-DE" b="0" dirty="0" err="1"/>
              <a:t>les</a:t>
            </a:r>
            <a:r>
              <a:rPr lang="de-DE" b="0" dirty="0"/>
              <a:t> </a:t>
            </a:r>
            <a:r>
              <a:rPr lang="de-DE" b="0" dirty="0" err="1"/>
              <a:t>agriculteurs</a:t>
            </a:r>
            <a:r>
              <a:rPr lang="de-DE" b="0" dirty="0"/>
              <a:t> </a:t>
            </a:r>
            <a:r>
              <a:rPr lang="de-DE" b="0" dirty="0" err="1"/>
              <a:t>ou</a:t>
            </a:r>
            <a:r>
              <a:rPr lang="de-DE" b="0" dirty="0"/>
              <a:t> </a:t>
            </a:r>
            <a:r>
              <a:rPr lang="de-DE" b="0" dirty="0" err="1"/>
              <a:t>les</a:t>
            </a:r>
            <a:r>
              <a:rPr lang="de-DE" b="0" dirty="0"/>
              <a:t> </a:t>
            </a:r>
            <a:r>
              <a:rPr lang="de-DE" b="0" dirty="0" err="1"/>
              <a:t>producteurs</a:t>
            </a:r>
            <a:r>
              <a:rPr lang="de-DE" b="0" dirty="0"/>
              <a:t> avant la </a:t>
            </a:r>
            <a:r>
              <a:rPr lang="de-DE" b="0" dirty="0" err="1"/>
              <a:t>récolte</a:t>
            </a:r>
            <a:endParaRPr lang="de-DE" b="0" dirty="0"/>
          </a:p>
          <a:p>
            <a:pPr marL="483032" indent="-241516"/>
            <a:r>
              <a:rPr lang="de-DE" b="0" dirty="0" err="1"/>
              <a:t>Enfin</a:t>
            </a:r>
            <a:r>
              <a:rPr lang="de-DE" b="0" dirty="0"/>
              <a:t>, </a:t>
            </a:r>
            <a:r>
              <a:rPr lang="de-DE" b="0" dirty="0" err="1"/>
              <a:t>une</a:t>
            </a:r>
            <a:r>
              <a:rPr lang="de-DE" b="0" dirty="0"/>
              <a:t> prime Fairtrade </a:t>
            </a:r>
            <a:r>
              <a:rPr lang="de-DE" b="0" dirty="0" err="1"/>
              <a:t>est</a:t>
            </a:r>
            <a:r>
              <a:rPr lang="de-DE" b="0" dirty="0"/>
              <a:t> </a:t>
            </a:r>
            <a:r>
              <a:rPr lang="de-DE" b="0" dirty="0" err="1"/>
              <a:t>accordée</a:t>
            </a:r>
            <a:r>
              <a:rPr lang="de-DE" b="0" dirty="0"/>
              <a:t>, </a:t>
            </a:r>
            <a:r>
              <a:rPr lang="de-DE" b="0" dirty="0" err="1"/>
              <a:t>qui</a:t>
            </a:r>
            <a:r>
              <a:rPr lang="de-DE" b="0" dirty="0"/>
              <a:t> </a:t>
            </a:r>
            <a:r>
              <a:rPr lang="de-DE" b="0" dirty="0" err="1"/>
              <a:t>est</a:t>
            </a:r>
            <a:r>
              <a:rPr lang="de-DE" b="0" dirty="0"/>
              <a:t> </a:t>
            </a:r>
            <a:r>
              <a:rPr lang="de-DE" b="0" dirty="0" err="1"/>
              <a:t>utilisée</a:t>
            </a:r>
            <a:r>
              <a:rPr lang="de-DE" b="0" dirty="0"/>
              <a:t> </a:t>
            </a:r>
            <a:r>
              <a:rPr lang="de-DE" b="0" dirty="0" err="1"/>
              <a:t>pour</a:t>
            </a:r>
            <a:r>
              <a:rPr lang="de-DE" b="0" dirty="0"/>
              <a:t> des </a:t>
            </a:r>
            <a:r>
              <a:rPr lang="de-DE" b="0" dirty="0" err="1"/>
              <a:t>projets</a:t>
            </a:r>
            <a:r>
              <a:rPr lang="de-DE" b="0" dirty="0"/>
              <a:t> </a:t>
            </a:r>
            <a:r>
              <a:rPr lang="de-DE" b="0" dirty="0" err="1"/>
              <a:t>sociaux</a:t>
            </a:r>
            <a:r>
              <a:rPr lang="de-DE" b="0" dirty="0"/>
              <a:t> </a:t>
            </a:r>
            <a:r>
              <a:rPr lang="de-DE" b="0" dirty="0" err="1"/>
              <a:t>tels</a:t>
            </a:r>
            <a:r>
              <a:rPr lang="de-DE" b="0" dirty="0"/>
              <a:t> </a:t>
            </a:r>
            <a:r>
              <a:rPr lang="de-DE" b="0" dirty="0" err="1"/>
              <a:t>que</a:t>
            </a:r>
            <a:r>
              <a:rPr lang="de-DE" b="0" dirty="0"/>
              <a:t> </a:t>
            </a:r>
            <a:r>
              <a:rPr lang="de-DE" b="0" dirty="0" err="1"/>
              <a:t>l'éducation</a:t>
            </a:r>
            <a:r>
              <a:rPr lang="de-DE" b="0" dirty="0"/>
              <a:t>, </a:t>
            </a:r>
            <a:r>
              <a:rPr lang="de-DE" b="0" dirty="0" err="1"/>
              <a:t>les</a:t>
            </a:r>
            <a:r>
              <a:rPr lang="de-DE" b="0" dirty="0"/>
              <a:t> </a:t>
            </a:r>
            <a:r>
              <a:rPr lang="de-DE" b="0" dirty="0" err="1"/>
              <a:t>soins</a:t>
            </a:r>
            <a:r>
              <a:rPr lang="de-DE" b="0" dirty="0"/>
              <a:t> de </a:t>
            </a:r>
            <a:r>
              <a:rPr lang="de-DE" b="0" dirty="0" err="1"/>
              <a:t>santé</a:t>
            </a:r>
            <a:r>
              <a:rPr lang="de-DE" b="0" dirty="0"/>
              <a:t> </a:t>
            </a:r>
            <a:r>
              <a:rPr lang="de-DE" b="0" dirty="0" err="1"/>
              <a:t>ou</a:t>
            </a:r>
            <a:r>
              <a:rPr lang="de-DE" b="0" dirty="0"/>
              <a:t> le </a:t>
            </a:r>
            <a:r>
              <a:rPr lang="de-DE" b="0" dirty="0" err="1"/>
              <a:t>développement</a:t>
            </a:r>
            <a:r>
              <a:rPr lang="de-DE" b="0" dirty="0"/>
              <a:t> </a:t>
            </a:r>
            <a:r>
              <a:rPr lang="de-DE" b="0" dirty="0" err="1"/>
              <a:t>communautaire</a:t>
            </a:r>
            <a:endParaRPr b="0" dirty="0"/>
          </a:p>
        </p:txBody>
      </p:sp>
      <p:sp>
        <p:nvSpPr>
          <p:cNvPr id="194" name="Google Shape;194;p3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10</a:t>
            </a:fld>
            <a:endParaRPr sz="13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03" name="Google Shape;203;p37: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endParaRPr/>
          </a:p>
        </p:txBody>
      </p:sp>
      <p:sp>
        <p:nvSpPr>
          <p:cNvPr id="204" name="Google Shape;204;p37: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11</a:t>
            </a:fld>
            <a:endParaRPr sz="13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13" name="Google Shape;213;p38: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err="1"/>
              <a:t>Les</a:t>
            </a:r>
            <a:r>
              <a:rPr lang="de-DE" b="0" dirty="0"/>
              <a:t> </a:t>
            </a:r>
            <a:r>
              <a:rPr lang="de-DE" b="0" dirty="0" err="1"/>
              <a:t>autodéclarations</a:t>
            </a:r>
            <a:r>
              <a:rPr lang="de-DE" b="0" dirty="0"/>
              <a:t>, </a:t>
            </a:r>
            <a:r>
              <a:rPr lang="de-DE" b="0" dirty="0" err="1"/>
              <a:t>également</a:t>
            </a:r>
            <a:r>
              <a:rPr lang="de-DE" b="0" dirty="0"/>
              <a:t> </a:t>
            </a:r>
            <a:r>
              <a:rPr lang="de-DE" b="0" dirty="0" err="1"/>
              <a:t>appelées</a:t>
            </a:r>
            <a:r>
              <a:rPr lang="de-DE" b="0" dirty="0"/>
              <a:t> </a:t>
            </a:r>
            <a:r>
              <a:rPr lang="de-DE" b="0" dirty="0" err="1"/>
              <a:t>labels</a:t>
            </a:r>
            <a:r>
              <a:rPr lang="de-DE" b="0" dirty="0"/>
              <a:t> de type II. Celles-ci se </a:t>
            </a:r>
            <a:r>
              <a:rPr lang="de-DE" b="0" dirty="0" err="1"/>
              <a:t>distinguent</a:t>
            </a:r>
            <a:r>
              <a:rPr lang="de-DE" b="0" dirty="0"/>
              <a:t> des </a:t>
            </a:r>
            <a:r>
              <a:rPr lang="de-DE" b="0" dirty="0" err="1"/>
              <a:t>certifications</a:t>
            </a:r>
            <a:r>
              <a:rPr lang="de-DE" b="0" dirty="0"/>
              <a:t> </a:t>
            </a:r>
            <a:r>
              <a:rPr lang="de-DE" b="0" dirty="0" err="1"/>
              <a:t>délivrées</a:t>
            </a:r>
            <a:r>
              <a:rPr lang="de-DE" b="0" dirty="0"/>
              <a:t> par des </a:t>
            </a:r>
            <a:r>
              <a:rPr lang="de-DE" b="0" dirty="0" err="1"/>
              <a:t>tiers</a:t>
            </a:r>
            <a:r>
              <a:rPr lang="de-DE" b="0" dirty="0"/>
              <a:t>.</a:t>
            </a:r>
          </a:p>
          <a:p>
            <a:pPr marL="483032" indent="-241516"/>
            <a:endParaRPr lang="de-DE" b="0" dirty="0"/>
          </a:p>
          <a:p>
            <a:pPr marL="483032" indent="-241516"/>
            <a:r>
              <a:rPr lang="de-DE" b="0" dirty="0"/>
              <a:t>Ces </a:t>
            </a:r>
            <a:r>
              <a:rPr lang="de-DE" b="0" dirty="0" err="1"/>
              <a:t>labels</a:t>
            </a:r>
            <a:r>
              <a:rPr lang="de-DE" b="0" dirty="0"/>
              <a:t> </a:t>
            </a:r>
            <a:r>
              <a:rPr lang="de-DE" b="0" dirty="0" err="1"/>
              <a:t>concernent</a:t>
            </a:r>
            <a:r>
              <a:rPr lang="de-DE" b="0" dirty="0"/>
              <a:t> </a:t>
            </a:r>
            <a:r>
              <a:rPr lang="de-DE" b="0" dirty="0" err="1"/>
              <a:t>généralement</a:t>
            </a:r>
            <a:r>
              <a:rPr lang="de-DE" b="0" dirty="0"/>
              <a:t> </a:t>
            </a:r>
            <a:r>
              <a:rPr lang="de-DE" b="0" dirty="0" err="1"/>
              <a:t>les</a:t>
            </a:r>
            <a:r>
              <a:rPr lang="de-DE" b="0" dirty="0"/>
              <a:t> </a:t>
            </a:r>
            <a:r>
              <a:rPr lang="de-DE" b="0" dirty="0" err="1"/>
              <a:t>gammes</a:t>
            </a:r>
            <a:r>
              <a:rPr lang="de-DE" b="0" dirty="0"/>
              <a:t> de </a:t>
            </a:r>
            <a:r>
              <a:rPr lang="de-DE" b="0" dirty="0" err="1"/>
              <a:t>produits</a:t>
            </a:r>
            <a:r>
              <a:rPr lang="de-DE" b="0" dirty="0"/>
              <a:t> </a:t>
            </a:r>
            <a:r>
              <a:rPr lang="de-DE" b="0" dirty="0" err="1"/>
              <a:t>d'une</a:t>
            </a:r>
            <a:r>
              <a:rPr lang="de-DE" b="0" dirty="0"/>
              <a:t> </a:t>
            </a:r>
            <a:r>
              <a:rPr lang="de-DE" b="0" dirty="0" err="1"/>
              <a:t>entreprise</a:t>
            </a:r>
            <a:r>
              <a:rPr lang="de-DE" b="0" dirty="0"/>
              <a:t> </a:t>
            </a:r>
            <a:r>
              <a:rPr lang="de-DE" b="0" dirty="0" err="1"/>
              <a:t>commerciale</a:t>
            </a:r>
            <a:r>
              <a:rPr lang="de-DE" b="0" dirty="0"/>
              <a:t> </a:t>
            </a:r>
            <a:r>
              <a:rPr lang="de-DE" b="0" dirty="0" err="1"/>
              <a:t>qui</a:t>
            </a:r>
            <a:r>
              <a:rPr lang="de-DE" b="0" dirty="0"/>
              <a:t> </a:t>
            </a:r>
            <a:r>
              <a:rPr lang="de-DE" b="0" dirty="0" err="1"/>
              <a:t>prétendent</a:t>
            </a:r>
            <a:r>
              <a:rPr lang="de-DE" b="0" dirty="0"/>
              <a:t> </a:t>
            </a:r>
            <a:r>
              <a:rPr lang="de-DE" b="0" dirty="0" err="1"/>
              <a:t>répondre</a:t>
            </a:r>
            <a:r>
              <a:rPr lang="de-DE" b="0" dirty="0"/>
              <a:t> à </a:t>
            </a:r>
            <a:r>
              <a:rPr lang="de-DE" b="0" dirty="0" err="1"/>
              <a:t>une</a:t>
            </a:r>
            <a:r>
              <a:rPr lang="de-DE" b="0" dirty="0"/>
              <a:t> norme de </a:t>
            </a:r>
            <a:r>
              <a:rPr lang="de-DE" b="0" dirty="0" err="1"/>
              <a:t>qualité</a:t>
            </a:r>
            <a:r>
              <a:rPr lang="de-DE" b="0" dirty="0"/>
              <a:t> </a:t>
            </a:r>
            <a:r>
              <a:rPr lang="de-DE" b="0" dirty="0" err="1"/>
              <a:t>donnée</a:t>
            </a:r>
            <a:r>
              <a:rPr lang="de-DE" b="0" dirty="0"/>
              <a:t>. Ces </a:t>
            </a:r>
            <a:r>
              <a:rPr lang="de-DE" b="0" dirty="0" err="1"/>
              <a:t>allégations</a:t>
            </a:r>
            <a:r>
              <a:rPr lang="de-DE" b="0" dirty="0"/>
              <a:t> </a:t>
            </a:r>
            <a:r>
              <a:rPr lang="de-DE" b="0" dirty="0" err="1"/>
              <a:t>sont</a:t>
            </a:r>
            <a:r>
              <a:rPr lang="de-DE" b="0" dirty="0"/>
              <a:t> </a:t>
            </a:r>
            <a:r>
              <a:rPr lang="de-DE" b="0" dirty="0" err="1"/>
              <a:t>toutefois</a:t>
            </a:r>
            <a:r>
              <a:rPr lang="de-DE" b="0" dirty="0"/>
              <a:t> </a:t>
            </a:r>
            <a:r>
              <a:rPr lang="de-DE" b="0" dirty="0" err="1"/>
              <a:t>formulées</a:t>
            </a:r>
            <a:r>
              <a:rPr lang="de-DE" b="0" dirty="0"/>
              <a:t> par </a:t>
            </a:r>
            <a:r>
              <a:rPr lang="de-DE" b="0" dirty="0" err="1"/>
              <a:t>l'entreprise</a:t>
            </a:r>
            <a:r>
              <a:rPr lang="de-DE" b="0" dirty="0"/>
              <a:t> </a:t>
            </a:r>
            <a:r>
              <a:rPr lang="de-DE" b="0" dirty="0" err="1"/>
              <a:t>elle-même</a:t>
            </a:r>
            <a:r>
              <a:rPr lang="de-DE" b="0" dirty="0"/>
              <a:t> et ne </a:t>
            </a:r>
            <a:r>
              <a:rPr lang="de-DE" b="0" dirty="0" err="1"/>
              <a:t>font</a:t>
            </a:r>
            <a:r>
              <a:rPr lang="de-DE" b="0" dirty="0"/>
              <a:t> </a:t>
            </a:r>
            <a:r>
              <a:rPr lang="de-DE" b="0" dirty="0" err="1"/>
              <a:t>pas</a:t>
            </a:r>
            <a:r>
              <a:rPr lang="de-DE" b="0" dirty="0"/>
              <a:t> </a:t>
            </a:r>
            <a:r>
              <a:rPr lang="de-DE" b="0" dirty="0" err="1"/>
              <a:t>l'objet</a:t>
            </a:r>
            <a:r>
              <a:rPr lang="de-DE" b="0" dirty="0"/>
              <a:t> </a:t>
            </a:r>
            <a:r>
              <a:rPr lang="de-DE" b="0" dirty="0" err="1"/>
              <a:t>d'une</a:t>
            </a:r>
            <a:r>
              <a:rPr lang="de-DE" b="0" dirty="0"/>
              <a:t> </a:t>
            </a:r>
            <a:r>
              <a:rPr lang="de-DE" b="0" dirty="0" err="1"/>
              <a:t>vérification</a:t>
            </a:r>
            <a:r>
              <a:rPr lang="de-DE" b="0" dirty="0"/>
              <a:t> externe.</a:t>
            </a:r>
          </a:p>
          <a:p>
            <a:pPr marL="483032" indent="-241516"/>
            <a:endParaRPr lang="de-DE" b="0" dirty="0"/>
          </a:p>
          <a:p>
            <a:pPr marL="483032" indent="-241516"/>
            <a:r>
              <a:rPr lang="de-DE" b="0" dirty="0"/>
              <a:t>Elles </a:t>
            </a:r>
            <a:r>
              <a:rPr lang="de-DE" b="0" dirty="0" err="1"/>
              <a:t>sont</a:t>
            </a:r>
            <a:r>
              <a:rPr lang="de-DE" b="0" dirty="0"/>
              <a:t> </a:t>
            </a:r>
            <a:r>
              <a:rPr lang="de-DE" b="0" dirty="0" err="1"/>
              <a:t>utilisées</a:t>
            </a:r>
            <a:r>
              <a:rPr lang="de-DE" b="0" dirty="0"/>
              <a:t> </a:t>
            </a:r>
            <a:r>
              <a:rPr lang="de-DE" b="0" dirty="0" err="1"/>
              <a:t>exclusivement</a:t>
            </a:r>
            <a:r>
              <a:rPr lang="de-DE" b="0" dirty="0"/>
              <a:t> au sein de </a:t>
            </a:r>
            <a:r>
              <a:rPr lang="de-DE" b="0" dirty="0" err="1"/>
              <a:t>l'entreprise</a:t>
            </a:r>
            <a:r>
              <a:rPr lang="de-DE" b="0" dirty="0"/>
              <a:t> </a:t>
            </a:r>
            <a:r>
              <a:rPr lang="de-DE" b="0" dirty="0" err="1"/>
              <a:t>ou</a:t>
            </a:r>
            <a:r>
              <a:rPr lang="de-DE" b="0" dirty="0"/>
              <a:t> </a:t>
            </a:r>
            <a:r>
              <a:rPr lang="de-DE" b="0" dirty="0" err="1"/>
              <a:t>d'un</a:t>
            </a:r>
            <a:r>
              <a:rPr lang="de-DE" b="0" dirty="0"/>
              <a:t> </a:t>
            </a:r>
            <a:r>
              <a:rPr lang="de-DE" b="0" dirty="0" err="1"/>
              <a:t>groupe</a:t>
            </a:r>
            <a:r>
              <a:rPr lang="de-DE" b="0" dirty="0"/>
              <a:t> </a:t>
            </a:r>
            <a:r>
              <a:rPr lang="de-DE" b="0" dirty="0" err="1"/>
              <a:t>d'entreprises</a:t>
            </a:r>
            <a:r>
              <a:rPr lang="de-DE" b="0" dirty="0"/>
              <a:t> </a:t>
            </a:r>
            <a:r>
              <a:rPr lang="de-DE" b="0" dirty="0" err="1"/>
              <a:t>liées</a:t>
            </a:r>
            <a:r>
              <a:rPr lang="de-DE" b="0" dirty="0"/>
              <a:t>, </a:t>
            </a:r>
            <a:r>
              <a:rPr lang="de-DE" b="0" dirty="0" err="1"/>
              <a:t>ce</a:t>
            </a:r>
            <a:r>
              <a:rPr lang="de-DE" b="0" dirty="0"/>
              <a:t> </a:t>
            </a:r>
            <a:r>
              <a:rPr lang="de-DE" b="0" dirty="0" err="1"/>
              <a:t>qui</a:t>
            </a:r>
            <a:r>
              <a:rPr lang="de-DE" b="0" dirty="0"/>
              <a:t> </a:t>
            </a:r>
            <a:r>
              <a:rPr lang="de-DE" b="0" dirty="0" err="1"/>
              <a:t>signifie</a:t>
            </a:r>
            <a:r>
              <a:rPr lang="de-DE" b="0" dirty="0"/>
              <a:t> </a:t>
            </a:r>
            <a:r>
              <a:rPr lang="de-DE" b="0" dirty="0" err="1"/>
              <a:t>que</a:t>
            </a:r>
            <a:r>
              <a:rPr lang="de-DE" b="0" dirty="0"/>
              <a:t> </a:t>
            </a:r>
            <a:r>
              <a:rPr lang="de-DE" b="0" dirty="0" err="1"/>
              <a:t>les</a:t>
            </a:r>
            <a:r>
              <a:rPr lang="de-DE" b="0" dirty="0"/>
              <a:t> </a:t>
            </a:r>
            <a:r>
              <a:rPr lang="de-DE" b="0" dirty="0" err="1"/>
              <a:t>normes</a:t>
            </a:r>
            <a:r>
              <a:rPr lang="de-DE" b="0" dirty="0"/>
              <a:t> et </a:t>
            </a:r>
            <a:r>
              <a:rPr lang="de-DE" b="0" dirty="0" err="1"/>
              <a:t>les</a:t>
            </a:r>
            <a:r>
              <a:rPr lang="de-DE" b="0" dirty="0"/>
              <a:t> </a:t>
            </a:r>
            <a:r>
              <a:rPr lang="de-DE" b="0" dirty="0" err="1"/>
              <a:t>messages</a:t>
            </a:r>
            <a:r>
              <a:rPr lang="de-DE" b="0" dirty="0"/>
              <a:t> </a:t>
            </a:r>
            <a:r>
              <a:rPr lang="de-DE" b="0" dirty="0" err="1"/>
              <a:t>sont</a:t>
            </a:r>
            <a:r>
              <a:rPr lang="de-DE" b="0" dirty="0"/>
              <a:t> </a:t>
            </a:r>
            <a:r>
              <a:rPr lang="de-DE" b="0" dirty="0" err="1"/>
              <a:t>contrôlés</a:t>
            </a:r>
            <a:r>
              <a:rPr lang="de-DE" b="0" dirty="0"/>
              <a:t> en interne et non par </a:t>
            </a:r>
            <a:r>
              <a:rPr lang="de-DE" b="0" dirty="0" err="1"/>
              <a:t>un</a:t>
            </a:r>
            <a:r>
              <a:rPr lang="de-DE" b="0" dirty="0"/>
              <a:t> </a:t>
            </a:r>
            <a:r>
              <a:rPr lang="de-DE" b="0" dirty="0" err="1"/>
              <a:t>organisme</a:t>
            </a:r>
            <a:r>
              <a:rPr lang="de-DE" b="0" dirty="0"/>
              <a:t> de </a:t>
            </a:r>
            <a:r>
              <a:rPr lang="de-DE" b="0" dirty="0" err="1"/>
              <a:t>contrôle</a:t>
            </a:r>
            <a:r>
              <a:rPr lang="de-DE" b="0" dirty="0"/>
              <a:t> </a:t>
            </a:r>
            <a:r>
              <a:rPr lang="de-DE" b="0" dirty="0" err="1"/>
              <a:t>indépendant</a:t>
            </a:r>
            <a:r>
              <a:rPr lang="de-DE" b="0" dirty="0"/>
              <a:t>.</a:t>
            </a:r>
          </a:p>
          <a:p>
            <a:pPr marL="483032" indent="-241516"/>
            <a:endParaRPr lang="de-DE" b="0" dirty="0"/>
          </a:p>
          <a:p>
            <a:pPr marL="483032" indent="-241516"/>
            <a:r>
              <a:rPr lang="de-DE" b="0" dirty="0" err="1"/>
              <a:t>Une</a:t>
            </a:r>
            <a:r>
              <a:rPr lang="de-DE" b="0" dirty="0"/>
              <a:t> </a:t>
            </a:r>
            <a:r>
              <a:rPr lang="de-DE" b="0" dirty="0" err="1"/>
              <a:t>différence</a:t>
            </a:r>
            <a:r>
              <a:rPr lang="de-DE" b="0" dirty="0"/>
              <a:t> essentielle </a:t>
            </a:r>
            <a:r>
              <a:rPr lang="de-DE" b="0" dirty="0" err="1"/>
              <a:t>réside</a:t>
            </a:r>
            <a:r>
              <a:rPr lang="de-DE" b="0" dirty="0"/>
              <a:t> </a:t>
            </a:r>
            <a:r>
              <a:rPr lang="de-DE" b="0" dirty="0" err="1"/>
              <a:t>dans</a:t>
            </a:r>
            <a:r>
              <a:rPr lang="de-DE" b="0" dirty="0"/>
              <a:t> le fait </a:t>
            </a:r>
            <a:r>
              <a:rPr lang="de-DE" b="0" dirty="0" err="1"/>
              <a:t>que</a:t>
            </a:r>
            <a:r>
              <a:rPr lang="de-DE" b="0" dirty="0"/>
              <a:t> </a:t>
            </a:r>
            <a:r>
              <a:rPr lang="de-DE" b="0" dirty="0" err="1"/>
              <a:t>ces</a:t>
            </a:r>
            <a:r>
              <a:rPr lang="de-DE" b="0" dirty="0"/>
              <a:t> </a:t>
            </a:r>
            <a:r>
              <a:rPr lang="de-DE" b="0" dirty="0" err="1"/>
              <a:t>allégations</a:t>
            </a:r>
            <a:r>
              <a:rPr lang="de-DE" b="0" dirty="0"/>
              <a:t> ne </a:t>
            </a:r>
            <a:r>
              <a:rPr lang="de-DE" b="0" dirty="0" err="1"/>
              <a:t>sont</a:t>
            </a:r>
            <a:r>
              <a:rPr lang="de-DE" b="0" dirty="0"/>
              <a:t> </a:t>
            </a:r>
            <a:r>
              <a:rPr lang="de-DE" b="0" dirty="0" err="1"/>
              <a:t>pas</a:t>
            </a:r>
            <a:r>
              <a:rPr lang="de-DE" b="0" dirty="0"/>
              <a:t> </a:t>
            </a:r>
            <a:r>
              <a:rPr lang="de-DE" b="0" dirty="0" err="1"/>
              <a:t>certifiées</a:t>
            </a:r>
            <a:r>
              <a:rPr lang="de-DE" b="0" dirty="0"/>
              <a:t> de </a:t>
            </a:r>
            <a:r>
              <a:rPr lang="de-DE" b="0" dirty="0" err="1"/>
              <a:t>manière</a:t>
            </a:r>
            <a:r>
              <a:rPr lang="de-DE" b="0" dirty="0"/>
              <a:t> </a:t>
            </a:r>
            <a:r>
              <a:rPr lang="de-DE" b="0" dirty="0" err="1"/>
              <a:t>indépendante</a:t>
            </a:r>
            <a:r>
              <a:rPr lang="de-DE" b="0" dirty="0"/>
              <a:t>. Il </a:t>
            </a:r>
            <a:r>
              <a:rPr lang="de-DE" b="0" dirty="0" err="1"/>
              <a:t>n'existe</a:t>
            </a:r>
            <a:r>
              <a:rPr lang="de-DE" b="0" dirty="0"/>
              <a:t> </a:t>
            </a:r>
            <a:r>
              <a:rPr lang="de-DE" b="0" dirty="0" err="1"/>
              <a:t>aucun</a:t>
            </a:r>
            <a:r>
              <a:rPr lang="de-DE" b="0" dirty="0"/>
              <a:t> </a:t>
            </a:r>
            <a:r>
              <a:rPr lang="de-DE" b="0" dirty="0" err="1"/>
              <a:t>organisme</a:t>
            </a:r>
            <a:r>
              <a:rPr lang="de-DE" b="0" dirty="0"/>
              <a:t> externe </a:t>
            </a:r>
            <a:r>
              <a:rPr lang="de-DE" b="0" dirty="0" err="1"/>
              <a:t>chargé</a:t>
            </a:r>
            <a:r>
              <a:rPr lang="de-DE" b="0" dirty="0"/>
              <a:t> de </a:t>
            </a:r>
            <a:r>
              <a:rPr lang="de-DE" b="0" dirty="0" err="1"/>
              <a:t>vérifier</a:t>
            </a:r>
            <a:r>
              <a:rPr lang="de-DE" b="0" dirty="0"/>
              <a:t> </a:t>
            </a:r>
            <a:r>
              <a:rPr lang="de-DE" b="0" dirty="0" err="1"/>
              <a:t>les</a:t>
            </a:r>
            <a:r>
              <a:rPr lang="de-DE" b="0" dirty="0"/>
              <a:t> </a:t>
            </a:r>
            <a:r>
              <a:rPr lang="de-DE" b="0" dirty="0" err="1"/>
              <a:t>allégations</a:t>
            </a:r>
            <a:r>
              <a:rPr lang="de-DE" b="0" dirty="0"/>
              <a:t> </a:t>
            </a:r>
            <a:r>
              <a:rPr lang="de-DE" b="0" dirty="0" err="1"/>
              <a:t>environnementales</a:t>
            </a:r>
            <a:r>
              <a:rPr lang="de-DE" b="0" dirty="0"/>
              <a:t> </a:t>
            </a:r>
            <a:r>
              <a:rPr lang="de-DE" b="0" dirty="0" err="1"/>
              <a:t>ou</a:t>
            </a:r>
            <a:r>
              <a:rPr lang="de-DE" b="0" dirty="0"/>
              <a:t> </a:t>
            </a:r>
            <a:r>
              <a:rPr lang="de-DE" b="0" dirty="0" err="1"/>
              <a:t>sociales</a:t>
            </a:r>
            <a:r>
              <a:rPr lang="de-DE" b="0" dirty="0"/>
              <a:t> relatives au </a:t>
            </a:r>
            <a:r>
              <a:rPr lang="de-DE" b="0" dirty="0" err="1"/>
              <a:t>produit</a:t>
            </a:r>
            <a:r>
              <a:rPr lang="de-DE" b="0" dirty="0"/>
              <a:t>, </a:t>
            </a:r>
            <a:r>
              <a:rPr lang="de-DE" b="0" dirty="0" err="1"/>
              <a:t>ce</a:t>
            </a:r>
            <a:r>
              <a:rPr lang="de-DE" b="0" dirty="0"/>
              <a:t> </a:t>
            </a:r>
            <a:r>
              <a:rPr lang="de-DE" b="0" dirty="0" err="1"/>
              <a:t>qui</a:t>
            </a:r>
            <a:r>
              <a:rPr lang="de-DE" b="0" dirty="0"/>
              <a:t> </a:t>
            </a:r>
            <a:r>
              <a:rPr lang="de-DE" b="0" dirty="0" err="1"/>
              <a:t>peut</a:t>
            </a:r>
            <a:r>
              <a:rPr lang="de-DE" b="0" dirty="0"/>
              <a:t> </a:t>
            </a:r>
            <a:r>
              <a:rPr lang="de-DE" b="0" dirty="0" err="1"/>
              <a:t>susciter</a:t>
            </a:r>
            <a:r>
              <a:rPr lang="de-DE" b="0" dirty="0"/>
              <a:t> des </a:t>
            </a:r>
            <a:r>
              <a:rPr lang="de-DE" b="0" dirty="0" err="1"/>
              <a:t>inquiétudes</a:t>
            </a:r>
            <a:r>
              <a:rPr lang="de-DE" b="0" dirty="0"/>
              <a:t> </a:t>
            </a:r>
            <a:r>
              <a:rPr lang="de-DE" b="0" dirty="0" err="1"/>
              <a:t>quant</a:t>
            </a:r>
            <a:r>
              <a:rPr lang="de-DE" b="0" dirty="0"/>
              <a:t> à </a:t>
            </a:r>
            <a:r>
              <a:rPr lang="de-DE" b="0" dirty="0" err="1"/>
              <a:t>leur</a:t>
            </a:r>
            <a:r>
              <a:rPr lang="de-DE" b="0" dirty="0"/>
              <a:t> </a:t>
            </a:r>
            <a:r>
              <a:rPr lang="de-DE" b="0" dirty="0" err="1"/>
              <a:t>crédibilité</a:t>
            </a:r>
            <a:r>
              <a:rPr lang="de-DE" b="0" dirty="0"/>
              <a:t> et </a:t>
            </a:r>
            <a:r>
              <a:rPr lang="de-DE" b="0" dirty="0" err="1"/>
              <a:t>leur</a:t>
            </a:r>
            <a:r>
              <a:rPr lang="de-DE" b="0" dirty="0"/>
              <a:t> </a:t>
            </a:r>
            <a:r>
              <a:rPr lang="de-DE" b="0" dirty="0" err="1"/>
              <a:t>cohérence</a:t>
            </a:r>
            <a:r>
              <a:rPr lang="de-DE" b="0" dirty="0"/>
              <a:t>.</a:t>
            </a:r>
          </a:p>
          <a:p>
            <a:pPr marL="483032" indent="-241516"/>
            <a:endParaRPr lang="de-DE" b="0" dirty="0"/>
          </a:p>
          <a:p>
            <a:pPr marL="483032" indent="-241516"/>
            <a:r>
              <a:rPr lang="de-DE" b="0" dirty="0"/>
              <a:t>Bon </a:t>
            </a:r>
            <a:r>
              <a:rPr lang="de-DE" b="0" dirty="0" err="1"/>
              <a:t>nombre</a:t>
            </a:r>
            <a:r>
              <a:rPr lang="de-DE" b="0" dirty="0"/>
              <a:t> de </a:t>
            </a:r>
            <a:r>
              <a:rPr lang="de-DE" b="0" dirty="0" err="1"/>
              <a:t>ces</a:t>
            </a:r>
            <a:r>
              <a:rPr lang="de-DE" b="0" dirty="0"/>
              <a:t> </a:t>
            </a:r>
            <a:r>
              <a:rPr lang="de-DE" b="0" dirty="0" err="1"/>
              <a:t>produits</a:t>
            </a:r>
            <a:r>
              <a:rPr lang="de-DE" b="0" dirty="0"/>
              <a:t> </a:t>
            </a:r>
            <a:r>
              <a:rPr lang="de-DE" b="0" dirty="0" err="1"/>
              <a:t>offrent</a:t>
            </a:r>
            <a:r>
              <a:rPr lang="de-DE" b="0" dirty="0"/>
              <a:t> </a:t>
            </a:r>
            <a:r>
              <a:rPr lang="de-DE" b="0" dirty="0" err="1"/>
              <a:t>néanmoins</a:t>
            </a:r>
            <a:r>
              <a:rPr lang="de-DE" b="0" dirty="0"/>
              <a:t> des </a:t>
            </a:r>
            <a:r>
              <a:rPr lang="de-DE" b="0" dirty="0" err="1"/>
              <a:t>avantages</a:t>
            </a:r>
            <a:r>
              <a:rPr lang="de-DE" b="0" dirty="0"/>
              <a:t> </a:t>
            </a:r>
            <a:r>
              <a:rPr lang="de-DE" b="0" dirty="0" err="1"/>
              <a:t>supplémentaires</a:t>
            </a:r>
            <a:r>
              <a:rPr lang="de-DE" b="0" dirty="0"/>
              <a:t>, </a:t>
            </a:r>
            <a:r>
              <a:rPr lang="de-DE" b="0" dirty="0" err="1"/>
              <a:t>tels</a:t>
            </a:r>
            <a:r>
              <a:rPr lang="de-DE" b="0" dirty="0"/>
              <a:t> </a:t>
            </a:r>
            <a:r>
              <a:rPr lang="de-DE" b="0" dirty="0" err="1"/>
              <a:t>que</a:t>
            </a:r>
            <a:r>
              <a:rPr lang="de-DE" b="0" dirty="0"/>
              <a:t> la </a:t>
            </a:r>
            <a:r>
              <a:rPr lang="de-DE" b="0" dirty="0" err="1"/>
              <a:t>certification</a:t>
            </a:r>
            <a:r>
              <a:rPr lang="de-DE" b="0" dirty="0"/>
              <a:t> </a:t>
            </a:r>
            <a:r>
              <a:rPr lang="de-DE" b="0" dirty="0" err="1"/>
              <a:t>biologique</a:t>
            </a:r>
            <a:r>
              <a:rPr lang="de-DE" b="0" dirty="0"/>
              <a:t> </a:t>
            </a:r>
            <a:r>
              <a:rPr lang="de-DE" b="0" dirty="0" err="1"/>
              <a:t>ou</a:t>
            </a:r>
            <a:r>
              <a:rPr lang="de-DE" b="0" dirty="0"/>
              <a:t> le </a:t>
            </a:r>
            <a:r>
              <a:rPr lang="de-DE" b="0" dirty="0" err="1"/>
              <a:t>commerce</a:t>
            </a:r>
            <a:r>
              <a:rPr lang="de-DE" b="0" dirty="0"/>
              <a:t> </a:t>
            </a:r>
            <a:r>
              <a:rPr lang="de-DE" b="0" dirty="0" err="1"/>
              <a:t>équitable</a:t>
            </a:r>
            <a:r>
              <a:rPr lang="de-DE" b="0" dirty="0"/>
              <a:t>, </a:t>
            </a:r>
            <a:r>
              <a:rPr lang="de-DE" b="0" dirty="0" err="1"/>
              <a:t>mais</a:t>
            </a:r>
            <a:r>
              <a:rPr lang="de-DE" b="0" dirty="0"/>
              <a:t> le </a:t>
            </a:r>
            <a:r>
              <a:rPr lang="de-DE" b="0" dirty="0" err="1"/>
              <a:t>label</a:t>
            </a:r>
            <a:r>
              <a:rPr lang="de-DE" b="0" dirty="0"/>
              <a:t> </a:t>
            </a:r>
            <a:r>
              <a:rPr lang="de-DE" b="0" dirty="0" err="1"/>
              <a:t>lui-même</a:t>
            </a:r>
            <a:r>
              <a:rPr lang="de-DE" b="0" dirty="0"/>
              <a:t> ne </a:t>
            </a:r>
            <a:r>
              <a:rPr lang="de-DE" b="0" dirty="0" err="1"/>
              <a:t>garantit</a:t>
            </a:r>
            <a:r>
              <a:rPr lang="de-DE" b="0" dirty="0"/>
              <a:t> </a:t>
            </a:r>
            <a:r>
              <a:rPr lang="de-DE" b="0" dirty="0" err="1"/>
              <a:t>pas</a:t>
            </a:r>
            <a:r>
              <a:rPr lang="de-DE" b="0" dirty="0"/>
              <a:t> la </a:t>
            </a:r>
            <a:r>
              <a:rPr lang="de-DE" b="0" dirty="0" err="1"/>
              <a:t>vérification</a:t>
            </a:r>
            <a:r>
              <a:rPr lang="de-DE" b="0" dirty="0"/>
              <a:t> de </a:t>
            </a:r>
            <a:r>
              <a:rPr lang="de-DE" b="0" dirty="0" err="1"/>
              <a:t>ces</a:t>
            </a:r>
            <a:r>
              <a:rPr lang="de-DE" b="0" dirty="0"/>
              <a:t> </a:t>
            </a:r>
            <a:r>
              <a:rPr lang="de-DE" b="0" dirty="0" err="1"/>
              <a:t>avantages</a:t>
            </a:r>
            <a:r>
              <a:rPr lang="de-DE" b="0" dirty="0"/>
              <a:t> par </a:t>
            </a:r>
            <a:r>
              <a:rPr lang="de-DE" b="0" dirty="0" err="1"/>
              <a:t>un</a:t>
            </a:r>
            <a:r>
              <a:rPr lang="de-DE" b="0" dirty="0"/>
              <a:t> </a:t>
            </a:r>
            <a:r>
              <a:rPr lang="de-DE" b="0" dirty="0" err="1"/>
              <a:t>tiers</a:t>
            </a:r>
            <a:r>
              <a:rPr lang="de-DE" b="0" dirty="0"/>
              <a:t>.</a:t>
            </a:r>
          </a:p>
          <a:p>
            <a:pPr marL="483032" indent="-241516"/>
            <a:endParaRPr lang="de-DE" b="0" dirty="0"/>
          </a:p>
          <a:p>
            <a:pPr marL="483032" indent="-241516"/>
            <a:endParaRPr lang="de-DE" b="0" dirty="0"/>
          </a:p>
        </p:txBody>
      </p:sp>
      <p:sp>
        <p:nvSpPr>
          <p:cNvPr id="214" name="Google Shape;214;p38: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12</a:t>
            </a:fld>
            <a:endParaRPr sz="13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21" name="Google Shape;221;p39: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a:t>Ces </a:t>
            </a:r>
            <a:r>
              <a:rPr lang="de-DE" dirty="0" err="1"/>
              <a:t>labels</a:t>
            </a:r>
            <a:r>
              <a:rPr lang="de-DE" dirty="0"/>
              <a:t> </a:t>
            </a:r>
            <a:r>
              <a:rPr lang="de-DE" dirty="0" err="1"/>
              <a:t>mettent</a:t>
            </a:r>
            <a:r>
              <a:rPr lang="de-DE" dirty="0"/>
              <a:t> en avant </a:t>
            </a:r>
            <a:r>
              <a:rPr lang="de-DE" dirty="0" err="1"/>
              <a:t>l'origine</a:t>
            </a:r>
            <a:r>
              <a:rPr lang="de-DE" dirty="0"/>
              <a:t> </a:t>
            </a:r>
            <a:r>
              <a:rPr lang="de-DE" dirty="0" err="1"/>
              <a:t>géographique</a:t>
            </a:r>
            <a:r>
              <a:rPr lang="de-DE" dirty="0"/>
              <a:t> </a:t>
            </a:r>
            <a:r>
              <a:rPr lang="de-DE" dirty="0" err="1"/>
              <a:t>d'un</a:t>
            </a:r>
            <a:r>
              <a:rPr lang="de-DE" dirty="0"/>
              <a:t> </a:t>
            </a:r>
            <a:r>
              <a:rPr lang="de-DE" dirty="0" err="1"/>
              <a:t>produit</a:t>
            </a:r>
            <a:r>
              <a:rPr lang="de-DE" dirty="0"/>
              <a:t> et </a:t>
            </a:r>
            <a:r>
              <a:rPr lang="de-DE" dirty="0" err="1"/>
              <a:t>l'associent</a:t>
            </a:r>
            <a:r>
              <a:rPr lang="de-DE" dirty="0"/>
              <a:t> </a:t>
            </a:r>
            <a:r>
              <a:rPr lang="de-DE" dirty="0" err="1"/>
              <a:t>souvent</a:t>
            </a:r>
            <a:r>
              <a:rPr lang="de-DE" dirty="0"/>
              <a:t> à </a:t>
            </a:r>
            <a:r>
              <a:rPr lang="de-DE" dirty="0" err="1"/>
              <a:t>certaines</a:t>
            </a:r>
            <a:r>
              <a:rPr lang="de-DE" dirty="0"/>
              <a:t> </a:t>
            </a:r>
            <a:r>
              <a:rPr lang="de-DE" dirty="0" err="1"/>
              <a:t>caractéristiques</a:t>
            </a:r>
            <a:r>
              <a:rPr lang="de-DE" dirty="0"/>
              <a:t>, </a:t>
            </a:r>
            <a:r>
              <a:rPr lang="de-DE" dirty="0" err="1"/>
              <a:t>traditions</a:t>
            </a:r>
            <a:r>
              <a:rPr lang="de-DE" dirty="0"/>
              <a:t> </a:t>
            </a:r>
            <a:r>
              <a:rPr lang="de-DE" dirty="0" err="1"/>
              <a:t>ou</a:t>
            </a:r>
            <a:r>
              <a:rPr lang="de-DE" dirty="0"/>
              <a:t> à la </a:t>
            </a:r>
            <a:r>
              <a:rPr lang="de-DE" dirty="0" err="1"/>
              <a:t>réputation</a:t>
            </a:r>
            <a:r>
              <a:rPr lang="de-DE" dirty="0"/>
              <a:t> de </a:t>
            </a:r>
            <a:r>
              <a:rPr lang="de-DE" dirty="0" err="1"/>
              <a:t>cette</a:t>
            </a:r>
            <a:r>
              <a:rPr lang="de-DE" dirty="0"/>
              <a:t> </a:t>
            </a:r>
            <a:r>
              <a:rPr lang="de-DE" dirty="0" err="1"/>
              <a:t>région</a:t>
            </a:r>
            <a:r>
              <a:rPr lang="de-DE" dirty="0"/>
              <a:t>.</a:t>
            </a:r>
          </a:p>
          <a:p>
            <a:pPr marL="483032" indent="-241516"/>
            <a:endParaRPr lang="de-DE" dirty="0"/>
          </a:p>
          <a:p>
            <a:pPr marL="483032" indent="-241516"/>
            <a:r>
              <a:rPr lang="de-DE" dirty="0"/>
              <a:t>Ils </a:t>
            </a:r>
            <a:r>
              <a:rPr lang="de-DE" dirty="0" err="1"/>
              <a:t>indiquent</a:t>
            </a:r>
            <a:r>
              <a:rPr lang="de-DE" dirty="0"/>
              <a:t> </a:t>
            </a:r>
            <a:r>
              <a:rPr lang="de-DE" dirty="0" err="1"/>
              <a:t>que</a:t>
            </a:r>
            <a:r>
              <a:rPr lang="de-DE" dirty="0"/>
              <a:t> le </a:t>
            </a:r>
            <a:r>
              <a:rPr lang="de-DE" dirty="0" err="1"/>
              <a:t>produit</a:t>
            </a:r>
            <a:r>
              <a:rPr lang="de-DE" dirty="0"/>
              <a:t> </a:t>
            </a:r>
            <a:r>
              <a:rPr lang="de-DE" dirty="0" err="1"/>
              <a:t>provient</a:t>
            </a:r>
            <a:r>
              <a:rPr lang="de-DE" dirty="0"/>
              <a:t> </a:t>
            </a:r>
            <a:r>
              <a:rPr lang="de-DE" dirty="0" err="1"/>
              <a:t>d'une</a:t>
            </a:r>
            <a:r>
              <a:rPr lang="de-DE" dirty="0"/>
              <a:t> </a:t>
            </a:r>
            <a:r>
              <a:rPr lang="de-DE" dirty="0" err="1"/>
              <a:t>région</a:t>
            </a:r>
            <a:r>
              <a:rPr lang="de-DE" dirty="0"/>
              <a:t> </a:t>
            </a:r>
            <a:r>
              <a:rPr lang="de-DE" dirty="0" err="1"/>
              <a:t>donnée</a:t>
            </a:r>
            <a:r>
              <a:rPr lang="de-DE" dirty="0"/>
              <a:t>, </a:t>
            </a:r>
            <a:r>
              <a:rPr lang="de-DE" dirty="0" err="1"/>
              <a:t>sachant</a:t>
            </a:r>
            <a:r>
              <a:rPr lang="de-DE" dirty="0"/>
              <a:t> </a:t>
            </a:r>
            <a:r>
              <a:rPr lang="de-DE" dirty="0" err="1"/>
              <a:t>que</a:t>
            </a:r>
            <a:r>
              <a:rPr lang="de-DE" dirty="0"/>
              <a:t> la </a:t>
            </a:r>
            <a:r>
              <a:rPr lang="de-DE" dirty="0" err="1"/>
              <a:t>définition</a:t>
            </a:r>
            <a:r>
              <a:rPr lang="de-DE" dirty="0"/>
              <a:t> </a:t>
            </a:r>
            <a:r>
              <a:rPr lang="de-DE" dirty="0" err="1"/>
              <a:t>d'une</a:t>
            </a:r>
            <a:r>
              <a:rPr lang="de-DE" dirty="0"/>
              <a:t> « </a:t>
            </a:r>
            <a:r>
              <a:rPr lang="de-DE" dirty="0" err="1"/>
              <a:t>région</a:t>
            </a:r>
            <a:r>
              <a:rPr lang="de-DE" dirty="0"/>
              <a:t> » </a:t>
            </a:r>
            <a:r>
              <a:rPr lang="de-DE" dirty="0" err="1"/>
              <a:t>peut</a:t>
            </a:r>
            <a:r>
              <a:rPr lang="de-DE" dirty="0"/>
              <a:t> </a:t>
            </a:r>
            <a:r>
              <a:rPr lang="de-DE" dirty="0" err="1"/>
              <a:t>varier</a:t>
            </a:r>
            <a:r>
              <a:rPr lang="de-DE" dirty="0"/>
              <a:t>. </a:t>
            </a:r>
            <a:r>
              <a:rPr lang="de-DE" dirty="0" err="1"/>
              <a:t>Selon</a:t>
            </a:r>
            <a:r>
              <a:rPr lang="de-DE" dirty="0"/>
              <a:t> </a:t>
            </a:r>
            <a:r>
              <a:rPr lang="de-DE" dirty="0" err="1"/>
              <a:t>les</a:t>
            </a:r>
            <a:r>
              <a:rPr lang="de-DE" dirty="0"/>
              <a:t> </a:t>
            </a:r>
            <a:r>
              <a:rPr lang="de-DE" dirty="0" err="1"/>
              <a:t>critères</a:t>
            </a:r>
            <a:r>
              <a:rPr lang="de-DE" dirty="0"/>
              <a:t> du </a:t>
            </a:r>
            <a:r>
              <a:rPr lang="de-DE" dirty="0" err="1"/>
              <a:t>label</a:t>
            </a:r>
            <a:r>
              <a:rPr lang="de-DE" dirty="0"/>
              <a:t>, il </a:t>
            </a:r>
            <a:r>
              <a:rPr lang="de-DE" dirty="0" err="1"/>
              <a:t>peut</a:t>
            </a:r>
            <a:r>
              <a:rPr lang="de-DE" dirty="0"/>
              <a:t> </a:t>
            </a:r>
            <a:r>
              <a:rPr lang="de-DE" dirty="0" err="1"/>
              <a:t>s'agir</a:t>
            </a:r>
            <a:r>
              <a:rPr lang="de-DE" dirty="0"/>
              <a:t> </a:t>
            </a:r>
            <a:r>
              <a:rPr lang="de-DE" dirty="0" err="1"/>
              <a:t>d'une</a:t>
            </a:r>
            <a:r>
              <a:rPr lang="de-DE" dirty="0"/>
              <a:t> </a:t>
            </a:r>
            <a:r>
              <a:rPr lang="de-DE" dirty="0" err="1"/>
              <a:t>ville</a:t>
            </a:r>
            <a:r>
              <a:rPr lang="de-DE" dirty="0"/>
              <a:t>, </a:t>
            </a:r>
            <a:r>
              <a:rPr lang="de-DE" dirty="0" err="1"/>
              <a:t>d'une</a:t>
            </a:r>
            <a:r>
              <a:rPr lang="de-DE" dirty="0"/>
              <a:t> </a:t>
            </a:r>
            <a:r>
              <a:rPr lang="de-DE" dirty="0" err="1"/>
              <a:t>province</a:t>
            </a:r>
            <a:r>
              <a:rPr lang="de-DE" dirty="0"/>
              <a:t> </a:t>
            </a:r>
            <a:r>
              <a:rPr lang="de-DE" dirty="0" err="1"/>
              <a:t>ou</a:t>
            </a:r>
            <a:r>
              <a:rPr lang="de-DE" dirty="0"/>
              <a:t> </a:t>
            </a:r>
            <a:r>
              <a:rPr lang="de-DE" dirty="0" err="1"/>
              <a:t>d'une</a:t>
            </a:r>
            <a:r>
              <a:rPr lang="de-DE" dirty="0"/>
              <a:t> </a:t>
            </a:r>
            <a:r>
              <a:rPr lang="de-DE" dirty="0" err="1"/>
              <a:t>zone</a:t>
            </a:r>
            <a:r>
              <a:rPr lang="de-DE" dirty="0"/>
              <a:t> plus </a:t>
            </a:r>
            <a:r>
              <a:rPr lang="de-DE" dirty="0" err="1"/>
              <a:t>étendue</a:t>
            </a:r>
            <a:r>
              <a:rPr lang="de-DE" dirty="0"/>
              <a:t>.</a:t>
            </a:r>
          </a:p>
          <a:p>
            <a:pPr marL="483032" indent="-241516"/>
            <a:endParaRPr lang="de-DE" dirty="0"/>
          </a:p>
          <a:p>
            <a:pPr marL="483032" indent="-241516"/>
            <a:r>
              <a:rPr lang="de-DE" dirty="0"/>
              <a:t>Ces </a:t>
            </a:r>
            <a:r>
              <a:rPr lang="de-DE" dirty="0" err="1"/>
              <a:t>labels</a:t>
            </a:r>
            <a:r>
              <a:rPr lang="de-DE" dirty="0"/>
              <a:t> </a:t>
            </a:r>
            <a:r>
              <a:rPr lang="de-DE" dirty="0" err="1"/>
              <a:t>peuvent</a:t>
            </a:r>
            <a:r>
              <a:rPr lang="de-DE" dirty="0"/>
              <a:t> </a:t>
            </a:r>
            <a:r>
              <a:rPr lang="de-DE" dirty="0" err="1"/>
              <a:t>prendre</a:t>
            </a:r>
            <a:r>
              <a:rPr lang="de-DE" dirty="0"/>
              <a:t> deux </a:t>
            </a:r>
            <a:r>
              <a:rPr lang="de-DE" dirty="0" err="1"/>
              <a:t>formes</a:t>
            </a:r>
            <a:r>
              <a:rPr lang="de-DE" dirty="0"/>
              <a:t> </a:t>
            </a:r>
            <a:r>
              <a:rPr lang="de-DE" dirty="0" err="1"/>
              <a:t>principales</a:t>
            </a:r>
            <a:r>
              <a:rPr lang="de-DE" dirty="0"/>
              <a:t> :</a:t>
            </a:r>
          </a:p>
          <a:p>
            <a:pPr marL="483032" indent="-241516"/>
            <a:r>
              <a:rPr lang="de-DE" dirty="0" err="1"/>
              <a:t>Les</a:t>
            </a:r>
            <a:r>
              <a:rPr lang="de-DE" dirty="0"/>
              <a:t> </a:t>
            </a:r>
            <a:r>
              <a:rPr lang="de-DE" dirty="0" err="1"/>
              <a:t>labels</a:t>
            </a:r>
            <a:r>
              <a:rPr lang="de-DE" dirty="0"/>
              <a:t> </a:t>
            </a:r>
            <a:r>
              <a:rPr lang="de-DE" dirty="0" err="1"/>
              <a:t>publics</a:t>
            </a:r>
            <a:r>
              <a:rPr lang="de-DE" dirty="0"/>
              <a:t> : </a:t>
            </a:r>
            <a:r>
              <a:rPr lang="de-DE" dirty="0" err="1"/>
              <a:t>ceux</a:t>
            </a:r>
            <a:r>
              <a:rPr lang="de-DE" dirty="0"/>
              <a:t>-ci </a:t>
            </a:r>
            <a:r>
              <a:rPr lang="de-DE" dirty="0" err="1"/>
              <a:t>sont</a:t>
            </a:r>
            <a:r>
              <a:rPr lang="de-DE" dirty="0"/>
              <a:t> </a:t>
            </a:r>
            <a:r>
              <a:rPr lang="de-DE" dirty="0" err="1"/>
              <a:t>attribués</a:t>
            </a:r>
            <a:r>
              <a:rPr lang="de-DE" dirty="0"/>
              <a:t> par </a:t>
            </a:r>
            <a:r>
              <a:rPr lang="de-DE" dirty="0" err="1"/>
              <a:t>les</a:t>
            </a:r>
            <a:r>
              <a:rPr lang="de-DE" dirty="0"/>
              <a:t> </a:t>
            </a:r>
            <a:r>
              <a:rPr lang="de-DE" dirty="0" err="1"/>
              <a:t>autorités</a:t>
            </a:r>
            <a:r>
              <a:rPr lang="de-DE" dirty="0"/>
              <a:t> </a:t>
            </a:r>
            <a:r>
              <a:rPr lang="de-DE" dirty="0" err="1"/>
              <a:t>régionales</a:t>
            </a:r>
            <a:r>
              <a:rPr lang="de-DE" dirty="0"/>
              <a:t> </a:t>
            </a:r>
            <a:r>
              <a:rPr lang="de-DE" dirty="0" err="1"/>
              <a:t>dans</a:t>
            </a:r>
            <a:r>
              <a:rPr lang="de-DE" dirty="0"/>
              <a:t> le </a:t>
            </a:r>
            <a:r>
              <a:rPr lang="de-DE" dirty="0" err="1"/>
              <a:t>cadre</a:t>
            </a:r>
            <a:r>
              <a:rPr lang="de-DE" dirty="0"/>
              <a:t> de </a:t>
            </a:r>
            <a:r>
              <a:rPr lang="de-DE" dirty="0" err="1"/>
              <a:t>programmes</a:t>
            </a:r>
            <a:r>
              <a:rPr lang="de-DE" dirty="0"/>
              <a:t> </a:t>
            </a:r>
            <a:r>
              <a:rPr lang="de-DE" dirty="0" err="1"/>
              <a:t>officiels</a:t>
            </a:r>
            <a:r>
              <a:rPr lang="de-DE" dirty="0"/>
              <a:t> </a:t>
            </a:r>
            <a:r>
              <a:rPr lang="de-DE" dirty="0" err="1"/>
              <a:t>visant</a:t>
            </a:r>
            <a:r>
              <a:rPr lang="de-DE" dirty="0"/>
              <a:t> à </a:t>
            </a:r>
            <a:r>
              <a:rPr lang="de-DE" dirty="0" err="1"/>
              <a:t>promouvoir</a:t>
            </a:r>
            <a:r>
              <a:rPr lang="de-DE" dirty="0"/>
              <a:t> </a:t>
            </a:r>
            <a:r>
              <a:rPr lang="de-DE" dirty="0" err="1"/>
              <a:t>les</a:t>
            </a:r>
            <a:r>
              <a:rPr lang="de-DE" dirty="0"/>
              <a:t> </a:t>
            </a:r>
            <a:r>
              <a:rPr lang="de-DE" dirty="0" err="1"/>
              <a:t>produits</a:t>
            </a:r>
            <a:r>
              <a:rPr lang="de-DE" dirty="0"/>
              <a:t> </a:t>
            </a:r>
            <a:r>
              <a:rPr lang="de-DE" dirty="0" err="1"/>
              <a:t>locaux</a:t>
            </a:r>
            <a:r>
              <a:rPr lang="de-DE" dirty="0"/>
              <a:t>.</a:t>
            </a:r>
          </a:p>
          <a:p>
            <a:pPr marL="483032" indent="-241516"/>
            <a:r>
              <a:rPr lang="de-DE" dirty="0"/>
              <a:t>Ils </a:t>
            </a:r>
            <a:r>
              <a:rPr lang="de-DE" dirty="0" err="1"/>
              <a:t>peuvent</a:t>
            </a:r>
            <a:r>
              <a:rPr lang="de-DE" dirty="0"/>
              <a:t> </a:t>
            </a:r>
            <a:r>
              <a:rPr lang="de-DE" dirty="0" err="1"/>
              <a:t>également</a:t>
            </a:r>
            <a:r>
              <a:rPr lang="de-DE" dirty="0"/>
              <a:t> </a:t>
            </a:r>
            <a:r>
              <a:rPr lang="de-DE" dirty="0" err="1"/>
              <a:t>provenir</a:t>
            </a:r>
            <a:r>
              <a:rPr lang="de-DE" dirty="0"/>
              <a:t> </a:t>
            </a:r>
            <a:r>
              <a:rPr lang="de-DE" dirty="0" err="1"/>
              <a:t>d’associations</a:t>
            </a:r>
            <a:r>
              <a:rPr lang="de-DE" dirty="0"/>
              <a:t> </a:t>
            </a:r>
            <a:r>
              <a:rPr lang="de-DE" dirty="0" err="1"/>
              <a:t>privées</a:t>
            </a:r>
            <a:r>
              <a:rPr lang="de-DE" dirty="0"/>
              <a:t>, </a:t>
            </a:r>
            <a:r>
              <a:rPr lang="de-DE" dirty="0" err="1"/>
              <a:t>souvent</a:t>
            </a:r>
            <a:r>
              <a:rPr lang="de-DE" dirty="0"/>
              <a:t> </a:t>
            </a:r>
            <a:r>
              <a:rPr lang="de-DE" dirty="0" err="1"/>
              <a:t>sous</a:t>
            </a:r>
            <a:r>
              <a:rPr lang="de-DE" dirty="0"/>
              <a:t> la forme de </a:t>
            </a:r>
            <a:r>
              <a:rPr lang="de-DE" dirty="0" err="1"/>
              <a:t>marques</a:t>
            </a:r>
            <a:r>
              <a:rPr lang="de-DE" dirty="0"/>
              <a:t> </a:t>
            </a:r>
            <a:r>
              <a:rPr lang="de-DE" dirty="0" err="1"/>
              <a:t>régionales</a:t>
            </a:r>
            <a:r>
              <a:rPr lang="de-DE" dirty="0"/>
              <a:t> </a:t>
            </a:r>
            <a:r>
              <a:rPr lang="de-DE" dirty="0" err="1"/>
              <a:t>créées</a:t>
            </a:r>
            <a:r>
              <a:rPr lang="de-DE" dirty="0"/>
              <a:t> par des </a:t>
            </a:r>
            <a:r>
              <a:rPr lang="de-DE" dirty="0" err="1"/>
              <a:t>coopératives</a:t>
            </a:r>
            <a:r>
              <a:rPr lang="de-DE" dirty="0"/>
              <a:t> de </a:t>
            </a:r>
            <a:r>
              <a:rPr lang="de-DE" dirty="0" err="1"/>
              <a:t>producteurs</a:t>
            </a:r>
            <a:r>
              <a:rPr lang="de-DE" dirty="0"/>
              <a:t> </a:t>
            </a:r>
            <a:r>
              <a:rPr lang="de-DE" dirty="0" err="1"/>
              <a:t>ou</a:t>
            </a:r>
            <a:r>
              <a:rPr lang="de-DE" dirty="0"/>
              <a:t> des </a:t>
            </a:r>
            <a:r>
              <a:rPr lang="de-DE" dirty="0" err="1"/>
              <a:t>groupements</a:t>
            </a:r>
            <a:r>
              <a:rPr lang="de-DE" dirty="0"/>
              <a:t> de </a:t>
            </a:r>
            <a:r>
              <a:rPr lang="de-DE" dirty="0" err="1"/>
              <a:t>commercialisation</a:t>
            </a:r>
            <a:r>
              <a:rPr lang="de-DE" dirty="0"/>
              <a:t>.</a:t>
            </a:r>
          </a:p>
          <a:p>
            <a:pPr marL="483032" indent="-241516"/>
            <a:endParaRPr lang="de-DE" dirty="0"/>
          </a:p>
          <a:p>
            <a:pPr marL="483032" indent="-241516"/>
            <a:r>
              <a:rPr lang="de-DE" dirty="0"/>
              <a:t>Ces </a:t>
            </a:r>
            <a:r>
              <a:rPr lang="de-DE" dirty="0" err="1"/>
              <a:t>labels</a:t>
            </a:r>
            <a:r>
              <a:rPr lang="de-DE" dirty="0"/>
              <a:t> </a:t>
            </a:r>
            <a:r>
              <a:rPr lang="de-DE" dirty="0" err="1"/>
              <a:t>sont</a:t>
            </a:r>
            <a:r>
              <a:rPr lang="de-DE" dirty="0"/>
              <a:t> </a:t>
            </a:r>
            <a:r>
              <a:rPr lang="de-DE" dirty="0" err="1"/>
              <a:t>particulièrement</a:t>
            </a:r>
            <a:r>
              <a:rPr lang="de-DE" dirty="0"/>
              <a:t> </a:t>
            </a:r>
            <a:r>
              <a:rPr lang="de-DE" dirty="0" err="1"/>
              <a:t>répandus</a:t>
            </a:r>
            <a:r>
              <a:rPr lang="de-DE" dirty="0"/>
              <a:t> </a:t>
            </a:r>
            <a:r>
              <a:rPr lang="de-DE" dirty="0" err="1"/>
              <a:t>dans</a:t>
            </a:r>
            <a:r>
              <a:rPr lang="de-DE" dirty="0"/>
              <a:t> le </a:t>
            </a:r>
            <a:r>
              <a:rPr lang="de-DE" dirty="0" err="1"/>
              <a:t>secteur</a:t>
            </a:r>
            <a:r>
              <a:rPr lang="de-DE" dirty="0"/>
              <a:t> </a:t>
            </a:r>
            <a:r>
              <a:rPr lang="de-DE" dirty="0" err="1"/>
              <a:t>agroalimentaire</a:t>
            </a:r>
            <a:r>
              <a:rPr lang="de-DE" dirty="0"/>
              <a:t> – on pense par exemple </a:t>
            </a:r>
            <a:r>
              <a:rPr lang="de-DE" dirty="0" err="1"/>
              <a:t>aux</a:t>
            </a:r>
            <a:r>
              <a:rPr lang="de-DE" dirty="0"/>
              <a:t> </a:t>
            </a:r>
            <a:r>
              <a:rPr lang="de-DE" dirty="0" err="1"/>
              <a:t>vins</a:t>
            </a:r>
            <a:r>
              <a:rPr lang="de-DE" dirty="0"/>
              <a:t>, </a:t>
            </a:r>
            <a:r>
              <a:rPr lang="de-DE" dirty="0" err="1"/>
              <a:t>aux</a:t>
            </a:r>
            <a:r>
              <a:rPr lang="de-DE" dirty="0"/>
              <a:t> </a:t>
            </a:r>
            <a:r>
              <a:rPr lang="de-DE" dirty="0" err="1"/>
              <a:t>fromages</a:t>
            </a:r>
            <a:r>
              <a:rPr lang="de-DE" dirty="0"/>
              <a:t> </a:t>
            </a:r>
            <a:r>
              <a:rPr lang="de-DE" dirty="0" err="1"/>
              <a:t>ou</a:t>
            </a:r>
            <a:r>
              <a:rPr lang="de-DE" dirty="0"/>
              <a:t> </a:t>
            </a:r>
            <a:r>
              <a:rPr lang="de-DE" dirty="0" err="1"/>
              <a:t>aux</a:t>
            </a:r>
            <a:r>
              <a:rPr lang="de-DE" dirty="0"/>
              <a:t> </a:t>
            </a:r>
            <a:r>
              <a:rPr lang="de-DE" dirty="0" err="1"/>
              <a:t>spécialités</a:t>
            </a:r>
            <a:r>
              <a:rPr lang="de-DE" dirty="0"/>
              <a:t> –, </a:t>
            </a:r>
            <a:r>
              <a:rPr lang="de-DE" dirty="0" err="1"/>
              <a:t>mais</a:t>
            </a:r>
            <a:r>
              <a:rPr lang="de-DE" dirty="0"/>
              <a:t> </a:t>
            </a:r>
            <a:r>
              <a:rPr lang="de-DE" dirty="0" err="1"/>
              <a:t>ils</a:t>
            </a:r>
            <a:r>
              <a:rPr lang="de-DE" dirty="0"/>
              <a:t> </a:t>
            </a:r>
            <a:r>
              <a:rPr lang="de-DE" dirty="0" err="1"/>
              <a:t>peuvent</a:t>
            </a:r>
            <a:r>
              <a:rPr lang="de-DE" dirty="0"/>
              <a:t> </a:t>
            </a:r>
            <a:r>
              <a:rPr lang="de-DE" dirty="0" err="1"/>
              <a:t>également</a:t>
            </a:r>
            <a:r>
              <a:rPr lang="de-DE" dirty="0"/>
              <a:t> </a:t>
            </a:r>
            <a:r>
              <a:rPr lang="de-DE" dirty="0" err="1"/>
              <a:t>s’appliquer</a:t>
            </a:r>
            <a:r>
              <a:rPr lang="de-DE" dirty="0"/>
              <a:t> à </a:t>
            </a:r>
            <a:r>
              <a:rPr lang="de-DE" dirty="0" err="1"/>
              <a:t>l’artisanat</a:t>
            </a:r>
            <a:r>
              <a:rPr lang="de-DE" dirty="0"/>
              <a:t> </a:t>
            </a:r>
            <a:r>
              <a:rPr lang="de-DE" dirty="0" err="1"/>
              <a:t>d’art</a:t>
            </a:r>
            <a:r>
              <a:rPr lang="de-DE" dirty="0"/>
              <a:t> </a:t>
            </a:r>
            <a:r>
              <a:rPr lang="de-DE" dirty="0" err="1"/>
              <a:t>ou</a:t>
            </a:r>
            <a:r>
              <a:rPr lang="de-DE" dirty="0"/>
              <a:t> à </a:t>
            </a:r>
            <a:r>
              <a:rPr lang="de-DE" dirty="0" err="1"/>
              <a:t>d’autres</a:t>
            </a:r>
            <a:r>
              <a:rPr lang="de-DE" dirty="0"/>
              <a:t> </a:t>
            </a:r>
            <a:r>
              <a:rPr lang="de-DE" dirty="0" err="1"/>
              <a:t>produits</a:t>
            </a:r>
            <a:r>
              <a:rPr lang="de-DE" dirty="0"/>
              <a:t> </a:t>
            </a:r>
            <a:r>
              <a:rPr lang="de-DE" dirty="0" err="1"/>
              <a:t>régionaux</a:t>
            </a:r>
            <a:r>
              <a:rPr lang="de-DE" dirty="0"/>
              <a:t> </a:t>
            </a:r>
            <a:r>
              <a:rPr lang="de-DE" dirty="0" err="1"/>
              <a:t>uniques</a:t>
            </a:r>
            <a:r>
              <a:rPr lang="de-DE" dirty="0"/>
              <a:t>.</a:t>
            </a:r>
          </a:p>
          <a:p>
            <a:pPr marL="483032" indent="-241516"/>
            <a:endParaRPr lang="de-DE" dirty="0"/>
          </a:p>
          <a:p>
            <a:pPr marL="483032" indent="-241516"/>
            <a:r>
              <a:rPr lang="de-DE" dirty="0" err="1"/>
              <a:t>Les</a:t>
            </a:r>
            <a:r>
              <a:rPr lang="de-DE" dirty="0"/>
              <a:t> </a:t>
            </a:r>
            <a:r>
              <a:rPr lang="de-DE" dirty="0" err="1"/>
              <a:t>labels</a:t>
            </a:r>
            <a:r>
              <a:rPr lang="de-DE" dirty="0"/>
              <a:t> </a:t>
            </a:r>
            <a:r>
              <a:rPr lang="de-DE" dirty="0" err="1"/>
              <a:t>régionaux</a:t>
            </a:r>
            <a:r>
              <a:rPr lang="de-DE" dirty="0"/>
              <a:t> </a:t>
            </a:r>
            <a:r>
              <a:rPr lang="de-DE" dirty="0" err="1"/>
              <a:t>contribuent</a:t>
            </a:r>
            <a:r>
              <a:rPr lang="de-DE" dirty="0"/>
              <a:t> à </a:t>
            </a:r>
            <a:r>
              <a:rPr lang="de-DE" dirty="0" err="1"/>
              <a:t>promouvoir</a:t>
            </a:r>
            <a:r>
              <a:rPr lang="de-DE" dirty="0"/>
              <a:t> </a:t>
            </a:r>
            <a:r>
              <a:rPr lang="de-DE" dirty="0" err="1"/>
              <a:t>l’identité</a:t>
            </a:r>
            <a:r>
              <a:rPr lang="de-DE" dirty="0"/>
              <a:t> </a:t>
            </a:r>
            <a:r>
              <a:rPr lang="de-DE" dirty="0" err="1"/>
              <a:t>locale</a:t>
            </a:r>
            <a:r>
              <a:rPr lang="de-DE" dirty="0"/>
              <a:t>, à </a:t>
            </a:r>
            <a:r>
              <a:rPr lang="de-DE" dirty="0" err="1"/>
              <a:t>soutenir</a:t>
            </a:r>
            <a:r>
              <a:rPr lang="de-DE" dirty="0"/>
              <a:t> </a:t>
            </a:r>
            <a:r>
              <a:rPr lang="de-DE" dirty="0" err="1"/>
              <a:t>l’économie</a:t>
            </a:r>
            <a:r>
              <a:rPr lang="de-DE" dirty="0"/>
              <a:t> </a:t>
            </a:r>
            <a:r>
              <a:rPr lang="de-DE" dirty="0" err="1"/>
              <a:t>locale</a:t>
            </a:r>
            <a:r>
              <a:rPr lang="de-DE" dirty="0"/>
              <a:t> et à </a:t>
            </a:r>
            <a:r>
              <a:rPr lang="de-DE" dirty="0" err="1"/>
              <a:t>renforcer</a:t>
            </a:r>
            <a:r>
              <a:rPr lang="de-DE" dirty="0"/>
              <a:t> la </a:t>
            </a:r>
            <a:r>
              <a:rPr lang="de-DE" dirty="0" err="1"/>
              <a:t>confiance</a:t>
            </a:r>
            <a:r>
              <a:rPr lang="de-DE" dirty="0"/>
              <a:t> des </a:t>
            </a:r>
            <a:r>
              <a:rPr lang="de-DE" dirty="0" err="1"/>
              <a:t>consommateurs</a:t>
            </a:r>
            <a:r>
              <a:rPr lang="de-DE" dirty="0"/>
              <a:t> </a:t>
            </a:r>
            <a:r>
              <a:rPr lang="de-DE" dirty="0" err="1"/>
              <a:t>dans</a:t>
            </a:r>
            <a:r>
              <a:rPr lang="de-DE" dirty="0"/>
              <a:t> </a:t>
            </a:r>
            <a:r>
              <a:rPr lang="de-DE" dirty="0" err="1"/>
              <a:t>l’origine</a:t>
            </a:r>
            <a:r>
              <a:rPr lang="de-DE" dirty="0"/>
              <a:t> et la </a:t>
            </a:r>
            <a:r>
              <a:rPr lang="de-DE" dirty="0" err="1"/>
              <a:t>qualité</a:t>
            </a:r>
            <a:r>
              <a:rPr lang="de-DE" dirty="0"/>
              <a:t> des </a:t>
            </a:r>
            <a:r>
              <a:rPr lang="de-DE" dirty="0" err="1"/>
              <a:t>produits</a:t>
            </a:r>
            <a:r>
              <a:rPr lang="de-DE" dirty="0"/>
              <a:t>.</a:t>
            </a:r>
          </a:p>
          <a:p>
            <a:pPr marL="483032" indent="-241516"/>
            <a:endParaRPr lang="de-DE" dirty="0"/>
          </a:p>
        </p:txBody>
      </p:sp>
      <p:sp>
        <p:nvSpPr>
          <p:cNvPr id="222" name="Google Shape;222;p39: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13</a:t>
            </a:fld>
            <a:endParaRPr sz="13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30" name="Google Shape;230;p40: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err="1"/>
              <a:t>Les</a:t>
            </a:r>
            <a:r>
              <a:rPr lang="de-DE" b="0" dirty="0"/>
              <a:t> </a:t>
            </a:r>
            <a:r>
              <a:rPr lang="de-DE" b="0" dirty="0" err="1"/>
              <a:t>certifications</a:t>
            </a:r>
            <a:r>
              <a:rPr lang="de-DE" b="0" dirty="0"/>
              <a:t> relatives à </a:t>
            </a:r>
            <a:r>
              <a:rPr lang="de-DE" b="0" dirty="0" err="1"/>
              <a:t>une</a:t>
            </a:r>
            <a:r>
              <a:rPr lang="de-DE" b="0" dirty="0"/>
              <a:t> </a:t>
            </a:r>
            <a:r>
              <a:rPr lang="de-DE" b="0" dirty="0" err="1"/>
              <a:t>entreprise</a:t>
            </a:r>
            <a:r>
              <a:rPr lang="de-DE" b="0" dirty="0"/>
              <a:t> </a:t>
            </a:r>
            <a:r>
              <a:rPr lang="de-DE" b="0" dirty="0" err="1"/>
              <a:t>ou</a:t>
            </a:r>
            <a:r>
              <a:rPr lang="de-DE" b="0" dirty="0"/>
              <a:t> à </a:t>
            </a:r>
            <a:r>
              <a:rPr lang="de-DE" b="0" dirty="0" err="1"/>
              <a:t>un</a:t>
            </a:r>
            <a:r>
              <a:rPr lang="de-DE" b="0" dirty="0"/>
              <a:t> </a:t>
            </a:r>
            <a:r>
              <a:rPr lang="de-DE" b="0" dirty="0" err="1"/>
              <a:t>site</a:t>
            </a:r>
            <a:r>
              <a:rPr lang="de-DE" b="0" dirty="0"/>
              <a:t> de </a:t>
            </a:r>
            <a:r>
              <a:rPr lang="de-DE" b="0" dirty="0" err="1"/>
              <a:t>production</a:t>
            </a:r>
            <a:r>
              <a:rPr lang="de-DE" b="0" dirty="0"/>
              <a:t> </a:t>
            </a:r>
            <a:r>
              <a:rPr lang="de-DE" b="0" dirty="0" err="1"/>
              <a:t>s'inscrivent</a:t>
            </a:r>
            <a:r>
              <a:rPr lang="de-DE" b="0" dirty="0"/>
              <a:t> </a:t>
            </a:r>
            <a:r>
              <a:rPr lang="de-DE" b="0" dirty="0" err="1"/>
              <a:t>dans</a:t>
            </a:r>
            <a:r>
              <a:rPr lang="de-DE" b="0" dirty="0"/>
              <a:t> le </a:t>
            </a:r>
            <a:r>
              <a:rPr lang="de-DE" b="0" dirty="0" err="1"/>
              <a:t>cadre</a:t>
            </a:r>
            <a:r>
              <a:rPr lang="de-DE" b="0" dirty="0"/>
              <a:t> de </a:t>
            </a:r>
            <a:r>
              <a:rPr lang="de-DE" b="0" dirty="0" err="1"/>
              <a:t>systèmes</a:t>
            </a:r>
            <a:r>
              <a:rPr lang="de-DE" b="0" dirty="0"/>
              <a:t> de </a:t>
            </a:r>
            <a:r>
              <a:rPr lang="de-DE" b="0" dirty="0" err="1"/>
              <a:t>gestion</a:t>
            </a:r>
            <a:r>
              <a:rPr lang="de-DE" b="0" dirty="0"/>
              <a:t> des </a:t>
            </a:r>
            <a:r>
              <a:rPr lang="de-DE" b="0" dirty="0" err="1"/>
              <a:t>processus</a:t>
            </a:r>
            <a:r>
              <a:rPr lang="de-DE" b="0" dirty="0"/>
              <a:t> plus larges et ne </a:t>
            </a:r>
            <a:r>
              <a:rPr lang="de-DE" b="0" dirty="0" err="1"/>
              <a:t>constituent</a:t>
            </a:r>
            <a:r>
              <a:rPr lang="de-DE" b="0" dirty="0"/>
              <a:t> </a:t>
            </a:r>
            <a:r>
              <a:rPr lang="de-DE" b="0" dirty="0" err="1"/>
              <a:t>pas</a:t>
            </a:r>
            <a:r>
              <a:rPr lang="de-DE" b="0" dirty="0"/>
              <a:t> des </a:t>
            </a:r>
            <a:r>
              <a:rPr lang="de-DE" b="0" dirty="0" err="1"/>
              <a:t>labels</a:t>
            </a:r>
            <a:r>
              <a:rPr lang="de-DE" b="0" dirty="0"/>
              <a:t> </a:t>
            </a:r>
            <a:r>
              <a:rPr lang="de-DE" b="0" dirty="0" err="1"/>
              <a:t>spécifiques</a:t>
            </a:r>
            <a:r>
              <a:rPr lang="de-DE" b="0" dirty="0"/>
              <a:t> à </a:t>
            </a:r>
            <a:r>
              <a:rPr lang="de-DE" b="0" dirty="0" err="1"/>
              <a:t>un</a:t>
            </a:r>
            <a:r>
              <a:rPr lang="de-DE" b="0" dirty="0"/>
              <a:t> </a:t>
            </a:r>
            <a:r>
              <a:rPr lang="de-DE" b="0" dirty="0" err="1"/>
              <a:t>produit</a:t>
            </a:r>
            <a:r>
              <a:rPr lang="de-DE" b="0" dirty="0"/>
              <a:t>.</a:t>
            </a:r>
          </a:p>
          <a:p>
            <a:pPr marL="483032" indent="-241516"/>
            <a:endParaRPr lang="de-DE" b="0" dirty="0"/>
          </a:p>
          <a:p>
            <a:pPr marL="483032" indent="-241516"/>
            <a:r>
              <a:rPr lang="de-DE" b="0" dirty="0"/>
              <a:t>Ces </a:t>
            </a:r>
            <a:r>
              <a:rPr lang="de-DE" b="0" dirty="0" err="1"/>
              <a:t>certifications</a:t>
            </a:r>
            <a:r>
              <a:rPr lang="de-DE" b="0" dirty="0"/>
              <a:t> </a:t>
            </a:r>
            <a:r>
              <a:rPr lang="de-DE" b="0" dirty="0" err="1"/>
              <a:t>évaluent</a:t>
            </a:r>
            <a:r>
              <a:rPr lang="de-DE" b="0" dirty="0"/>
              <a:t> la </a:t>
            </a:r>
            <a:r>
              <a:rPr lang="de-DE" b="0" dirty="0" err="1"/>
              <a:t>manière</a:t>
            </a:r>
            <a:r>
              <a:rPr lang="de-DE" b="0" dirty="0"/>
              <a:t> </a:t>
            </a:r>
            <a:r>
              <a:rPr lang="de-DE" b="0" dirty="0" err="1"/>
              <a:t>dont</a:t>
            </a:r>
            <a:r>
              <a:rPr lang="de-DE" b="0" dirty="0"/>
              <a:t> </a:t>
            </a:r>
            <a:r>
              <a:rPr lang="de-DE" b="0" dirty="0" err="1"/>
              <a:t>une</a:t>
            </a:r>
            <a:r>
              <a:rPr lang="de-DE" b="0" dirty="0"/>
              <a:t> </a:t>
            </a:r>
            <a:r>
              <a:rPr lang="de-DE" b="0" dirty="0" err="1"/>
              <a:t>entreprise</a:t>
            </a:r>
            <a:r>
              <a:rPr lang="de-DE" b="0" dirty="0"/>
              <a:t> </a:t>
            </a:r>
            <a:r>
              <a:rPr lang="de-DE" b="0" dirty="0" err="1"/>
              <a:t>ou</a:t>
            </a:r>
            <a:r>
              <a:rPr lang="de-DE" b="0" dirty="0"/>
              <a:t> </a:t>
            </a:r>
            <a:r>
              <a:rPr lang="de-DE" b="0" dirty="0" err="1"/>
              <a:t>un</a:t>
            </a:r>
            <a:r>
              <a:rPr lang="de-DE" b="0" dirty="0"/>
              <a:t> </a:t>
            </a:r>
            <a:r>
              <a:rPr lang="de-DE" b="0" dirty="0" err="1"/>
              <a:t>site</a:t>
            </a:r>
            <a:r>
              <a:rPr lang="de-DE" b="0" dirty="0"/>
              <a:t> de </a:t>
            </a:r>
            <a:r>
              <a:rPr lang="de-DE" b="0" dirty="0" err="1"/>
              <a:t>production</a:t>
            </a:r>
            <a:r>
              <a:rPr lang="de-DE" b="0" dirty="0"/>
              <a:t> </a:t>
            </a:r>
            <a:r>
              <a:rPr lang="de-DE" b="0" dirty="0" err="1"/>
              <a:t>gère</a:t>
            </a:r>
            <a:r>
              <a:rPr lang="de-DE" b="0" dirty="0"/>
              <a:t> </a:t>
            </a:r>
            <a:r>
              <a:rPr lang="de-DE" b="0" dirty="0" err="1"/>
              <a:t>ses</a:t>
            </a:r>
            <a:r>
              <a:rPr lang="de-DE" b="0" dirty="0"/>
              <a:t> </a:t>
            </a:r>
            <a:r>
              <a:rPr lang="de-DE" b="0" dirty="0" err="1"/>
              <a:t>processus</a:t>
            </a:r>
            <a:r>
              <a:rPr lang="de-DE" b="0" dirty="0"/>
              <a:t>, </a:t>
            </a:r>
            <a:r>
              <a:rPr lang="de-DE" b="0" dirty="0" err="1"/>
              <a:t>que</a:t>
            </a:r>
            <a:r>
              <a:rPr lang="de-DE" b="0" dirty="0"/>
              <a:t> </a:t>
            </a:r>
            <a:r>
              <a:rPr lang="de-DE" b="0" dirty="0" err="1"/>
              <a:t>ce</a:t>
            </a:r>
            <a:r>
              <a:rPr lang="de-DE" b="0" dirty="0"/>
              <a:t> </a:t>
            </a:r>
            <a:r>
              <a:rPr lang="de-DE" b="0" dirty="0" err="1"/>
              <a:t>soit</a:t>
            </a:r>
            <a:r>
              <a:rPr lang="de-DE" b="0" dirty="0"/>
              <a:t> </a:t>
            </a:r>
            <a:r>
              <a:rPr lang="de-DE" b="0" dirty="0" err="1"/>
              <a:t>sur</a:t>
            </a:r>
            <a:r>
              <a:rPr lang="de-DE" b="0" dirty="0"/>
              <a:t> le plan </a:t>
            </a:r>
            <a:r>
              <a:rPr lang="de-DE" b="0" dirty="0" err="1"/>
              <a:t>environnemental</a:t>
            </a:r>
            <a:r>
              <a:rPr lang="de-DE" b="0" dirty="0"/>
              <a:t>, social </a:t>
            </a:r>
            <a:r>
              <a:rPr lang="de-DE" b="0" dirty="0" err="1"/>
              <a:t>ou</a:t>
            </a:r>
            <a:r>
              <a:rPr lang="de-DE" b="0" dirty="0"/>
              <a:t> </a:t>
            </a:r>
            <a:r>
              <a:rPr lang="de-DE" b="0" dirty="0" err="1"/>
              <a:t>éthique</a:t>
            </a:r>
            <a:r>
              <a:rPr lang="de-DE" b="0" dirty="0"/>
              <a:t>. </a:t>
            </a:r>
            <a:r>
              <a:rPr lang="de-DE" b="0" dirty="0" err="1"/>
              <a:t>L'accent</a:t>
            </a:r>
            <a:r>
              <a:rPr lang="de-DE" b="0" dirty="0"/>
              <a:t> </a:t>
            </a:r>
            <a:r>
              <a:rPr lang="de-DE" b="0" dirty="0" err="1"/>
              <a:t>est</a:t>
            </a:r>
            <a:r>
              <a:rPr lang="de-DE" b="0" dirty="0"/>
              <a:t> </a:t>
            </a:r>
            <a:r>
              <a:rPr lang="de-DE" b="0" dirty="0" err="1"/>
              <a:t>mis</a:t>
            </a:r>
            <a:r>
              <a:rPr lang="de-DE" b="0" dirty="0"/>
              <a:t> </a:t>
            </a:r>
            <a:r>
              <a:rPr lang="de-DE" b="0" dirty="0" err="1"/>
              <a:t>sur</a:t>
            </a:r>
            <a:r>
              <a:rPr lang="de-DE" b="0" dirty="0"/>
              <a:t> </a:t>
            </a:r>
            <a:r>
              <a:rPr lang="de-DE" b="0" dirty="0" err="1"/>
              <a:t>l'amélioration</a:t>
            </a:r>
            <a:r>
              <a:rPr lang="de-DE" b="0" dirty="0"/>
              <a:t> des </a:t>
            </a:r>
            <a:r>
              <a:rPr lang="de-DE" b="0" dirty="0" err="1"/>
              <a:t>systèmes</a:t>
            </a:r>
            <a:r>
              <a:rPr lang="de-DE" b="0" dirty="0"/>
              <a:t> internes, des </a:t>
            </a:r>
            <a:r>
              <a:rPr lang="de-DE" b="0" dirty="0" err="1"/>
              <a:t>pratiques</a:t>
            </a:r>
            <a:r>
              <a:rPr lang="de-DE" b="0" dirty="0"/>
              <a:t> et de la </a:t>
            </a:r>
            <a:r>
              <a:rPr lang="de-DE" b="0" dirty="0" err="1"/>
              <a:t>responsabilité</a:t>
            </a:r>
            <a:r>
              <a:rPr lang="de-DE" b="0" dirty="0"/>
              <a:t>, et non </a:t>
            </a:r>
            <a:r>
              <a:rPr lang="de-DE" b="0" dirty="0" err="1"/>
              <a:t>sur</a:t>
            </a:r>
            <a:r>
              <a:rPr lang="de-DE" b="0" dirty="0"/>
              <a:t> la </a:t>
            </a:r>
            <a:r>
              <a:rPr lang="de-DE" b="0" dirty="0" err="1"/>
              <a:t>certification</a:t>
            </a:r>
            <a:r>
              <a:rPr lang="de-DE" b="0" dirty="0"/>
              <a:t> </a:t>
            </a:r>
            <a:r>
              <a:rPr lang="de-DE" b="0" dirty="0" err="1"/>
              <a:t>d'un</a:t>
            </a:r>
            <a:r>
              <a:rPr lang="de-DE" b="0" dirty="0"/>
              <a:t> </a:t>
            </a:r>
            <a:r>
              <a:rPr lang="de-DE" b="0" dirty="0" err="1"/>
              <a:t>produit</a:t>
            </a:r>
            <a:r>
              <a:rPr lang="de-DE" b="0" dirty="0"/>
              <a:t> </a:t>
            </a:r>
            <a:r>
              <a:rPr lang="de-DE" b="0" dirty="0" err="1"/>
              <a:t>particulier</a:t>
            </a:r>
            <a:r>
              <a:rPr lang="de-DE" b="0" dirty="0"/>
              <a:t>.</a:t>
            </a:r>
          </a:p>
          <a:p>
            <a:pPr marL="483032" indent="-241516"/>
            <a:endParaRPr lang="de-DE" b="0" dirty="0"/>
          </a:p>
          <a:p>
            <a:pPr marL="483032" indent="-241516"/>
            <a:r>
              <a:rPr lang="de-DE" b="0" dirty="0" err="1"/>
              <a:t>Exemples</a:t>
            </a:r>
            <a:r>
              <a:rPr lang="de-DE" b="0" dirty="0"/>
              <a:t> :</a:t>
            </a:r>
          </a:p>
          <a:p>
            <a:pPr marL="483032" indent="-241516"/>
            <a:r>
              <a:rPr lang="de-DE" b="0" dirty="0"/>
              <a:t>EMAS : le </a:t>
            </a:r>
            <a:r>
              <a:rPr lang="de-DE" b="0" dirty="0" err="1"/>
              <a:t>système</a:t>
            </a:r>
            <a:r>
              <a:rPr lang="de-DE" b="0" dirty="0"/>
              <a:t> de </a:t>
            </a:r>
            <a:r>
              <a:rPr lang="de-DE" b="0" dirty="0" err="1"/>
              <a:t>management</a:t>
            </a:r>
            <a:r>
              <a:rPr lang="de-DE" b="0" dirty="0"/>
              <a:t> </a:t>
            </a:r>
            <a:r>
              <a:rPr lang="de-DE" b="0" dirty="0" err="1"/>
              <a:t>environnemental</a:t>
            </a:r>
            <a:r>
              <a:rPr lang="de-DE" b="0" dirty="0"/>
              <a:t> et </a:t>
            </a:r>
            <a:r>
              <a:rPr lang="de-DE" b="0" dirty="0" err="1"/>
              <a:t>d'audit</a:t>
            </a:r>
            <a:r>
              <a:rPr lang="de-DE" b="0" dirty="0"/>
              <a:t> </a:t>
            </a:r>
            <a:r>
              <a:rPr lang="de-DE" b="0" dirty="0" err="1"/>
              <a:t>est</a:t>
            </a:r>
            <a:r>
              <a:rPr lang="de-DE" b="0" dirty="0"/>
              <a:t> </a:t>
            </a:r>
            <a:r>
              <a:rPr lang="de-DE" b="0" dirty="0" err="1"/>
              <a:t>une</a:t>
            </a:r>
            <a:r>
              <a:rPr lang="de-DE" b="0" dirty="0"/>
              <a:t> initiative </a:t>
            </a:r>
            <a:r>
              <a:rPr lang="de-DE" b="0" dirty="0" err="1"/>
              <a:t>volontaire</a:t>
            </a:r>
            <a:r>
              <a:rPr lang="de-DE" b="0" dirty="0"/>
              <a:t> de </a:t>
            </a:r>
            <a:r>
              <a:rPr lang="de-DE" b="0" dirty="0" err="1"/>
              <a:t>l'UE</a:t>
            </a:r>
            <a:r>
              <a:rPr lang="de-DE" b="0" dirty="0"/>
              <a:t> </a:t>
            </a:r>
            <a:r>
              <a:rPr lang="de-DE" b="0" dirty="0" err="1"/>
              <a:t>visant</a:t>
            </a:r>
            <a:r>
              <a:rPr lang="de-DE" b="0" dirty="0"/>
              <a:t> à </a:t>
            </a:r>
            <a:r>
              <a:rPr lang="de-DE" b="0" dirty="0" err="1"/>
              <a:t>améliorer</a:t>
            </a:r>
            <a:r>
              <a:rPr lang="de-DE" b="0" dirty="0"/>
              <a:t> la </a:t>
            </a:r>
            <a:r>
              <a:rPr lang="de-DE" b="0" dirty="0" err="1"/>
              <a:t>performance</a:t>
            </a:r>
            <a:r>
              <a:rPr lang="de-DE" b="0" dirty="0"/>
              <a:t> </a:t>
            </a:r>
            <a:r>
              <a:rPr lang="de-DE" b="0" dirty="0" err="1"/>
              <a:t>environnementale</a:t>
            </a:r>
            <a:r>
              <a:rPr lang="de-DE" b="0" dirty="0"/>
              <a:t> des </a:t>
            </a:r>
            <a:r>
              <a:rPr lang="de-DE" b="0" dirty="0" err="1"/>
              <a:t>entreprises</a:t>
            </a:r>
            <a:r>
              <a:rPr lang="de-DE" b="0" dirty="0"/>
              <a:t>. Il </a:t>
            </a:r>
            <a:r>
              <a:rPr lang="de-DE" b="0" dirty="0" err="1"/>
              <a:t>aide</a:t>
            </a:r>
            <a:r>
              <a:rPr lang="de-DE" b="0" dirty="0"/>
              <a:t> </a:t>
            </a:r>
            <a:r>
              <a:rPr lang="de-DE" b="0" dirty="0" err="1"/>
              <a:t>les</a:t>
            </a:r>
            <a:r>
              <a:rPr lang="de-DE" b="0" dirty="0"/>
              <a:t> </a:t>
            </a:r>
            <a:r>
              <a:rPr lang="de-DE" b="0" dirty="0" err="1"/>
              <a:t>organisations</a:t>
            </a:r>
            <a:r>
              <a:rPr lang="de-DE" b="0" dirty="0"/>
              <a:t> à </a:t>
            </a:r>
            <a:r>
              <a:rPr lang="de-DE" b="0" dirty="0" err="1"/>
              <a:t>évaluer</a:t>
            </a:r>
            <a:r>
              <a:rPr lang="de-DE" b="0" dirty="0"/>
              <a:t>, rendre </a:t>
            </a:r>
            <a:r>
              <a:rPr lang="de-DE" b="0" dirty="0" err="1"/>
              <a:t>compte</a:t>
            </a:r>
            <a:r>
              <a:rPr lang="de-DE" b="0" dirty="0"/>
              <a:t> et </a:t>
            </a:r>
            <a:r>
              <a:rPr lang="de-DE" b="0" dirty="0" err="1"/>
              <a:t>améliorer</a:t>
            </a:r>
            <a:r>
              <a:rPr lang="de-DE" b="0" dirty="0"/>
              <a:t> </a:t>
            </a:r>
            <a:r>
              <a:rPr lang="de-DE" b="0" dirty="0" err="1"/>
              <a:t>leur</a:t>
            </a:r>
            <a:r>
              <a:rPr lang="de-DE" b="0" dirty="0"/>
              <a:t> </a:t>
            </a:r>
            <a:r>
              <a:rPr lang="de-DE" b="0" dirty="0" err="1"/>
              <a:t>impact</a:t>
            </a:r>
            <a:r>
              <a:rPr lang="de-DE" b="0" dirty="0"/>
              <a:t> </a:t>
            </a:r>
            <a:r>
              <a:rPr lang="de-DE" b="0" dirty="0" err="1"/>
              <a:t>environnemental</a:t>
            </a:r>
            <a:r>
              <a:rPr lang="de-DE" b="0" dirty="0"/>
              <a:t> </a:t>
            </a:r>
            <a:r>
              <a:rPr lang="de-DE" b="0" dirty="0" err="1"/>
              <a:t>grâce</a:t>
            </a:r>
            <a:r>
              <a:rPr lang="de-DE" b="0" dirty="0"/>
              <a:t> à des </a:t>
            </a:r>
            <a:r>
              <a:rPr lang="de-DE" b="0" dirty="0" err="1"/>
              <a:t>audits</a:t>
            </a:r>
            <a:r>
              <a:rPr lang="de-DE" b="0" dirty="0"/>
              <a:t> </a:t>
            </a:r>
            <a:r>
              <a:rPr lang="de-DE" b="0" dirty="0" err="1"/>
              <a:t>réguliers</a:t>
            </a:r>
            <a:r>
              <a:rPr lang="de-DE" b="0" dirty="0"/>
              <a:t> et </a:t>
            </a:r>
            <a:r>
              <a:rPr lang="de-DE" b="0" dirty="0" err="1"/>
              <a:t>une</a:t>
            </a:r>
            <a:r>
              <a:rPr lang="de-DE" b="0" dirty="0"/>
              <a:t> </a:t>
            </a:r>
            <a:r>
              <a:rPr lang="de-DE" b="0" dirty="0" err="1"/>
              <a:t>communication</a:t>
            </a:r>
            <a:r>
              <a:rPr lang="de-DE" b="0" dirty="0"/>
              <a:t> transparente.</a:t>
            </a:r>
          </a:p>
          <a:p>
            <a:pPr marL="483032" indent="-241516"/>
            <a:r>
              <a:rPr lang="de-DE" b="0" dirty="0"/>
              <a:t>SA8000 : il </a:t>
            </a:r>
            <a:r>
              <a:rPr lang="de-DE" b="0" dirty="0" err="1"/>
              <a:t>s'agit</a:t>
            </a:r>
            <a:r>
              <a:rPr lang="de-DE" b="0" dirty="0"/>
              <a:t> </a:t>
            </a:r>
            <a:r>
              <a:rPr lang="de-DE" b="0" dirty="0" err="1"/>
              <a:t>d'une</a:t>
            </a:r>
            <a:r>
              <a:rPr lang="de-DE" b="0" dirty="0"/>
              <a:t> norme </a:t>
            </a:r>
            <a:r>
              <a:rPr lang="de-DE" b="0" dirty="0" err="1"/>
              <a:t>mondialement</a:t>
            </a:r>
            <a:r>
              <a:rPr lang="de-DE" b="0" dirty="0"/>
              <a:t> </a:t>
            </a:r>
            <a:r>
              <a:rPr lang="de-DE" b="0" dirty="0" err="1"/>
              <a:t>reconnue</a:t>
            </a:r>
            <a:r>
              <a:rPr lang="de-DE" b="0" dirty="0"/>
              <a:t> en </a:t>
            </a:r>
            <a:r>
              <a:rPr lang="de-DE" b="0" dirty="0" err="1"/>
              <a:t>matière</a:t>
            </a:r>
            <a:r>
              <a:rPr lang="de-DE" b="0" dirty="0"/>
              <a:t> de </a:t>
            </a:r>
            <a:r>
              <a:rPr lang="de-DE" b="0" dirty="0" err="1"/>
              <a:t>conditions</a:t>
            </a:r>
            <a:r>
              <a:rPr lang="de-DE" b="0" dirty="0"/>
              <a:t> de </a:t>
            </a:r>
            <a:r>
              <a:rPr lang="de-DE" b="0" dirty="0" err="1"/>
              <a:t>travail</a:t>
            </a:r>
            <a:r>
              <a:rPr lang="de-DE" b="0" dirty="0"/>
              <a:t> </a:t>
            </a:r>
            <a:r>
              <a:rPr lang="de-DE" b="0" dirty="0" err="1"/>
              <a:t>décentes</a:t>
            </a:r>
            <a:r>
              <a:rPr lang="de-DE" b="0" dirty="0"/>
              <a:t>, </a:t>
            </a:r>
            <a:r>
              <a:rPr lang="de-DE" b="0" dirty="0" err="1"/>
              <a:t>développée</a:t>
            </a:r>
            <a:r>
              <a:rPr lang="de-DE" b="0" dirty="0"/>
              <a:t> par </a:t>
            </a:r>
            <a:r>
              <a:rPr lang="de-DE" b="0" dirty="0" err="1"/>
              <a:t>Social</a:t>
            </a:r>
            <a:r>
              <a:rPr lang="de-DE" b="0" dirty="0"/>
              <a:t> </a:t>
            </a:r>
            <a:r>
              <a:rPr lang="de-DE" b="0" dirty="0" err="1"/>
              <a:t>Accountability</a:t>
            </a:r>
            <a:r>
              <a:rPr lang="de-DE" b="0" dirty="0"/>
              <a:t> International. Elle </a:t>
            </a:r>
            <a:r>
              <a:rPr lang="de-DE" b="0" dirty="0" err="1"/>
              <a:t>s'appuie</a:t>
            </a:r>
            <a:r>
              <a:rPr lang="de-DE" b="0" dirty="0"/>
              <a:t> </a:t>
            </a:r>
            <a:r>
              <a:rPr lang="de-DE" b="0" dirty="0" err="1"/>
              <a:t>sur</a:t>
            </a:r>
            <a:r>
              <a:rPr lang="de-DE" b="0" dirty="0"/>
              <a:t> </a:t>
            </a:r>
            <a:r>
              <a:rPr lang="de-DE" b="0" dirty="0" err="1"/>
              <a:t>les</a:t>
            </a:r>
            <a:r>
              <a:rPr lang="de-DE" b="0" dirty="0"/>
              <a:t> </a:t>
            </a:r>
            <a:r>
              <a:rPr lang="de-DE" b="0" dirty="0" err="1"/>
              <a:t>normes</a:t>
            </a:r>
            <a:r>
              <a:rPr lang="de-DE" b="0" dirty="0"/>
              <a:t> </a:t>
            </a:r>
            <a:r>
              <a:rPr lang="de-DE" b="0" dirty="0" err="1"/>
              <a:t>fondamentales</a:t>
            </a:r>
            <a:r>
              <a:rPr lang="de-DE" b="0" dirty="0"/>
              <a:t> du </a:t>
            </a:r>
            <a:r>
              <a:rPr lang="de-DE" b="0" dirty="0" err="1"/>
              <a:t>travail</a:t>
            </a:r>
            <a:r>
              <a:rPr lang="de-DE" b="0" dirty="0"/>
              <a:t> de </a:t>
            </a:r>
            <a:r>
              <a:rPr lang="de-DE" b="0" dirty="0" err="1"/>
              <a:t>l'OIT</a:t>
            </a:r>
            <a:r>
              <a:rPr lang="de-DE" b="0" dirty="0"/>
              <a:t> et </a:t>
            </a:r>
            <a:r>
              <a:rPr lang="de-DE" b="0" dirty="0" err="1"/>
              <a:t>couvre</a:t>
            </a:r>
            <a:r>
              <a:rPr lang="de-DE" b="0" dirty="0"/>
              <a:t> des </a:t>
            </a:r>
            <a:r>
              <a:rPr lang="de-DE" b="0" dirty="0" err="1"/>
              <a:t>thèmes</a:t>
            </a:r>
            <a:r>
              <a:rPr lang="de-DE" b="0" dirty="0"/>
              <a:t> </a:t>
            </a:r>
            <a:r>
              <a:rPr lang="de-DE" b="0" dirty="0" err="1"/>
              <a:t>tels</a:t>
            </a:r>
            <a:r>
              <a:rPr lang="de-DE" b="0" dirty="0"/>
              <a:t> </a:t>
            </a:r>
            <a:r>
              <a:rPr lang="de-DE" b="0" dirty="0" err="1"/>
              <a:t>que</a:t>
            </a:r>
            <a:r>
              <a:rPr lang="de-DE" b="0" dirty="0"/>
              <a:t> le </a:t>
            </a:r>
            <a:r>
              <a:rPr lang="de-DE" b="0" dirty="0" err="1"/>
              <a:t>travail</a:t>
            </a:r>
            <a:r>
              <a:rPr lang="de-DE" b="0" dirty="0"/>
              <a:t> des </a:t>
            </a:r>
            <a:r>
              <a:rPr lang="de-DE" b="0" dirty="0" err="1"/>
              <a:t>enfants</a:t>
            </a:r>
            <a:r>
              <a:rPr lang="de-DE" b="0" dirty="0"/>
              <a:t>, le </a:t>
            </a:r>
            <a:r>
              <a:rPr lang="de-DE" b="0" dirty="0" err="1"/>
              <a:t>travail</a:t>
            </a:r>
            <a:r>
              <a:rPr lang="de-DE" b="0" dirty="0"/>
              <a:t> </a:t>
            </a:r>
            <a:r>
              <a:rPr lang="de-DE" b="0" dirty="0" err="1"/>
              <a:t>forcé</a:t>
            </a:r>
            <a:r>
              <a:rPr lang="de-DE" b="0" dirty="0"/>
              <a:t>, la </a:t>
            </a:r>
            <a:r>
              <a:rPr lang="de-DE" b="0" dirty="0" err="1"/>
              <a:t>santé</a:t>
            </a:r>
            <a:r>
              <a:rPr lang="de-DE" b="0" dirty="0"/>
              <a:t> et la </a:t>
            </a:r>
            <a:r>
              <a:rPr lang="de-DE" b="0" dirty="0" err="1"/>
              <a:t>sécurité</a:t>
            </a:r>
            <a:r>
              <a:rPr lang="de-DE" b="0" dirty="0"/>
              <a:t>, </a:t>
            </a:r>
            <a:r>
              <a:rPr lang="de-DE" b="0" dirty="0" err="1"/>
              <a:t>ainsi</a:t>
            </a:r>
            <a:r>
              <a:rPr lang="de-DE" b="0" dirty="0"/>
              <a:t> </a:t>
            </a:r>
            <a:r>
              <a:rPr lang="de-DE" b="0" dirty="0" err="1"/>
              <a:t>que</a:t>
            </a:r>
            <a:r>
              <a:rPr lang="de-DE" b="0" dirty="0"/>
              <a:t> la </a:t>
            </a:r>
            <a:r>
              <a:rPr lang="de-DE" b="0" dirty="0" err="1"/>
              <a:t>rémunération</a:t>
            </a:r>
            <a:r>
              <a:rPr lang="de-DE" b="0" dirty="0"/>
              <a:t> </a:t>
            </a:r>
            <a:r>
              <a:rPr lang="de-DE" b="0" dirty="0" err="1"/>
              <a:t>équitable</a:t>
            </a:r>
            <a:r>
              <a:rPr lang="de-DE" b="0" dirty="0"/>
              <a:t>.</a:t>
            </a:r>
          </a:p>
          <a:p>
            <a:pPr marL="483032" indent="-241516"/>
            <a:r>
              <a:rPr lang="de-DE" b="0" dirty="0"/>
              <a:t>Fair </a:t>
            </a:r>
            <a:r>
              <a:rPr lang="de-DE" b="0" dirty="0" err="1"/>
              <a:t>Wear</a:t>
            </a:r>
            <a:r>
              <a:rPr lang="de-DE" b="0" dirty="0"/>
              <a:t> </a:t>
            </a:r>
            <a:r>
              <a:rPr lang="de-DE" b="0" dirty="0" err="1"/>
              <a:t>Foundation</a:t>
            </a:r>
            <a:r>
              <a:rPr lang="de-DE" b="0" dirty="0"/>
              <a:t> : </a:t>
            </a:r>
            <a:r>
              <a:rPr lang="de-DE" b="0" dirty="0" err="1"/>
              <a:t>cette</a:t>
            </a:r>
            <a:r>
              <a:rPr lang="de-DE" b="0" dirty="0"/>
              <a:t> initiative se </a:t>
            </a:r>
            <a:r>
              <a:rPr lang="de-DE" b="0" dirty="0" err="1"/>
              <a:t>concentre</a:t>
            </a:r>
            <a:r>
              <a:rPr lang="de-DE" b="0" dirty="0"/>
              <a:t> </a:t>
            </a:r>
            <a:r>
              <a:rPr lang="de-DE" b="0" dirty="0" err="1"/>
              <a:t>spécifiquement</a:t>
            </a:r>
            <a:r>
              <a:rPr lang="de-DE" b="0" dirty="0"/>
              <a:t> </a:t>
            </a:r>
            <a:r>
              <a:rPr lang="de-DE" b="0" dirty="0" err="1"/>
              <a:t>sur</a:t>
            </a:r>
            <a:r>
              <a:rPr lang="de-DE" b="0" dirty="0"/>
              <a:t> le </a:t>
            </a:r>
            <a:r>
              <a:rPr lang="de-DE" b="0" dirty="0" err="1"/>
              <a:t>secteur</a:t>
            </a:r>
            <a:r>
              <a:rPr lang="de-DE" b="0" dirty="0"/>
              <a:t> textile et </a:t>
            </a:r>
            <a:r>
              <a:rPr lang="de-DE" b="0" dirty="0" err="1"/>
              <a:t>vise</a:t>
            </a:r>
            <a:r>
              <a:rPr lang="de-DE" b="0" dirty="0"/>
              <a:t> à </a:t>
            </a:r>
            <a:r>
              <a:rPr lang="de-DE" b="0" dirty="0" err="1"/>
              <a:t>améliorer</a:t>
            </a:r>
            <a:r>
              <a:rPr lang="de-DE" b="0" dirty="0"/>
              <a:t> </a:t>
            </a:r>
            <a:r>
              <a:rPr lang="de-DE" b="0" dirty="0" err="1"/>
              <a:t>les</a:t>
            </a:r>
            <a:r>
              <a:rPr lang="de-DE" b="0" dirty="0"/>
              <a:t> </a:t>
            </a:r>
            <a:r>
              <a:rPr lang="de-DE" b="0" dirty="0" err="1"/>
              <a:t>conditions</a:t>
            </a:r>
            <a:r>
              <a:rPr lang="de-DE" b="0" dirty="0"/>
              <a:t> de </a:t>
            </a:r>
            <a:r>
              <a:rPr lang="de-DE" b="0" dirty="0" err="1"/>
              <a:t>travail</a:t>
            </a:r>
            <a:r>
              <a:rPr lang="de-DE" b="0" dirty="0"/>
              <a:t> </a:t>
            </a:r>
            <a:r>
              <a:rPr lang="de-DE" b="0" dirty="0" err="1"/>
              <a:t>dans</a:t>
            </a:r>
            <a:r>
              <a:rPr lang="de-DE" b="0" dirty="0"/>
              <a:t> la </a:t>
            </a:r>
            <a:r>
              <a:rPr lang="de-DE" b="0" dirty="0" err="1"/>
              <a:t>chaîne</a:t>
            </a:r>
            <a:r>
              <a:rPr lang="de-DE" b="0" dirty="0"/>
              <a:t> </a:t>
            </a:r>
            <a:r>
              <a:rPr lang="de-DE" b="0" dirty="0" err="1"/>
              <a:t>d'approvisionnement</a:t>
            </a:r>
            <a:r>
              <a:rPr lang="de-DE" b="0" dirty="0"/>
              <a:t> de </a:t>
            </a:r>
            <a:r>
              <a:rPr lang="de-DE" b="0" dirty="0" err="1"/>
              <a:t>l'industrie</a:t>
            </a:r>
            <a:r>
              <a:rPr lang="de-DE" b="0" dirty="0"/>
              <a:t> de </a:t>
            </a:r>
            <a:r>
              <a:rPr lang="de-DE" b="0" dirty="0" err="1"/>
              <a:t>l'habillement</a:t>
            </a:r>
            <a:r>
              <a:rPr lang="de-DE" b="0" dirty="0"/>
              <a:t>. Elle </a:t>
            </a:r>
            <a:r>
              <a:rPr lang="de-DE" b="0" dirty="0" err="1"/>
              <a:t>collabore</a:t>
            </a:r>
            <a:r>
              <a:rPr lang="de-DE" b="0" dirty="0"/>
              <a:t> </a:t>
            </a:r>
            <a:r>
              <a:rPr lang="de-DE" b="0" dirty="0" err="1"/>
              <a:t>avec</a:t>
            </a:r>
            <a:r>
              <a:rPr lang="de-DE" b="0" dirty="0"/>
              <a:t> des </a:t>
            </a:r>
            <a:r>
              <a:rPr lang="de-DE" b="0" dirty="0" err="1"/>
              <a:t>marques</a:t>
            </a:r>
            <a:r>
              <a:rPr lang="de-DE" b="0" dirty="0"/>
              <a:t>, des </a:t>
            </a:r>
            <a:r>
              <a:rPr lang="de-DE" b="0" dirty="0" err="1"/>
              <a:t>usines</a:t>
            </a:r>
            <a:r>
              <a:rPr lang="de-DE" b="0" dirty="0"/>
              <a:t> et </a:t>
            </a:r>
            <a:r>
              <a:rPr lang="de-DE" b="0" dirty="0" err="1"/>
              <a:t>d'autres</a:t>
            </a:r>
            <a:r>
              <a:rPr lang="de-DE" b="0" dirty="0"/>
              <a:t> </a:t>
            </a:r>
            <a:r>
              <a:rPr lang="de-DE" b="0" dirty="0" err="1"/>
              <a:t>parties</a:t>
            </a:r>
            <a:r>
              <a:rPr lang="de-DE" b="0" dirty="0"/>
              <a:t> </a:t>
            </a:r>
            <a:r>
              <a:rPr lang="de-DE" b="0" dirty="0" err="1"/>
              <a:t>prenantes</a:t>
            </a:r>
            <a:r>
              <a:rPr lang="de-DE" b="0" dirty="0"/>
              <a:t> </a:t>
            </a:r>
            <a:r>
              <a:rPr lang="de-DE" b="0" dirty="0" err="1"/>
              <a:t>afin</a:t>
            </a:r>
            <a:r>
              <a:rPr lang="de-DE" b="0" dirty="0"/>
              <a:t> de </a:t>
            </a:r>
            <a:r>
              <a:rPr lang="de-DE" b="0" dirty="0" err="1"/>
              <a:t>mettre</a:t>
            </a:r>
            <a:r>
              <a:rPr lang="de-DE" b="0" dirty="0"/>
              <a:t> en </a:t>
            </a:r>
            <a:r>
              <a:rPr lang="de-DE" b="0" dirty="0" err="1"/>
              <a:t>œuvre</a:t>
            </a:r>
            <a:r>
              <a:rPr lang="de-DE" b="0" dirty="0"/>
              <a:t> des </a:t>
            </a:r>
            <a:r>
              <a:rPr lang="de-DE" b="0" dirty="0" err="1"/>
              <a:t>pratiques</a:t>
            </a:r>
            <a:r>
              <a:rPr lang="de-DE" b="0" dirty="0"/>
              <a:t> de </a:t>
            </a:r>
            <a:r>
              <a:rPr lang="de-DE" b="0" dirty="0" err="1"/>
              <a:t>travail</a:t>
            </a:r>
            <a:r>
              <a:rPr lang="de-DE" b="0" dirty="0"/>
              <a:t> </a:t>
            </a:r>
            <a:r>
              <a:rPr lang="de-DE" b="0" dirty="0" err="1"/>
              <a:t>équitables</a:t>
            </a:r>
            <a:r>
              <a:rPr lang="de-DE" b="0" dirty="0"/>
              <a:t> </a:t>
            </a:r>
            <a:r>
              <a:rPr lang="de-DE" b="0" dirty="0" err="1"/>
              <a:t>tout</a:t>
            </a:r>
            <a:r>
              <a:rPr lang="de-DE" b="0" dirty="0"/>
              <a:t> au </a:t>
            </a:r>
            <a:r>
              <a:rPr lang="de-DE" b="0" dirty="0" err="1"/>
              <a:t>long</a:t>
            </a:r>
            <a:r>
              <a:rPr lang="de-DE" b="0" dirty="0"/>
              <a:t> du </a:t>
            </a:r>
            <a:r>
              <a:rPr lang="de-DE" b="0" dirty="0" err="1"/>
              <a:t>processus</a:t>
            </a:r>
            <a:r>
              <a:rPr lang="de-DE" b="0" dirty="0"/>
              <a:t> de </a:t>
            </a:r>
            <a:r>
              <a:rPr lang="de-DE" b="0" dirty="0" err="1"/>
              <a:t>production</a:t>
            </a:r>
            <a:r>
              <a:rPr lang="de-DE" b="0" dirty="0"/>
              <a:t>.</a:t>
            </a:r>
          </a:p>
          <a:p>
            <a:pPr marL="483032" indent="-241516"/>
            <a:endParaRPr lang="de-DE" b="0" dirty="0"/>
          </a:p>
        </p:txBody>
      </p:sp>
      <p:sp>
        <p:nvSpPr>
          <p:cNvPr id="231" name="Google Shape;231;p40: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14</a:t>
            </a:fld>
            <a:endParaRPr sz="13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42" name="Google Shape;242;p4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endParaRPr/>
          </a:p>
        </p:txBody>
      </p:sp>
      <p:sp>
        <p:nvSpPr>
          <p:cNvPr id="243" name="Google Shape;243;p4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15</a:t>
            </a:fld>
            <a:endParaRPr sz="13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2: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249" name="Google Shape;249;p4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3: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256" name="Google Shape;256;p4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63" name="Google Shape;263;p44: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endParaRPr/>
          </a:p>
        </p:txBody>
      </p:sp>
      <p:sp>
        <p:nvSpPr>
          <p:cNvPr id="264" name="Google Shape;264;p44: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18</a:t>
            </a:fld>
            <a:endParaRPr sz="13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71" name="Google Shape;271;p45: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err="1"/>
              <a:t>Cette</a:t>
            </a:r>
            <a:r>
              <a:rPr lang="de-DE" dirty="0"/>
              <a:t> </a:t>
            </a:r>
            <a:r>
              <a:rPr lang="de-DE" dirty="0" err="1"/>
              <a:t>présentation</a:t>
            </a:r>
            <a:r>
              <a:rPr lang="de-DE" dirty="0"/>
              <a:t> </a:t>
            </a:r>
            <a:r>
              <a:rPr lang="de-DE" dirty="0" err="1"/>
              <a:t>décrit</a:t>
            </a:r>
            <a:r>
              <a:rPr lang="de-DE" dirty="0"/>
              <a:t> </a:t>
            </a:r>
            <a:r>
              <a:rPr lang="de-DE" dirty="0" err="1"/>
              <a:t>les</a:t>
            </a:r>
            <a:r>
              <a:rPr lang="de-DE" dirty="0"/>
              <a:t> </a:t>
            </a:r>
            <a:r>
              <a:rPr lang="de-DE" dirty="0" err="1"/>
              <a:t>conditions</a:t>
            </a:r>
            <a:r>
              <a:rPr lang="de-DE" dirty="0"/>
              <a:t> </a:t>
            </a:r>
            <a:r>
              <a:rPr lang="de-DE" dirty="0" err="1"/>
              <a:t>dans</a:t>
            </a:r>
            <a:r>
              <a:rPr lang="de-DE" dirty="0"/>
              <a:t> </a:t>
            </a:r>
            <a:r>
              <a:rPr lang="de-DE" dirty="0" err="1"/>
              <a:t>lesquelles</a:t>
            </a:r>
            <a:r>
              <a:rPr lang="de-DE" dirty="0"/>
              <a:t> </a:t>
            </a:r>
            <a:r>
              <a:rPr lang="de-DE" dirty="0" err="1"/>
              <a:t>les</a:t>
            </a:r>
            <a:r>
              <a:rPr lang="de-DE" dirty="0"/>
              <a:t> </a:t>
            </a:r>
            <a:r>
              <a:rPr lang="de-DE" dirty="0" err="1"/>
              <a:t>labels</a:t>
            </a:r>
            <a:r>
              <a:rPr lang="de-DE" dirty="0"/>
              <a:t> </a:t>
            </a:r>
            <a:r>
              <a:rPr lang="de-DE" dirty="0" err="1"/>
              <a:t>peuvent</a:t>
            </a:r>
            <a:r>
              <a:rPr lang="de-DE" dirty="0"/>
              <a:t> </a:t>
            </a:r>
            <a:r>
              <a:rPr lang="de-DE" dirty="0" err="1"/>
              <a:t>être</a:t>
            </a:r>
            <a:r>
              <a:rPr lang="de-DE" dirty="0"/>
              <a:t> </a:t>
            </a:r>
            <a:r>
              <a:rPr lang="de-DE" dirty="0" err="1"/>
              <a:t>utilisés</a:t>
            </a:r>
            <a:r>
              <a:rPr lang="de-DE" dirty="0"/>
              <a:t> </a:t>
            </a:r>
            <a:r>
              <a:rPr lang="de-DE" dirty="0" err="1"/>
              <a:t>dans</a:t>
            </a:r>
            <a:r>
              <a:rPr lang="de-DE" dirty="0"/>
              <a:t> le </a:t>
            </a:r>
            <a:r>
              <a:rPr lang="de-DE" dirty="0" err="1"/>
              <a:t>cadre</a:t>
            </a:r>
            <a:r>
              <a:rPr lang="de-DE" dirty="0"/>
              <a:t> des </a:t>
            </a:r>
            <a:r>
              <a:rPr lang="de-DE" dirty="0" err="1"/>
              <a:t>marchés</a:t>
            </a:r>
            <a:r>
              <a:rPr lang="de-DE" dirty="0"/>
              <a:t> </a:t>
            </a:r>
            <a:r>
              <a:rPr lang="de-DE" dirty="0" err="1"/>
              <a:t>publics</a:t>
            </a:r>
            <a:r>
              <a:rPr lang="de-DE" dirty="0"/>
              <a:t> </a:t>
            </a:r>
            <a:r>
              <a:rPr lang="de-DE" dirty="0" err="1"/>
              <a:t>afin</a:t>
            </a:r>
            <a:r>
              <a:rPr lang="de-DE" dirty="0"/>
              <a:t> de </a:t>
            </a:r>
            <a:r>
              <a:rPr lang="de-DE" dirty="0" err="1"/>
              <a:t>démontrer</a:t>
            </a:r>
            <a:r>
              <a:rPr lang="de-DE" dirty="0"/>
              <a:t> le </a:t>
            </a:r>
            <a:r>
              <a:rPr lang="de-DE" dirty="0" err="1"/>
              <a:t>respect</a:t>
            </a:r>
            <a:r>
              <a:rPr lang="de-DE" dirty="0"/>
              <a:t> de </a:t>
            </a:r>
            <a:r>
              <a:rPr lang="de-DE" dirty="0" err="1"/>
              <a:t>certaines</a:t>
            </a:r>
            <a:r>
              <a:rPr lang="de-DE" dirty="0"/>
              <a:t> </a:t>
            </a:r>
            <a:r>
              <a:rPr lang="de-DE" dirty="0" err="1"/>
              <a:t>exigences</a:t>
            </a:r>
            <a:r>
              <a:rPr lang="de-DE" dirty="0"/>
              <a:t>, </a:t>
            </a:r>
            <a:r>
              <a:rPr lang="de-DE" dirty="0" err="1"/>
              <a:t>telles</a:t>
            </a:r>
            <a:r>
              <a:rPr lang="de-DE" dirty="0"/>
              <a:t> </a:t>
            </a:r>
            <a:r>
              <a:rPr lang="de-DE" dirty="0" err="1"/>
              <a:t>que</a:t>
            </a:r>
            <a:r>
              <a:rPr lang="de-DE" dirty="0"/>
              <a:t> des </a:t>
            </a:r>
            <a:r>
              <a:rPr lang="de-DE" dirty="0" err="1"/>
              <a:t>normes</a:t>
            </a:r>
            <a:r>
              <a:rPr lang="de-DE" dirty="0"/>
              <a:t> </a:t>
            </a:r>
            <a:r>
              <a:rPr lang="de-DE" dirty="0" err="1"/>
              <a:t>environnementales</a:t>
            </a:r>
            <a:r>
              <a:rPr lang="de-DE" dirty="0"/>
              <a:t>, </a:t>
            </a:r>
            <a:r>
              <a:rPr lang="de-DE" dirty="0" err="1"/>
              <a:t>sociales</a:t>
            </a:r>
            <a:r>
              <a:rPr lang="de-DE" dirty="0"/>
              <a:t> </a:t>
            </a:r>
            <a:r>
              <a:rPr lang="de-DE" dirty="0" err="1"/>
              <a:t>ou</a:t>
            </a:r>
            <a:r>
              <a:rPr lang="de-DE" dirty="0"/>
              <a:t> </a:t>
            </a:r>
            <a:r>
              <a:rPr lang="de-DE" dirty="0" err="1"/>
              <a:t>éthiques</a:t>
            </a:r>
            <a:r>
              <a:rPr lang="de-DE" dirty="0"/>
              <a:t>.</a:t>
            </a:r>
          </a:p>
          <a:p>
            <a:pPr marL="483032" indent="-241516"/>
            <a:endParaRPr lang="de-DE" dirty="0"/>
          </a:p>
          <a:p>
            <a:pPr marL="483032" indent="-241516"/>
            <a:r>
              <a:rPr lang="de-DE" dirty="0"/>
              <a:t>Point 1 : « Ils ne </a:t>
            </a:r>
            <a:r>
              <a:rPr lang="de-DE" dirty="0" err="1"/>
              <a:t>portent</a:t>
            </a:r>
            <a:r>
              <a:rPr lang="de-DE" dirty="0"/>
              <a:t> </a:t>
            </a:r>
            <a:r>
              <a:rPr lang="de-DE" dirty="0" err="1"/>
              <a:t>que</a:t>
            </a:r>
            <a:r>
              <a:rPr lang="de-DE" dirty="0"/>
              <a:t> </a:t>
            </a:r>
            <a:r>
              <a:rPr lang="de-DE" dirty="0" err="1"/>
              <a:t>sur</a:t>
            </a:r>
            <a:r>
              <a:rPr lang="de-DE" dirty="0"/>
              <a:t> des </a:t>
            </a:r>
            <a:r>
              <a:rPr lang="de-DE" dirty="0" err="1"/>
              <a:t>critères</a:t>
            </a:r>
            <a:r>
              <a:rPr lang="de-DE" dirty="0"/>
              <a:t> </a:t>
            </a:r>
            <a:r>
              <a:rPr lang="de-DE" dirty="0" err="1"/>
              <a:t>liés</a:t>
            </a:r>
            <a:r>
              <a:rPr lang="de-DE" dirty="0"/>
              <a:t> à </a:t>
            </a:r>
            <a:r>
              <a:rPr lang="de-DE" dirty="0" err="1"/>
              <a:t>l'objet</a:t>
            </a:r>
            <a:r>
              <a:rPr lang="de-DE" dirty="0"/>
              <a:t> du </a:t>
            </a:r>
            <a:r>
              <a:rPr lang="de-DE" dirty="0" err="1"/>
              <a:t>marché</a:t>
            </a:r>
            <a:r>
              <a:rPr lang="de-DE" dirty="0"/>
              <a:t> » : </a:t>
            </a:r>
            <a:r>
              <a:rPr lang="de-DE" dirty="0" err="1"/>
              <a:t>toutes</a:t>
            </a:r>
            <a:r>
              <a:rPr lang="de-DE" dirty="0"/>
              <a:t> </a:t>
            </a:r>
            <a:r>
              <a:rPr lang="de-DE" dirty="0" err="1"/>
              <a:t>les</a:t>
            </a:r>
            <a:r>
              <a:rPr lang="de-DE" dirty="0"/>
              <a:t> </a:t>
            </a:r>
            <a:r>
              <a:rPr lang="de-DE" dirty="0" err="1"/>
              <a:t>exigences</a:t>
            </a:r>
            <a:r>
              <a:rPr lang="de-DE" dirty="0"/>
              <a:t> du </a:t>
            </a:r>
            <a:r>
              <a:rPr lang="de-DE" dirty="0" err="1"/>
              <a:t>label</a:t>
            </a:r>
            <a:r>
              <a:rPr lang="de-DE" dirty="0"/>
              <a:t> </a:t>
            </a:r>
            <a:r>
              <a:rPr lang="de-DE" dirty="0" err="1"/>
              <a:t>doivent</a:t>
            </a:r>
            <a:r>
              <a:rPr lang="de-DE" dirty="0"/>
              <a:t> </a:t>
            </a:r>
            <a:r>
              <a:rPr lang="de-DE" dirty="0" err="1"/>
              <a:t>être</a:t>
            </a:r>
            <a:r>
              <a:rPr lang="de-DE" dirty="0"/>
              <a:t> </a:t>
            </a:r>
            <a:r>
              <a:rPr lang="de-DE" dirty="0" err="1"/>
              <a:t>directement</a:t>
            </a:r>
            <a:r>
              <a:rPr lang="de-DE" dirty="0"/>
              <a:t> </a:t>
            </a:r>
            <a:r>
              <a:rPr lang="de-DE" dirty="0" err="1"/>
              <a:t>liées</a:t>
            </a:r>
            <a:r>
              <a:rPr lang="de-DE" dirty="0"/>
              <a:t> à </a:t>
            </a:r>
            <a:r>
              <a:rPr lang="de-DE" dirty="0" err="1"/>
              <a:t>ce</a:t>
            </a:r>
            <a:r>
              <a:rPr lang="de-DE" dirty="0"/>
              <a:t> </a:t>
            </a:r>
            <a:r>
              <a:rPr lang="de-DE" dirty="0" err="1"/>
              <a:t>qui</a:t>
            </a:r>
            <a:r>
              <a:rPr lang="de-DE" dirty="0"/>
              <a:t> </a:t>
            </a:r>
            <a:r>
              <a:rPr lang="de-DE" dirty="0" err="1"/>
              <a:t>est</a:t>
            </a:r>
            <a:r>
              <a:rPr lang="de-DE" dirty="0"/>
              <a:t> </a:t>
            </a:r>
            <a:r>
              <a:rPr lang="de-DE" dirty="0" err="1"/>
              <a:t>acheté</a:t>
            </a:r>
            <a:r>
              <a:rPr lang="de-DE" dirty="0"/>
              <a:t>. </a:t>
            </a:r>
            <a:r>
              <a:rPr lang="de-DE" dirty="0" err="1"/>
              <a:t>S'il</a:t>
            </a:r>
            <a:r>
              <a:rPr lang="de-DE" dirty="0"/>
              <a:t> </a:t>
            </a:r>
            <a:r>
              <a:rPr lang="de-DE" dirty="0" err="1"/>
              <a:t>s'agit</a:t>
            </a:r>
            <a:r>
              <a:rPr lang="de-DE" dirty="0"/>
              <a:t>, par exemple, </a:t>
            </a:r>
            <a:r>
              <a:rPr lang="de-DE" dirty="0" err="1"/>
              <a:t>d'un</a:t>
            </a:r>
            <a:r>
              <a:rPr lang="de-DE" dirty="0"/>
              <a:t> </a:t>
            </a:r>
            <a:r>
              <a:rPr lang="de-DE" dirty="0" err="1"/>
              <a:t>marché</a:t>
            </a:r>
            <a:r>
              <a:rPr lang="de-DE" dirty="0"/>
              <a:t> </a:t>
            </a:r>
            <a:r>
              <a:rPr lang="de-DE" dirty="0" err="1"/>
              <a:t>portant</a:t>
            </a:r>
            <a:r>
              <a:rPr lang="de-DE" dirty="0"/>
              <a:t> </a:t>
            </a:r>
            <a:r>
              <a:rPr lang="de-DE" dirty="0" err="1"/>
              <a:t>sur</a:t>
            </a:r>
            <a:r>
              <a:rPr lang="de-DE" dirty="0"/>
              <a:t> du </a:t>
            </a:r>
            <a:r>
              <a:rPr lang="de-DE" dirty="0" err="1"/>
              <a:t>mobilier</a:t>
            </a:r>
            <a:r>
              <a:rPr lang="de-DE" dirty="0"/>
              <a:t> de </a:t>
            </a:r>
            <a:r>
              <a:rPr lang="de-DE" dirty="0" err="1"/>
              <a:t>bureau</a:t>
            </a:r>
            <a:r>
              <a:rPr lang="de-DE" dirty="0"/>
              <a:t>, le </a:t>
            </a:r>
            <a:r>
              <a:rPr lang="de-DE" dirty="0" err="1"/>
              <a:t>label</a:t>
            </a:r>
            <a:r>
              <a:rPr lang="de-DE" dirty="0"/>
              <a:t> </a:t>
            </a:r>
            <a:r>
              <a:rPr lang="de-DE" dirty="0" err="1"/>
              <a:t>doit</a:t>
            </a:r>
            <a:r>
              <a:rPr lang="de-DE" dirty="0"/>
              <a:t> </a:t>
            </a:r>
            <a:r>
              <a:rPr lang="de-DE" dirty="0" err="1"/>
              <a:t>refléter</a:t>
            </a:r>
            <a:r>
              <a:rPr lang="de-DE" dirty="0"/>
              <a:t> des </a:t>
            </a:r>
            <a:r>
              <a:rPr lang="de-DE" dirty="0" err="1"/>
              <a:t>caractéristiques</a:t>
            </a:r>
            <a:r>
              <a:rPr lang="de-DE" dirty="0"/>
              <a:t> </a:t>
            </a:r>
            <a:r>
              <a:rPr lang="de-DE" dirty="0" err="1"/>
              <a:t>pertinentes</a:t>
            </a:r>
            <a:r>
              <a:rPr lang="de-DE" dirty="0"/>
              <a:t> </a:t>
            </a:r>
            <a:r>
              <a:rPr lang="de-DE" dirty="0" err="1"/>
              <a:t>pour</a:t>
            </a:r>
            <a:r>
              <a:rPr lang="de-DE" dirty="0"/>
              <a:t> le </a:t>
            </a:r>
            <a:r>
              <a:rPr lang="de-DE" dirty="0" err="1"/>
              <a:t>mobilier</a:t>
            </a:r>
            <a:r>
              <a:rPr lang="de-DE" dirty="0"/>
              <a:t> – et non </a:t>
            </a:r>
            <a:r>
              <a:rPr lang="de-DE" dirty="0" err="1"/>
              <a:t>pour</a:t>
            </a:r>
            <a:r>
              <a:rPr lang="de-DE" dirty="0"/>
              <a:t> </a:t>
            </a:r>
            <a:r>
              <a:rPr lang="de-DE" dirty="0" err="1"/>
              <a:t>les</a:t>
            </a:r>
            <a:r>
              <a:rPr lang="de-DE" dirty="0"/>
              <a:t> </a:t>
            </a:r>
            <a:r>
              <a:rPr lang="de-DE" dirty="0" err="1"/>
              <a:t>activités</a:t>
            </a:r>
            <a:r>
              <a:rPr lang="de-DE" dirty="0"/>
              <a:t> non </a:t>
            </a:r>
            <a:r>
              <a:rPr lang="de-DE" dirty="0" err="1"/>
              <a:t>liées</a:t>
            </a:r>
            <a:r>
              <a:rPr lang="de-DE" dirty="0"/>
              <a:t> de </a:t>
            </a:r>
            <a:r>
              <a:rPr lang="de-DE" dirty="0" err="1"/>
              <a:t>l'entreprise</a:t>
            </a:r>
            <a:r>
              <a:rPr lang="de-DE" dirty="0"/>
              <a:t>.</a:t>
            </a:r>
          </a:p>
          <a:p>
            <a:pPr marL="483032" indent="-241516"/>
            <a:r>
              <a:rPr lang="de-DE" dirty="0"/>
              <a:t>Point 2 : « Ils </a:t>
            </a:r>
            <a:r>
              <a:rPr lang="de-DE" dirty="0" err="1"/>
              <a:t>sont</a:t>
            </a:r>
            <a:r>
              <a:rPr lang="de-DE" dirty="0"/>
              <a:t> </a:t>
            </a:r>
            <a:r>
              <a:rPr lang="de-DE" dirty="0" err="1"/>
              <a:t>fondés</a:t>
            </a:r>
            <a:r>
              <a:rPr lang="de-DE" dirty="0"/>
              <a:t> </a:t>
            </a:r>
            <a:r>
              <a:rPr lang="de-DE" dirty="0" err="1"/>
              <a:t>sur</a:t>
            </a:r>
            <a:r>
              <a:rPr lang="de-DE" dirty="0"/>
              <a:t> des </a:t>
            </a:r>
            <a:r>
              <a:rPr lang="de-DE" dirty="0" err="1"/>
              <a:t>critères</a:t>
            </a:r>
            <a:r>
              <a:rPr lang="de-DE" dirty="0"/>
              <a:t> </a:t>
            </a:r>
            <a:r>
              <a:rPr lang="de-DE" dirty="0" err="1"/>
              <a:t>objectivement</a:t>
            </a:r>
            <a:r>
              <a:rPr lang="de-DE" dirty="0"/>
              <a:t> </a:t>
            </a:r>
            <a:r>
              <a:rPr lang="de-DE" dirty="0" err="1"/>
              <a:t>vérifiables</a:t>
            </a:r>
            <a:r>
              <a:rPr lang="de-DE" dirty="0"/>
              <a:t> et non </a:t>
            </a:r>
            <a:r>
              <a:rPr lang="de-DE" dirty="0" err="1"/>
              <a:t>discriminatoires</a:t>
            </a:r>
            <a:r>
              <a:rPr lang="de-DE" dirty="0"/>
              <a:t> » </a:t>
            </a:r>
            <a:r>
              <a:rPr lang="de-DE" dirty="0" err="1"/>
              <a:t>Les</a:t>
            </a:r>
            <a:r>
              <a:rPr lang="de-DE" dirty="0"/>
              <a:t> </a:t>
            </a:r>
            <a:r>
              <a:rPr lang="de-DE" dirty="0" err="1"/>
              <a:t>critères</a:t>
            </a:r>
            <a:r>
              <a:rPr lang="de-DE" dirty="0"/>
              <a:t> </a:t>
            </a:r>
            <a:r>
              <a:rPr lang="de-DE" dirty="0" err="1"/>
              <a:t>doivent</a:t>
            </a:r>
            <a:r>
              <a:rPr lang="de-DE" dirty="0"/>
              <a:t> </a:t>
            </a:r>
            <a:r>
              <a:rPr lang="de-DE" dirty="0" err="1"/>
              <a:t>être</a:t>
            </a:r>
            <a:r>
              <a:rPr lang="de-DE" dirty="0"/>
              <a:t> </a:t>
            </a:r>
            <a:r>
              <a:rPr lang="de-DE" dirty="0" err="1"/>
              <a:t>mesurables</a:t>
            </a:r>
            <a:r>
              <a:rPr lang="de-DE" dirty="0"/>
              <a:t> et </a:t>
            </a:r>
            <a:r>
              <a:rPr lang="de-DE" dirty="0" err="1"/>
              <a:t>équitables</a:t>
            </a:r>
            <a:r>
              <a:rPr lang="de-DE" dirty="0"/>
              <a:t>. Cela </a:t>
            </a:r>
            <a:r>
              <a:rPr lang="de-DE" dirty="0" err="1"/>
              <a:t>garantit</a:t>
            </a:r>
            <a:r>
              <a:rPr lang="de-DE" dirty="0"/>
              <a:t> </a:t>
            </a:r>
            <a:r>
              <a:rPr lang="de-DE" dirty="0" err="1"/>
              <a:t>que</a:t>
            </a:r>
            <a:r>
              <a:rPr lang="de-DE" dirty="0"/>
              <a:t> </a:t>
            </a:r>
            <a:r>
              <a:rPr lang="de-DE" dirty="0" err="1"/>
              <a:t>tous</a:t>
            </a:r>
            <a:r>
              <a:rPr lang="de-DE" dirty="0"/>
              <a:t> </a:t>
            </a:r>
            <a:r>
              <a:rPr lang="de-DE" dirty="0" err="1"/>
              <a:t>les</a:t>
            </a:r>
            <a:r>
              <a:rPr lang="de-DE" dirty="0"/>
              <a:t> </a:t>
            </a:r>
            <a:r>
              <a:rPr lang="de-DE" dirty="0" err="1"/>
              <a:t>fournisseurs</a:t>
            </a:r>
            <a:r>
              <a:rPr lang="de-DE" dirty="0"/>
              <a:t> </a:t>
            </a:r>
            <a:r>
              <a:rPr lang="de-DE" dirty="0" err="1"/>
              <a:t>potentiels</a:t>
            </a:r>
            <a:r>
              <a:rPr lang="de-DE" dirty="0"/>
              <a:t> </a:t>
            </a:r>
            <a:r>
              <a:rPr lang="de-DE" dirty="0" err="1"/>
              <a:t>ont</a:t>
            </a:r>
            <a:r>
              <a:rPr lang="de-DE" dirty="0"/>
              <a:t> </a:t>
            </a:r>
            <a:r>
              <a:rPr lang="de-DE" dirty="0" err="1"/>
              <a:t>les</a:t>
            </a:r>
            <a:r>
              <a:rPr lang="de-DE" dirty="0"/>
              <a:t> </a:t>
            </a:r>
            <a:r>
              <a:rPr lang="de-DE" dirty="0" err="1"/>
              <a:t>mêmes</a:t>
            </a:r>
            <a:r>
              <a:rPr lang="de-DE" dirty="0"/>
              <a:t> </a:t>
            </a:r>
            <a:r>
              <a:rPr lang="de-DE" dirty="0" err="1"/>
              <a:t>chances</a:t>
            </a:r>
            <a:r>
              <a:rPr lang="de-DE" dirty="0"/>
              <a:t> de </a:t>
            </a:r>
            <a:r>
              <a:rPr lang="de-DE" dirty="0" err="1"/>
              <a:t>satisfaire</a:t>
            </a:r>
            <a:r>
              <a:rPr lang="de-DE" dirty="0"/>
              <a:t> </a:t>
            </a:r>
            <a:r>
              <a:rPr lang="de-DE" dirty="0" err="1"/>
              <a:t>aux</a:t>
            </a:r>
            <a:r>
              <a:rPr lang="de-DE" dirty="0"/>
              <a:t> </a:t>
            </a:r>
            <a:r>
              <a:rPr lang="de-DE" dirty="0" err="1"/>
              <a:t>exigences</a:t>
            </a:r>
            <a:r>
              <a:rPr lang="de-DE" dirty="0"/>
              <a:t> </a:t>
            </a:r>
            <a:r>
              <a:rPr lang="de-DE" dirty="0" err="1"/>
              <a:t>sans</a:t>
            </a:r>
            <a:r>
              <a:rPr lang="de-DE" dirty="0"/>
              <a:t> </a:t>
            </a:r>
            <a:r>
              <a:rPr lang="de-DE" dirty="0" err="1"/>
              <a:t>être</a:t>
            </a:r>
            <a:r>
              <a:rPr lang="de-DE" dirty="0"/>
              <a:t> </a:t>
            </a:r>
            <a:r>
              <a:rPr lang="de-DE" dirty="0" err="1"/>
              <a:t>désavantagés</a:t>
            </a:r>
            <a:r>
              <a:rPr lang="de-DE" dirty="0"/>
              <a:t>.</a:t>
            </a:r>
          </a:p>
          <a:p>
            <a:pPr marL="483032" indent="-241516"/>
            <a:r>
              <a:rPr lang="de-DE" dirty="0"/>
              <a:t>Point 3 : « Ils </a:t>
            </a:r>
            <a:r>
              <a:rPr lang="de-DE" dirty="0" err="1"/>
              <a:t>sont</a:t>
            </a:r>
            <a:r>
              <a:rPr lang="de-DE" dirty="0"/>
              <a:t> </a:t>
            </a:r>
            <a:r>
              <a:rPr lang="de-DE" dirty="0" err="1"/>
              <a:t>définis</a:t>
            </a:r>
            <a:r>
              <a:rPr lang="de-DE" dirty="0"/>
              <a:t> </a:t>
            </a:r>
            <a:r>
              <a:rPr lang="de-DE" dirty="0" err="1"/>
              <a:t>dans</a:t>
            </a:r>
            <a:r>
              <a:rPr lang="de-DE" dirty="0"/>
              <a:t> le </a:t>
            </a:r>
            <a:r>
              <a:rPr lang="de-DE" dirty="0" err="1"/>
              <a:t>cadre</a:t>
            </a:r>
            <a:r>
              <a:rPr lang="de-DE" dirty="0"/>
              <a:t> </a:t>
            </a:r>
            <a:r>
              <a:rPr lang="de-DE" dirty="0" err="1"/>
              <a:t>d’un</a:t>
            </a:r>
            <a:r>
              <a:rPr lang="de-DE" dirty="0"/>
              <a:t> </a:t>
            </a:r>
            <a:r>
              <a:rPr lang="de-DE" dirty="0" err="1"/>
              <a:t>processus</a:t>
            </a:r>
            <a:r>
              <a:rPr lang="de-DE" dirty="0"/>
              <a:t> ouvert et transparent... » – </a:t>
            </a:r>
            <a:r>
              <a:rPr lang="de-DE" dirty="0" err="1"/>
              <a:t>Importance</a:t>
            </a:r>
            <a:r>
              <a:rPr lang="de-DE" dirty="0"/>
              <a:t> de </a:t>
            </a:r>
            <a:r>
              <a:rPr lang="de-DE" dirty="0" err="1"/>
              <a:t>l’implication</a:t>
            </a:r>
            <a:r>
              <a:rPr lang="de-DE" dirty="0"/>
              <a:t> des </a:t>
            </a:r>
            <a:r>
              <a:rPr lang="de-DE" dirty="0" err="1"/>
              <a:t>parties</a:t>
            </a:r>
            <a:r>
              <a:rPr lang="de-DE" dirty="0"/>
              <a:t> </a:t>
            </a:r>
            <a:r>
              <a:rPr lang="de-DE" dirty="0" err="1"/>
              <a:t>prenantes</a:t>
            </a:r>
            <a:r>
              <a:rPr lang="de-DE" dirty="0"/>
              <a:t>. </a:t>
            </a:r>
            <a:r>
              <a:rPr lang="de-DE" dirty="0" err="1"/>
              <a:t>Les</a:t>
            </a:r>
            <a:r>
              <a:rPr lang="de-DE" dirty="0"/>
              <a:t> </a:t>
            </a:r>
            <a:r>
              <a:rPr lang="de-DE" dirty="0" err="1"/>
              <a:t>labels</a:t>
            </a:r>
            <a:r>
              <a:rPr lang="de-DE" dirty="0"/>
              <a:t> </a:t>
            </a:r>
            <a:r>
              <a:rPr lang="de-DE" dirty="0" err="1"/>
              <a:t>doivent</a:t>
            </a:r>
            <a:r>
              <a:rPr lang="de-DE" dirty="0"/>
              <a:t> </a:t>
            </a:r>
            <a:r>
              <a:rPr lang="de-DE" dirty="0" err="1"/>
              <a:t>être</a:t>
            </a:r>
            <a:r>
              <a:rPr lang="de-DE" dirty="0"/>
              <a:t> </a:t>
            </a:r>
            <a:r>
              <a:rPr lang="de-DE" dirty="0" err="1"/>
              <a:t>élaborés</a:t>
            </a:r>
            <a:r>
              <a:rPr lang="de-DE" dirty="0"/>
              <a:t> </a:t>
            </a:r>
            <a:r>
              <a:rPr lang="de-DE" dirty="0" err="1"/>
              <a:t>selon</a:t>
            </a:r>
            <a:r>
              <a:rPr lang="de-DE" dirty="0"/>
              <a:t> </a:t>
            </a:r>
            <a:r>
              <a:rPr lang="de-DE" dirty="0" err="1"/>
              <a:t>un</a:t>
            </a:r>
            <a:r>
              <a:rPr lang="de-DE" dirty="0"/>
              <a:t> </a:t>
            </a:r>
            <a:r>
              <a:rPr lang="de-DE" dirty="0" err="1"/>
              <a:t>processus</a:t>
            </a:r>
            <a:r>
              <a:rPr lang="de-DE" dirty="0"/>
              <a:t> transparent </a:t>
            </a:r>
            <a:r>
              <a:rPr lang="de-DE" dirty="0" err="1"/>
              <a:t>intégrant</a:t>
            </a:r>
            <a:r>
              <a:rPr lang="de-DE" dirty="0"/>
              <a:t> </a:t>
            </a:r>
            <a:r>
              <a:rPr lang="de-DE" dirty="0" err="1"/>
              <a:t>les</a:t>
            </a:r>
            <a:r>
              <a:rPr lang="de-DE" dirty="0"/>
              <a:t> </a:t>
            </a:r>
            <a:r>
              <a:rPr lang="de-DE" dirty="0" err="1"/>
              <a:t>contributions</a:t>
            </a:r>
            <a:r>
              <a:rPr lang="de-DE" dirty="0"/>
              <a:t> de </a:t>
            </a:r>
            <a:r>
              <a:rPr lang="de-DE" dirty="0" err="1"/>
              <a:t>différents</a:t>
            </a:r>
            <a:r>
              <a:rPr lang="de-DE" dirty="0"/>
              <a:t> </a:t>
            </a:r>
            <a:r>
              <a:rPr lang="de-DE" dirty="0" err="1"/>
              <a:t>groupes</a:t>
            </a:r>
            <a:r>
              <a:rPr lang="de-DE" dirty="0"/>
              <a:t> – </a:t>
            </a:r>
            <a:r>
              <a:rPr lang="de-DE" dirty="0" err="1"/>
              <a:t>tels</a:t>
            </a:r>
            <a:r>
              <a:rPr lang="de-DE" dirty="0"/>
              <a:t> </a:t>
            </a:r>
            <a:r>
              <a:rPr lang="de-DE" dirty="0" err="1"/>
              <a:t>que</a:t>
            </a:r>
            <a:r>
              <a:rPr lang="de-DE" dirty="0"/>
              <a:t> </a:t>
            </a:r>
            <a:r>
              <a:rPr lang="de-DE" dirty="0" err="1"/>
              <a:t>les</a:t>
            </a:r>
            <a:r>
              <a:rPr lang="de-DE" dirty="0"/>
              <a:t> </a:t>
            </a:r>
            <a:r>
              <a:rPr lang="de-DE" dirty="0" err="1"/>
              <a:t>pouvoirs</a:t>
            </a:r>
            <a:r>
              <a:rPr lang="de-DE" dirty="0"/>
              <a:t> </a:t>
            </a:r>
            <a:r>
              <a:rPr lang="de-DE" dirty="0" err="1"/>
              <a:t>publics</a:t>
            </a:r>
            <a:r>
              <a:rPr lang="de-DE" dirty="0"/>
              <a:t>, </a:t>
            </a:r>
            <a:r>
              <a:rPr lang="de-DE" dirty="0" err="1"/>
              <a:t>les</a:t>
            </a:r>
            <a:r>
              <a:rPr lang="de-DE" dirty="0"/>
              <a:t> ONG, </a:t>
            </a:r>
            <a:r>
              <a:rPr lang="de-DE" dirty="0" err="1"/>
              <a:t>l’industrie</a:t>
            </a:r>
            <a:r>
              <a:rPr lang="de-DE" dirty="0"/>
              <a:t> et </a:t>
            </a:r>
            <a:r>
              <a:rPr lang="de-DE" dirty="0" err="1"/>
              <a:t>les</a:t>
            </a:r>
            <a:r>
              <a:rPr lang="de-DE" dirty="0"/>
              <a:t> </a:t>
            </a:r>
            <a:r>
              <a:rPr lang="de-DE" dirty="0" err="1"/>
              <a:t>consommateurs</a:t>
            </a:r>
            <a:r>
              <a:rPr lang="de-DE" dirty="0"/>
              <a:t> – </a:t>
            </a:r>
            <a:r>
              <a:rPr lang="de-DE" dirty="0" err="1"/>
              <a:t>afin</a:t>
            </a:r>
            <a:r>
              <a:rPr lang="de-DE" dirty="0"/>
              <a:t> de </a:t>
            </a:r>
            <a:r>
              <a:rPr lang="de-DE" dirty="0" err="1"/>
              <a:t>garantir</a:t>
            </a:r>
            <a:r>
              <a:rPr lang="de-DE" dirty="0"/>
              <a:t> </a:t>
            </a:r>
            <a:r>
              <a:rPr lang="de-DE" dirty="0" err="1"/>
              <a:t>leur</a:t>
            </a:r>
            <a:r>
              <a:rPr lang="de-DE" dirty="0"/>
              <a:t> </a:t>
            </a:r>
            <a:r>
              <a:rPr lang="de-DE" dirty="0" err="1"/>
              <a:t>légitimité</a:t>
            </a:r>
            <a:r>
              <a:rPr lang="de-DE" dirty="0"/>
              <a:t> et </a:t>
            </a:r>
            <a:r>
              <a:rPr lang="de-DE" dirty="0" err="1"/>
              <a:t>leur</a:t>
            </a:r>
            <a:r>
              <a:rPr lang="de-DE" dirty="0"/>
              <a:t> large </a:t>
            </a:r>
            <a:r>
              <a:rPr lang="de-DE" dirty="0" err="1"/>
              <a:t>acceptation</a:t>
            </a:r>
            <a:r>
              <a:rPr lang="de-DE" dirty="0"/>
              <a:t>.</a:t>
            </a:r>
          </a:p>
          <a:p>
            <a:pPr marL="483032" indent="-241516"/>
            <a:r>
              <a:rPr lang="de-DE" dirty="0"/>
              <a:t>Point 4 : « Ils </a:t>
            </a:r>
            <a:r>
              <a:rPr lang="de-DE" dirty="0" err="1"/>
              <a:t>sont</a:t>
            </a:r>
            <a:r>
              <a:rPr lang="de-DE" dirty="0"/>
              <a:t> </a:t>
            </a:r>
            <a:r>
              <a:rPr lang="de-DE" dirty="0" err="1"/>
              <a:t>accessibles</a:t>
            </a:r>
            <a:r>
              <a:rPr lang="de-DE" dirty="0"/>
              <a:t> à </a:t>
            </a:r>
            <a:r>
              <a:rPr lang="de-DE" dirty="0" err="1"/>
              <a:t>toutes</a:t>
            </a:r>
            <a:r>
              <a:rPr lang="de-DE" dirty="0"/>
              <a:t> </a:t>
            </a:r>
            <a:r>
              <a:rPr lang="de-DE" dirty="0" err="1"/>
              <a:t>les</a:t>
            </a:r>
            <a:r>
              <a:rPr lang="de-DE" dirty="0"/>
              <a:t> </a:t>
            </a:r>
            <a:r>
              <a:rPr lang="de-DE" dirty="0" err="1"/>
              <a:t>parties</a:t>
            </a:r>
            <a:r>
              <a:rPr lang="de-DE" dirty="0"/>
              <a:t> </a:t>
            </a:r>
            <a:r>
              <a:rPr lang="de-DE" dirty="0" err="1"/>
              <a:t>intéressées</a:t>
            </a:r>
            <a:r>
              <a:rPr lang="de-DE" dirty="0"/>
              <a:t>. »</a:t>
            </a:r>
            <a:br>
              <a:rPr lang="de-DE" dirty="0"/>
            </a:br>
            <a:r>
              <a:rPr lang="de-DE" dirty="0" err="1"/>
              <a:t>Les</a:t>
            </a:r>
            <a:r>
              <a:rPr lang="de-DE" dirty="0"/>
              <a:t> </a:t>
            </a:r>
            <a:r>
              <a:rPr lang="de-DE" dirty="0" err="1"/>
              <a:t>labels</a:t>
            </a:r>
            <a:r>
              <a:rPr lang="de-DE" dirty="0"/>
              <a:t> ne </a:t>
            </a:r>
            <a:r>
              <a:rPr lang="de-DE" dirty="0" err="1"/>
              <a:t>doivent</a:t>
            </a:r>
            <a:r>
              <a:rPr lang="de-DE" dirty="0"/>
              <a:t> </a:t>
            </a:r>
            <a:r>
              <a:rPr lang="de-DE" dirty="0" err="1"/>
              <a:t>pas</a:t>
            </a:r>
            <a:r>
              <a:rPr lang="de-DE" dirty="0"/>
              <a:t> </a:t>
            </a:r>
            <a:r>
              <a:rPr lang="de-DE" dirty="0" err="1"/>
              <a:t>être</a:t>
            </a:r>
            <a:r>
              <a:rPr lang="de-DE" dirty="0"/>
              <a:t> </a:t>
            </a:r>
            <a:r>
              <a:rPr lang="de-DE" dirty="0" err="1"/>
              <a:t>exclusifs</a:t>
            </a:r>
            <a:r>
              <a:rPr lang="de-DE" dirty="0"/>
              <a:t>. </a:t>
            </a:r>
            <a:r>
              <a:rPr lang="de-DE" dirty="0" err="1"/>
              <a:t>Tous</a:t>
            </a:r>
            <a:r>
              <a:rPr lang="de-DE" dirty="0"/>
              <a:t> </a:t>
            </a:r>
            <a:r>
              <a:rPr lang="de-DE" dirty="0" err="1"/>
              <a:t>les</a:t>
            </a:r>
            <a:r>
              <a:rPr lang="de-DE" dirty="0"/>
              <a:t> </a:t>
            </a:r>
            <a:r>
              <a:rPr lang="de-DE" dirty="0" err="1"/>
              <a:t>fournisseurs</a:t>
            </a:r>
            <a:r>
              <a:rPr lang="de-DE" dirty="0"/>
              <a:t> </a:t>
            </a:r>
            <a:r>
              <a:rPr lang="de-DE" dirty="0" err="1"/>
              <a:t>potentiels</a:t>
            </a:r>
            <a:r>
              <a:rPr lang="de-DE" dirty="0"/>
              <a:t> </a:t>
            </a:r>
            <a:r>
              <a:rPr lang="de-DE" dirty="0" err="1"/>
              <a:t>doivent</a:t>
            </a:r>
            <a:r>
              <a:rPr lang="de-DE" dirty="0"/>
              <a:t> </a:t>
            </a:r>
            <a:r>
              <a:rPr lang="de-DE" dirty="0" err="1"/>
              <a:t>avoir</a:t>
            </a:r>
            <a:r>
              <a:rPr lang="de-DE" dirty="0"/>
              <a:t> </a:t>
            </a:r>
            <a:r>
              <a:rPr lang="de-DE" dirty="0" err="1"/>
              <a:t>accès</a:t>
            </a:r>
            <a:r>
              <a:rPr lang="de-DE" dirty="0"/>
              <a:t> </a:t>
            </a:r>
            <a:r>
              <a:rPr lang="de-DE" dirty="0" err="1"/>
              <a:t>aux</a:t>
            </a:r>
            <a:r>
              <a:rPr lang="de-DE" dirty="0"/>
              <a:t> </a:t>
            </a:r>
            <a:r>
              <a:rPr lang="de-DE" dirty="0" err="1"/>
              <a:t>informations</a:t>
            </a:r>
            <a:r>
              <a:rPr lang="de-DE" dirty="0"/>
              <a:t> relatives au </a:t>
            </a:r>
            <a:r>
              <a:rPr lang="de-DE" dirty="0" err="1"/>
              <a:t>label</a:t>
            </a:r>
            <a:r>
              <a:rPr lang="de-DE" dirty="0"/>
              <a:t> et à la </a:t>
            </a:r>
            <a:r>
              <a:rPr lang="de-DE" dirty="0" err="1"/>
              <a:t>procédure</a:t>
            </a:r>
            <a:r>
              <a:rPr lang="de-DE" dirty="0"/>
              <a:t> </a:t>
            </a:r>
            <a:r>
              <a:rPr lang="de-DE" dirty="0" err="1"/>
              <a:t>permettant</a:t>
            </a:r>
            <a:r>
              <a:rPr lang="de-DE" dirty="0"/>
              <a:t> de </a:t>
            </a:r>
            <a:r>
              <a:rPr lang="de-DE" dirty="0" err="1"/>
              <a:t>l'obtenir</a:t>
            </a:r>
            <a:r>
              <a:rPr lang="de-DE" dirty="0"/>
              <a:t>.</a:t>
            </a:r>
          </a:p>
          <a:p>
            <a:pPr marL="483032" indent="-241516"/>
            <a:r>
              <a:rPr lang="de-DE" dirty="0"/>
              <a:t>Point 5 : « Ils </a:t>
            </a:r>
            <a:r>
              <a:rPr lang="de-DE" dirty="0" err="1"/>
              <a:t>sont</a:t>
            </a:r>
            <a:r>
              <a:rPr lang="de-DE" dirty="0"/>
              <a:t> </a:t>
            </a:r>
            <a:r>
              <a:rPr lang="de-DE" dirty="0" err="1"/>
              <a:t>définis</a:t>
            </a:r>
            <a:r>
              <a:rPr lang="de-DE" dirty="0"/>
              <a:t> par </a:t>
            </a:r>
            <a:r>
              <a:rPr lang="de-DE" dirty="0" err="1"/>
              <a:t>un</a:t>
            </a:r>
            <a:r>
              <a:rPr lang="de-DE" dirty="0"/>
              <a:t> </a:t>
            </a:r>
            <a:r>
              <a:rPr lang="de-DE" dirty="0" err="1"/>
              <a:t>tiers</a:t>
            </a:r>
            <a:r>
              <a:rPr lang="de-DE" dirty="0"/>
              <a:t>... » </a:t>
            </a:r>
            <a:r>
              <a:rPr lang="de-DE" dirty="0" err="1"/>
              <a:t>L'opérateur</a:t>
            </a:r>
            <a:r>
              <a:rPr lang="de-DE" dirty="0"/>
              <a:t> </a:t>
            </a:r>
            <a:r>
              <a:rPr lang="de-DE" dirty="0" err="1"/>
              <a:t>économique</a:t>
            </a:r>
            <a:r>
              <a:rPr lang="de-DE" dirty="0"/>
              <a:t> (c'est-à-</a:t>
            </a:r>
            <a:r>
              <a:rPr lang="de-DE" dirty="0" err="1"/>
              <a:t>dire</a:t>
            </a:r>
            <a:r>
              <a:rPr lang="de-DE" dirty="0"/>
              <a:t> le </a:t>
            </a:r>
            <a:r>
              <a:rPr lang="de-DE" dirty="0" err="1"/>
              <a:t>fournisseur</a:t>
            </a:r>
            <a:r>
              <a:rPr lang="de-DE" dirty="0"/>
              <a:t>) ne </a:t>
            </a:r>
            <a:r>
              <a:rPr lang="de-DE" dirty="0" err="1"/>
              <a:t>doit</a:t>
            </a:r>
            <a:r>
              <a:rPr lang="de-DE" dirty="0"/>
              <a:t> </a:t>
            </a:r>
            <a:r>
              <a:rPr lang="de-DE" dirty="0" err="1"/>
              <a:t>exercer</a:t>
            </a:r>
            <a:r>
              <a:rPr lang="de-DE" dirty="0"/>
              <a:t> </a:t>
            </a:r>
            <a:r>
              <a:rPr lang="de-DE" dirty="0" err="1"/>
              <a:t>aucun</a:t>
            </a:r>
            <a:r>
              <a:rPr lang="de-DE" dirty="0"/>
              <a:t> </a:t>
            </a:r>
            <a:r>
              <a:rPr lang="de-DE" dirty="0" err="1"/>
              <a:t>contrôle</a:t>
            </a:r>
            <a:r>
              <a:rPr lang="de-DE" dirty="0"/>
              <a:t> </a:t>
            </a:r>
            <a:r>
              <a:rPr lang="de-DE" dirty="0" err="1"/>
              <a:t>sur</a:t>
            </a:r>
            <a:r>
              <a:rPr lang="de-DE" dirty="0"/>
              <a:t> </a:t>
            </a:r>
            <a:r>
              <a:rPr lang="de-DE" dirty="0" err="1"/>
              <a:t>l'organisme</a:t>
            </a:r>
            <a:r>
              <a:rPr lang="de-DE" dirty="0"/>
              <a:t> </a:t>
            </a:r>
            <a:r>
              <a:rPr lang="de-DE" dirty="0" err="1"/>
              <a:t>qui</a:t>
            </a:r>
            <a:r>
              <a:rPr lang="de-DE" dirty="0"/>
              <a:t> </a:t>
            </a:r>
            <a:r>
              <a:rPr lang="de-DE" dirty="0" err="1"/>
              <a:t>attribue</a:t>
            </a:r>
            <a:r>
              <a:rPr lang="de-DE" dirty="0"/>
              <a:t> le </a:t>
            </a:r>
            <a:r>
              <a:rPr lang="de-DE" dirty="0" err="1"/>
              <a:t>label</a:t>
            </a:r>
            <a:r>
              <a:rPr lang="de-DE" dirty="0"/>
              <a:t>. Cela </a:t>
            </a:r>
            <a:r>
              <a:rPr lang="de-DE" dirty="0" err="1"/>
              <a:t>garantit</a:t>
            </a:r>
            <a:r>
              <a:rPr lang="de-DE" dirty="0"/>
              <a:t> </a:t>
            </a:r>
            <a:r>
              <a:rPr lang="de-DE" dirty="0" err="1"/>
              <a:t>l'indépendance</a:t>
            </a:r>
            <a:r>
              <a:rPr lang="de-DE" dirty="0"/>
              <a:t> et la </a:t>
            </a:r>
            <a:r>
              <a:rPr lang="de-DE" dirty="0" err="1"/>
              <a:t>crédibilité</a:t>
            </a:r>
            <a:r>
              <a:rPr lang="de-DE" dirty="0"/>
              <a:t> du </a:t>
            </a:r>
            <a:r>
              <a:rPr lang="de-DE" dirty="0" err="1"/>
              <a:t>label</a:t>
            </a:r>
            <a:r>
              <a:rPr lang="de-DE" dirty="0"/>
              <a:t>.</a:t>
            </a:r>
          </a:p>
          <a:p>
            <a:pPr marL="483032" indent="-241516"/>
            <a:endParaRPr lang="de-DE" dirty="0"/>
          </a:p>
        </p:txBody>
      </p:sp>
      <p:sp>
        <p:nvSpPr>
          <p:cNvPr id="272" name="Google Shape;272;p45: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19</a:t>
            </a:fld>
            <a:endParaRPr sz="13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119" name="Google Shape;119;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78" name="Google Shape;278;p4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a:t>C'est </a:t>
            </a:r>
            <a:r>
              <a:rPr lang="de-DE" dirty="0" err="1"/>
              <a:t>ce</a:t>
            </a:r>
            <a:r>
              <a:rPr lang="de-DE" dirty="0"/>
              <a:t> </a:t>
            </a:r>
            <a:r>
              <a:rPr lang="de-DE" dirty="0" err="1"/>
              <a:t>qu'illustre</a:t>
            </a:r>
            <a:r>
              <a:rPr lang="de-DE" dirty="0"/>
              <a:t> le </a:t>
            </a:r>
            <a:r>
              <a:rPr lang="de-DE" dirty="0" err="1"/>
              <a:t>point</a:t>
            </a:r>
            <a:r>
              <a:rPr lang="de-DE" dirty="0"/>
              <a:t> 5 de la </a:t>
            </a:r>
            <a:r>
              <a:rPr lang="de-DE" dirty="0" err="1"/>
              <a:t>diapositive</a:t>
            </a:r>
            <a:r>
              <a:rPr lang="de-DE" dirty="0"/>
              <a:t> </a:t>
            </a:r>
            <a:r>
              <a:rPr lang="de-DE" dirty="0" err="1"/>
              <a:t>précédente</a:t>
            </a:r>
            <a:r>
              <a:rPr lang="de-DE" dirty="0"/>
              <a:t> : </a:t>
            </a:r>
            <a:r>
              <a:rPr lang="de-DE" dirty="0" err="1"/>
              <a:t>une</a:t>
            </a:r>
            <a:r>
              <a:rPr lang="de-DE" dirty="0"/>
              <a:t> auto-</a:t>
            </a:r>
            <a:r>
              <a:rPr lang="de-DE" dirty="0" err="1"/>
              <a:t>certification</a:t>
            </a:r>
            <a:r>
              <a:rPr lang="de-DE" dirty="0"/>
              <a:t> ne </a:t>
            </a:r>
            <a:r>
              <a:rPr lang="de-DE" dirty="0" err="1"/>
              <a:t>satisfait</a:t>
            </a:r>
            <a:r>
              <a:rPr lang="de-DE" dirty="0"/>
              <a:t> </a:t>
            </a:r>
            <a:r>
              <a:rPr lang="de-DE" dirty="0" err="1"/>
              <a:t>pas</a:t>
            </a:r>
            <a:r>
              <a:rPr lang="de-DE" dirty="0"/>
              <a:t> </a:t>
            </a:r>
            <a:r>
              <a:rPr lang="de-DE" dirty="0" err="1"/>
              <a:t>aux</a:t>
            </a:r>
            <a:r>
              <a:rPr lang="de-DE" dirty="0"/>
              <a:t> </a:t>
            </a:r>
            <a:r>
              <a:rPr lang="de-DE" dirty="0" err="1"/>
              <a:t>exigences</a:t>
            </a:r>
            <a:r>
              <a:rPr lang="de-DE" dirty="0"/>
              <a:t> de </a:t>
            </a:r>
            <a:r>
              <a:rPr lang="de-DE" dirty="0" err="1"/>
              <a:t>l'article</a:t>
            </a:r>
            <a:r>
              <a:rPr lang="de-DE" dirty="0"/>
              <a:t> 43 de la </a:t>
            </a:r>
            <a:r>
              <a:rPr lang="de-DE" dirty="0" err="1"/>
              <a:t>directive</a:t>
            </a:r>
            <a:r>
              <a:rPr lang="de-DE" dirty="0"/>
              <a:t> 2014/24/UE </a:t>
            </a:r>
            <a:r>
              <a:rPr lang="de-DE" dirty="0" err="1"/>
              <a:t>sur</a:t>
            </a:r>
            <a:r>
              <a:rPr lang="de-DE" dirty="0"/>
              <a:t> la </a:t>
            </a:r>
            <a:r>
              <a:rPr lang="de-DE" dirty="0" err="1"/>
              <a:t>passation</a:t>
            </a:r>
            <a:r>
              <a:rPr lang="de-DE" dirty="0"/>
              <a:t> des </a:t>
            </a:r>
            <a:r>
              <a:rPr lang="de-DE" dirty="0" err="1"/>
              <a:t>marchés</a:t>
            </a:r>
            <a:r>
              <a:rPr lang="de-DE" dirty="0"/>
              <a:t> </a:t>
            </a:r>
            <a:r>
              <a:rPr lang="de-DE" dirty="0" err="1"/>
              <a:t>publics</a:t>
            </a:r>
            <a:r>
              <a:rPr lang="de-DE" dirty="0"/>
              <a:t> et ne </a:t>
            </a:r>
            <a:r>
              <a:rPr lang="de-DE" dirty="0" err="1"/>
              <a:t>peut</a:t>
            </a:r>
            <a:r>
              <a:rPr lang="de-DE" dirty="0"/>
              <a:t> </a:t>
            </a:r>
            <a:r>
              <a:rPr lang="de-DE" dirty="0" err="1"/>
              <a:t>donc</a:t>
            </a:r>
            <a:r>
              <a:rPr lang="de-DE" dirty="0"/>
              <a:t> </a:t>
            </a:r>
            <a:r>
              <a:rPr lang="de-DE" dirty="0" err="1"/>
              <a:t>pas</a:t>
            </a:r>
            <a:r>
              <a:rPr lang="de-DE" dirty="0"/>
              <a:t> </a:t>
            </a:r>
            <a:r>
              <a:rPr lang="de-DE" dirty="0" err="1"/>
              <a:t>être</a:t>
            </a:r>
            <a:r>
              <a:rPr lang="de-DE" dirty="0"/>
              <a:t> </a:t>
            </a:r>
            <a:r>
              <a:rPr lang="de-DE" dirty="0" err="1"/>
              <a:t>utilisée</a:t>
            </a:r>
            <a:r>
              <a:rPr lang="de-DE" dirty="0"/>
              <a:t> </a:t>
            </a:r>
            <a:r>
              <a:rPr lang="de-DE" dirty="0" err="1"/>
              <a:t>dans</a:t>
            </a:r>
            <a:r>
              <a:rPr lang="de-DE" dirty="0"/>
              <a:t> le </a:t>
            </a:r>
            <a:r>
              <a:rPr lang="de-DE" dirty="0" err="1"/>
              <a:t>cadre</a:t>
            </a:r>
            <a:r>
              <a:rPr lang="de-DE" dirty="0"/>
              <a:t> </a:t>
            </a:r>
            <a:r>
              <a:rPr lang="de-DE" dirty="0" err="1"/>
              <a:t>d'une</a:t>
            </a:r>
            <a:r>
              <a:rPr lang="de-DE" dirty="0"/>
              <a:t> </a:t>
            </a:r>
            <a:r>
              <a:rPr lang="de-DE" dirty="0" err="1"/>
              <a:t>procédure</a:t>
            </a:r>
            <a:r>
              <a:rPr lang="de-DE" dirty="0"/>
              <a:t> de </a:t>
            </a:r>
            <a:r>
              <a:rPr lang="de-DE" dirty="0" err="1"/>
              <a:t>passation</a:t>
            </a:r>
            <a:r>
              <a:rPr lang="de-DE" dirty="0"/>
              <a:t> de </a:t>
            </a:r>
            <a:r>
              <a:rPr lang="de-DE" dirty="0" err="1"/>
              <a:t>marché</a:t>
            </a:r>
            <a:r>
              <a:rPr lang="de-DE" dirty="0"/>
              <a:t> comme </a:t>
            </a:r>
            <a:r>
              <a:rPr lang="de-DE" dirty="0" err="1"/>
              <a:t>moyen</a:t>
            </a:r>
            <a:r>
              <a:rPr lang="de-DE" dirty="0"/>
              <a:t> de </a:t>
            </a:r>
            <a:r>
              <a:rPr lang="de-DE" dirty="0" err="1"/>
              <a:t>vérifier</a:t>
            </a:r>
            <a:r>
              <a:rPr lang="de-DE" dirty="0"/>
              <a:t> la </a:t>
            </a:r>
            <a:r>
              <a:rPr lang="de-DE" dirty="0" err="1"/>
              <a:t>conformité</a:t>
            </a:r>
            <a:endParaRPr lang="de-DE" dirty="0"/>
          </a:p>
        </p:txBody>
      </p:sp>
      <p:sp>
        <p:nvSpPr>
          <p:cNvPr id="279" name="Google Shape;279;p4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20</a:t>
            </a:fld>
            <a:endParaRPr sz="13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89" name="Google Shape;289;p47: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err="1"/>
              <a:t>Une</a:t>
            </a:r>
            <a:r>
              <a:rPr lang="de-DE" b="0" dirty="0"/>
              <a:t> </a:t>
            </a:r>
            <a:r>
              <a:rPr lang="de-DE" b="0" dirty="0" err="1"/>
              <a:t>référence</a:t>
            </a:r>
            <a:r>
              <a:rPr lang="de-DE" b="0" dirty="0"/>
              <a:t> </a:t>
            </a:r>
            <a:r>
              <a:rPr lang="de-DE" b="0" dirty="0" err="1"/>
              <a:t>générale</a:t>
            </a:r>
            <a:r>
              <a:rPr lang="de-DE" b="0" dirty="0"/>
              <a:t> à </a:t>
            </a:r>
            <a:r>
              <a:rPr lang="de-DE" b="0" dirty="0" err="1"/>
              <a:t>un</a:t>
            </a:r>
            <a:r>
              <a:rPr lang="de-DE" b="0" dirty="0"/>
              <a:t> </a:t>
            </a:r>
            <a:r>
              <a:rPr lang="de-DE" b="0" dirty="0" err="1"/>
              <a:t>label</a:t>
            </a:r>
            <a:r>
              <a:rPr lang="de-DE" b="0" dirty="0"/>
              <a:t> </a:t>
            </a:r>
            <a:r>
              <a:rPr lang="de-DE" b="0" dirty="0" err="1"/>
              <a:t>n'est</a:t>
            </a:r>
            <a:r>
              <a:rPr lang="de-DE" b="0" dirty="0"/>
              <a:t> possible </a:t>
            </a:r>
            <a:r>
              <a:rPr lang="de-DE" b="0" dirty="0" err="1"/>
              <a:t>que</a:t>
            </a:r>
            <a:r>
              <a:rPr lang="de-DE" b="0" dirty="0"/>
              <a:t> si le </a:t>
            </a:r>
            <a:r>
              <a:rPr lang="de-DE" b="0" dirty="0" err="1"/>
              <a:t>produit</a:t>
            </a:r>
            <a:r>
              <a:rPr lang="de-DE" b="0" dirty="0"/>
              <a:t> </a:t>
            </a:r>
            <a:r>
              <a:rPr lang="de-DE" b="0" dirty="0" err="1"/>
              <a:t>ou</a:t>
            </a:r>
            <a:r>
              <a:rPr lang="de-DE" b="0" dirty="0"/>
              <a:t> le </a:t>
            </a:r>
            <a:r>
              <a:rPr lang="de-DE" b="0" dirty="0" err="1"/>
              <a:t>service</a:t>
            </a:r>
            <a:r>
              <a:rPr lang="de-DE" b="0" dirty="0"/>
              <a:t> </a:t>
            </a:r>
            <a:r>
              <a:rPr lang="de-DE" b="0" dirty="0" err="1"/>
              <a:t>doit</a:t>
            </a:r>
            <a:r>
              <a:rPr lang="de-DE" b="0" dirty="0"/>
              <a:t> </a:t>
            </a:r>
            <a:r>
              <a:rPr lang="de-DE" b="0" dirty="0" err="1"/>
              <a:t>satisfaire</a:t>
            </a:r>
            <a:r>
              <a:rPr lang="de-DE" b="0" dirty="0"/>
              <a:t> à </a:t>
            </a:r>
            <a:r>
              <a:rPr lang="de-DE" b="0" dirty="0" err="1"/>
              <a:t>tous</a:t>
            </a:r>
            <a:r>
              <a:rPr lang="de-DE" b="0" dirty="0"/>
              <a:t> </a:t>
            </a:r>
            <a:r>
              <a:rPr lang="de-DE" b="0" dirty="0" err="1"/>
              <a:t>les</a:t>
            </a:r>
            <a:r>
              <a:rPr lang="de-DE" b="0" dirty="0"/>
              <a:t> </a:t>
            </a:r>
            <a:r>
              <a:rPr lang="de-DE" b="0" dirty="0" err="1"/>
              <a:t>critères</a:t>
            </a:r>
            <a:r>
              <a:rPr lang="de-DE" b="0" dirty="0"/>
              <a:t> de </a:t>
            </a:r>
            <a:r>
              <a:rPr lang="de-DE" b="0" dirty="0" err="1"/>
              <a:t>ce</a:t>
            </a:r>
            <a:r>
              <a:rPr lang="de-DE" b="0" dirty="0"/>
              <a:t> </a:t>
            </a:r>
            <a:r>
              <a:rPr lang="de-DE" b="0" dirty="0" err="1"/>
              <a:t>label</a:t>
            </a:r>
            <a:r>
              <a:rPr lang="de-DE" b="0" dirty="0"/>
              <a:t>. Si </a:t>
            </a:r>
            <a:r>
              <a:rPr lang="de-DE" b="0" dirty="0" err="1"/>
              <a:t>seuls</a:t>
            </a:r>
            <a:r>
              <a:rPr lang="de-DE" b="0" dirty="0"/>
              <a:t> </a:t>
            </a:r>
            <a:r>
              <a:rPr lang="de-DE" b="0" dirty="0" err="1"/>
              <a:t>certains</a:t>
            </a:r>
            <a:r>
              <a:rPr lang="de-DE" b="0" dirty="0"/>
              <a:t> </a:t>
            </a:r>
            <a:r>
              <a:rPr lang="de-DE" b="0" dirty="0" err="1"/>
              <a:t>critères</a:t>
            </a:r>
            <a:r>
              <a:rPr lang="de-DE" b="0" dirty="0"/>
              <a:t> </a:t>
            </a:r>
            <a:r>
              <a:rPr lang="de-DE" b="0" dirty="0" err="1"/>
              <a:t>doivent</a:t>
            </a:r>
            <a:r>
              <a:rPr lang="de-DE" b="0" dirty="0"/>
              <a:t> </a:t>
            </a:r>
            <a:r>
              <a:rPr lang="de-DE" b="0" dirty="0" err="1"/>
              <a:t>être</a:t>
            </a:r>
            <a:r>
              <a:rPr lang="de-DE" b="0" dirty="0"/>
              <a:t> </a:t>
            </a:r>
            <a:r>
              <a:rPr lang="de-DE" b="0" dirty="0" err="1"/>
              <a:t>remplis</a:t>
            </a:r>
            <a:r>
              <a:rPr lang="de-DE" b="0" dirty="0"/>
              <a:t>, </a:t>
            </a:r>
            <a:r>
              <a:rPr lang="de-DE" b="0" dirty="0" err="1"/>
              <a:t>ces</a:t>
            </a:r>
            <a:r>
              <a:rPr lang="de-DE" b="0" dirty="0"/>
              <a:t> </a:t>
            </a:r>
            <a:r>
              <a:rPr lang="de-DE" b="0" dirty="0" err="1"/>
              <a:t>exigences</a:t>
            </a:r>
            <a:r>
              <a:rPr lang="de-DE" b="0" dirty="0"/>
              <a:t> </a:t>
            </a:r>
            <a:r>
              <a:rPr lang="de-DE" b="0" dirty="0" err="1"/>
              <a:t>doivent</a:t>
            </a:r>
            <a:r>
              <a:rPr lang="de-DE" b="0" dirty="0"/>
              <a:t> </a:t>
            </a:r>
            <a:r>
              <a:rPr lang="de-DE" b="0" dirty="0" err="1"/>
              <a:t>être</a:t>
            </a:r>
            <a:r>
              <a:rPr lang="de-DE" b="0" dirty="0"/>
              <a:t> </a:t>
            </a:r>
            <a:r>
              <a:rPr lang="de-DE" b="0" dirty="0" err="1"/>
              <a:t>précisées</a:t>
            </a:r>
            <a:r>
              <a:rPr lang="de-DE" b="0" dirty="0"/>
              <a:t> </a:t>
            </a:r>
            <a:r>
              <a:rPr lang="de-DE" b="0" dirty="0" err="1"/>
              <a:t>dans</a:t>
            </a:r>
            <a:r>
              <a:rPr lang="de-DE" b="0" dirty="0"/>
              <a:t> le dossier </a:t>
            </a:r>
            <a:r>
              <a:rPr lang="de-DE" b="0" dirty="0" err="1"/>
              <a:t>d'appel</a:t>
            </a:r>
            <a:r>
              <a:rPr lang="de-DE" b="0" dirty="0"/>
              <a:t> </a:t>
            </a:r>
            <a:r>
              <a:rPr lang="de-DE" b="0" dirty="0" err="1"/>
              <a:t>d'offres</a:t>
            </a:r>
            <a:r>
              <a:rPr lang="de-DE" b="0" dirty="0"/>
              <a:t>.</a:t>
            </a:r>
          </a:p>
          <a:p>
            <a:pPr marL="483032" indent="-241516"/>
            <a:endParaRPr lang="de-DE" b="0" dirty="0"/>
          </a:p>
          <a:p>
            <a:pPr marL="483032" indent="-241516"/>
            <a:r>
              <a:rPr lang="de-DE" b="0" dirty="0" err="1"/>
              <a:t>D'autres</a:t>
            </a:r>
            <a:r>
              <a:rPr lang="de-DE" b="0" dirty="0"/>
              <a:t> </a:t>
            </a:r>
            <a:r>
              <a:rPr lang="de-DE" b="0" dirty="0" err="1"/>
              <a:t>labels</a:t>
            </a:r>
            <a:r>
              <a:rPr lang="de-DE" b="0" dirty="0"/>
              <a:t> </a:t>
            </a:r>
            <a:r>
              <a:rPr lang="de-DE" b="0" dirty="0" err="1"/>
              <a:t>équivalents</a:t>
            </a:r>
            <a:r>
              <a:rPr lang="de-DE" b="0" dirty="0"/>
              <a:t> </a:t>
            </a:r>
            <a:r>
              <a:rPr lang="de-DE" b="0" dirty="0" err="1"/>
              <a:t>doivent</a:t>
            </a:r>
            <a:r>
              <a:rPr lang="de-DE" b="0" dirty="0"/>
              <a:t> </a:t>
            </a:r>
            <a:r>
              <a:rPr lang="de-DE" b="0" dirty="0" err="1"/>
              <a:t>être</a:t>
            </a:r>
            <a:r>
              <a:rPr lang="de-DE" b="0" dirty="0"/>
              <a:t> </a:t>
            </a:r>
            <a:r>
              <a:rPr lang="de-DE" b="0" dirty="0" err="1"/>
              <a:t>acceptés</a:t>
            </a:r>
            <a:r>
              <a:rPr lang="de-DE" b="0" dirty="0"/>
              <a:t> – Si </a:t>
            </a:r>
            <a:r>
              <a:rPr lang="de-DE" b="0" dirty="0" err="1"/>
              <a:t>un</a:t>
            </a:r>
            <a:r>
              <a:rPr lang="de-DE" b="0" dirty="0"/>
              <a:t> </a:t>
            </a:r>
            <a:r>
              <a:rPr lang="de-DE" b="0" dirty="0" err="1"/>
              <a:t>fournisseur</a:t>
            </a:r>
            <a:r>
              <a:rPr lang="de-DE" b="0" dirty="0"/>
              <a:t> </a:t>
            </a:r>
            <a:r>
              <a:rPr lang="de-DE" b="0" dirty="0" err="1"/>
              <a:t>dispose</a:t>
            </a:r>
            <a:r>
              <a:rPr lang="de-DE" b="0" dirty="0"/>
              <a:t> </a:t>
            </a:r>
            <a:r>
              <a:rPr lang="de-DE" b="0" dirty="0" err="1"/>
              <a:t>d'un</a:t>
            </a:r>
            <a:r>
              <a:rPr lang="de-DE" b="0" dirty="0"/>
              <a:t> </a:t>
            </a:r>
            <a:r>
              <a:rPr lang="de-DE" b="0" dirty="0" err="1"/>
              <a:t>autre</a:t>
            </a:r>
            <a:r>
              <a:rPr lang="de-DE" b="0" dirty="0"/>
              <a:t> </a:t>
            </a:r>
            <a:r>
              <a:rPr lang="de-DE" b="0" dirty="0" err="1"/>
              <a:t>label</a:t>
            </a:r>
            <a:r>
              <a:rPr lang="de-DE" b="0" dirty="0"/>
              <a:t> </a:t>
            </a:r>
            <a:r>
              <a:rPr lang="de-DE" b="0" dirty="0" err="1"/>
              <a:t>répondant</a:t>
            </a:r>
            <a:r>
              <a:rPr lang="de-DE" b="0" dirty="0"/>
              <a:t> </a:t>
            </a:r>
            <a:r>
              <a:rPr lang="de-DE" b="0" dirty="0" err="1"/>
              <a:t>aux</a:t>
            </a:r>
            <a:r>
              <a:rPr lang="de-DE" b="0" dirty="0"/>
              <a:t> </a:t>
            </a:r>
            <a:r>
              <a:rPr lang="de-DE" b="0" dirty="0" err="1"/>
              <a:t>mêmes</a:t>
            </a:r>
            <a:r>
              <a:rPr lang="de-DE" b="0" dirty="0"/>
              <a:t> </a:t>
            </a:r>
            <a:r>
              <a:rPr lang="de-DE" b="0" dirty="0" err="1"/>
              <a:t>normes</a:t>
            </a:r>
            <a:r>
              <a:rPr lang="de-DE" b="0" dirty="0"/>
              <a:t>, </a:t>
            </a:r>
            <a:r>
              <a:rPr lang="de-DE" b="0" dirty="0" err="1"/>
              <a:t>l'acheteur</a:t>
            </a:r>
            <a:r>
              <a:rPr lang="de-DE" b="0" dirty="0"/>
              <a:t> </a:t>
            </a:r>
            <a:r>
              <a:rPr lang="de-DE" b="0" dirty="0" err="1"/>
              <a:t>doit</a:t>
            </a:r>
            <a:r>
              <a:rPr lang="de-DE" b="0" dirty="0"/>
              <a:t> </a:t>
            </a:r>
            <a:r>
              <a:rPr lang="de-DE" b="0" dirty="0" err="1"/>
              <a:t>l'accepter</a:t>
            </a:r>
            <a:r>
              <a:rPr lang="de-DE" b="0" dirty="0"/>
              <a:t>.</a:t>
            </a:r>
            <a:br>
              <a:rPr lang="de-DE" b="0" dirty="0"/>
            </a:br>
            <a:endParaRPr lang="de-DE" b="0" dirty="0"/>
          </a:p>
          <a:p>
            <a:pPr marL="483032" indent="-241516"/>
            <a:r>
              <a:rPr lang="de-DE" b="0" dirty="0" err="1"/>
              <a:t>D'autres</a:t>
            </a:r>
            <a:r>
              <a:rPr lang="de-DE" b="0" dirty="0"/>
              <a:t> </a:t>
            </a:r>
            <a:r>
              <a:rPr lang="de-DE" b="0" dirty="0" err="1"/>
              <a:t>preuves</a:t>
            </a:r>
            <a:r>
              <a:rPr lang="de-DE" b="0" dirty="0"/>
              <a:t> </a:t>
            </a:r>
            <a:r>
              <a:rPr lang="de-DE" b="0" dirty="0" err="1"/>
              <a:t>peuvent</a:t>
            </a:r>
            <a:r>
              <a:rPr lang="de-DE" b="0" dirty="0"/>
              <a:t> </a:t>
            </a:r>
            <a:r>
              <a:rPr lang="de-DE" b="0" dirty="0" err="1"/>
              <a:t>également</a:t>
            </a:r>
            <a:r>
              <a:rPr lang="de-DE" b="0" dirty="0"/>
              <a:t> </a:t>
            </a:r>
            <a:r>
              <a:rPr lang="de-DE" b="0" dirty="0" err="1"/>
              <a:t>être</a:t>
            </a:r>
            <a:r>
              <a:rPr lang="de-DE" b="0" dirty="0"/>
              <a:t> </a:t>
            </a:r>
            <a:r>
              <a:rPr lang="de-DE" b="0" dirty="0" err="1"/>
              <a:t>acceptées</a:t>
            </a:r>
            <a:r>
              <a:rPr lang="de-DE" b="0" dirty="0"/>
              <a:t> – </a:t>
            </a:r>
            <a:r>
              <a:rPr lang="de-DE" b="0" dirty="0" err="1"/>
              <a:t>mais</a:t>
            </a:r>
            <a:r>
              <a:rPr lang="de-DE" b="0" dirty="0"/>
              <a:t> </a:t>
            </a:r>
            <a:r>
              <a:rPr lang="de-DE" b="0" dirty="0" err="1"/>
              <a:t>uniquement</a:t>
            </a:r>
            <a:r>
              <a:rPr lang="de-DE" b="0" dirty="0"/>
              <a:t> </a:t>
            </a:r>
            <a:r>
              <a:rPr lang="de-DE" b="0" dirty="0" err="1"/>
              <a:t>dans</a:t>
            </a:r>
            <a:r>
              <a:rPr lang="de-DE" b="0" dirty="0"/>
              <a:t> des </a:t>
            </a:r>
            <a:r>
              <a:rPr lang="de-DE" b="0" dirty="0" err="1"/>
              <a:t>cas</a:t>
            </a:r>
            <a:r>
              <a:rPr lang="de-DE" b="0" dirty="0"/>
              <a:t> </a:t>
            </a:r>
            <a:r>
              <a:rPr lang="de-DE" b="0" dirty="0" err="1"/>
              <a:t>particuliers</a:t>
            </a:r>
            <a:r>
              <a:rPr lang="de-DE" b="0" dirty="0"/>
              <a:t> : si </a:t>
            </a:r>
            <a:r>
              <a:rPr lang="de-DE" b="0" dirty="0" err="1"/>
              <a:t>un</a:t>
            </a:r>
            <a:r>
              <a:rPr lang="de-DE" b="0" dirty="0"/>
              <a:t> </a:t>
            </a:r>
            <a:r>
              <a:rPr lang="de-DE" b="0" dirty="0" err="1"/>
              <a:t>fournisseur</a:t>
            </a:r>
            <a:r>
              <a:rPr lang="de-DE" b="0" dirty="0"/>
              <a:t> </a:t>
            </a:r>
            <a:r>
              <a:rPr lang="de-DE" b="0" dirty="0" err="1"/>
              <a:t>n'a</a:t>
            </a:r>
            <a:r>
              <a:rPr lang="de-DE" b="0" dirty="0"/>
              <a:t> </a:t>
            </a:r>
            <a:r>
              <a:rPr lang="de-DE" b="0" dirty="0" err="1"/>
              <a:t>pas</a:t>
            </a:r>
            <a:r>
              <a:rPr lang="de-DE" b="0" dirty="0"/>
              <a:t> </a:t>
            </a:r>
            <a:r>
              <a:rPr lang="de-DE" b="0" dirty="0" err="1"/>
              <a:t>pu</a:t>
            </a:r>
            <a:r>
              <a:rPr lang="de-DE" b="0" dirty="0"/>
              <a:t> </a:t>
            </a:r>
            <a:r>
              <a:rPr lang="de-DE" b="0" dirty="0" err="1"/>
              <a:t>obtenir</a:t>
            </a:r>
            <a:r>
              <a:rPr lang="de-DE" b="0" dirty="0"/>
              <a:t> le </a:t>
            </a:r>
            <a:r>
              <a:rPr lang="de-DE" b="0" dirty="0" err="1"/>
              <a:t>label</a:t>
            </a:r>
            <a:r>
              <a:rPr lang="de-DE" b="0" dirty="0"/>
              <a:t> </a:t>
            </a:r>
            <a:r>
              <a:rPr lang="de-DE" b="0" dirty="0" err="1"/>
              <a:t>pour</a:t>
            </a:r>
            <a:r>
              <a:rPr lang="de-DE" b="0" dirty="0"/>
              <a:t> des </a:t>
            </a:r>
            <a:r>
              <a:rPr lang="de-DE" b="0" dirty="0" err="1"/>
              <a:t>raisons</a:t>
            </a:r>
            <a:r>
              <a:rPr lang="de-DE" b="0" dirty="0"/>
              <a:t> </a:t>
            </a:r>
            <a:r>
              <a:rPr lang="de-DE" b="0" dirty="0" err="1"/>
              <a:t>qui</a:t>
            </a:r>
            <a:r>
              <a:rPr lang="de-DE" b="0" dirty="0"/>
              <a:t> ne </a:t>
            </a:r>
            <a:r>
              <a:rPr lang="de-DE" b="0" dirty="0" err="1"/>
              <a:t>lui</a:t>
            </a:r>
            <a:r>
              <a:rPr lang="de-DE" b="0" dirty="0"/>
              <a:t> </a:t>
            </a:r>
            <a:r>
              <a:rPr lang="de-DE" b="0" dirty="0" err="1"/>
              <a:t>sont</a:t>
            </a:r>
            <a:r>
              <a:rPr lang="de-DE" b="0" dirty="0"/>
              <a:t> </a:t>
            </a:r>
            <a:r>
              <a:rPr lang="de-DE" b="0" dirty="0" err="1"/>
              <a:t>pas</a:t>
            </a:r>
            <a:r>
              <a:rPr lang="de-DE" b="0" dirty="0"/>
              <a:t> </a:t>
            </a:r>
            <a:r>
              <a:rPr lang="de-DE" b="0" dirty="0" err="1"/>
              <a:t>imputables</a:t>
            </a:r>
            <a:r>
              <a:rPr lang="de-DE" b="0" dirty="0"/>
              <a:t>, il </a:t>
            </a:r>
            <a:r>
              <a:rPr lang="de-DE" b="0" dirty="0" err="1"/>
              <a:t>doit</a:t>
            </a:r>
            <a:r>
              <a:rPr lang="de-DE" b="0" dirty="0"/>
              <a:t> </a:t>
            </a:r>
            <a:r>
              <a:rPr lang="de-DE" b="0" dirty="0" err="1"/>
              <a:t>être</a:t>
            </a:r>
            <a:r>
              <a:rPr lang="de-DE" b="0" dirty="0"/>
              <a:t> </a:t>
            </a:r>
            <a:r>
              <a:rPr lang="de-DE" b="0" dirty="0" err="1"/>
              <a:t>autorisé</a:t>
            </a:r>
            <a:r>
              <a:rPr lang="de-DE" b="0" dirty="0"/>
              <a:t> à </a:t>
            </a:r>
            <a:r>
              <a:rPr lang="de-DE" b="0" dirty="0" err="1"/>
              <a:t>prouver</a:t>
            </a:r>
            <a:r>
              <a:rPr lang="de-DE" b="0" dirty="0"/>
              <a:t> </a:t>
            </a:r>
            <a:r>
              <a:rPr lang="de-DE" b="0" dirty="0" err="1"/>
              <a:t>qu'il</a:t>
            </a:r>
            <a:r>
              <a:rPr lang="de-DE" b="0" dirty="0"/>
              <a:t> </a:t>
            </a:r>
            <a:r>
              <a:rPr lang="de-DE" b="0" dirty="0" err="1"/>
              <a:t>satisfait</a:t>
            </a:r>
            <a:r>
              <a:rPr lang="de-DE" b="0" dirty="0"/>
              <a:t> </a:t>
            </a:r>
            <a:r>
              <a:rPr lang="de-DE" b="0" dirty="0" err="1"/>
              <a:t>aux</a:t>
            </a:r>
            <a:r>
              <a:rPr lang="de-DE" b="0" dirty="0"/>
              <a:t> </a:t>
            </a:r>
            <a:r>
              <a:rPr lang="de-DE" b="0" dirty="0" err="1"/>
              <a:t>exigences</a:t>
            </a:r>
            <a:r>
              <a:rPr lang="de-DE" b="0" dirty="0"/>
              <a:t> par </a:t>
            </a:r>
            <a:r>
              <a:rPr lang="de-DE" b="0" dirty="0" err="1"/>
              <a:t>d'autres</a:t>
            </a:r>
            <a:r>
              <a:rPr lang="de-DE" b="0" dirty="0"/>
              <a:t> </a:t>
            </a:r>
            <a:r>
              <a:rPr lang="de-DE" b="0" dirty="0" err="1"/>
              <a:t>moyens</a:t>
            </a:r>
            <a:r>
              <a:rPr lang="de-DE" b="0" dirty="0"/>
              <a:t>. Cela </a:t>
            </a:r>
            <a:r>
              <a:rPr lang="de-DE" b="0" dirty="0" err="1"/>
              <a:t>peut</a:t>
            </a:r>
            <a:r>
              <a:rPr lang="de-DE" b="0" dirty="0"/>
              <a:t> </a:t>
            </a:r>
            <a:r>
              <a:rPr lang="de-DE" b="0" dirty="0" err="1"/>
              <a:t>être</a:t>
            </a:r>
            <a:r>
              <a:rPr lang="de-DE" b="0" dirty="0"/>
              <a:t> le </a:t>
            </a:r>
            <a:r>
              <a:rPr lang="de-DE" b="0" dirty="0" err="1"/>
              <a:t>cas</a:t>
            </a:r>
            <a:r>
              <a:rPr lang="de-DE" b="0" dirty="0"/>
              <a:t> si le </a:t>
            </a:r>
            <a:r>
              <a:rPr lang="de-DE" b="0" dirty="0" err="1"/>
              <a:t>label</a:t>
            </a:r>
            <a:r>
              <a:rPr lang="de-DE" b="0" dirty="0"/>
              <a:t> </a:t>
            </a:r>
            <a:r>
              <a:rPr lang="de-DE" b="0" dirty="0" err="1"/>
              <a:t>n'était</a:t>
            </a:r>
            <a:r>
              <a:rPr lang="de-DE" b="0" dirty="0"/>
              <a:t> </a:t>
            </a:r>
            <a:r>
              <a:rPr lang="de-DE" b="0" dirty="0" err="1"/>
              <a:t>pas</a:t>
            </a:r>
            <a:r>
              <a:rPr lang="de-DE" b="0" dirty="0"/>
              <a:t> disponible </a:t>
            </a:r>
            <a:r>
              <a:rPr lang="de-DE" b="0" dirty="0" err="1"/>
              <a:t>dans</a:t>
            </a:r>
            <a:r>
              <a:rPr lang="de-DE" b="0" dirty="0"/>
              <a:t> </a:t>
            </a:r>
            <a:r>
              <a:rPr lang="de-DE" b="0" dirty="0" err="1"/>
              <a:t>son</a:t>
            </a:r>
            <a:r>
              <a:rPr lang="de-DE" b="0" dirty="0"/>
              <a:t> </a:t>
            </a:r>
            <a:r>
              <a:rPr lang="de-DE" b="0" dirty="0" err="1"/>
              <a:t>pays</a:t>
            </a:r>
            <a:r>
              <a:rPr lang="de-DE" b="0" dirty="0"/>
              <a:t> </a:t>
            </a:r>
            <a:r>
              <a:rPr lang="de-DE" b="0" dirty="0" err="1"/>
              <a:t>ou</a:t>
            </a:r>
            <a:r>
              <a:rPr lang="de-DE" b="0" dirty="0"/>
              <a:t> si le </a:t>
            </a:r>
            <a:r>
              <a:rPr lang="de-DE" b="0" dirty="0" err="1"/>
              <a:t>fournisseur</a:t>
            </a:r>
            <a:r>
              <a:rPr lang="de-DE" b="0" dirty="0"/>
              <a:t> </a:t>
            </a:r>
            <a:r>
              <a:rPr lang="de-DE" b="0" dirty="0" err="1"/>
              <a:t>est</a:t>
            </a:r>
            <a:r>
              <a:rPr lang="de-DE" b="0" dirty="0"/>
              <a:t> nouveau </a:t>
            </a:r>
            <a:r>
              <a:rPr lang="de-DE" b="0" dirty="0" err="1"/>
              <a:t>sur</a:t>
            </a:r>
            <a:r>
              <a:rPr lang="de-DE" b="0" dirty="0"/>
              <a:t> le </a:t>
            </a:r>
            <a:r>
              <a:rPr lang="de-DE" b="0" dirty="0" err="1"/>
              <a:t>marché</a:t>
            </a:r>
            <a:r>
              <a:rPr lang="de-DE" b="0" dirty="0"/>
              <a:t> et </a:t>
            </a:r>
            <a:r>
              <a:rPr lang="de-DE" b="0" dirty="0" err="1"/>
              <a:t>que</a:t>
            </a:r>
            <a:r>
              <a:rPr lang="de-DE" b="0" dirty="0"/>
              <a:t> le </a:t>
            </a:r>
            <a:r>
              <a:rPr lang="de-DE" b="0" dirty="0" err="1"/>
              <a:t>processus</a:t>
            </a:r>
            <a:r>
              <a:rPr lang="de-DE" b="0" dirty="0"/>
              <a:t> a </a:t>
            </a:r>
            <a:r>
              <a:rPr lang="de-DE" b="0" dirty="0" err="1"/>
              <a:t>pris</a:t>
            </a:r>
            <a:r>
              <a:rPr lang="de-DE" b="0" dirty="0"/>
              <a:t> </a:t>
            </a:r>
            <a:r>
              <a:rPr lang="de-DE" b="0" dirty="0" err="1"/>
              <a:t>trop</a:t>
            </a:r>
            <a:r>
              <a:rPr lang="de-DE" b="0" dirty="0"/>
              <a:t> de </a:t>
            </a:r>
            <a:r>
              <a:rPr lang="de-DE" b="0" dirty="0" err="1"/>
              <a:t>temps</a:t>
            </a:r>
            <a:r>
              <a:rPr lang="de-DE" b="0" dirty="0"/>
              <a:t> </a:t>
            </a:r>
            <a:r>
              <a:rPr lang="de-DE" b="0" dirty="0" err="1"/>
              <a:t>malgré</a:t>
            </a:r>
            <a:r>
              <a:rPr lang="de-DE" b="0" dirty="0"/>
              <a:t> </a:t>
            </a:r>
            <a:r>
              <a:rPr lang="de-DE" b="0" dirty="0" err="1"/>
              <a:t>ses</a:t>
            </a:r>
            <a:r>
              <a:rPr lang="de-DE" b="0" dirty="0"/>
              <a:t> </a:t>
            </a:r>
            <a:r>
              <a:rPr lang="de-DE" b="0" dirty="0" err="1"/>
              <a:t>efforts</a:t>
            </a:r>
            <a:r>
              <a:rPr lang="de-DE" b="0" dirty="0"/>
              <a:t>.</a:t>
            </a:r>
          </a:p>
          <a:p>
            <a:pPr marL="483032" indent="-241516"/>
            <a:endParaRPr lang="de-DE" b="0" dirty="0"/>
          </a:p>
        </p:txBody>
      </p:sp>
      <p:sp>
        <p:nvSpPr>
          <p:cNvPr id="290" name="Google Shape;290;p47: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21</a:t>
            </a:fld>
            <a:endParaRPr sz="13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97" name="Google Shape;297;p48: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err="1"/>
              <a:t>Les</a:t>
            </a:r>
            <a:r>
              <a:rPr lang="de-DE" dirty="0"/>
              <a:t> </a:t>
            </a:r>
            <a:r>
              <a:rPr lang="de-DE" dirty="0" err="1"/>
              <a:t>labels</a:t>
            </a:r>
            <a:r>
              <a:rPr lang="de-DE" dirty="0"/>
              <a:t> de type 1 </a:t>
            </a:r>
            <a:r>
              <a:rPr lang="de-DE" dirty="0" err="1"/>
              <a:t>sont</a:t>
            </a:r>
            <a:r>
              <a:rPr lang="de-DE" dirty="0"/>
              <a:t> </a:t>
            </a:r>
            <a:r>
              <a:rPr lang="de-DE" dirty="0" err="1"/>
              <a:t>considérés</a:t>
            </a:r>
            <a:r>
              <a:rPr lang="de-DE" dirty="0"/>
              <a:t> comme </a:t>
            </a:r>
            <a:r>
              <a:rPr lang="de-DE" dirty="0" err="1"/>
              <a:t>les</a:t>
            </a:r>
            <a:r>
              <a:rPr lang="de-DE" dirty="0"/>
              <a:t> plus </a:t>
            </a:r>
            <a:r>
              <a:rPr lang="de-DE" dirty="0" err="1"/>
              <a:t>fiables</a:t>
            </a:r>
            <a:r>
              <a:rPr lang="de-DE" dirty="0"/>
              <a:t>. Ils </a:t>
            </a:r>
            <a:r>
              <a:rPr lang="de-DE" dirty="0" err="1"/>
              <a:t>reposent</a:t>
            </a:r>
            <a:r>
              <a:rPr lang="de-DE" dirty="0"/>
              <a:t> </a:t>
            </a:r>
            <a:r>
              <a:rPr lang="de-DE" dirty="0" err="1"/>
              <a:t>sur</a:t>
            </a:r>
            <a:r>
              <a:rPr lang="de-DE" dirty="0"/>
              <a:t> </a:t>
            </a:r>
            <a:r>
              <a:rPr lang="de-DE" dirty="0" err="1"/>
              <a:t>une</a:t>
            </a:r>
            <a:r>
              <a:rPr lang="de-DE" dirty="0"/>
              <a:t> </a:t>
            </a:r>
            <a:r>
              <a:rPr lang="de-DE" dirty="0" err="1"/>
              <a:t>approche</a:t>
            </a:r>
            <a:r>
              <a:rPr lang="de-DE" dirty="0"/>
              <a:t> </a:t>
            </a:r>
            <a:r>
              <a:rPr lang="de-DE" dirty="0" err="1"/>
              <a:t>multicritères</a:t>
            </a:r>
            <a:r>
              <a:rPr lang="de-DE" dirty="0"/>
              <a:t>, c'est-à-</a:t>
            </a:r>
            <a:r>
              <a:rPr lang="de-DE" dirty="0" err="1"/>
              <a:t>dire</a:t>
            </a:r>
            <a:r>
              <a:rPr lang="de-DE" dirty="0"/>
              <a:t> </a:t>
            </a:r>
            <a:r>
              <a:rPr lang="de-DE" dirty="0" err="1"/>
              <a:t>qu'ils</a:t>
            </a:r>
            <a:r>
              <a:rPr lang="de-DE" dirty="0"/>
              <a:t> </a:t>
            </a:r>
            <a:r>
              <a:rPr lang="de-DE" dirty="0" err="1"/>
              <a:t>évaluent</a:t>
            </a:r>
            <a:r>
              <a:rPr lang="de-DE" dirty="0"/>
              <a:t> </a:t>
            </a:r>
            <a:r>
              <a:rPr lang="de-DE" dirty="0" err="1"/>
              <a:t>les</a:t>
            </a:r>
            <a:r>
              <a:rPr lang="de-DE" dirty="0"/>
              <a:t> </a:t>
            </a:r>
            <a:r>
              <a:rPr lang="de-DE" dirty="0" err="1"/>
              <a:t>produits</a:t>
            </a:r>
            <a:r>
              <a:rPr lang="de-DE" dirty="0"/>
              <a:t> </a:t>
            </a:r>
            <a:r>
              <a:rPr lang="de-DE" dirty="0" err="1"/>
              <a:t>ou</a:t>
            </a:r>
            <a:r>
              <a:rPr lang="de-DE" dirty="0"/>
              <a:t> </a:t>
            </a:r>
            <a:r>
              <a:rPr lang="de-DE" dirty="0" err="1"/>
              <a:t>les</a:t>
            </a:r>
            <a:r>
              <a:rPr lang="de-DE" dirty="0"/>
              <a:t> </a:t>
            </a:r>
            <a:r>
              <a:rPr lang="de-DE" dirty="0" err="1"/>
              <a:t>services</a:t>
            </a:r>
            <a:r>
              <a:rPr lang="de-DE" dirty="0"/>
              <a:t> en </a:t>
            </a:r>
            <a:r>
              <a:rPr lang="de-DE" dirty="0" err="1"/>
              <a:t>fonction</a:t>
            </a:r>
            <a:r>
              <a:rPr lang="de-DE" dirty="0"/>
              <a:t> </a:t>
            </a:r>
            <a:r>
              <a:rPr lang="de-DE" dirty="0" err="1"/>
              <a:t>d'une</a:t>
            </a:r>
            <a:r>
              <a:rPr lang="de-DE" dirty="0"/>
              <a:t> </a:t>
            </a:r>
            <a:r>
              <a:rPr lang="de-DE" dirty="0" err="1"/>
              <a:t>série</a:t>
            </a:r>
            <a:r>
              <a:rPr lang="de-DE" dirty="0"/>
              <a:t> </a:t>
            </a:r>
            <a:r>
              <a:rPr lang="de-DE" dirty="0" err="1"/>
              <a:t>d'aspects</a:t>
            </a:r>
            <a:r>
              <a:rPr lang="de-DE" dirty="0"/>
              <a:t> </a:t>
            </a:r>
            <a:r>
              <a:rPr lang="de-DE" dirty="0" err="1"/>
              <a:t>environnementaux</a:t>
            </a:r>
            <a:r>
              <a:rPr lang="de-DE" dirty="0"/>
              <a:t> et/</a:t>
            </a:r>
            <a:r>
              <a:rPr lang="de-DE" dirty="0" err="1"/>
              <a:t>ou</a:t>
            </a:r>
            <a:r>
              <a:rPr lang="de-DE" dirty="0"/>
              <a:t> </a:t>
            </a:r>
            <a:r>
              <a:rPr lang="de-DE" dirty="0" err="1"/>
              <a:t>sociaux</a:t>
            </a:r>
            <a:r>
              <a:rPr lang="de-DE" dirty="0"/>
              <a:t>, et non </a:t>
            </a:r>
            <a:r>
              <a:rPr lang="de-DE" dirty="0" err="1"/>
              <a:t>pas</a:t>
            </a:r>
            <a:r>
              <a:rPr lang="de-DE" dirty="0"/>
              <a:t> </a:t>
            </a:r>
            <a:r>
              <a:rPr lang="de-DE" dirty="0" err="1"/>
              <a:t>uniquement</a:t>
            </a:r>
            <a:r>
              <a:rPr lang="de-DE" dirty="0"/>
              <a:t> </a:t>
            </a:r>
            <a:r>
              <a:rPr lang="de-DE" dirty="0" err="1"/>
              <a:t>sur</a:t>
            </a:r>
            <a:r>
              <a:rPr lang="de-DE" dirty="0"/>
              <a:t> la </a:t>
            </a:r>
            <a:r>
              <a:rPr lang="de-DE" dirty="0" err="1"/>
              <a:t>base</a:t>
            </a:r>
            <a:r>
              <a:rPr lang="de-DE" dirty="0"/>
              <a:t> </a:t>
            </a:r>
            <a:r>
              <a:rPr lang="de-DE" dirty="0" err="1"/>
              <a:t>d'un</a:t>
            </a:r>
            <a:r>
              <a:rPr lang="de-DE" dirty="0"/>
              <a:t> </a:t>
            </a:r>
            <a:r>
              <a:rPr lang="de-DE" dirty="0" err="1"/>
              <a:t>seul</a:t>
            </a:r>
            <a:r>
              <a:rPr lang="de-DE" dirty="0"/>
              <a:t> </a:t>
            </a:r>
            <a:r>
              <a:rPr lang="de-DE" dirty="0" err="1"/>
              <a:t>facteur</a:t>
            </a:r>
            <a:r>
              <a:rPr lang="de-DE" dirty="0"/>
              <a:t>. </a:t>
            </a:r>
            <a:r>
              <a:rPr lang="de-DE" dirty="0" err="1"/>
              <a:t>Les</a:t>
            </a:r>
            <a:r>
              <a:rPr lang="de-DE" dirty="0"/>
              <a:t> </a:t>
            </a:r>
            <a:r>
              <a:rPr lang="de-DE" dirty="0" err="1"/>
              <a:t>critères</a:t>
            </a:r>
            <a:r>
              <a:rPr lang="de-DE" dirty="0"/>
              <a:t> </a:t>
            </a:r>
            <a:r>
              <a:rPr lang="de-DE" dirty="0" err="1"/>
              <a:t>sont</a:t>
            </a:r>
            <a:r>
              <a:rPr lang="de-DE" dirty="0"/>
              <a:t> </a:t>
            </a:r>
            <a:r>
              <a:rPr lang="de-DE" dirty="0" err="1"/>
              <a:t>élaborés</a:t>
            </a:r>
            <a:r>
              <a:rPr lang="de-DE" dirty="0"/>
              <a:t> en </a:t>
            </a:r>
            <a:r>
              <a:rPr lang="de-DE" dirty="0" err="1"/>
              <a:t>concertation</a:t>
            </a:r>
            <a:r>
              <a:rPr lang="de-DE" dirty="0"/>
              <a:t> </a:t>
            </a:r>
            <a:r>
              <a:rPr lang="de-DE" dirty="0" err="1"/>
              <a:t>avec</a:t>
            </a:r>
            <a:r>
              <a:rPr lang="de-DE" dirty="0"/>
              <a:t> </a:t>
            </a:r>
            <a:r>
              <a:rPr lang="de-DE" dirty="0" err="1"/>
              <a:t>un</a:t>
            </a:r>
            <a:r>
              <a:rPr lang="de-DE" dirty="0"/>
              <a:t> large </a:t>
            </a:r>
            <a:r>
              <a:rPr lang="de-DE" dirty="0" err="1"/>
              <a:t>éventail</a:t>
            </a:r>
            <a:r>
              <a:rPr lang="de-DE" dirty="0"/>
              <a:t> de </a:t>
            </a:r>
            <a:r>
              <a:rPr lang="de-DE" dirty="0" err="1"/>
              <a:t>parties</a:t>
            </a:r>
            <a:r>
              <a:rPr lang="de-DE" dirty="0"/>
              <a:t> </a:t>
            </a:r>
            <a:r>
              <a:rPr lang="de-DE" dirty="0" err="1"/>
              <a:t>prenantes</a:t>
            </a:r>
            <a:r>
              <a:rPr lang="de-DE" dirty="0"/>
              <a:t>, </a:t>
            </a:r>
            <a:r>
              <a:rPr lang="de-DE" dirty="0" err="1"/>
              <a:t>notamment</a:t>
            </a:r>
            <a:r>
              <a:rPr lang="de-DE" dirty="0"/>
              <a:t> des </a:t>
            </a:r>
            <a:r>
              <a:rPr lang="de-DE" dirty="0" err="1"/>
              <a:t>organismes</a:t>
            </a:r>
            <a:r>
              <a:rPr lang="de-DE" dirty="0"/>
              <a:t> </a:t>
            </a:r>
            <a:r>
              <a:rPr lang="de-DE" dirty="0" err="1"/>
              <a:t>gouvernementaux</a:t>
            </a:r>
            <a:r>
              <a:rPr lang="de-DE" dirty="0"/>
              <a:t>, des </a:t>
            </a:r>
            <a:r>
              <a:rPr lang="de-DE" dirty="0" err="1"/>
              <a:t>représentants</a:t>
            </a:r>
            <a:r>
              <a:rPr lang="de-DE" dirty="0"/>
              <a:t> des </a:t>
            </a:r>
            <a:r>
              <a:rPr lang="de-DE" dirty="0" err="1"/>
              <a:t>consommateurs</a:t>
            </a:r>
            <a:r>
              <a:rPr lang="de-DE" dirty="0"/>
              <a:t>, des </a:t>
            </a:r>
            <a:r>
              <a:rPr lang="de-DE" dirty="0" err="1"/>
              <a:t>experts</a:t>
            </a:r>
            <a:r>
              <a:rPr lang="de-DE" dirty="0"/>
              <a:t> du </a:t>
            </a:r>
            <a:r>
              <a:rPr lang="de-DE" dirty="0" err="1"/>
              <a:t>secteur</a:t>
            </a:r>
            <a:r>
              <a:rPr lang="de-DE" dirty="0"/>
              <a:t> et des </a:t>
            </a:r>
            <a:r>
              <a:rPr lang="de-DE" dirty="0" err="1"/>
              <a:t>organisations</a:t>
            </a:r>
            <a:r>
              <a:rPr lang="de-DE" dirty="0"/>
              <a:t> de la </a:t>
            </a:r>
            <a:r>
              <a:rPr lang="de-DE" dirty="0" err="1"/>
              <a:t>société</a:t>
            </a:r>
            <a:r>
              <a:rPr lang="de-DE" dirty="0"/>
              <a:t> </a:t>
            </a:r>
            <a:r>
              <a:rPr lang="de-DE" dirty="0" err="1"/>
              <a:t>civile</a:t>
            </a:r>
            <a:r>
              <a:rPr lang="de-DE" dirty="0"/>
              <a:t>. Ils </a:t>
            </a:r>
            <a:r>
              <a:rPr lang="de-DE" dirty="0" err="1"/>
              <a:t>sont</a:t>
            </a:r>
            <a:r>
              <a:rPr lang="de-DE" dirty="0"/>
              <a:t> en </a:t>
            </a:r>
            <a:r>
              <a:rPr lang="de-DE" dirty="0" err="1"/>
              <a:t>outre</a:t>
            </a:r>
            <a:r>
              <a:rPr lang="de-DE" dirty="0"/>
              <a:t> </a:t>
            </a:r>
            <a:r>
              <a:rPr lang="de-DE" dirty="0" err="1"/>
              <a:t>attribués</a:t>
            </a:r>
            <a:r>
              <a:rPr lang="de-DE" dirty="0"/>
              <a:t> par des </a:t>
            </a:r>
            <a:r>
              <a:rPr lang="de-DE" dirty="0" err="1"/>
              <a:t>organismes</a:t>
            </a:r>
            <a:r>
              <a:rPr lang="de-DE" dirty="0"/>
              <a:t> de </a:t>
            </a:r>
            <a:r>
              <a:rPr lang="de-DE" dirty="0" err="1"/>
              <a:t>certification</a:t>
            </a:r>
            <a:r>
              <a:rPr lang="de-DE" dirty="0"/>
              <a:t> et de </a:t>
            </a:r>
            <a:r>
              <a:rPr lang="de-DE" dirty="0" err="1"/>
              <a:t>contrôle</a:t>
            </a:r>
            <a:r>
              <a:rPr lang="de-DE" dirty="0"/>
              <a:t> </a:t>
            </a:r>
            <a:r>
              <a:rPr lang="de-DE" dirty="0" err="1"/>
              <a:t>indépendants</a:t>
            </a:r>
            <a:r>
              <a:rPr lang="de-DE" dirty="0"/>
              <a:t> </a:t>
            </a:r>
            <a:r>
              <a:rPr lang="de-DE" dirty="0" err="1"/>
              <a:t>afin</a:t>
            </a:r>
            <a:r>
              <a:rPr lang="de-DE" dirty="0"/>
              <a:t> de </a:t>
            </a:r>
            <a:r>
              <a:rPr lang="de-DE" dirty="0" err="1"/>
              <a:t>garantir</a:t>
            </a:r>
            <a:r>
              <a:rPr lang="de-DE" dirty="0"/>
              <a:t> </a:t>
            </a:r>
            <a:r>
              <a:rPr lang="de-DE" dirty="0" err="1"/>
              <a:t>l'impartialité</a:t>
            </a:r>
            <a:r>
              <a:rPr lang="de-DE" dirty="0"/>
              <a:t> et la </a:t>
            </a:r>
            <a:r>
              <a:rPr lang="de-DE" dirty="0" err="1"/>
              <a:t>crédibilité</a:t>
            </a:r>
            <a:r>
              <a:rPr lang="de-DE" dirty="0"/>
              <a:t>.</a:t>
            </a:r>
          </a:p>
          <a:p>
            <a:pPr marL="483032" indent="-241516"/>
            <a:r>
              <a:rPr lang="de-DE" dirty="0" err="1"/>
              <a:t>Exemples</a:t>
            </a:r>
            <a:r>
              <a:rPr lang="de-DE" dirty="0"/>
              <a:t> : le </a:t>
            </a:r>
            <a:r>
              <a:rPr lang="de-DE" dirty="0" err="1"/>
              <a:t>label</a:t>
            </a:r>
            <a:r>
              <a:rPr lang="de-DE" dirty="0"/>
              <a:t> </a:t>
            </a:r>
            <a:r>
              <a:rPr lang="de-DE" dirty="0" err="1"/>
              <a:t>écologique</a:t>
            </a:r>
            <a:r>
              <a:rPr lang="de-DE" dirty="0"/>
              <a:t> de </a:t>
            </a:r>
            <a:r>
              <a:rPr lang="de-DE" dirty="0" err="1"/>
              <a:t>l'UE</a:t>
            </a:r>
            <a:r>
              <a:rPr lang="de-DE" dirty="0"/>
              <a:t> et le </a:t>
            </a:r>
            <a:r>
              <a:rPr lang="de-DE" dirty="0" err="1"/>
              <a:t>label</a:t>
            </a:r>
            <a:r>
              <a:rPr lang="de-DE" dirty="0"/>
              <a:t> « Blauer Engel » </a:t>
            </a:r>
            <a:r>
              <a:rPr lang="de-DE" dirty="0" err="1"/>
              <a:t>sont</a:t>
            </a:r>
            <a:r>
              <a:rPr lang="de-DE" dirty="0"/>
              <a:t> des </a:t>
            </a:r>
            <a:r>
              <a:rPr lang="de-DE" dirty="0" err="1"/>
              <a:t>labels</a:t>
            </a:r>
            <a:r>
              <a:rPr lang="de-DE" dirty="0"/>
              <a:t> de type 1 </a:t>
            </a:r>
            <a:r>
              <a:rPr lang="de-DE" dirty="0" err="1"/>
              <a:t>bien</a:t>
            </a:r>
            <a:r>
              <a:rPr lang="de-DE" dirty="0"/>
              <a:t> </a:t>
            </a:r>
            <a:r>
              <a:rPr lang="de-DE" dirty="0" err="1"/>
              <a:t>établis</a:t>
            </a:r>
            <a:r>
              <a:rPr lang="de-DE" dirty="0"/>
              <a:t>, </a:t>
            </a:r>
            <a:r>
              <a:rPr lang="de-DE" dirty="0" err="1"/>
              <a:t>reconnus</a:t>
            </a:r>
            <a:r>
              <a:rPr lang="de-DE" dirty="0"/>
              <a:t> </a:t>
            </a:r>
            <a:r>
              <a:rPr lang="de-DE" dirty="0" err="1"/>
              <a:t>dans</a:t>
            </a:r>
            <a:r>
              <a:rPr lang="de-DE" dirty="0"/>
              <a:t> </a:t>
            </a:r>
            <a:r>
              <a:rPr lang="de-DE" dirty="0" err="1"/>
              <a:t>toute</a:t>
            </a:r>
            <a:r>
              <a:rPr lang="de-DE" dirty="0"/>
              <a:t> l'UE.2. </a:t>
            </a:r>
          </a:p>
          <a:p>
            <a:pPr marL="483032" indent="-241516"/>
            <a:endParaRPr lang="de-DE" dirty="0"/>
          </a:p>
          <a:p>
            <a:pPr marL="483032" indent="-241516"/>
            <a:r>
              <a:rPr lang="de-DE" dirty="0" err="1"/>
              <a:t>Contrairement</a:t>
            </a:r>
            <a:r>
              <a:rPr lang="de-DE" dirty="0"/>
              <a:t> </a:t>
            </a:r>
            <a:r>
              <a:rPr lang="de-DE" dirty="0" err="1"/>
              <a:t>aux</a:t>
            </a:r>
            <a:r>
              <a:rPr lang="de-DE" dirty="0"/>
              <a:t> </a:t>
            </a:r>
            <a:r>
              <a:rPr lang="de-DE" dirty="0" err="1"/>
              <a:t>labels</a:t>
            </a:r>
            <a:r>
              <a:rPr lang="de-DE" dirty="0"/>
              <a:t> de type 1, </a:t>
            </a:r>
            <a:r>
              <a:rPr lang="de-DE" dirty="0" err="1"/>
              <a:t>les</a:t>
            </a:r>
            <a:r>
              <a:rPr lang="de-DE" dirty="0"/>
              <a:t> </a:t>
            </a:r>
            <a:r>
              <a:rPr lang="de-DE" dirty="0" err="1"/>
              <a:t>labels</a:t>
            </a:r>
            <a:r>
              <a:rPr lang="de-DE" dirty="0"/>
              <a:t> </a:t>
            </a:r>
            <a:r>
              <a:rPr lang="de-DE" dirty="0" err="1"/>
              <a:t>privés</a:t>
            </a:r>
            <a:r>
              <a:rPr lang="de-DE" dirty="0"/>
              <a:t> </a:t>
            </a:r>
            <a:r>
              <a:rPr lang="de-DE" dirty="0" err="1"/>
              <a:t>attribués</a:t>
            </a:r>
            <a:r>
              <a:rPr lang="de-DE" dirty="0"/>
              <a:t> par des ONG, des </a:t>
            </a:r>
            <a:r>
              <a:rPr lang="de-DE" dirty="0" err="1"/>
              <a:t>associations</a:t>
            </a:r>
            <a:r>
              <a:rPr lang="de-DE" dirty="0"/>
              <a:t> industrielles </a:t>
            </a:r>
            <a:r>
              <a:rPr lang="de-DE" dirty="0" err="1"/>
              <a:t>ou</a:t>
            </a:r>
            <a:r>
              <a:rPr lang="de-DE" dirty="0"/>
              <a:t> des </a:t>
            </a:r>
            <a:r>
              <a:rPr lang="de-DE" dirty="0" err="1"/>
              <a:t>groupements</a:t>
            </a:r>
            <a:r>
              <a:rPr lang="de-DE" dirty="0"/>
              <a:t> </a:t>
            </a:r>
            <a:r>
              <a:rPr lang="de-DE" dirty="0" err="1"/>
              <a:t>peuvent</a:t>
            </a:r>
            <a:r>
              <a:rPr lang="de-DE" dirty="0"/>
              <a:t> </a:t>
            </a:r>
            <a:r>
              <a:rPr lang="de-DE" dirty="0" err="1"/>
              <a:t>présenter</a:t>
            </a:r>
            <a:r>
              <a:rPr lang="de-DE" dirty="0"/>
              <a:t> de </a:t>
            </a:r>
            <a:r>
              <a:rPr lang="de-DE" dirty="0" err="1"/>
              <a:t>grandes</a:t>
            </a:r>
            <a:r>
              <a:rPr lang="de-DE" dirty="0"/>
              <a:t> </a:t>
            </a:r>
            <a:r>
              <a:rPr lang="de-DE" dirty="0" err="1"/>
              <a:t>disparités</a:t>
            </a:r>
            <a:r>
              <a:rPr lang="de-DE" dirty="0"/>
              <a:t> en </a:t>
            </a:r>
            <a:r>
              <a:rPr lang="de-DE" dirty="0" err="1"/>
              <a:t>termes</a:t>
            </a:r>
            <a:r>
              <a:rPr lang="de-DE" dirty="0"/>
              <a:t> de </a:t>
            </a:r>
            <a:r>
              <a:rPr lang="de-DE" dirty="0" err="1"/>
              <a:t>qualité</a:t>
            </a:r>
            <a:r>
              <a:rPr lang="de-DE" dirty="0"/>
              <a:t> et de </a:t>
            </a:r>
            <a:r>
              <a:rPr lang="de-DE" dirty="0" err="1"/>
              <a:t>crédibilité</a:t>
            </a:r>
            <a:r>
              <a:rPr lang="de-DE" dirty="0"/>
              <a:t>. Comme </a:t>
            </a:r>
            <a:r>
              <a:rPr lang="de-DE" dirty="0" err="1"/>
              <a:t>ces</a:t>
            </a:r>
            <a:r>
              <a:rPr lang="de-DE" dirty="0"/>
              <a:t> </a:t>
            </a:r>
            <a:r>
              <a:rPr lang="de-DE" dirty="0" err="1"/>
              <a:t>labels</a:t>
            </a:r>
            <a:r>
              <a:rPr lang="de-DE" dirty="0"/>
              <a:t> ne </a:t>
            </a:r>
            <a:r>
              <a:rPr lang="de-DE" dirty="0" err="1"/>
              <a:t>reposent</a:t>
            </a:r>
            <a:r>
              <a:rPr lang="de-DE" dirty="0"/>
              <a:t> </a:t>
            </a:r>
            <a:r>
              <a:rPr lang="de-DE" dirty="0" err="1"/>
              <a:t>pas</a:t>
            </a:r>
            <a:r>
              <a:rPr lang="de-DE" dirty="0"/>
              <a:t> </a:t>
            </a:r>
            <a:r>
              <a:rPr lang="de-DE" dirty="0" err="1"/>
              <a:t>toujours</a:t>
            </a:r>
            <a:r>
              <a:rPr lang="de-DE" dirty="0"/>
              <a:t> </a:t>
            </a:r>
            <a:r>
              <a:rPr lang="de-DE" dirty="0" err="1"/>
              <a:t>sur</a:t>
            </a:r>
            <a:r>
              <a:rPr lang="de-DE" dirty="0"/>
              <a:t> des </a:t>
            </a:r>
            <a:r>
              <a:rPr lang="de-DE" dirty="0" err="1"/>
              <a:t>procédures</a:t>
            </a:r>
            <a:r>
              <a:rPr lang="de-DE" dirty="0"/>
              <a:t> </a:t>
            </a:r>
            <a:r>
              <a:rPr lang="de-DE" dirty="0" err="1"/>
              <a:t>standardisées</a:t>
            </a:r>
            <a:r>
              <a:rPr lang="de-DE" dirty="0"/>
              <a:t> et transparentes, il </a:t>
            </a:r>
            <a:r>
              <a:rPr lang="de-DE" dirty="0" err="1"/>
              <a:t>n’est</a:t>
            </a:r>
            <a:r>
              <a:rPr lang="de-DE" dirty="0"/>
              <a:t> </a:t>
            </a:r>
            <a:r>
              <a:rPr lang="de-DE" dirty="0" err="1"/>
              <a:t>pas</a:t>
            </a:r>
            <a:r>
              <a:rPr lang="de-DE" dirty="0"/>
              <a:t> possible de se </a:t>
            </a:r>
            <a:r>
              <a:rPr lang="de-DE" dirty="0" err="1"/>
              <a:t>prononcer</a:t>
            </a:r>
            <a:r>
              <a:rPr lang="de-DE" dirty="0"/>
              <a:t> de </a:t>
            </a:r>
            <a:r>
              <a:rPr lang="de-DE" dirty="0" err="1"/>
              <a:t>manière</a:t>
            </a:r>
            <a:r>
              <a:rPr lang="de-DE" dirty="0"/>
              <a:t> </a:t>
            </a:r>
            <a:r>
              <a:rPr lang="de-DE" dirty="0" err="1"/>
              <a:t>générale</a:t>
            </a:r>
            <a:r>
              <a:rPr lang="de-DE" dirty="0"/>
              <a:t> </a:t>
            </a:r>
            <a:r>
              <a:rPr lang="de-DE" dirty="0" err="1"/>
              <a:t>sur</a:t>
            </a:r>
            <a:r>
              <a:rPr lang="de-DE" dirty="0"/>
              <a:t> </a:t>
            </a:r>
            <a:r>
              <a:rPr lang="de-DE" dirty="0" err="1"/>
              <a:t>leur</a:t>
            </a:r>
            <a:r>
              <a:rPr lang="de-DE" dirty="0"/>
              <a:t> </a:t>
            </a:r>
            <a:r>
              <a:rPr lang="de-DE" dirty="0" err="1"/>
              <a:t>fiabilité</a:t>
            </a:r>
            <a:r>
              <a:rPr lang="de-DE" dirty="0"/>
              <a:t>. </a:t>
            </a:r>
            <a:r>
              <a:rPr lang="de-DE" dirty="0" err="1"/>
              <a:t>Chaque</a:t>
            </a:r>
            <a:r>
              <a:rPr lang="de-DE" dirty="0"/>
              <a:t> </a:t>
            </a:r>
            <a:r>
              <a:rPr lang="de-DE" dirty="0" err="1"/>
              <a:t>label</a:t>
            </a:r>
            <a:r>
              <a:rPr lang="de-DE" dirty="0"/>
              <a:t> </a:t>
            </a:r>
            <a:r>
              <a:rPr lang="de-DE" dirty="0" err="1"/>
              <a:t>doit</a:t>
            </a:r>
            <a:r>
              <a:rPr lang="de-DE" dirty="0"/>
              <a:t> </a:t>
            </a:r>
            <a:r>
              <a:rPr lang="de-DE" dirty="0" err="1"/>
              <a:t>être</a:t>
            </a:r>
            <a:r>
              <a:rPr lang="de-DE" dirty="0"/>
              <a:t> </a:t>
            </a:r>
            <a:r>
              <a:rPr lang="de-DE" dirty="0" err="1"/>
              <a:t>évalué</a:t>
            </a:r>
            <a:r>
              <a:rPr lang="de-DE" dirty="0"/>
              <a:t> au </a:t>
            </a:r>
            <a:r>
              <a:rPr lang="de-DE" dirty="0" err="1"/>
              <a:t>cas</a:t>
            </a:r>
            <a:r>
              <a:rPr lang="de-DE" dirty="0"/>
              <a:t> par </a:t>
            </a:r>
            <a:r>
              <a:rPr lang="de-DE" dirty="0" err="1"/>
              <a:t>cas</a:t>
            </a:r>
            <a:r>
              <a:rPr lang="de-DE" dirty="0"/>
              <a:t> </a:t>
            </a:r>
            <a:r>
              <a:rPr lang="de-DE" dirty="0" err="1"/>
              <a:t>sur</a:t>
            </a:r>
            <a:r>
              <a:rPr lang="de-DE" dirty="0"/>
              <a:t> la </a:t>
            </a:r>
            <a:r>
              <a:rPr lang="de-DE" dirty="0" err="1"/>
              <a:t>base</a:t>
            </a:r>
            <a:r>
              <a:rPr lang="de-DE" dirty="0"/>
              <a:t> de </a:t>
            </a:r>
            <a:r>
              <a:rPr lang="de-DE" dirty="0" err="1"/>
              <a:t>critères</a:t>
            </a:r>
            <a:r>
              <a:rPr lang="de-DE" dirty="0"/>
              <a:t> </a:t>
            </a:r>
            <a:r>
              <a:rPr lang="de-DE" dirty="0" err="1"/>
              <a:t>clairs</a:t>
            </a:r>
            <a:r>
              <a:rPr lang="de-DE" dirty="0"/>
              <a:t> et </a:t>
            </a:r>
            <a:r>
              <a:rPr lang="de-DE" dirty="0" err="1"/>
              <a:t>objectifs</a:t>
            </a:r>
            <a:r>
              <a:rPr lang="de-DE" dirty="0"/>
              <a:t>.</a:t>
            </a:r>
          </a:p>
          <a:p>
            <a:pPr marL="483032" indent="-241516"/>
            <a:endParaRPr lang="de-DE" dirty="0"/>
          </a:p>
          <a:p>
            <a:pPr marL="483032" indent="-241516"/>
            <a:endParaRPr lang="de-DE" dirty="0"/>
          </a:p>
          <a:p>
            <a:pPr marL="483032" indent="-241516"/>
            <a:r>
              <a:rPr lang="de-DE" dirty="0" err="1"/>
              <a:t>Vérification</a:t>
            </a:r>
            <a:r>
              <a:rPr lang="de-DE" dirty="0"/>
              <a:t> rapide de la </a:t>
            </a:r>
            <a:r>
              <a:rPr lang="de-DE" dirty="0" err="1"/>
              <a:t>fiabilité</a:t>
            </a:r>
            <a:r>
              <a:rPr lang="de-DE" dirty="0"/>
              <a:t> des </a:t>
            </a:r>
            <a:r>
              <a:rPr lang="de-DE" dirty="0" err="1"/>
              <a:t>labels</a:t>
            </a:r>
            <a:endParaRPr lang="de-DE" dirty="0"/>
          </a:p>
          <a:p>
            <a:pPr marL="483032" indent="-241516"/>
            <a:endParaRPr lang="de-DE" dirty="0"/>
          </a:p>
          <a:p>
            <a:pPr marL="483032" indent="-241516"/>
            <a:r>
              <a:rPr lang="de-DE" dirty="0"/>
              <a:t>Ces </a:t>
            </a:r>
            <a:r>
              <a:rPr lang="de-DE" dirty="0" err="1"/>
              <a:t>questions</a:t>
            </a:r>
            <a:r>
              <a:rPr lang="de-DE" dirty="0"/>
              <a:t> </a:t>
            </a:r>
            <a:r>
              <a:rPr lang="de-DE" dirty="0" err="1"/>
              <a:t>clés</a:t>
            </a:r>
            <a:r>
              <a:rPr lang="de-DE" dirty="0"/>
              <a:t> </a:t>
            </a:r>
            <a:r>
              <a:rPr lang="de-DE" dirty="0" err="1"/>
              <a:t>permettent</a:t>
            </a:r>
            <a:r>
              <a:rPr lang="de-DE" dirty="0"/>
              <a:t> </a:t>
            </a:r>
            <a:r>
              <a:rPr lang="de-DE" dirty="0" err="1"/>
              <a:t>d'évaluer</a:t>
            </a:r>
            <a:r>
              <a:rPr lang="de-DE" dirty="0"/>
              <a:t> </a:t>
            </a:r>
            <a:r>
              <a:rPr lang="de-DE" dirty="0" err="1"/>
              <a:t>rapidement</a:t>
            </a:r>
            <a:r>
              <a:rPr lang="de-DE" dirty="0"/>
              <a:t> la </a:t>
            </a:r>
            <a:r>
              <a:rPr lang="de-DE" dirty="0" err="1"/>
              <a:t>fiabilité</a:t>
            </a:r>
            <a:r>
              <a:rPr lang="de-DE" dirty="0"/>
              <a:t> </a:t>
            </a:r>
            <a:r>
              <a:rPr lang="de-DE" dirty="0" err="1"/>
              <a:t>d'un</a:t>
            </a:r>
            <a:r>
              <a:rPr lang="de-DE" dirty="0"/>
              <a:t> </a:t>
            </a:r>
            <a:r>
              <a:rPr lang="de-DE" dirty="0" err="1"/>
              <a:t>label</a:t>
            </a:r>
            <a:r>
              <a:rPr lang="de-DE" dirty="0"/>
              <a:t> :</a:t>
            </a:r>
          </a:p>
          <a:p>
            <a:pPr marL="483032" indent="-241516"/>
            <a:endParaRPr lang="de-DE" dirty="0"/>
          </a:p>
          <a:p>
            <a:pPr marL="483032" indent="-241516"/>
            <a:r>
              <a:rPr lang="de-DE" dirty="0" err="1"/>
              <a:t>Les</a:t>
            </a:r>
            <a:r>
              <a:rPr lang="de-DE" dirty="0"/>
              <a:t> </a:t>
            </a:r>
            <a:r>
              <a:rPr lang="de-DE" dirty="0" err="1"/>
              <a:t>critères</a:t>
            </a:r>
            <a:r>
              <a:rPr lang="de-DE" dirty="0"/>
              <a:t> </a:t>
            </a:r>
            <a:r>
              <a:rPr lang="de-DE" dirty="0" err="1"/>
              <a:t>sont-ils</a:t>
            </a:r>
            <a:r>
              <a:rPr lang="de-DE" dirty="0"/>
              <a:t> </a:t>
            </a:r>
            <a:r>
              <a:rPr lang="de-DE" dirty="0" err="1"/>
              <a:t>fondés</a:t>
            </a:r>
            <a:r>
              <a:rPr lang="de-DE" dirty="0"/>
              <a:t> et </a:t>
            </a:r>
            <a:r>
              <a:rPr lang="de-DE" dirty="0" err="1"/>
              <a:t>ont-ils</a:t>
            </a:r>
            <a:r>
              <a:rPr lang="de-DE" dirty="0"/>
              <a:t> </a:t>
            </a:r>
            <a:r>
              <a:rPr lang="de-DE" dirty="0" err="1"/>
              <a:t>été</a:t>
            </a:r>
            <a:r>
              <a:rPr lang="de-DE" dirty="0"/>
              <a:t> </a:t>
            </a:r>
            <a:r>
              <a:rPr lang="de-DE" dirty="0" err="1"/>
              <a:t>élaborés</a:t>
            </a:r>
            <a:r>
              <a:rPr lang="de-DE" dirty="0"/>
              <a:t> de </a:t>
            </a:r>
            <a:r>
              <a:rPr lang="de-DE" dirty="0" err="1"/>
              <a:t>manière</a:t>
            </a:r>
            <a:r>
              <a:rPr lang="de-DE" dirty="0"/>
              <a:t> transparente et inclusive ? Cela </a:t>
            </a:r>
            <a:r>
              <a:rPr lang="de-DE" dirty="0" err="1"/>
              <a:t>garantit</a:t>
            </a:r>
            <a:r>
              <a:rPr lang="de-DE" dirty="0"/>
              <a:t> </a:t>
            </a:r>
            <a:r>
              <a:rPr lang="de-DE" dirty="0" err="1"/>
              <a:t>que</a:t>
            </a:r>
            <a:r>
              <a:rPr lang="de-DE" dirty="0"/>
              <a:t> le </a:t>
            </a:r>
            <a:r>
              <a:rPr lang="de-DE" dirty="0" err="1"/>
              <a:t>label</a:t>
            </a:r>
            <a:r>
              <a:rPr lang="de-DE" dirty="0"/>
              <a:t> </a:t>
            </a:r>
            <a:r>
              <a:rPr lang="de-DE" dirty="0" err="1"/>
              <a:t>reflète</a:t>
            </a:r>
            <a:r>
              <a:rPr lang="de-DE" dirty="0"/>
              <a:t> </a:t>
            </a:r>
            <a:r>
              <a:rPr lang="de-DE" dirty="0" err="1"/>
              <a:t>les</a:t>
            </a:r>
            <a:r>
              <a:rPr lang="de-DE" dirty="0"/>
              <a:t> </a:t>
            </a:r>
            <a:r>
              <a:rPr lang="de-DE" dirty="0" err="1"/>
              <a:t>intérêts</a:t>
            </a:r>
            <a:r>
              <a:rPr lang="de-DE" dirty="0"/>
              <a:t> de la </a:t>
            </a:r>
            <a:r>
              <a:rPr lang="de-DE" dirty="0" err="1"/>
              <a:t>société</a:t>
            </a:r>
            <a:r>
              <a:rPr lang="de-DE" dirty="0"/>
              <a:t> </a:t>
            </a:r>
            <a:r>
              <a:rPr lang="de-DE" dirty="0" err="1"/>
              <a:t>dans</a:t>
            </a:r>
            <a:r>
              <a:rPr lang="de-DE" dirty="0"/>
              <a:t> </a:t>
            </a:r>
            <a:r>
              <a:rPr lang="de-DE" dirty="0" err="1"/>
              <a:t>son</a:t>
            </a:r>
            <a:r>
              <a:rPr lang="de-DE" dirty="0"/>
              <a:t> </a:t>
            </a:r>
            <a:r>
              <a:rPr lang="de-DE" dirty="0" err="1"/>
              <a:t>ensemble</a:t>
            </a:r>
            <a:r>
              <a:rPr lang="de-DE" dirty="0"/>
              <a:t> et </a:t>
            </a:r>
            <a:r>
              <a:rPr lang="de-DE" dirty="0" err="1"/>
              <a:t>pas</a:t>
            </a:r>
            <a:r>
              <a:rPr lang="de-DE" dirty="0"/>
              <a:t> </a:t>
            </a:r>
            <a:r>
              <a:rPr lang="de-DE" dirty="0" err="1"/>
              <a:t>seulement</a:t>
            </a:r>
            <a:r>
              <a:rPr lang="de-DE" dirty="0"/>
              <a:t> le </a:t>
            </a:r>
            <a:r>
              <a:rPr lang="de-DE" dirty="0" err="1"/>
              <a:t>point</a:t>
            </a:r>
            <a:r>
              <a:rPr lang="de-DE" dirty="0"/>
              <a:t> de vue </a:t>
            </a:r>
            <a:r>
              <a:rPr lang="de-DE" dirty="0" err="1"/>
              <a:t>d'une</a:t>
            </a:r>
            <a:r>
              <a:rPr lang="de-DE" dirty="0"/>
              <a:t> </a:t>
            </a:r>
            <a:r>
              <a:rPr lang="de-DE" dirty="0" err="1"/>
              <a:t>organisation</a:t>
            </a:r>
            <a:r>
              <a:rPr lang="de-DE" dirty="0"/>
              <a:t>.</a:t>
            </a:r>
          </a:p>
          <a:p>
            <a:pPr marL="483032" indent="-241516"/>
            <a:r>
              <a:rPr lang="de-DE" dirty="0" err="1"/>
              <a:t>Les</a:t>
            </a:r>
            <a:r>
              <a:rPr lang="de-DE" dirty="0"/>
              <a:t> </a:t>
            </a:r>
            <a:r>
              <a:rPr lang="de-DE" dirty="0" err="1"/>
              <a:t>critères</a:t>
            </a:r>
            <a:r>
              <a:rPr lang="de-DE" dirty="0"/>
              <a:t> </a:t>
            </a:r>
            <a:r>
              <a:rPr lang="de-DE" dirty="0" err="1"/>
              <a:t>d'attribution</a:t>
            </a:r>
            <a:r>
              <a:rPr lang="de-DE" dirty="0"/>
              <a:t> </a:t>
            </a:r>
            <a:r>
              <a:rPr lang="de-DE" dirty="0" err="1"/>
              <a:t>sont-ils</a:t>
            </a:r>
            <a:r>
              <a:rPr lang="de-DE" dirty="0"/>
              <a:t> </a:t>
            </a:r>
            <a:r>
              <a:rPr lang="de-DE" dirty="0" err="1"/>
              <a:t>accessibles</a:t>
            </a:r>
            <a:r>
              <a:rPr lang="de-DE" dirty="0"/>
              <a:t> au </a:t>
            </a:r>
            <a:r>
              <a:rPr lang="de-DE" dirty="0" err="1"/>
              <a:t>public</a:t>
            </a:r>
            <a:r>
              <a:rPr lang="de-DE" dirty="0"/>
              <a:t> ? Si </a:t>
            </a:r>
            <a:r>
              <a:rPr lang="de-DE" dirty="0" err="1"/>
              <a:t>les</a:t>
            </a:r>
            <a:r>
              <a:rPr lang="de-DE" dirty="0"/>
              <a:t> </a:t>
            </a:r>
            <a:r>
              <a:rPr lang="de-DE" dirty="0" err="1"/>
              <a:t>critères</a:t>
            </a:r>
            <a:r>
              <a:rPr lang="de-DE" dirty="0"/>
              <a:t> ne </a:t>
            </a:r>
            <a:r>
              <a:rPr lang="de-DE" dirty="0" err="1"/>
              <a:t>sont</a:t>
            </a:r>
            <a:r>
              <a:rPr lang="de-DE" dirty="0"/>
              <a:t> </a:t>
            </a:r>
            <a:r>
              <a:rPr lang="de-DE" dirty="0" err="1"/>
              <a:t>pas</a:t>
            </a:r>
            <a:r>
              <a:rPr lang="de-DE" dirty="0"/>
              <a:t> </a:t>
            </a:r>
            <a:r>
              <a:rPr lang="de-DE" dirty="0" err="1"/>
              <a:t>ouverts</a:t>
            </a:r>
            <a:r>
              <a:rPr lang="de-DE" dirty="0"/>
              <a:t> et disponibles, il </a:t>
            </a:r>
            <a:r>
              <a:rPr lang="de-DE" dirty="0" err="1"/>
              <a:t>y</a:t>
            </a:r>
            <a:r>
              <a:rPr lang="de-DE" dirty="0"/>
              <a:t> a </a:t>
            </a:r>
            <a:r>
              <a:rPr lang="de-DE" dirty="0" err="1"/>
              <a:t>un</a:t>
            </a:r>
            <a:r>
              <a:rPr lang="de-DE" dirty="0"/>
              <a:t> manque de </a:t>
            </a:r>
            <a:r>
              <a:rPr lang="de-DE" dirty="0" err="1"/>
              <a:t>transparence</a:t>
            </a:r>
            <a:r>
              <a:rPr lang="de-DE" dirty="0"/>
              <a:t> et la </a:t>
            </a:r>
            <a:r>
              <a:rPr lang="de-DE" dirty="0" err="1"/>
              <a:t>légitimité</a:t>
            </a:r>
            <a:r>
              <a:rPr lang="de-DE" dirty="0"/>
              <a:t> du </a:t>
            </a:r>
            <a:r>
              <a:rPr lang="de-DE" dirty="0" err="1"/>
              <a:t>label</a:t>
            </a:r>
            <a:r>
              <a:rPr lang="de-DE" dirty="0"/>
              <a:t> </a:t>
            </a:r>
            <a:r>
              <a:rPr lang="de-DE" dirty="0" err="1"/>
              <a:t>est</a:t>
            </a:r>
            <a:r>
              <a:rPr lang="de-DE" dirty="0"/>
              <a:t> </a:t>
            </a:r>
            <a:r>
              <a:rPr lang="de-DE" dirty="0" err="1"/>
              <a:t>discutable</a:t>
            </a:r>
            <a:r>
              <a:rPr lang="de-DE" dirty="0"/>
              <a:t>.</a:t>
            </a:r>
          </a:p>
          <a:p>
            <a:pPr marL="483032" indent="-241516"/>
            <a:r>
              <a:rPr lang="de-DE" dirty="0" err="1"/>
              <a:t>Existe</a:t>
            </a:r>
            <a:r>
              <a:rPr lang="de-DE" dirty="0"/>
              <a:t>-t-il </a:t>
            </a:r>
            <a:r>
              <a:rPr lang="de-DE" dirty="0" err="1"/>
              <a:t>un</a:t>
            </a:r>
            <a:r>
              <a:rPr lang="de-DE" dirty="0"/>
              <a:t> </a:t>
            </a:r>
            <a:r>
              <a:rPr lang="de-DE" dirty="0" err="1"/>
              <a:t>contrôle</a:t>
            </a:r>
            <a:r>
              <a:rPr lang="de-DE" dirty="0"/>
              <a:t> externe </a:t>
            </a:r>
            <a:r>
              <a:rPr lang="de-DE" dirty="0" err="1"/>
              <a:t>indépendant</a:t>
            </a:r>
            <a:r>
              <a:rPr lang="de-DE" dirty="0"/>
              <a:t> ? La </a:t>
            </a:r>
            <a:r>
              <a:rPr lang="de-DE" dirty="0" err="1"/>
              <a:t>vérification</a:t>
            </a:r>
            <a:r>
              <a:rPr lang="de-DE" dirty="0"/>
              <a:t> par </a:t>
            </a:r>
            <a:r>
              <a:rPr lang="de-DE" dirty="0" err="1"/>
              <a:t>un</a:t>
            </a:r>
            <a:r>
              <a:rPr lang="de-DE" dirty="0"/>
              <a:t> </a:t>
            </a:r>
            <a:r>
              <a:rPr lang="de-DE" dirty="0" err="1"/>
              <a:t>tiers</a:t>
            </a:r>
            <a:r>
              <a:rPr lang="de-DE" dirty="0"/>
              <a:t> </a:t>
            </a:r>
            <a:r>
              <a:rPr lang="de-DE" dirty="0" err="1"/>
              <a:t>est</a:t>
            </a:r>
            <a:r>
              <a:rPr lang="de-DE" dirty="0"/>
              <a:t> </a:t>
            </a:r>
            <a:r>
              <a:rPr lang="de-DE" dirty="0" err="1"/>
              <a:t>un</a:t>
            </a:r>
            <a:r>
              <a:rPr lang="de-DE" dirty="0"/>
              <a:t> </a:t>
            </a:r>
            <a:r>
              <a:rPr lang="de-DE" dirty="0" err="1"/>
              <a:t>indicateur</a:t>
            </a:r>
            <a:r>
              <a:rPr lang="de-DE" dirty="0"/>
              <a:t> </a:t>
            </a:r>
            <a:r>
              <a:rPr lang="de-DE" dirty="0" err="1"/>
              <a:t>important</a:t>
            </a:r>
            <a:r>
              <a:rPr lang="de-DE" dirty="0"/>
              <a:t> de </a:t>
            </a:r>
            <a:r>
              <a:rPr lang="de-DE" dirty="0" err="1"/>
              <a:t>fiabilité</a:t>
            </a:r>
            <a:r>
              <a:rPr lang="de-DE" dirty="0"/>
              <a:t>.</a:t>
            </a:r>
          </a:p>
          <a:p>
            <a:pPr marL="483032" indent="-241516"/>
            <a:r>
              <a:rPr lang="de-DE" dirty="0"/>
              <a:t>Dans quelle </a:t>
            </a:r>
            <a:r>
              <a:rPr lang="de-DE" dirty="0" err="1"/>
              <a:t>mesure</a:t>
            </a:r>
            <a:r>
              <a:rPr lang="de-DE" dirty="0"/>
              <a:t> le </a:t>
            </a:r>
            <a:r>
              <a:rPr lang="de-DE" dirty="0" err="1"/>
              <a:t>processus</a:t>
            </a:r>
            <a:r>
              <a:rPr lang="de-DE" dirty="0"/>
              <a:t> de </a:t>
            </a:r>
            <a:r>
              <a:rPr lang="de-DE" dirty="0" err="1"/>
              <a:t>certification</a:t>
            </a:r>
            <a:r>
              <a:rPr lang="de-DE" dirty="0"/>
              <a:t> </a:t>
            </a:r>
            <a:r>
              <a:rPr lang="de-DE" dirty="0" err="1"/>
              <a:t>est</a:t>
            </a:r>
            <a:r>
              <a:rPr lang="de-DE" dirty="0"/>
              <a:t>-il transparent vis-à-vis des </a:t>
            </a:r>
            <a:r>
              <a:rPr lang="de-DE" dirty="0" err="1"/>
              <a:t>consommateurs</a:t>
            </a:r>
            <a:r>
              <a:rPr lang="de-DE" dirty="0"/>
              <a:t> ? </a:t>
            </a:r>
            <a:r>
              <a:rPr lang="de-DE" dirty="0" err="1"/>
              <a:t>Les</a:t>
            </a:r>
            <a:r>
              <a:rPr lang="de-DE" dirty="0"/>
              <a:t> </a:t>
            </a:r>
            <a:r>
              <a:rPr lang="de-DE" dirty="0" err="1"/>
              <a:t>résultats</a:t>
            </a:r>
            <a:r>
              <a:rPr lang="de-DE" dirty="0"/>
              <a:t> des </a:t>
            </a:r>
            <a:r>
              <a:rPr lang="de-DE" dirty="0" err="1"/>
              <a:t>tests</a:t>
            </a:r>
            <a:r>
              <a:rPr lang="de-DE" dirty="0"/>
              <a:t> </a:t>
            </a:r>
            <a:r>
              <a:rPr lang="de-DE" dirty="0" err="1"/>
              <a:t>sont-ils</a:t>
            </a:r>
            <a:r>
              <a:rPr lang="de-DE" dirty="0"/>
              <a:t> </a:t>
            </a:r>
            <a:r>
              <a:rPr lang="de-DE" dirty="0" err="1"/>
              <a:t>publiés</a:t>
            </a:r>
            <a:r>
              <a:rPr lang="de-DE" dirty="0"/>
              <a:t> et </a:t>
            </a:r>
            <a:r>
              <a:rPr lang="de-DE" dirty="0" err="1"/>
              <a:t>les</a:t>
            </a:r>
            <a:r>
              <a:rPr lang="de-DE" dirty="0"/>
              <a:t> </a:t>
            </a:r>
            <a:r>
              <a:rPr lang="de-DE" dirty="0" err="1"/>
              <a:t>infractions</a:t>
            </a:r>
            <a:r>
              <a:rPr lang="de-DE" dirty="0"/>
              <a:t> </a:t>
            </a:r>
            <a:r>
              <a:rPr lang="de-DE" dirty="0" err="1"/>
              <a:t>ou</a:t>
            </a:r>
            <a:r>
              <a:rPr lang="de-DE" dirty="0"/>
              <a:t> </a:t>
            </a:r>
            <a:r>
              <a:rPr lang="de-DE" dirty="0" err="1"/>
              <a:t>problèmes</a:t>
            </a:r>
            <a:r>
              <a:rPr lang="de-DE" dirty="0"/>
              <a:t> </a:t>
            </a:r>
            <a:r>
              <a:rPr lang="de-DE" dirty="0" err="1"/>
              <a:t>rendus</a:t>
            </a:r>
            <a:r>
              <a:rPr lang="de-DE" dirty="0"/>
              <a:t> </a:t>
            </a:r>
            <a:r>
              <a:rPr lang="de-DE" dirty="0" err="1"/>
              <a:t>publics</a:t>
            </a:r>
            <a:r>
              <a:rPr lang="de-DE" dirty="0"/>
              <a:t> ? </a:t>
            </a:r>
            <a:r>
              <a:rPr lang="de-DE" dirty="0" err="1"/>
              <a:t>Un</a:t>
            </a:r>
            <a:r>
              <a:rPr lang="de-DE" dirty="0"/>
              <a:t> </a:t>
            </a:r>
            <a:r>
              <a:rPr lang="de-DE" dirty="0" err="1"/>
              <a:t>label</a:t>
            </a:r>
            <a:r>
              <a:rPr lang="de-DE" dirty="0"/>
              <a:t> </a:t>
            </a:r>
            <a:r>
              <a:rPr lang="de-DE" dirty="0" err="1"/>
              <a:t>crédible</a:t>
            </a:r>
            <a:r>
              <a:rPr lang="de-DE" dirty="0"/>
              <a:t> </a:t>
            </a:r>
            <a:r>
              <a:rPr lang="de-DE" dirty="0" err="1"/>
              <a:t>doit</a:t>
            </a:r>
            <a:r>
              <a:rPr lang="de-DE" dirty="0"/>
              <a:t> </a:t>
            </a:r>
            <a:r>
              <a:rPr lang="de-DE" dirty="0" err="1"/>
              <a:t>communiquer</a:t>
            </a:r>
            <a:r>
              <a:rPr lang="de-DE" dirty="0"/>
              <a:t> </a:t>
            </a:r>
            <a:r>
              <a:rPr lang="de-DE" dirty="0" err="1"/>
              <a:t>ouvertement</a:t>
            </a:r>
            <a:r>
              <a:rPr lang="de-DE" dirty="0"/>
              <a:t>, </a:t>
            </a:r>
            <a:r>
              <a:rPr lang="de-DE" dirty="0" err="1"/>
              <a:t>même</a:t>
            </a:r>
            <a:r>
              <a:rPr lang="de-DE" dirty="0"/>
              <a:t> </a:t>
            </a:r>
            <a:r>
              <a:rPr lang="de-DE" dirty="0" err="1"/>
              <a:t>lorsque</a:t>
            </a:r>
            <a:r>
              <a:rPr lang="de-DE" dirty="0"/>
              <a:t> </a:t>
            </a:r>
            <a:r>
              <a:rPr lang="de-DE" dirty="0" err="1"/>
              <a:t>quelque</a:t>
            </a:r>
            <a:r>
              <a:rPr lang="de-DE" dirty="0"/>
              <a:t> </a:t>
            </a:r>
            <a:r>
              <a:rPr lang="de-DE" dirty="0" err="1"/>
              <a:t>chose</a:t>
            </a:r>
            <a:r>
              <a:rPr lang="de-DE" dirty="0"/>
              <a:t> ne se passe </a:t>
            </a:r>
            <a:r>
              <a:rPr lang="de-DE" dirty="0" err="1"/>
              <a:t>pas</a:t>
            </a:r>
            <a:r>
              <a:rPr lang="de-DE" dirty="0"/>
              <a:t> comme </a:t>
            </a:r>
            <a:r>
              <a:rPr lang="de-DE" dirty="0" err="1"/>
              <a:t>prévu</a:t>
            </a:r>
            <a:r>
              <a:rPr lang="de-DE" dirty="0"/>
              <a:t>.</a:t>
            </a:r>
          </a:p>
        </p:txBody>
      </p:sp>
      <p:sp>
        <p:nvSpPr>
          <p:cNvPr id="298" name="Google Shape;298;p48: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22</a:t>
            </a:fld>
            <a:endParaRPr sz="13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9: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304" name="Google Shape;304;p4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10" name="Google Shape;310;p50: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err="1"/>
              <a:t>Les</a:t>
            </a:r>
            <a:r>
              <a:rPr lang="de-DE" dirty="0"/>
              <a:t> </a:t>
            </a:r>
            <a:r>
              <a:rPr lang="de-DE" dirty="0" err="1"/>
              <a:t>critères</a:t>
            </a:r>
            <a:r>
              <a:rPr lang="de-DE" dirty="0"/>
              <a:t> des </a:t>
            </a:r>
            <a:r>
              <a:rPr lang="de-DE" dirty="0" err="1"/>
              <a:t>labels</a:t>
            </a:r>
            <a:r>
              <a:rPr lang="de-DE" dirty="0"/>
              <a:t> </a:t>
            </a:r>
            <a:r>
              <a:rPr lang="de-DE" dirty="0" err="1"/>
              <a:t>peuvent</a:t>
            </a:r>
            <a:r>
              <a:rPr lang="de-DE" dirty="0"/>
              <a:t> </a:t>
            </a:r>
            <a:r>
              <a:rPr lang="de-DE" dirty="0" err="1"/>
              <a:t>servir</a:t>
            </a:r>
            <a:r>
              <a:rPr lang="de-DE" dirty="0"/>
              <a:t> de </a:t>
            </a:r>
            <a:r>
              <a:rPr lang="de-DE" dirty="0" err="1"/>
              <a:t>référence</a:t>
            </a:r>
            <a:r>
              <a:rPr lang="de-DE" dirty="0"/>
              <a:t> </a:t>
            </a:r>
            <a:r>
              <a:rPr lang="de-DE" dirty="0" err="1"/>
              <a:t>pour</a:t>
            </a:r>
            <a:r>
              <a:rPr lang="de-DE" dirty="0"/>
              <a:t> la </a:t>
            </a:r>
            <a:r>
              <a:rPr lang="de-DE" dirty="0" err="1"/>
              <a:t>formulation</a:t>
            </a:r>
            <a:r>
              <a:rPr lang="de-DE" dirty="0"/>
              <a:t> des </a:t>
            </a:r>
            <a:r>
              <a:rPr lang="de-DE" dirty="0" err="1"/>
              <a:t>exigences</a:t>
            </a:r>
            <a:r>
              <a:rPr lang="de-DE" dirty="0"/>
              <a:t> et des </a:t>
            </a:r>
            <a:r>
              <a:rPr lang="de-DE" dirty="0" err="1"/>
              <a:t>spécifications</a:t>
            </a:r>
            <a:r>
              <a:rPr lang="de-DE" dirty="0"/>
              <a:t> </a:t>
            </a:r>
            <a:r>
              <a:rPr lang="de-DE" dirty="0" err="1"/>
              <a:t>d'un</a:t>
            </a:r>
            <a:r>
              <a:rPr lang="de-DE" dirty="0"/>
              <a:t> </a:t>
            </a:r>
            <a:r>
              <a:rPr lang="de-DE" dirty="0" err="1"/>
              <a:t>contrat</a:t>
            </a:r>
            <a:r>
              <a:rPr lang="de-DE" dirty="0"/>
              <a:t>. </a:t>
            </a:r>
          </a:p>
          <a:p>
            <a:pPr marL="483032" indent="-241516"/>
            <a:endParaRPr lang="de-DE" dirty="0"/>
          </a:p>
          <a:p>
            <a:pPr marL="483032" indent="-241516"/>
            <a:r>
              <a:rPr lang="de-DE" dirty="0" err="1"/>
              <a:t>Une</a:t>
            </a:r>
            <a:r>
              <a:rPr lang="de-DE" dirty="0"/>
              <a:t> </a:t>
            </a:r>
            <a:r>
              <a:rPr lang="de-DE" dirty="0" err="1"/>
              <a:t>référence</a:t>
            </a:r>
            <a:r>
              <a:rPr lang="de-DE" dirty="0"/>
              <a:t> </a:t>
            </a:r>
            <a:r>
              <a:rPr lang="de-DE" dirty="0" err="1"/>
              <a:t>générale</a:t>
            </a:r>
            <a:r>
              <a:rPr lang="de-DE" dirty="0"/>
              <a:t> à </a:t>
            </a:r>
            <a:r>
              <a:rPr lang="de-DE" dirty="0" err="1"/>
              <a:t>un</a:t>
            </a:r>
            <a:r>
              <a:rPr lang="de-DE" dirty="0"/>
              <a:t> </a:t>
            </a:r>
            <a:r>
              <a:rPr lang="de-DE" dirty="0" err="1"/>
              <a:t>label</a:t>
            </a:r>
            <a:r>
              <a:rPr lang="de-DE" dirty="0"/>
              <a:t> et à </a:t>
            </a:r>
            <a:r>
              <a:rPr lang="de-DE" dirty="0" err="1"/>
              <a:t>ses</a:t>
            </a:r>
            <a:r>
              <a:rPr lang="de-DE" dirty="0"/>
              <a:t> </a:t>
            </a:r>
            <a:r>
              <a:rPr lang="de-DE" dirty="0" err="1"/>
              <a:t>critères</a:t>
            </a:r>
            <a:r>
              <a:rPr lang="de-DE" dirty="0"/>
              <a:t> </a:t>
            </a:r>
            <a:r>
              <a:rPr lang="de-DE" dirty="0" err="1"/>
              <a:t>peut</a:t>
            </a:r>
            <a:r>
              <a:rPr lang="de-DE" dirty="0"/>
              <a:t> </a:t>
            </a:r>
            <a:r>
              <a:rPr lang="de-DE" dirty="0" err="1"/>
              <a:t>être</a:t>
            </a:r>
            <a:r>
              <a:rPr lang="de-DE" dirty="0"/>
              <a:t> </a:t>
            </a:r>
            <a:r>
              <a:rPr lang="de-DE" dirty="0" err="1"/>
              <a:t>faite</a:t>
            </a:r>
            <a:r>
              <a:rPr lang="de-DE" dirty="0"/>
              <a:t> si le </a:t>
            </a:r>
            <a:r>
              <a:rPr lang="de-DE" dirty="0" err="1"/>
              <a:t>produit</a:t>
            </a:r>
            <a:r>
              <a:rPr lang="de-DE" dirty="0"/>
              <a:t> </a:t>
            </a:r>
            <a:r>
              <a:rPr lang="de-DE" dirty="0" err="1"/>
              <a:t>ou</a:t>
            </a:r>
            <a:r>
              <a:rPr lang="de-DE" dirty="0"/>
              <a:t> le </a:t>
            </a:r>
            <a:r>
              <a:rPr lang="de-DE" dirty="0" err="1"/>
              <a:t>service</a:t>
            </a:r>
            <a:r>
              <a:rPr lang="de-DE" dirty="0"/>
              <a:t> </a:t>
            </a:r>
            <a:r>
              <a:rPr lang="de-DE" dirty="0" err="1"/>
              <a:t>doit</a:t>
            </a:r>
            <a:r>
              <a:rPr lang="de-DE" dirty="0"/>
              <a:t> </a:t>
            </a:r>
            <a:r>
              <a:rPr lang="de-DE" dirty="0" err="1"/>
              <a:t>répondre</a:t>
            </a:r>
            <a:r>
              <a:rPr lang="de-DE" dirty="0"/>
              <a:t> à </a:t>
            </a:r>
            <a:r>
              <a:rPr lang="de-DE" dirty="0" err="1"/>
              <a:t>tous</a:t>
            </a:r>
            <a:r>
              <a:rPr lang="de-DE" dirty="0"/>
              <a:t> </a:t>
            </a:r>
            <a:r>
              <a:rPr lang="de-DE" dirty="0" err="1"/>
              <a:t>les</a:t>
            </a:r>
            <a:r>
              <a:rPr lang="de-DE" dirty="0"/>
              <a:t> </a:t>
            </a:r>
            <a:r>
              <a:rPr lang="de-DE" dirty="0" err="1"/>
              <a:t>critères</a:t>
            </a:r>
            <a:r>
              <a:rPr lang="de-DE" dirty="0"/>
              <a:t>. Dans </a:t>
            </a:r>
            <a:r>
              <a:rPr lang="de-DE" dirty="0" err="1"/>
              <a:t>ce</a:t>
            </a:r>
            <a:r>
              <a:rPr lang="de-DE" dirty="0"/>
              <a:t> </a:t>
            </a:r>
            <a:r>
              <a:rPr lang="de-DE" dirty="0" err="1"/>
              <a:t>cas</a:t>
            </a:r>
            <a:r>
              <a:rPr lang="de-DE" dirty="0"/>
              <a:t>, il </a:t>
            </a:r>
            <a:r>
              <a:rPr lang="de-DE" dirty="0" err="1"/>
              <a:t>est</a:t>
            </a:r>
            <a:r>
              <a:rPr lang="de-DE" dirty="0"/>
              <a:t> possible de </a:t>
            </a:r>
            <a:r>
              <a:rPr lang="de-DE" dirty="0" err="1"/>
              <a:t>préciser</a:t>
            </a:r>
            <a:r>
              <a:rPr lang="de-DE" dirty="0"/>
              <a:t> </a:t>
            </a:r>
            <a:r>
              <a:rPr lang="de-DE" dirty="0" err="1"/>
              <a:t>que</a:t>
            </a:r>
            <a:r>
              <a:rPr lang="de-DE" dirty="0"/>
              <a:t> « le </a:t>
            </a:r>
            <a:r>
              <a:rPr lang="de-DE" dirty="0" err="1"/>
              <a:t>produit</a:t>
            </a:r>
            <a:r>
              <a:rPr lang="de-DE" dirty="0"/>
              <a:t> </a:t>
            </a:r>
            <a:r>
              <a:rPr lang="de-DE" dirty="0" err="1"/>
              <a:t>doit</a:t>
            </a:r>
            <a:r>
              <a:rPr lang="de-DE" dirty="0"/>
              <a:t> </a:t>
            </a:r>
            <a:r>
              <a:rPr lang="de-DE" dirty="0" err="1"/>
              <a:t>répondre</a:t>
            </a:r>
            <a:r>
              <a:rPr lang="de-DE" dirty="0"/>
              <a:t> </a:t>
            </a:r>
            <a:r>
              <a:rPr lang="de-DE" dirty="0" err="1"/>
              <a:t>aux</a:t>
            </a:r>
            <a:r>
              <a:rPr lang="de-DE" dirty="0"/>
              <a:t> </a:t>
            </a:r>
            <a:r>
              <a:rPr lang="de-DE" dirty="0" err="1"/>
              <a:t>critères</a:t>
            </a:r>
            <a:r>
              <a:rPr lang="de-DE" dirty="0"/>
              <a:t> du </a:t>
            </a:r>
            <a:r>
              <a:rPr lang="de-DE" dirty="0" err="1"/>
              <a:t>label</a:t>
            </a:r>
            <a:r>
              <a:rPr lang="de-DE" dirty="0"/>
              <a:t> Fairtrade » et il faut </a:t>
            </a:r>
            <a:r>
              <a:rPr lang="de-DE" dirty="0" err="1"/>
              <a:t>indiquer</a:t>
            </a:r>
            <a:r>
              <a:rPr lang="de-DE" dirty="0"/>
              <a:t> </a:t>
            </a:r>
            <a:r>
              <a:rPr lang="de-DE" dirty="0" err="1"/>
              <a:t>une</a:t>
            </a:r>
            <a:r>
              <a:rPr lang="de-DE" dirty="0"/>
              <a:t> </a:t>
            </a:r>
            <a:r>
              <a:rPr lang="de-DE" dirty="0" err="1"/>
              <a:t>référence</a:t>
            </a:r>
            <a:r>
              <a:rPr lang="de-DE" dirty="0"/>
              <a:t> </a:t>
            </a:r>
            <a:r>
              <a:rPr lang="de-DE" dirty="0" err="1"/>
              <a:t>ou</a:t>
            </a:r>
            <a:r>
              <a:rPr lang="de-DE" dirty="0"/>
              <a:t> </a:t>
            </a:r>
            <a:r>
              <a:rPr lang="de-DE" dirty="0" err="1"/>
              <a:t>un</a:t>
            </a:r>
            <a:r>
              <a:rPr lang="de-DE" dirty="0"/>
              <a:t> </a:t>
            </a:r>
            <a:r>
              <a:rPr lang="de-DE" dirty="0" err="1"/>
              <a:t>lien</a:t>
            </a:r>
            <a:r>
              <a:rPr lang="de-DE" dirty="0"/>
              <a:t> </a:t>
            </a:r>
            <a:r>
              <a:rPr lang="de-DE" dirty="0" err="1"/>
              <a:t>vers</a:t>
            </a:r>
            <a:r>
              <a:rPr lang="de-DE" dirty="0"/>
              <a:t> </a:t>
            </a:r>
            <a:r>
              <a:rPr lang="de-DE" dirty="0" err="1"/>
              <a:t>un</a:t>
            </a:r>
            <a:r>
              <a:rPr lang="de-DE" dirty="0"/>
              <a:t> </a:t>
            </a:r>
            <a:r>
              <a:rPr lang="de-DE" dirty="0" err="1"/>
              <a:t>site</a:t>
            </a:r>
            <a:r>
              <a:rPr lang="de-DE" dirty="0"/>
              <a:t> web </a:t>
            </a:r>
            <a:r>
              <a:rPr lang="de-DE" dirty="0" err="1"/>
              <a:t>sur</a:t>
            </a:r>
            <a:r>
              <a:rPr lang="de-DE" dirty="0"/>
              <a:t> </a:t>
            </a:r>
            <a:r>
              <a:rPr lang="de-DE" dirty="0" err="1"/>
              <a:t>lequel</a:t>
            </a:r>
            <a:r>
              <a:rPr lang="de-DE" dirty="0"/>
              <a:t> </a:t>
            </a:r>
            <a:r>
              <a:rPr lang="de-DE" dirty="0" err="1"/>
              <a:t>ces</a:t>
            </a:r>
            <a:r>
              <a:rPr lang="de-DE" dirty="0"/>
              <a:t> </a:t>
            </a:r>
            <a:r>
              <a:rPr lang="de-DE" dirty="0" err="1"/>
              <a:t>critères</a:t>
            </a:r>
            <a:r>
              <a:rPr lang="de-DE" dirty="0"/>
              <a:t> </a:t>
            </a:r>
            <a:r>
              <a:rPr lang="de-DE" dirty="0" err="1"/>
              <a:t>sont</a:t>
            </a:r>
            <a:r>
              <a:rPr lang="de-DE" dirty="0"/>
              <a:t> disponibles.</a:t>
            </a:r>
          </a:p>
          <a:p>
            <a:pPr marL="483032" indent="-241516"/>
            <a:endParaRPr lang="de-DE" dirty="0"/>
          </a:p>
          <a:p>
            <a:pPr marL="483032" indent="-241516"/>
            <a:r>
              <a:rPr lang="de-DE" dirty="0"/>
              <a:t>Si le </a:t>
            </a:r>
            <a:r>
              <a:rPr lang="de-DE" dirty="0" err="1"/>
              <a:t>produit</a:t>
            </a:r>
            <a:r>
              <a:rPr lang="de-DE" dirty="0"/>
              <a:t> ne </a:t>
            </a:r>
            <a:r>
              <a:rPr lang="de-DE" dirty="0" err="1"/>
              <a:t>doit</a:t>
            </a:r>
            <a:r>
              <a:rPr lang="de-DE" dirty="0"/>
              <a:t> </a:t>
            </a:r>
            <a:r>
              <a:rPr lang="de-DE" dirty="0" err="1"/>
              <a:t>répondre</a:t>
            </a:r>
            <a:r>
              <a:rPr lang="de-DE" dirty="0"/>
              <a:t> </a:t>
            </a:r>
            <a:r>
              <a:rPr lang="de-DE" dirty="0" err="1"/>
              <a:t>qu'à</a:t>
            </a:r>
            <a:r>
              <a:rPr lang="de-DE" dirty="0"/>
              <a:t> </a:t>
            </a:r>
            <a:r>
              <a:rPr lang="de-DE" dirty="0" err="1"/>
              <a:t>certains</a:t>
            </a:r>
            <a:r>
              <a:rPr lang="de-DE" dirty="0"/>
              <a:t> </a:t>
            </a:r>
            <a:r>
              <a:rPr lang="de-DE" dirty="0" err="1"/>
              <a:t>critères</a:t>
            </a:r>
            <a:r>
              <a:rPr lang="de-DE" dirty="0"/>
              <a:t> </a:t>
            </a:r>
            <a:r>
              <a:rPr lang="de-DE" dirty="0" err="1"/>
              <a:t>d'un</a:t>
            </a:r>
            <a:r>
              <a:rPr lang="de-DE" dirty="0"/>
              <a:t> </a:t>
            </a:r>
            <a:r>
              <a:rPr lang="de-DE" dirty="0" err="1"/>
              <a:t>label</a:t>
            </a:r>
            <a:r>
              <a:rPr lang="de-DE" dirty="0"/>
              <a:t>, </a:t>
            </a:r>
            <a:r>
              <a:rPr lang="de-DE" dirty="0" err="1"/>
              <a:t>ceux</a:t>
            </a:r>
            <a:r>
              <a:rPr lang="de-DE" dirty="0"/>
              <a:t>-ci </a:t>
            </a:r>
            <a:r>
              <a:rPr lang="de-DE" dirty="0" err="1"/>
              <a:t>doivent</a:t>
            </a:r>
            <a:r>
              <a:rPr lang="de-DE" dirty="0"/>
              <a:t> </a:t>
            </a:r>
            <a:r>
              <a:rPr lang="de-DE" dirty="0" err="1"/>
              <a:t>être</a:t>
            </a:r>
            <a:r>
              <a:rPr lang="de-DE" dirty="0"/>
              <a:t> </a:t>
            </a:r>
            <a:r>
              <a:rPr lang="de-DE" dirty="0" err="1"/>
              <a:t>mentionnés</a:t>
            </a:r>
            <a:r>
              <a:rPr lang="de-DE" dirty="0"/>
              <a:t>.</a:t>
            </a:r>
            <a:endParaRPr dirty="0"/>
          </a:p>
        </p:txBody>
      </p:sp>
      <p:sp>
        <p:nvSpPr>
          <p:cNvPr id="311" name="Google Shape;311;p50: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24</a:t>
            </a:fld>
            <a:endParaRPr sz="13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22" name="Google Shape;322;p5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err="1"/>
              <a:t>L'autorité</a:t>
            </a:r>
            <a:r>
              <a:rPr lang="de-DE" dirty="0"/>
              <a:t> </a:t>
            </a:r>
            <a:r>
              <a:rPr lang="de-DE" dirty="0" err="1"/>
              <a:t>adjudicatrice</a:t>
            </a:r>
            <a:r>
              <a:rPr lang="de-DE" dirty="0"/>
              <a:t> </a:t>
            </a:r>
            <a:r>
              <a:rPr lang="de-DE" dirty="0" err="1"/>
              <a:t>peut</a:t>
            </a:r>
            <a:r>
              <a:rPr lang="de-DE" dirty="0"/>
              <a:t> </a:t>
            </a:r>
            <a:r>
              <a:rPr lang="de-DE" dirty="0" err="1"/>
              <a:t>exiger</a:t>
            </a:r>
            <a:r>
              <a:rPr lang="de-DE" dirty="0"/>
              <a:t> </a:t>
            </a:r>
            <a:r>
              <a:rPr lang="de-DE" dirty="0" err="1"/>
              <a:t>une</a:t>
            </a:r>
            <a:r>
              <a:rPr lang="de-DE" dirty="0"/>
              <a:t> </a:t>
            </a:r>
            <a:r>
              <a:rPr lang="de-DE" dirty="0" err="1"/>
              <a:t>certification</a:t>
            </a:r>
            <a:r>
              <a:rPr lang="de-DE" dirty="0"/>
              <a:t> </a:t>
            </a:r>
            <a:r>
              <a:rPr lang="de-DE" dirty="0" err="1"/>
              <a:t>portant</a:t>
            </a:r>
            <a:r>
              <a:rPr lang="de-DE" dirty="0"/>
              <a:t> </a:t>
            </a:r>
            <a:r>
              <a:rPr lang="de-DE" dirty="0" err="1"/>
              <a:t>un</a:t>
            </a:r>
            <a:r>
              <a:rPr lang="de-DE" dirty="0"/>
              <a:t> </a:t>
            </a:r>
            <a:r>
              <a:rPr lang="de-DE" dirty="0" err="1"/>
              <a:t>label</a:t>
            </a:r>
            <a:r>
              <a:rPr lang="de-DE" dirty="0"/>
              <a:t> </a:t>
            </a:r>
            <a:r>
              <a:rPr lang="de-DE" dirty="0" err="1"/>
              <a:t>spécifique</a:t>
            </a:r>
            <a:r>
              <a:rPr lang="de-DE" dirty="0"/>
              <a:t> </a:t>
            </a:r>
            <a:r>
              <a:rPr lang="de-DE" dirty="0" err="1"/>
              <a:t>afin</a:t>
            </a:r>
            <a:r>
              <a:rPr lang="de-DE" dirty="0"/>
              <a:t> de </a:t>
            </a:r>
            <a:r>
              <a:rPr lang="de-DE" dirty="0" err="1"/>
              <a:t>prouver</a:t>
            </a:r>
            <a:r>
              <a:rPr lang="de-DE" dirty="0"/>
              <a:t> le </a:t>
            </a:r>
            <a:r>
              <a:rPr lang="de-DE" dirty="0" err="1"/>
              <a:t>respect</a:t>
            </a:r>
            <a:r>
              <a:rPr lang="de-DE" dirty="0"/>
              <a:t> des </a:t>
            </a:r>
            <a:r>
              <a:rPr lang="de-DE" dirty="0" err="1"/>
              <a:t>critères</a:t>
            </a:r>
            <a:r>
              <a:rPr lang="de-DE" dirty="0"/>
              <a:t> de </a:t>
            </a:r>
            <a:r>
              <a:rPr lang="de-DE" dirty="0" err="1"/>
              <a:t>l'appel</a:t>
            </a:r>
            <a:r>
              <a:rPr lang="de-DE" dirty="0"/>
              <a:t> </a:t>
            </a:r>
            <a:r>
              <a:rPr lang="de-DE" dirty="0" err="1"/>
              <a:t>d'offres</a:t>
            </a:r>
            <a:r>
              <a:rPr lang="de-DE" dirty="0"/>
              <a:t>. Exemple : </a:t>
            </a:r>
            <a:r>
              <a:rPr lang="de-DE" dirty="0" err="1"/>
              <a:t>les</a:t>
            </a:r>
            <a:r>
              <a:rPr lang="de-DE" dirty="0"/>
              <a:t> </a:t>
            </a:r>
            <a:r>
              <a:rPr lang="de-DE" dirty="0" err="1"/>
              <a:t>produits</a:t>
            </a:r>
            <a:r>
              <a:rPr lang="de-DE" dirty="0"/>
              <a:t> </a:t>
            </a:r>
            <a:r>
              <a:rPr lang="de-DE" dirty="0" err="1"/>
              <a:t>certifiés</a:t>
            </a:r>
            <a:r>
              <a:rPr lang="de-DE" dirty="0"/>
              <a:t> « Blauer Engel ».</a:t>
            </a:r>
          </a:p>
          <a:p>
            <a:pPr marL="483032" indent="-241516"/>
            <a:endParaRPr lang="de-DE" dirty="0"/>
          </a:p>
          <a:p>
            <a:pPr marL="483032" indent="-241516"/>
            <a:r>
              <a:rPr lang="de-DE" dirty="0" err="1"/>
              <a:t>Les</a:t>
            </a:r>
            <a:r>
              <a:rPr lang="de-DE" dirty="0"/>
              <a:t> </a:t>
            </a:r>
            <a:r>
              <a:rPr lang="de-DE" dirty="0" err="1"/>
              <a:t>labels</a:t>
            </a:r>
            <a:r>
              <a:rPr lang="de-DE" dirty="0"/>
              <a:t> </a:t>
            </a:r>
            <a:r>
              <a:rPr lang="de-DE" dirty="0" err="1"/>
              <a:t>équivalents</a:t>
            </a:r>
            <a:r>
              <a:rPr lang="de-DE" dirty="0"/>
              <a:t> </a:t>
            </a:r>
            <a:r>
              <a:rPr lang="de-DE" dirty="0" err="1"/>
              <a:t>doivent</a:t>
            </a:r>
            <a:r>
              <a:rPr lang="de-DE" dirty="0"/>
              <a:t> </a:t>
            </a:r>
            <a:r>
              <a:rPr lang="de-DE" dirty="0" err="1"/>
              <a:t>être</a:t>
            </a:r>
            <a:r>
              <a:rPr lang="de-DE" dirty="0"/>
              <a:t> </a:t>
            </a:r>
            <a:r>
              <a:rPr lang="de-DE" dirty="0" err="1"/>
              <a:t>acceptés</a:t>
            </a:r>
            <a:r>
              <a:rPr lang="de-DE" dirty="0"/>
              <a:t>. Si </a:t>
            </a:r>
            <a:r>
              <a:rPr lang="de-DE" dirty="0" err="1"/>
              <a:t>un</a:t>
            </a:r>
            <a:r>
              <a:rPr lang="de-DE" dirty="0"/>
              <a:t> </a:t>
            </a:r>
            <a:r>
              <a:rPr lang="de-DE" dirty="0" err="1"/>
              <a:t>fournisseur</a:t>
            </a:r>
            <a:r>
              <a:rPr lang="de-DE" dirty="0"/>
              <a:t> </a:t>
            </a:r>
            <a:r>
              <a:rPr lang="de-DE" dirty="0" err="1"/>
              <a:t>dispose</a:t>
            </a:r>
            <a:r>
              <a:rPr lang="de-DE" dirty="0"/>
              <a:t> </a:t>
            </a:r>
            <a:r>
              <a:rPr lang="de-DE" dirty="0" err="1"/>
              <a:t>d'un</a:t>
            </a:r>
            <a:r>
              <a:rPr lang="de-DE" dirty="0"/>
              <a:t> </a:t>
            </a:r>
            <a:r>
              <a:rPr lang="de-DE" dirty="0" err="1"/>
              <a:t>autre</a:t>
            </a:r>
            <a:r>
              <a:rPr lang="de-DE" dirty="0"/>
              <a:t> </a:t>
            </a:r>
            <a:r>
              <a:rPr lang="de-DE" dirty="0" err="1"/>
              <a:t>label</a:t>
            </a:r>
            <a:r>
              <a:rPr lang="de-DE" dirty="0"/>
              <a:t> </a:t>
            </a:r>
            <a:r>
              <a:rPr lang="de-DE" dirty="0" err="1"/>
              <a:t>répondant</a:t>
            </a:r>
            <a:r>
              <a:rPr lang="de-DE" dirty="0"/>
              <a:t> </a:t>
            </a:r>
            <a:r>
              <a:rPr lang="de-DE" dirty="0" err="1"/>
              <a:t>aux</a:t>
            </a:r>
            <a:r>
              <a:rPr lang="de-DE" dirty="0"/>
              <a:t> </a:t>
            </a:r>
            <a:r>
              <a:rPr lang="de-DE" dirty="0" err="1"/>
              <a:t>mêmes</a:t>
            </a:r>
            <a:r>
              <a:rPr lang="de-DE" dirty="0"/>
              <a:t> </a:t>
            </a:r>
            <a:r>
              <a:rPr lang="de-DE" dirty="0" err="1"/>
              <a:t>normes</a:t>
            </a:r>
            <a:r>
              <a:rPr lang="de-DE" dirty="0"/>
              <a:t>, </a:t>
            </a:r>
            <a:r>
              <a:rPr lang="de-DE" dirty="0" err="1"/>
              <a:t>l'acheteur</a:t>
            </a:r>
            <a:r>
              <a:rPr lang="de-DE" dirty="0"/>
              <a:t> </a:t>
            </a:r>
            <a:r>
              <a:rPr lang="de-DE" dirty="0" err="1"/>
              <a:t>doit</a:t>
            </a:r>
            <a:r>
              <a:rPr lang="de-DE" dirty="0"/>
              <a:t> </a:t>
            </a:r>
            <a:r>
              <a:rPr lang="de-DE" dirty="0" err="1"/>
              <a:t>l'accepter</a:t>
            </a:r>
            <a:r>
              <a:rPr lang="de-DE" dirty="0"/>
              <a:t>.</a:t>
            </a:r>
          </a:p>
          <a:p>
            <a:pPr marL="483032" indent="-241516"/>
            <a:endParaRPr lang="de-DE" dirty="0"/>
          </a:p>
          <a:p>
            <a:pPr marL="483032" indent="-241516"/>
            <a:r>
              <a:rPr lang="de-DE" dirty="0" err="1"/>
              <a:t>D'autres</a:t>
            </a:r>
            <a:r>
              <a:rPr lang="de-DE" dirty="0"/>
              <a:t> </a:t>
            </a:r>
            <a:r>
              <a:rPr lang="de-DE" dirty="0" err="1"/>
              <a:t>preuves</a:t>
            </a:r>
            <a:r>
              <a:rPr lang="de-DE" dirty="0"/>
              <a:t> ne </a:t>
            </a:r>
            <a:r>
              <a:rPr lang="de-DE" dirty="0" err="1"/>
              <a:t>peuvent</a:t>
            </a:r>
            <a:r>
              <a:rPr lang="de-DE" dirty="0"/>
              <a:t> </a:t>
            </a:r>
            <a:r>
              <a:rPr lang="de-DE" dirty="0" err="1"/>
              <a:t>être</a:t>
            </a:r>
            <a:r>
              <a:rPr lang="de-DE" dirty="0"/>
              <a:t> </a:t>
            </a:r>
            <a:r>
              <a:rPr lang="de-DE" dirty="0" err="1"/>
              <a:t>acceptées</a:t>
            </a:r>
            <a:r>
              <a:rPr lang="de-DE" dirty="0"/>
              <a:t> </a:t>
            </a:r>
            <a:r>
              <a:rPr lang="de-DE" dirty="0" err="1"/>
              <a:t>que</a:t>
            </a:r>
            <a:r>
              <a:rPr lang="de-DE" dirty="0"/>
              <a:t> </a:t>
            </a:r>
            <a:r>
              <a:rPr lang="de-DE" dirty="0" err="1"/>
              <a:t>dans</a:t>
            </a:r>
            <a:r>
              <a:rPr lang="de-DE" dirty="0"/>
              <a:t> des </a:t>
            </a:r>
            <a:r>
              <a:rPr lang="de-DE" dirty="0" err="1"/>
              <a:t>cas</a:t>
            </a:r>
            <a:r>
              <a:rPr lang="de-DE" dirty="0"/>
              <a:t> </a:t>
            </a:r>
            <a:r>
              <a:rPr lang="de-DE" dirty="0" err="1"/>
              <a:t>particuliers</a:t>
            </a:r>
            <a:r>
              <a:rPr lang="de-DE" dirty="0"/>
              <a:t>. Si </a:t>
            </a:r>
            <a:r>
              <a:rPr lang="de-DE" dirty="0" err="1"/>
              <a:t>un</a:t>
            </a:r>
            <a:r>
              <a:rPr lang="de-DE" dirty="0"/>
              <a:t> </a:t>
            </a:r>
            <a:r>
              <a:rPr lang="de-DE" dirty="0" err="1"/>
              <a:t>fournisseur</a:t>
            </a:r>
            <a:r>
              <a:rPr lang="de-DE" dirty="0"/>
              <a:t> </a:t>
            </a:r>
            <a:r>
              <a:rPr lang="de-DE" dirty="0" err="1"/>
              <a:t>n'a</a:t>
            </a:r>
            <a:r>
              <a:rPr lang="de-DE" dirty="0"/>
              <a:t> </a:t>
            </a:r>
            <a:r>
              <a:rPr lang="de-DE" dirty="0" err="1"/>
              <a:t>pas</a:t>
            </a:r>
            <a:r>
              <a:rPr lang="de-DE" dirty="0"/>
              <a:t> </a:t>
            </a:r>
            <a:r>
              <a:rPr lang="de-DE" dirty="0" err="1"/>
              <a:t>pu</a:t>
            </a:r>
            <a:r>
              <a:rPr lang="de-DE" dirty="0"/>
              <a:t> </a:t>
            </a:r>
            <a:r>
              <a:rPr lang="de-DE" dirty="0" err="1"/>
              <a:t>obtenir</a:t>
            </a:r>
            <a:r>
              <a:rPr lang="de-DE" dirty="0"/>
              <a:t> le </a:t>
            </a:r>
            <a:r>
              <a:rPr lang="de-DE" dirty="0" err="1"/>
              <a:t>label</a:t>
            </a:r>
            <a:r>
              <a:rPr lang="de-DE" dirty="0"/>
              <a:t> en </a:t>
            </a:r>
            <a:r>
              <a:rPr lang="de-DE" dirty="0" err="1"/>
              <a:t>raison</a:t>
            </a:r>
            <a:r>
              <a:rPr lang="de-DE" dirty="0"/>
              <a:t> de </a:t>
            </a:r>
            <a:r>
              <a:rPr lang="de-DE" dirty="0" err="1"/>
              <a:t>circonstances</a:t>
            </a:r>
            <a:r>
              <a:rPr lang="de-DE" dirty="0"/>
              <a:t> </a:t>
            </a:r>
            <a:r>
              <a:rPr lang="de-DE" dirty="0" err="1"/>
              <a:t>indépendantes</a:t>
            </a:r>
            <a:r>
              <a:rPr lang="de-DE" dirty="0"/>
              <a:t> de </a:t>
            </a:r>
            <a:r>
              <a:rPr lang="de-DE" dirty="0" err="1"/>
              <a:t>sa</a:t>
            </a:r>
            <a:r>
              <a:rPr lang="de-DE" dirty="0"/>
              <a:t> </a:t>
            </a:r>
            <a:r>
              <a:rPr lang="de-DE" dirty="0" err="1"/>
              <a:t>volonté</a:t>
            </a:r>
            <a:r>
              <a:rPr lang="de-DE" dirty="0"/>
              <a:t>, il </a:t>
            </a:r>
            <a:r>
              <a:rPr lang="de-DE" dirty="0" err="1"/>
              <a:t>devrait</a:t>
            </a:r>
            <a:r>
              <a:rPr lang="de-DE" dirty="0"/>
              <a:t> </a:t>
            </a:r>
            <a:r>
              <a:rPr lang="de-DE" dirty="0" err="1"/>
              <a:t>être</a:t>
            </a:r>
            <a:r>
              <a:rPr lang="de-DE" dirty="0"/>
              <a:t> </a:t>
            </a:r>
            <a:r>
              <a:rPr lang="de-DE" dirty="0" err="1"/>
              <a:t>autorisé</a:t>
            </a:r>
            <a:r>
              <a:rPr lang="de-DE" dirty="0"/>
              <a:t> à </a:t>
            </a:r>
            <a:r>
              <a:rPr lang="de-DE" dirty="0" err="1"/>
              <a:t>prouver</a:t>
            </a:r>
            <a:r>
              <a:rPr lang="de-DE" dirty="0"/>
              <a:t> la </a:t>
            </a:r>
            <a:r>
              <a:rPr lang="de-DE" dirty="0" err="1"/>
              <a:t>conformité</a:t>
            </a:r>
            <a:r>
              <a:rPr lang="de-DE" dirty="0"/>
              <a:t> </a:t>
            </a:r>
            <a:r>
              <a:rPr lang="de-DE" dirty="0" err="1"/>
              <a:t>aux</a:t>
            </a:r>
            <a:r>
              <a:rPr lang="de-DE" dirty="0"/>
              <a:t> </a:t>
            </a:r>
            <a:r>
              <a:rPr lang="de-DE" dirty="0" err="1"/>
              <a:t>exigences</a:t>
            </a:r>
            <a:r>
              <a:rPr lang="de-DE" dirty="0"/>
              <a:t> par </a:t>
            </a:r>
            <a:r>
              <a:rPr lang="de-DE" dirty="0" err="1"/>
              <a:t>d'autres</a:t>
            </a:r>
            <a:r>
              <a:rPr lang="de-DE" dirty="0"/>
              <a:t> </a:t>
            </a:r>
            <a:r>
              <a:rPr lang="de-DE" dirty="0" err="1"/>
              <a:t>moyens</a:t>
            </a:r>
            <a:r>
              <a:rPr lang="de-DE" dirty="0"/>
              <a:t>. Cela </a:t>
            </a:r>
            <a:r>
              <a:rPr lang="de-DE" dirty="0" err="1"/>
              <a:t>peut</a:t>
            </a:r>
            <a:r>
              <a:rPr lang="de-DE" dirty="0"/>
              <a:t> </a:t>
            </a:r>
            <a:r>
              <a:rPr lang="de-DE" dirty="0" err="1"/>
              <a:t>être</a:t>
            </a:r>
            <a:r>
              <a:rPr lang="de-DE" dirty="0"/>
              <a:t> </a:t>
            </a:r>
            <a:r>
              <a:rPr lang="de-DE" dirty="0" err="1"/>
              <a:t>dû</a:t>
            </a:r>
            <a:r>
              <a:rPr lang="de-DE" dirty="0"/>
              <a:t> au fait </a:t>
            </a:r>
            <a:r>
              <a:rPr lang="de-DE" dirty="0" err="1"/>
              <a:t>que</a:t>
            </a:r>
            <a:r>
              <a:rPr lang="de-DE" dirty="0"/>
              <a:t> le </a:t>
            </a:r>
            <a:r>
              <a:rPr lang="de-DE" dirty="0" err="1"/>
              <a:t>label</a:t>
            </a:r>
            <a:r>
              <a:rPr lang="de-DE" dirty="0"/>
              <a:t> </a:t>
            </a:r>
            <a:r>
              <a:rPr lang="de-DE" dirty="0" err="1"/>
              <a:t>n'était</a:t>
            </a:r>
            <a:r>
              <a:rPr lang="de-DE" dirty="0"/>
              <a:t> </a:t>
            </a:r>
            <a:r>
              <a:rPr lang="de-DE" dirty="0" err="1"/>
              <a:t>pas</a:t>
            </a:r>
            <a:r>
              <a:rPr lang="de-DE" dirty="0"/>
              <a:t> disponible </a:t>
            </a:r>
            <a:r>
              <a:rPr lang="de-DE" dirty="0" err="1"/>
              <a:t>dans</a:t>
            </a:r>
            <a:r>
              <a:rPr lang="de-DE" dirty="0"/>
              <a:t> </a:t>
            </a:r>
            <a:r>
              <a:rPr lang="de-DE" dirty="0" err="1"/>
              <a:t>son</a:t>
            </a:r>
            <a:r>
              <a:rPr lang="de-DE" dirty="0"/>
              <a:t> </a:t>
            </a:r>
            <a:r>
              <a:rPr lang="de-DE" dirty="0" err="1"/>
              <a:t>pays</a:t>
            </a:r>
            <a:r>
              <a:rPr lang="de-DE" dirty="0"/>
              <a:t> </a:t>
            </a:r>
            <a:r>
              <a:rPr lang="de-DE" dirty="0" err="1"/>
              <a:t>ou</a:t>
            </a:r>
            <a:r>
              <a:rPr lang="de-DE" dirty="0"/>
              <a:t> </a:t>
            </a:r>
            <a:r>
              <a:rPr lang="de-DE" dirty="0" err="1"/>
              <a:t>que</a:t>
            </a:r>
            <a:r>
              <a:rPr lang="de-DE" dirty="0"/>
              <a:t> le </a:t>
            </a:r>
            <a:r>
              <a:rPr lang="de-DE" dirty="0" err="1"/>
              <a:t>fournisseur</a:t>
            </a:r>
            <a:r>
              <a:rPr lang="de-DE" dirty="0"/>
              <a:t> </a:t>
            </a:r>
            <a:r>
              <a:rPr lang="de-DE" dirty="0" err="1"/>
              <a:t>est</a:t>
            </a:r>
            <a:r>
              <a:rPr lang="de-DE" dirty="0"/>
              <a:t> nouveau </a:t>
            </a:r>
            <a:r>
              <a:rPr lang="de-DE" dirty="0" err="1"/>
              <a:t>sur</a:t>
            </a:r>
            <a:r>
              <a:rPr lang="de-DE" dirty="0"/>
              <a:t> le </a:t>
            </a:r>
            <a:r>
              <a:rPr lang="de-DE" dirty="0" err="1"/>
              <a:t>marché</a:t>
            </a:r>
            <a:r>
              <a:rPr lang="de-DE" dirty="0"/>
              <a:t> et </a:t>
            </a:r>
            <a:r>
              <a:rPr lang="de-DE" dirty="0" err="1"/>
              <a:t>que</a:t>
            </a:r>
            <a:r>
              <a:rPr lang="de-DE" dirty="0"/>
              <a:t> le </a:t>
            </a:r>
            <a:r>
              <a:rPr lang="de-DE" dirty="0" err="1"/>
              <a:t>processus</a:t>
            </a:r>
            <a:r>
              <a:rPr lang="de-DE" dirty="0"/>
              <a:t> a </a:t>
            </a:r>
            <a:r>
              <a:rPr lang="de-DE" dirty="0" err="1"/>
              <a:t>pris</a:t>
            </a:r>
            <a:r>
              <a:rPr lang="de-DE" dirty="0"/>
              <a:t> </a:t>
            </a:r>
            <a:r>
              <a:rPr lang="de-DE" dirty="0" err="1"/>
              <a:t>trop</a:t>
            </a:r>
            <a:r>
              <a:rPr lang="de-DE" dirty="0"/>
              <a:t> de </a:t>
            </a:r>
            <a:r>
              <a:rPr lang="de-DE" dirty="0" err="1"/>
              <a:t>temps</a:t>
            </a:r>
            <a:r>
              <a:rPr lang="de-DE" dirty="0"/>
              <a:t> </a:t>
            </a:r>
            <a:r>
              <a:rPr lang="de-DE" dirty="0" err="1"/>
              <a:t>malgré</a:t>
            </a:r>
            <a:r>
              <a:rPr lang="de-DE" dirty="0"/>
              <a:t> </a:t>
            </a:r>
            <a:r>
              <a:rPr lang="de-DE" dirty="0" err="1"/>
              <a:t>ses</a:t>
            </a:r>
            <a:r>
              <a:rPr lang="de-DE" dirty="0"/>
              <a:t> </a:t>
            </a:r>
            <a:r>
              <a:rPr lang="de-DE" dirty="0" err="1"/>
              <a:t>efforts</a:t>
            </a:r>
            <a:r>
              <a:rPr lang="de-DE" dirty="0"/>
              <a:t>.</a:t>
            </a:r>
          </a:p>
          <a:p>
            <a:pPr marL="483032" indent="-241516"/>
            <a:endParaRPr lang="de-DE" dirty="0"/>
          </a:p>
          <a:p>
            <a:pPr marL="483032" indent="-241516"/>
            <a:r>
              <a:rPr lang="de-DE" dirty="0" err="1"/>
              <a:t>Les</a:t>
            </a:r>
            <a:r>
              <a:rPr lang="de-DE" dirty="0"/>
              <a:t> </a:t>
            </a:r>
            <a:r>
              <a:rPr lang="de-DE" dirty="0" err="1"/>
              <a:t>soumissionnaires</a:t>
            </a:r>
            <a:r>
              <a:rPr lang="de-DE" dirty="0"/>
              <a:t> </a:t>
            </a:r>
            <a:r>
              <a:rPr lang="de-DE" dirty="0" err="1"/>
              <a:t>doivent</a:t>
            </a:r>
            <a:r>
              <a:rPr lang="de-DE" dirty="0"/>
              <a:t> </a:t>
            </a:r>
            <a:r>
              <a:rPr lang="de-DE" dirty="0" err="1"/>
              <a:t>prouver</a:t>
            </a:r>
            <a:r>
              <a:rPr lang="de-DE" dirty="0"/>
              <a:t> </a:t>
            </a:r>
            <a:r>
              <a:rPr lang="de-DE" dirty="0" err="1"/>
              <a:t>que</a:t>
            </a:r>
            <a:r>
              <a:rPr lang="de-DE" dirty="0"/>
              <a:t> le </a:t>
            </a:r>
            <a:r>
              <a:rPr lang="de-DE" dirty="0" err="1"/>
              <a:t>label</a:t>
            </a:r>
            <a:r>
              <a:rPr lang="de-DE" dirty="0"/>
              <a:t> </a:t>
            </a:r>
            <a:r>
              <a:rPr lang="de-DE" dirty="0" err="1"/>
              <a:t>qu'ils</a:t>
            </a:r>
            <a:r>
              <a:rPr lang="de-DE" dirty="0"/>
              <a:t> </a:t>
            </a:r>
            <a:r>
              <a:rPr lang="de-DE" dirty="0" err="1"/>
              <a:t>présentent</a:t>
            </a:r>
            <a:r>
              <a:rPr lang="de-DE" dirty="0"/>
              <a:t> </a:t>
            </a:r>
            <a:r>
              <a:rPr lang="de-DE" dirty="0" err="1"/>
              <a:t>est</a:t>
            </a:r>
            <a:r>
              <a:rPr lang="de-DE" dirty="0"/>
              <a:t> </a:t>
            </a:r>
            <a:r>
              <a:rPr lang="de-DE" dirty="0" err="1"/>
              <a:t>équivalent</a:t>
            </a:r>
            <a:r>
              <a:rPr lang="de-DE" dirty="0"/>
              <a:t> à </a:t>
            </a:r>
            <a:r>
              <a:rPr lang="de-DE" dirty="0" err="1"/>
              <a:t>celui</a:t>
            </a:r>
            <a:r>
              <a:rPr lang="de-DE" dirty="0"/>
              <a:t> </a:t>
            </a:r>
            <a:r>
              <a:rPr lang="de-DE" dirty="0" err="1"/>
              <a:t>exigé</a:t>
            </a:r>
            <a:r>
              <a:rPr lang="de-DE" dirty="0"/>
              <a:t> par </a:t>
            </a:r>
            <a:r>
              <a:rPr lang="de-DE" dirty="0" err="1"/>
              <a:t>l'autorité</a:t>
            </a:r>
            <a:r>
              <a:rPr lang="de-DE" dirty="0"/>
              <a:t> </a:t>
            </a:r>
            <a:r>
              <a:rPr lang="de-DE" dirty="0" err="1"/>
              <a:t>adjudicatrice</a:t>
            </a:r>
            <a:r>
              <a:rPr lang="de-DE" dirty="0"/>
              <a:t>. </a:t>
            </a:r>
            <a:r>
              <a:rPr lang="de-DE" dirty="0" err="1"/>
              <a:t>L'autorité</a:t>
            </a:r>
            <a:r>
              <a:rPr lang="de-DE" dirty="0"/>
              <a:t> </a:t>
            </a:r>
            <a:r>
              <a:rPr lang="de-DE" dirty="0" err="1"/>
              <a:t>adjudicatrice</a:t>
            </a:r>
            <a:r>
              <a:rPr lang="de-DE" dirty="0"/>
              <a:t> </a:t>
            </a:r>
            <a:r>
              <a:rPr lang="de-DE" dirty="0" err="1"/>
              <a:t>peut</a:t>
            </a:r>
            <a:r>
              <a:rPr lang="de-DE" dirty="0"/>
              <a:t> </a:t>
            </a:r>
            <a:r>
              <a:rPr lang="de-DE" dirty="0" err="1"/>
              <a:t>déterminer</a:t>
            </a:r>
            <a:r>
              <a:rPr lang="de-DE" dirty="0"/>
              <a:t> </a:t>
            </a:r>
            <a:r>
              <a:rPr lang="de-DE" dirty="0" err="1"/>
              <a:t>quand</a:t>
            </a:r>
            <a:r>
              <a:rPr lang="de-DE" dirty="0"/>
              <a:t> </a:t>
            </a:r>
            <a:r>
              <a:rPr lang="de-DE" dirty="0" err="1"/>
              <a:t>un</a:t>
            </a:r>
            <a:r>
              <a:rPr lang="de-DE" dirty="0"/>
              <a:t> </a:t>
            </a:r>
            <a:r>
              <a:rPr lang="de-DE" dirty="0" err="1"/>
              <a:t>autre</a:t>
            </a:r>
            <a:r>
              <a:rPr lang="de-DE" dirty="0"/>
              <a:t> </a:t>
            </a:r>
            <a:r>
              <a:rPr lang="de-DE" dirty="0" err="1"/>
              <a:t>label</a:t>
            </a:r>
            <a:r>
              <a:rPr lang="de-DE" dirty="0"/>
              <a:t> </a:t>
            </a:r>
            <a:r>
              <a:rPr lang="de-DE" dirty="0" err="1"/>
              <a:t>est</a:t>
            </a:r>
            <a:r>
              <a:rPr lang="de-DE" dirty="0"/>
              <a:t> </a:t>
            </a:r>
            <a:r>
              <a:rPr lang="de-DE" dirty="0" err="1"/>
              <a:t>équivalent</a:t>
            </a:r>
            <a:r>
              <a:rPr lang="de-DE" dirty="0"/>
              <a:t>, par exemple </a:t>
            </a:r>
            <a:r>
              <a:rPr lang="de-DE" dirty="0" err="1"/>
              <a:t>s'il</a:t>
            </a:r>
            <a:r>
              <a:rPr lang="de-DE" dirty="0"/>
              <a:t> </a:t>
            </a:r>
            <a:r>
              <a:rPr lang="de-DE" dirty="0" err="1"/>
              <a:t>répond</a:t>
            </a:r>
            <a:r>
              <a:rPr lang="de-DE" dirty="0"/>
              <a:t> à </a:t>
            </a:r>
            <a:r>
              <a:rPr lang="de-DE" dirty="0" err="1"/>
              <a:t>un</a:t>
            </a:r>
            <a:r>
              <a:rPr lang="de-DE" dirty="0"/>
              <a:t> </a:t>
            </a:r>
            <a:r>
              <a:rPr lang="de-DE" dirty="0" err="1"/>
              <a:t>critère</a:t>
            </a:r>
            <a:r>
              <a:rPr lang="de-DE" dirty="0"/>
              <a:t> </a:t>
            </a:r>
            <a:r>
              <a:rPr lang="de-DE" dirty="0" err="1"/>
              <a:t>spécifique</a:t>
            </a:r>
            <a:r>
              <a:rPr lang="de-DE" dirty="0"/>
              <a:t>.</a:t>
            </a:r>
            <a:endParaRPr dirty="0"/>
          </a:p>
        </p:txBody>
      </p:sp>
      <p:sp>
        <p:nvSpPr>
          <p:cNvPr id="323" name="Google Shape;323;p5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25</a:t>
            </a:fld>
            <a:endParaRPr sz="13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34" name="Google Shape;334;p5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err="1"/>
              <a:t>Un</a:t>
            </a:r>
            <a:r>
              <a:rPr lang="de-DE" dirty="0"/>
              <a:t> </a:t>
            </a:r>
            <a:r>
              <a:rPr lang="de-DE" dirty="0" err="1"/>
              <a:t>système</a:t>
            </a:r>
            <a:r>
              <a:rPr lang="de-DE" dirty="0"/>
              <a:t> de </a:t>
            </a:r>
            <a:r>
              <a:rPr lang="de-DE" dirty="0" err="1"/>
              <a:t>gestion</a:t>
            </a:r>
            <a:r>
              <a:rPr lang="de-DE" dirty="0"/>
              <a:t> </a:t>
            </a:r>
            <a:r>
              <a:rPr lang="de-DE" dirty="0" err="1"/>
              <a:t>environnementale</a:t>
            </a:r>
            <a:r>
              <a:rPr lang="de-DE" dirty="0"/>
              <a:t> (SGE) </a:t>
            </a:r>
            <a:r>
              <a:rPr lang="de-DE" dirty="0" err="1"/>
              <a:t>peut</a:t>
            </a:r>
            <a:r>
              <a:rPr lang="de-DE" dirty="0"/>
              <a:t> </a:t>
            </a:r>
            <a:r>
              <a:rPr lang="de-DE" dirty="0" err="1"/>
              <a:t>être</a:t>
            </a:r>
            <a:r>
              <a:rPr lang="de-DE" dirty="0"/>
              <a:t> </a:t>
            </a:r>
            <a:r>
              <a:rPr lang="de-DE" dirty="0" err="1"/>
              <a:t>exigé</a:t>
            </a:r>
            <a:r>
              <a:rPr lang="de-DE" dirty="0"/>
              <a:t> </a:t>
            </a:r>
            <a:r>
              <a:rPr lang="de-DE" dirty="0" err="1"/>
              <a:t>dans</a:t>
            </a:r>
            <a:r>
              <a:rPr lang="de-DE" dirty="0"/>
              <a:t> le </a:t>
            </a:r>
            <a:r>
              <a:rPr lang="de-DE" dirty="0" err="1"/>
              <a:t>cadre</a:t>
            </a:r>
            <a:r>
              <a:rPr lang="de-DE" dirty="0"/>
              <a:t> des </a:t>
            </a:r>
            <a:r>
              <a:rPr lang="de-DE" dirty="0" err="1"/>
              <a:t>capacités</a:t>
            </a:r>
            <a:r>
              <a:rPr lang="de-DE" dirty="0"/>
              <a:t> </a:t>
            </a:r>
            <a:r>
              <a:rPr lang="de-DE" dirty="0" err="1"/>
              <a:t>techniques</a:t>
            </a:r>
            <a:r>
              <a:rPr lang="de-DE" dirty="0"/>
              <a:t> et </a:t>
            </a:r>
            <a:r>
              <a:rPr lang="de-DE" dirty="0" err="1"/>
              <a:t>professionnelles</a:t>
            </a:r>
            <a:r>
              <a:rPr lang="de-DE" dirty="0"/>
              <a:t> des </a:t>
            </a:r>
            <a:r>
              <a:rPr lang="de-DE" dirty="0" err="1"/>
              <a:t>soumissionnaires</a:t>
            </a:r>
            <a:r>
              <a:rPr lang="de-DE" dirty="0"/>
              <a:t>, </a:t>
            </a:r>
            <a:r>
              <a:rPr lang="de-DE" dirty="0" err="1"/>
              <a:t>conformément</a:t>
            </a:r>
            <a:r>
              <a:rPr lang="de-DE" dirty="0"/>
              <a:t> à la </a:t>
            </a:r>
            <a:r>
              <a:rPr lang="de-DE" dirty="0" err="1"/>
              <a:t>réglementation</a:t>
            </a:r>
            <a:r>
              <a:rPr lang="de-DE" dirty="0"/>
              <a:t> relative à la </a:t>
            </a:r>
            <a:r>
              <a:rPr lang="de-DE" dirty="0" err="1"/>
              <a:t>passation</a:t>
            </a:r>
            <a:r>
              <a:rPr lang="de-DE" dirty="0"/>
              <a:t> des </a:t>
            </a:r>
            <a:r>
              <a:rPr lang="de-DE" dirty="0" err="1"/>
              <a:t>marchés</a:t>
            </a:r>
            <a:r>
              <a:rPr lang="de-DE" dirty="0"/>
              <a:t> </a:t>
            </a:r>
            <a:r>
              <a:rPr lang="de-DE" dirty="0" err="1"/>
              <a:t>publics</a:t>
            </a:r>
            <a:r>
              <a:rPr lang="de-DE" dirty="0"/>
              <a:t>.</a:t>
            </a:r>
          </a:p>
          <a:p>
            <a:pPr marL="483032" indent="-241516"/>
            <a:endParaRPr lang="de-DE" dirty="0"/>
          </a:p>
          <a:p>
            <a:pPr marL="483032" indent="-241516"/>
            <a:r>
              <a:rPr lang="de-DE" dirty="0"/>
              <a:t>Le SME comme </a:t>
            </a:r>
            <a:r>
              <a:rPr lang="de-DE" dirty="0" err="1"/>
              <a:t>élément</a:t>
            </a:r>
            <a:r>
              <a:rPr lang="de-DE" dirty="0"/>
              <a:t> de la </a:t>
            </a:r>
            <a:r>
              <a:rPr lang="de-DE" dirty="0" err="1"/>
              <a:t>capacité</a:t>
            </a:r>
            <a:r>
              <a:rPr lang="de-DE" dirty="0"/>
              <a:t> </a:t>
            </a:r>
            <a:r>
              <a:rPr lang="de-DE" dirty="0" err="1"/>
              <a:t>technique</a:t>
            </a:r>
            <a:r>
              <a:rPr lang="de-DE" dirty="0"/>
              <a:t> et </a:t>
            </a:r>
            <a:r>
              <a:rPr lang="de-DE" dirty="0" err="1"/>
              <a:t>professionnelle</a:t>
            </a:r>
            <a:r>
              <a:rPr lang="de-DE" dirty="0"/>
              <a:t> – </a:t>
            </a:r>
            <a:r>
              <a:rPr lang="de-DE" dirty="0" err="1"/>
              <a:t>Les</a:t>
            </a:r>
            <a:r>
              <a:rPr lang="de-DE" dirty="0"/>
              <a:t> </a:t>
            </a:r>
            <a:r>
              <a:rPr lang="de-DE" dirty="0" err="1"/>
              <a:t>pouvoirs</a:t>
            </a:r>
            <a:r>
              <a:rPr lang="de-DE" dirty="0"/>
              <a:t> </a:t>
            </a:r>
            <a:r>
              <a:rPr lang="de-DE" dirty="0" err="1"/>
              <a:t>adjudicateurs</a:t>
            </a:r>
            <a:r>
              <a:rPr lang="de-DE" dirty="0"/>
              <a:t> </a:t>
            </a:r>
            <a:r>
              <a:rPr lang="de-DE" dirty="0" err="1"/>
              <a:t>peuvent</a:t>
            </a:r>
            <a:r>
              <a:rPr lang="de-DE" dirty="0"/>
              <a:t> </a:t>
            </a:r>
            <a:r>
              <a:rPr lang="de-DE" dirty="0" err="1"/>
              <a:t>exiger</a:t>
            </a:r>
            <a:r>
              <a:rPr lang="de-DE" dirty="0"/>
              <a:t> des </a:t>
            </a:r>
            <a:r>
              <a:rPr lang="de-DE" dirty="0" err="1"/>
              <a:t>soumissionnaires</a:t>
            </a:r>
            <a:r>
              <a:rPr lang="de-DE" dirty="0"/>
              <a:t> </a:t>
            </a:r>
            <a:r>
              <a:rPr lang="de-DE" dirty="0" err="1"/>
              <a:t>qu’ils</a:t>
            </a:r>
            <a:r>
              <a:rPr lang="de-DE" dirty="0"/>
              <a:t> </a:t>
            </a:r>
            <a:r>
              <a:rPr lang="de-DE" dirty="0" err="1"/>
              <a:t>prouvent</a:t>
            </a:r>
            <a:r>
              <a:rPr lang="de-DE" dirty="0"/>
              <a:t> </a:t>
            </a:r>
            <a:r>
              <a:rPr lang="de-DE" dirty="0" err="1"/>
              <a:t>qu’ils</a:t>
            </a:r>
            <a:r>
              <a:rPr lang="de-DE" dirty="0"/>
              <a:t> </a:t>
            </a:r>
            <a:r>
              <a:rPr lang="de-DE" dirty="0" err="1"/>
              <a:t>disposent</a:t>
            </a:r>
            <a:r>
              <a:rPr lang="de-DE" dirty="0"/>
              <a:t> des </a:t>
            </a:r>
            <a:r>
              <a:rPr lang="de-DE" dirty="0" err="1"/>
              <a:t>capacités</a:t>
            </a:r>
            <a:r>
              <a:rPr lang="de-DE" dirty="0"/>
              <a:t> </a:t>
            </a:r>
            <a:r>
              <a:rPr lang="de-DE" dirty="0" err="1"/>
              <a:t>techniques</a:t>
            </a:r>
            <a:r>
              <a:rPr lang="de-DE" dirty="0"/>
              <a:t> et </a:t>
            </a:r>
            <a:r>
              <a:rPr lang="de-DE" dirty="0" err="1"/>
              <a:t>professionnelles</a:t>
            </a:r>
            <a:r>
              <a:rPr lang="de-DE" dirty="0"/>
              <a:t> </a:t>
            </a:r>
            <a:r>
              <a:rPr lang="de-DE" dirty="0" err="1"/>
              <a:t>nécessaires</a:t>
            </a:r>
            <a:r>
              <a:rPr lang="de-DE" dirty="0"/>
              <a:t> à </a:t>
            </a:r>
            <a:r>
              <a:rPr lang="de-DE" dirty="0" err="1"/>
              <a:t>l’exécution</a:t>
            </a:r>
            <a:r>
              <a:rPr lang="de-DE" dirty="0"/>
              <a:t> </a:t>
            </a:r>
            <a:r>
              <a:rPr lang="de-DE" dirty="0" err="1"/>
              <a:t>d’un</a:t>
            </a:r>
            <a:r>
              <a:rPr lang="de-DE" dirty="0"/>
              <a:t> </a:t>
            </a:r>
            <a:r>
              <a:rPr lang="de-DE" dirty="0" err="1"/>
              <a:t>marché</a:t>
            </a:r>
            <a:r>
              <a:rPr lang="de-DE" dirty="0"/>
              <a:t>. </a:t>
            </a:r>
            <a:r>
              <a:rPr lang="de-DE" dirty="0" err="1"/>
              <a:t>Une</a:t>
            </a:r>
            <a:r>
              <a:rPr lang="de-DE" dirty="0"/>
              <a:t> </a:t>
            </a:r>
            <a:r>
              <a:rPr lang="de-DE" dirty="0" err="1"/>
              <a:t>possibilité</a:t>
            </a:r>
            <a:r>
              <a:rPr lang="de-DE" dirty="0"/>
              <a:t> </a:t>
            </a:r>
            <a:r>
              <a:rPr lang="de-DE" dirty="0" err="1"/>
              <a:t>pour</a:t>
            </a:r>
            <a:r>
              <a:rPr lang="de-DE" dirty="0"/>
              <a:t> </a:t>
            </a:r>
            <a:r>
              <a:rPr lang="de-DE" dirty="0" err="1"/>
              <a:t>cela</a:t>
            </a:r>
            <a:r>
              <a:rPr lang="de-DE" dirty="0"/>
              <a:t> – en </a:t>
            </a:r>
            <a:r>
              <a:rPr lang="de-DE" dirty="0" err="1"/>
              <a:t>particulier</a:t>
            </a:r>
            <a:r>
              <a:rPr lang="de-DE" dirty="0"/>
              <a:t> </a:t>
            </a:r>
            <a:r>
              <a:rPr lang="de-DE" dirty="0" err="1"/>
              <a:t>pour</a:t>
            </a:r>
            <a:r>
              <a:rPr lang="de-DE" dirty="0"/>
              <a:t> </a:t>
            </a:r>
            <a:r>
              <a:rPr lang="de-DE" dirty="0" err="1"/>
              <a:t>les</a:t>
            </a:r>
            <a:r>
              <a:rPr lang="de-DE" dirty="0"/>
              <a:t> </a:t>
            </a:r>
            <a:r>
              <a:rPr lang="de-DE" dirty="0" err="1"/>
              <a:t>marchés</a:t>
            </a:r>
            <a:r>
              <a:rPr lang="de-DE" dirty="0"/>
              <a:t> à </a:t>
            </a:r>
            <a:r>
              <a:rPr lang="de-DE" dirty="0" err="1"/>
              <a:t>caractère</a:t>
            </a:r>
            <a:r>
              <a:rPr lang="de-DE" dirty="0"/>
              <a:t> </a:t>
            </a:r>
            <a:r>
              <a:rPr lang="de-DE" dirty="0" err="1"/>
              <a:t>environnemental</a:t>
            </a:r>
            <a:r>
              <a:rPr lang="de-DE" dirty="0"/>
              <a:t> – </a:t>
            </a:r>
            <a:r>
              <a:rPr lang="de-DE" dirty="0" err="1"/>
              <a:t>consiste</a:t>
            </a:r>
            <a:r>
              <a:rPr lang="de-DE" dirty="0"/>
              <a:t> à </a:t>
            </a:r>
            <a:r>
              <a:rPr lang="de-DE" dirty="0" err="1"/>
              <a:t>exiger</a:t>
            </a:r>
            <a:r>
              <a:rPr lang="de-DE" dirty="0"/>
              <a:t> </a:t>
            </a:r>
            <a:r>
              <a:rPr lang="de-DE" dirty="0" err="1"/>
              <a:t>un</a:t>
            </a:r>
            <a:r>
              <a:rPr lang="de-DE" dirty="0"/>
              <a:t> </a:t>
            </a:r>
            <a:r>
              <a:rPr lang="de-DE" dirty="0" err="1"/>
              <a:t>système</a:t>
            </a:r>
            <a:r>
              <a:rPr lang="de-DE" dirty="0"/>
              <a:t> de </a:t>
            </a:r>
            <a:r>
              <a:rPr lang="de-DE" dirty="0" err="1"/>
              <a:t>management</a:t>
            </a:r>
            <a:r>
              <a:rPr lang="de-DE" dirty="0"/>
              <a:t> </a:t>
            </a:r>
            <a:r>
              <a:rPr lang="de-DE" dirty="0" err="1"/>
              <a:t>environnemental</a:t>
            </a:r>
            <a:r>
              <a:rPr lang="de-DE" dirty="0"/>
              <a:t> (par exemple ISO 14001 </a:t>
            </a:r>
            <a:r>
              <a:rPr lang="de-DE" dirty="0" err="1"/>
              <a:t>ou</a:t>
            </a:r>
            <a:r>
              <a:rPr lang="de-DE" dirty="0"/>
              <a:t> EMAS).</a:t>
            </a:r>
          </a:p>
          <a:p>
            <a:pPr marL="483032" indent="-241516"/>
            <a:r>
              <a:rPr lang="de-DE" dirty="0"/>
              <a:t>Il </a:t>
            </a:r>
            <a:r>
              <a:rPr lang="de-DE" dirty="0" err="1"/>
              <a:t>s'agit</a:t>
            </a:r>
            <a:r>
              <a:rPr lang="de-DE" dirty="0"/>
              <a:t> </a:t>
            </a:r>
            <a:r>
              <a:rPr lang="de-DE" dirty="0" err="1"/>
              <a:t>d'un</a:t>
            </a:r>
            <a:r>
              <a:rPr lang="de-DE" dirty="0"/>
              <a:t> </a:t>
            </a:r>
            <a:r>
              <a:rPr lang="de-DE" dirty="0" err="1"/>
              <a:t>critère</a:t>
            </a:r>
            <a:r>
              <a:rPr lang="de-DE" dirty="0"/>
              <a:t> de </a:t>
            </a:r>
            <a:r>
              <a:rPr lang="de-DE" dirty="0" err="1"/>
              <a:t>sélection</a:t>
            </a:r>
            <a:r>
              <a:rPr lang="de-DE" dirty="0"/>
              <a:t> – </a:t>
            </a:r>
            <a:r>
              <a:rPr lang="de-DE" dirty="0" err="1"/>
              <a:t>qui</a:t>
            </a:r>
            <a:r>
              <a:rPr lang="de-DE" dirty="0"/>
              <a:t> fait </a:t>
            </a:r>
            <a:r>
              <a:rPr lang="de-DE" dirty="0" err="1"/>
              <a:t>partie</a:t>
            </a:r>
            <a:r>
              <a:rPr lang="de-DE" dirty="0"/>
              <a:t> de </a:t>
            </a:r>
            <a:r>
              <a:rPr lang="de-DE" dirty="0" err="1"/>
              <a:t>l'examen</a:t>
            </a:r>
            <a:r>
              <a:rPr lang="de-DE" dirty="0"/>
              <a:t> de la </a:t>
            </a:r>
            <a:r>
              <a:rPr lang="de-DE" dirty="0" err="1"/>
              <a:t>capacité</a:t>
            </a:r>
            <a:r>
              <a:rPr lang="de-DE" dirty="0"/>
              <a:t>.</a:t>
            </a:r>
          </a:p>
          <a:p>
            <a:pPr marL="483032" indent="-241516"/>
            <a:endParaRPr lang="de-DE" dirty="0"/>
          </a:p>
          <a:p>
            <a:pPr marL="483032" indent="-241516"/>
            <a:r>
              <a:rPr lang="de-DE" dirty="0" err="1"/>
              <a:t>Exigence</a:t>
            </a:r>
            <a:r>
              <a:rPr lang="de-DE" dirty="0"/>
              <a:t> </a:t>
            </a:r>
            <a:r>
              <a:rPr lang="de-DE" dirty="0" err="1"/>
              <a:t>juridique</a:t>
            </a:r>
            <a:r>
              <a:rPr lang="de-DE" dirty="0"/>
              <a:t> </a:t>
            </a:r>
            <a:r>
              <a:rPr lang="de-DE" dirty="0" err="1"/>
              <a:t>importante</a:t>
            </a:r>
            <a:r>
              <a:rPr lang="de-DE" dirty="0"/>
              <a:t> : </a:t>
            </a:r>
            <a:r>
              <a:rPr lang="de-DE" dirty="0" err="1"/>
              <a:t>lien</a:t>
            </a:r>
            <a:r>
              <a:rPr lang="de-DE" dirty="0"/>
              <a:t> </a:t>
            </a:r>
            <a:r>
              <a:rPr lang="de-DE" dirty="0" err="1"/>
              <a:t>avec</a:t>
            </a:r>
            <a:r>
              <a:rPr lang="de-DE" dirty="0"/>
              <a:t> </a:t>
            </a:r>
            <a:r>
              <a:rPr lang="de-DE" dirty="0" err="1"/>
              <a:t>l'objet</a:t>
            </a:r>
            <a:r>
              <a:rPr lang="de-DE" dirty="0"/>
              <a:t> du </a:t>
            </a:r>
            <a:r>
              <a:rPr lang="de-DE" dirty="0" err="1"/>
              <a:t>marché</a:t>
            </a:r>
            <a:r>
              <a:rPr lang="de-DE" dirty="0"/>
              <a:t> – Il </a:t>
            </a:r>
            <a:r>
              <a:rPr lang="de-DE" dirty="0" err="1"/>
              <a:t>est</a:t>
            </a:r>
            <a:r>
              <a:rPr lang="de-DE" dirty="0"/>
              <a:t> indispensable </a:t>
            </a:r>
            <a:r>
              <a:rPr lang="de-DE" dirty="0" err="1"/>
              <a:t>que</a:t>
            </a:r>
            <a:r>
              <a:rPr lang="de-DE" dirty="0"/>
              <a:t> </a:t>
            </a:r>
            <a:r>
              <a:rPr lang="de-DE" dirty="0" err="1"/>
              <a:t>cette</a:t>
            </a:r>
            <a:r>
              <a:rPr lang="de-DE" dirty="0"/>
              <a:t> </a:t>
            </a:r>
            <a:r>
              <a:rPr lang="de-DE" dirty="0" err="1"/>
              <a:t>exigence</a:t>
            </a:r>
            <a:r>
              <a:rPr lang="de-DE" dirty="0"/>
              <a:t> </a:t>
            </a:r>
            <a:r>
              <a:rPr lang="de-DE" dirty="0" err="1"/>
              <a:t>soit</a:t>
            </a:r>
            <a:r>
              <a:rPr lang="de-DE" dirty="0"/>
              <a:t> en </a:t>
            </a:r>
            <a:r>
              <a:rPr lang="de-DE" dirty="0" err="1"/>
              <a:t>rapport</a:t>
            </a:r>
            <a:r>
              <a:rPr lang="de-DE" dirty="0"/>
              <a:t> </a:t>
            </a:r>
            <a:r>
              <a:rPr lang="de-DE" dirty="0" err="1"/>
              <a:t>avec</a:t>
            </a:r>
            <a:r>
              <a:rPr lang="de-DE" dirty="0"/>
              <a:t> </a:t>
            </a:r>
            <a:r>
              <a:rPr lang="de-DE" dirty="0" err="1"/>
              <a:t>l'objet</a:t>
            </a:r>
            <a:r>
              <a:rPr lang="de-DE" dirty="0"/>
              <a:t> du </a:t>
            </a:r>
            <a:r>
              <a:rPr lang="de-DE" dirty="0" err="1"/>
              <a:t>marché</a:t>
            </a:r>
            <a:r>
              <a:rPr lang="de-DE" dirty="0"/>
              <a:t> et </a:t>
            </a:r>
            <a:r>
              <a:rPr lang="de-DE" dirty="0" err="1"/>
              <a:t>qu'elle</a:t>
            </a:r>
            <a:r>
              <a:rPr lang="de-DE" dirty="0"/>
              <a:t> </a:t>
            </a:r>
            <a:r>
              <a:rPr lang="de-DE" dirty="0" err="1"/>
              <a:t>soit</a:t>
            </a:r>
            <a:r>
              <a:rPr lang="de-DE" dirty="0"/>
              <a:t> </a:t>
            </a:r>
            <a:r>
              <a:rPr lang="de-DE" dirty="0" err="1"/>
              <a:t>proportionnée</a:t>
            </a:r>
            <a:r>
              <a:rPr lang="de-DE" dirty="0"/>
              <a:t> – c'est-à-</a:t>
            </a:r>
            <a:r>
              <a:rPr lang="de-DE" dirty="0" err="1"/>
              <a:t>dire</a:t>
            </a:r>
            <a:r>
              <a:rPr lang="de-DE" dirty="0"/>
              <a:t> </a:t>
            </a:r>
            <a:r>
              <a:rPr lang="de-DE" dirty="0" err="1"/>
              <a:t>qu'elle</a:t>
            </a:r>
            <a:r>
              <a:rPr lang="de-DE" dirty="0"/>
              <a:t> </a:t>
            </a:r>
            <a:r>
              <a:rPr lang="de-DE" dirty="0" err="1"/>
              <a:t>doit</a:t>
            </a:r>
            <a:r>
              <a:rPr lang="de-DE" dirty="0"/>
              <a:t> </a:t>
            </a:r>
            <a:r>
              <a:rPr lang="de-DE" dirty="0" err="1"/>
              <a:t>être</a:t>
            </a:r>
            <a:r>
              <a:rPr lang="de-DE" dirty="0"/>
              <a:t> </a:t>
            </a:r>
            <a:r>
              <a:rPr lang="de-DE" dirty="0" err="1"/>
              <a:t>pertinente</a:t>
            </a:r>
            <a:r>
              <a:rPr lang="de-DE" dirty="0"/>
              <a:t> au </a:t>
            </a:r>
            <a:r>
              <a:rPr lang="de-DE" dirty="0" err="1"/>
              <a:t>regard</a:t>
            </a:r>
            <a:r>
              <a:rPr lang="de-DE" dirty="0"/>
              <a:t> de </a:t>
            </a:r>
            <a:r>
              <a:rPr lang="de-DE" dirty="0" err="1"/>
              <a:t>l'ampleur</a:t>
            </a:r>
            <a:r>
              <a:rPr lang="de-DE" dirty="0"/>
              <a:t> et de la </a:t>
            </a:r>
            <a:r>
              <a:rPr lang="de-DE" dirty="0" err="1"/>
              <a:t>nature</a:t>
            </a:r>
            <a:r>
              <a:rPr lang="de-DE" dirty="0"/>
              <a:t> du </a:t>
            </a:r>
            <a:r>
              <a:rPr lang="de-DE" dirty="0" err="1"/>
              <a:t>marché</a:t>
            </a:r>
            <a:r>
              <a:rPr lang="de-DE" dirty="0"/>
              <a:t>.</a:t>
            </a:r>
          </a:p>
          <a:p>
            <a:pPr marL="483032" indent="-241516"/>
            <a:r>
              <a:rPr lang="de-DE" dirty="0" err="1"/>
              <a:t>Vous</a:t>
            </a:r>
            <a:r>
              <a:rPr lang="de-DE" dirty="0"/>
              <a:t> ne </a:t>
            </a:r>
            <a:r>
              <a:rPr lang="de-DE" dirty="0" err="1"/>
              <a:t>pouvez</a:t>
            </a:r>
            <a:r>
              <a:rPr lang="de-DE" dirty="0"/>
              <a:t> </a:t>
            </a:r>
            <a:r>
              <a:rPr lang="de-DE" dirty="0" err="1"/>
              <a:t>pas</a:t>
            </a:r>
            <a:r>
              <a:rPr lang="de-DE" dirty="0"/>
              <a:t> </a:t>
            </a:r>
            <a:r>
              <a:rPr lang="de-DE" dirty="0" err="1"/>
              <a:t>simplement</a:t>
            </a:r>
            <a:r>
              <a:rPr lang="de-DE" dirty="0"/>
              <a:t> </a:t>
            </a:r>
            <a:r>
              <a:rPr lang="de-DE" dirty="0" err="1"/>
              <a:t>exiger</a:t>
            </a:r>
            <a:r>
              <a:rPr lang="de-DE" dirty="0"/>
              <a:t> </a:t>
            </a:r>
            <a:r>
              <a:rPr lang="de-DE" dirty="0" err="1"/>
              <a:t>un</a:t>
            </a:r>
            <a:r>
              <a:rPr lang="de-DE" dirty="0"/>
              <a:t> SME de </a:t>
            </a:r>
            <a:r>
              <a:rPr lang="de-DE" dirty="0" err="1"/>
              <a:t>tous</a:t>
            </a:r>
            <a:r>
              <a:rPr lang="de-DE" dirty="0"/>
              <a:t> </a:t>
            </a:r>
            <a:r>
              <a:rPr lang="de-DE" dirty="0" err="1"/>
              <a:t>les</a:t>
            </a:r>
            <a:r>
              <a:rPr lang="de-DE" dirty="0"/>
              <a:t> </a:t>
            </a:r>
            <a:r>
              <a:rPr lang="de-DE" dirty="0" err="1"/>
              <a:t>soumissionnaires</a:t>
            </a:r>
            <a:r>
              <a:rPr lang="de-DE" dirty="0"/>
              <a:t> </a:t>
            </a:r>
            <a:r>
              <a:rPr lang="de-DE" dirty="0" err="1"/>
              <a:t>dans</a:t>
            </a:r>
            <a:r>
              <a:rPr lang="de-DE" dirty="0"/>
              <a:t> </a:t>
            </a:r>
            <a:r>
              <a:rPr lang="de-DE" dirty="0" err="1"/>
              <a:t>toutes</a:t>
            </a:r>
            <a:r>
              <a:rPr lang="de-DE" dirty="0"/>
              <a:t> </a:t>
            </a:r>
            <a:r>
              <a:rPr lang="de-DE" dirty="0" err="1"/>
              <a:t>les</a:t>
            </a:r>
            <a:r>
              <a:rPr lang="de-DE" dirty="0"/>
              <a:t> </a:t>
            </a:r>
            <a:r>
              <a:rPr lang="de-DE" dirty="0" err="1"/>
              <a:t>situations</a:t>
            </a:r>
            <a:r>
              <a:rPr lang="de-DE" dirty="0"/>
              <a:t> – </a:t>
            </a:r>
            <a:r>
              <a:rPr lang="de-DE" dirty="0" err="1"/>
              <a:t>cela</a:t>
            </a:r>
            <a:r>
              <a:rPr lang="de-DE" dirty="0"/>
              <a:t> </a:t>
            </a:r>
            <a:r>
              <a:rPr lang="de-DE" dirty="0" err="1"/>
              <a:t>doit</a:t>
            </a:r>
            <a:r>
              <a:rPr lang="de-DE" dirty="0"/>
              <a:t> </a:t>
            </a:r>
            <a:r>
              <a:rPr lang="de-DE" dirty="0" err="1"/>
              <a:t>être</a:t>
            </a:r>
            <a:r>
              <a:rPr lang="de-DE" dirty="0"/>
              <a:t> </a:t>
            </a:r>
            <a:r>
              <a:rPr lang="de-DE" dirty="0" err="1"/>
              <a:t>pertinent</a:t>
            </a:r>
            <a:r>
              <a:rPr lang="de-DE" dirty="0"/>
              <a:t> et </a:t>
            </a:r>
            <a:r>
              <a:rPr lang="de-DE" dirty="0" err="1"/>
              <a:t>justifié</a:t>
            </a:r>
            <a:r>
              <a:rPr lang="de-DE" dirty="0"/>
              <a:t>.</a:t>
            </a:r>
          </a:p>
          <a:p>
            <a:pPr marL="483032" indent="-241516"/>
            <a:endParaRPr lang="de-DE" dirty="0"/>
          </a:p>
          <a:p>
            <a:pPr marL="483032" indent="-241516"/>
            <a:r>
              <a:rPr lang="de-DE" dirty="0"/>
              <a:t>Quand </a:t>
            </a:r>
            <a:r>
              <a:rPr lang="de-DE" dirty="0" err="1"/>
              <a:t>ce</a:t>
            </a:r>
            <a:r>
              <a:rPr lang="de-DE" dirty="0"/>
              <a:t> </a:t>
            </a:r>
            <a:r>
              <a:rPr lang="de-DE" dirty="0" err="1"/>
              <a:t>lien</a:t>
            </a:r>
            <a:r>
              <a:rPr lang="de-DE" dirty="0"/>
              <a:t> </a:t>
            </a:r>
            <a:r>
              <a:rPr lang="de-DE" dirty="0" err="1"/>
              <a:t>est</a:t>
            </a:r>
            <a:r>
              <a:rPr lang="de-DE" dirty="0"/>
              <a:t>-il </a:t>
            </a:r>
            <a:r>
              <a:rPr lang="de-DE" dirty="0" err="1"/>
              <a:t>justifié</a:t>
            </a:r>
            <a:r>
              <a:rPr lang="de-DE" dirty="0"/>
              <a:t> ?</a:t>
            </a:r>
          </a:p>
          <a:p>
            <a:pPr marL="483032" indent="-241516"/>
            <a:r>
              <a:rPr lang="de-DE" dirty="0" err="1"/>
              <a:t>Vous</a:t>
            </a:r>
            <a:r>
              <a:rPr lang="de-DE" dirty="0"/>
              <a:t> </a:t>
            </a:r>
            <a:r>
              <a:rPr lang="de-DE" dirty="0" err="1"/>
              <a:t>pouvez</a:t>
            </a:r>
            <a:r>
              <a:rPr lang="de-DE" dirty="0"/>
              <a:t> </a:t>
            </a:r>
            <a:r>
              <a:rPr lang="de-DE" dirty="0" err="1"/>
              <a:t>supposer</a:t>
            </a:r>
            <a:r>
              <a:rPr lang="de-DE" dirty="0"/>
              <a:t> </a:t>
            </a:r>
            <a:r>
              <a:rPr lang="de-DE" dirty="0" err="1"/>
              <a:t>qu’il</a:t>
            </a:r>
            <a:r>
              <a:rPr lang="de-DE" dirty="0"/>
              <a:t> </a:t>
            </a:r>
            <a:r>
              <a:rPr lang="de-DE" dirty="0" err="1"/>
              <a:t>existe</a:t>
            </a:r>
            <a:r>
              <a:rPr lang="de-DE" dirty="0"/>
              <a:t> </a:t>
            </a:r>
            <a:r>
              <a:rPr lang="de-DE" dirty="0" err="1"/>
              <a:t>un</a:t>
            </a:r>
            <a:r>
              <a:rPr lang="de-DE" dirty="0"/>
              <a:t> </a:t>
            </a:r>
            <a:r>
              <a:rPr lang="de-DE" dirty="0" err="1"/>
              <a:t>lien</a:t>
            </a:r>
            <a:r>
              <a:rPr lang="de-DE" dirty="0"/>
              <a:t> valable </a:t>
            </a:r>
            <a:r>
              <a:rPr lang="de-DE" dirty="0" err="1"/>
              <a:t>lorsque</a:t>
            </a:r>
            <a:r>
              <a:rPr lang="de-DE" dirty="0"/>
              <a:t> le </a:t>
            </a:r>
            <a:r>
              <a:rPr lang="de-DE" dirty="0" err="1"/>
              <a:t>marché</a:t>
            </a:r>
            <a:r>
              <a:rPr lang="de-DE" dirty="0"/>
              <a:t> </a:t>
            </a:r>
            <a:r>
              <a:rPr lang="de-DE" dirty="0" err="1"/>
              <a:t>implique</a:t>
            </a:r>
            <a:r>
              <a:rPr lang="de-DE" dirty="0"/>
              <a:t> le </a:t>
            </a:r>
            <a:r>
              <a:rPr lang="de-DE" dirty="0" err="1"/>
              <a:t>respect</a:t>
            </a:r>
            <a:r>
              <a:rPr lang="de-DE" dirty="0"/>
              <a:t> de </a:t>
            </a:r>
            <a:r>
              <a:rPr lang="de-DE" dirty="0" err="1"/>
              <a:t>normes</a:t>
            </a:r>
            <a:r>
              <a:rPr lang="de-DE" dirty="0"/>
              <a:t> </a:t>
            </a:r>
            <a:r>
              <a:rPr lang="de-DE" dirty="0" err="1"/>
              <a:t>environnementales</a:t>
            </a:r>
            <a:r>
              <a:rPr lang="de-DE" dirty="0"/>
              <a:t> </a:t>
            </a:r>
            <a:r>
              <a:rPr lang="de-DE" dirty="0" err="1"/>
              <a:t>ou</a:t>
            </a:r>
            <a:r>
              <a:rPr lang="de-DE" dirty="0"/>
              <a:t> </a:t>
            </a:r>
            <a:r>
              <a:rPr lang="de-DE" dirty="0" err="1"/>
              <a:t>exige</a:t>
            </a:r>
            <a:r>
              <a:rPr lang="de-DE" dirty="0"/>
              <a:t> du </a:t>
            </a:r>
            <a:r>
              <a:rPr lang="de-DE" dirty="0" err="1"/>
              <a:t>contractant</a:t>
            </a:r>
            <a:r>
              <a:rPr lang="de-DE" dirty="0"/>
              <a:t> </a:t>
            </a:r>
            <a:r>
              <a:rPr lang="de-DE" dirty="0" err="1"/>
              <a:t>un</a:t>
            </a:r>
            <a:r>
              <a:rPr lang="de-DE" dirty="0"/>
              <a:t> </a:t>
            </a:r>
            <a:r>
              <a:rPr lang="de-DE" dirty="0" err="1"/>
              <a:t>certain</a:t>
            </a:r>
            <a:r>
              <a:rPr lang="de-DE" dirty="0"/>
              <a:t> </a:t>
            </a:r>
            <a:r>
              <a:rPr lang="de-DE" dirty="0" err="1"/>
              <a:t>comportement</a:t>
            </a:r>
            <a:r>
              <a:rPr lang="de-DE" dirty="0"/>
              <a:t> </a:t>
            </a:r>
            <a:r>
              <a:rPr lang="de-DE" dirty="0" err="1"/>
              <a:t>environnemental</a:t>
            </a:r>
            <a:r>
              <a:rPr lang="de-DE" dirty="0"/>
              <a:t> </a:t>
            </a:r>
            <a:r>
              <a:rPr lang="de-DE" dirty="0" err="1"/>
              <a:t>pendant</a:t>
            </a:r>
            <a:r>
              <a:rPr lang="de-DE" dirty="0"/>
              <a:t> </a:t>
            </a:r>
            <a:r>
              <a:rPr lang="de-DE" dirty="0" err="1"/>
              <a:t>l’exécution</a:t>
            </a:r>
            <a:r>
              <a:rPr lang="de-DE" dirty="0"/>
              <a:t>.</a:t>
            </a:r>
          </a:p>
          <a:p>
            <a:pPr marL="483032" indent="-241516"/>
            <a:r>
              <a:rPr lang="de-DE" dirty="0"/>
              <a:t>Si, par exemple, le </a:t>
            </a:r>
            <a:r>
              <a:rPr lang="de-DE" dirty="0" err="1"/>
              <a:t>contractant</a:t>
            </a:r>
            <a:r>
              <a:rPr lang="de-DE" dirty="0"/>
              <a:t> </a:t>
            </a:r>
            <a:r>
              <a:rPr lang="de-DE" dirty="0" err="1"/>
              <a:t>doit</a:t>
            </a:r>
            <a:r>
              <a:rPr lang="de-DE" dirty="0"/>
              <a:t> </a:t>
            </a:r>
            <a:r>
              <a:rPr lang="de-DE" dirty="0" err="1"/>
              <a:t>gérer</a:t>
            </a:r>
            <a:r>
              <a:rPr lang="de-DE" dirty="0"/>
              <a:t> </a:t>
            </a:r>
            <a:r>
              <a:rPr lang="de-DE" dirty="0" err="1"/>
              <a:t>les</a:t>
            </a:r>
            <a:r>
              <a:rPr lang="de-DE" dirty="0"/>
              <a:t> </a:t>
            </a:r>
            <a:r>
              <a:rPr lang="de-DE" dirty="0" err="1"/>
              <a:t>émissions</a:t>
            </a:r>
            <a:r>
              <a:rPr lang="de-DE" dirty="0"/>
              <a:t>, </a:t>
            </a:r>
            <a:r>
              <a:rPr lang="de-DE" dirty="0" err="1"/>
              <a:t>réduire</a:t>
            </a:r>
            <a:r>
              <a:rPr lang="de-DE" dirty="0"/>
              <a:t> </a:t>
            </a:r>
            <a:r>
              <a:rPr lang="de-DE" dirty="0" err="1"/>
              <a:t>les</a:t>
            </a:r>
            <a:r>
              <a:rPr lang="de-DE" dirty="0"/>
              <a:t> </a:t>
            </a:r>
            <a:r>
              <a:rPr lang="de-DE" dirty="0" err="1"/>
              <a:t>déchets</a:t>
            </a:r>
            <a:r>
              <a:rPr lang="de-DE" dirty="0"/>
              <a:t>, </a:t>
            </a:r>
            <a:r>
              <a:rPr lang="de-DE" dirty="0" err="1"/>
              <a:t>manipuler</a:t>
            </a:r>
            <a:r>
              <a:rPr lang="de-DE" dirty="0"/>
              <a:t> des </a:t>
            </a:r>
            <a:r>
              <a:rPr lang="de-DE" dirty="0" err="1"/>
              <a:t>substances</a:t>
            </a:r>
            <a:r>
              <a:rPr lang="de-DE" dirty="0"/>
              <a:t> </a:t>
            </a:r>
            <a:r>
              <a:rPr lang="de-DE" dirty="0" err="1"/>
              <a:t>dangereuses</a:t>
            </a:r>
            <a:r>
              <a:rPr lang="de-DE" dirty="0"/>
              <a:t> </a:t>
            </a:r>
            <a:r>
              <a:rPr lang="de-DE" dirty="0" err="1"/>
              <a:t>ou</a:t>
            </a:r>
            <a:r>
              <a:rPr lang="de-DE" dirty="0"/>
              <a:t> </a:t>
            </a:r>
            <a:r>
              <a:rPr lang="de-DE" dirty="0" err="1"/>
              <a:t>appliquer</a:t>
            </a:r>
            <a:r>
              <a:rPr lang="de-DE" dirty="0"/>
              <a:t> des </a:t>
            </a:r>
            <a:r>
              <a:rPr lang="de-DE" dirty="0" err="1"/>
              <a:t>pratiques</a:t>
            </a:r>
            <a:r>
              <a:rPr lang="de-DE" dirty="0"/>
              <a:t> </a:t>
            </a:r>
            <a:r>
              <a:rPr lang="de-DE" dirty="0" err="1"/>
              <a:t>respectueuses</a:t>
            </a:r>
            <a:r>
              <a:rPr lang="de-DE" dirty="0"/>
              <a:t> de </a:t>
            </a:r>
            <a:r>
              <a:rPr lang="de-DE" dirty="0" err="1"/>
              <a:t>l’environnement</a:t>
            </a:r>
            <a:r>
              <a:rPr lang="de-DE" dirty="0"/>
              <a:t>, </a:t>
            </a:r>
            <a:r>
              <a:rPr lang="de-DE" dirty="0" err="1"/>
              <a:t>un</a:t>
            </a:r>
            <a:r>
              <a:rPr lang="de-DE" dirty="0"/>
              <a:t> SME </a:t>
            </a:r>
            <a:r>
              <a:rPr lang="de-DE" dirty="0" err="1"/>
              <a:t>est</a:t>
            </a:r>
            <a:r>
              <a:rPr lang="de-DE" dirty="0"/>
              <a:t> </a:t>
            </a:r>
            <a:r>
              <a:rPr lang="de-DE" dirty="0" err="1"/>
              <a:t>directement</a:t>
            </a:r>
            <a:r>
              <a:rPr lang="de-DE" dirty="0"/>
              <a:t> </a:t>
            </a:r>
            <a:r>
              <a:rPr lang="de-DE" dirty="0" err="1"/>
              <a:t>pertinent</a:t>
            </a:r>
            <a:r>
              <a:rPr lang="de-DE" dirty="0"/>
              <a:t>.</a:t>
            </a:r>
          </a:p>
          <a:p>
            <a:pPr marL="483032" indent="-241516"/>
            <a:endParaRPr lang="de-DE" dirty="0"/>
          </a:p>
          <a:p>
            <a:pPr marL="483032" indent="-241516"/>
            <a:r>
              <a:rPr lang="de-DE" dirty="0" err="1"/>
              <a:t>Exemples</a:t>
            </a:r>
            <a:r>
              <a:rPr lang="de-DE" dirty="0"/>
              <a:t> de </a:t>
            </a:r>
            <a:r>
              <a:rPr lang="de-DE" dirty="0" err="1"/>
              <a:t>types</a:t>
            </a:r>
            <a:r>
              <a:rPr lang="de-DE" dirty="0"/>
              <a:t> de </a:t>
            </a:r>
            <a:r>
              <a:rPr lang="de-DE" dirty="0" err="1"/>
              <a:t>contrats</a:t>
            </a:r>
            <a:r>
              <a:rPr lang="de-DE" dirty="0"/>
              <a:t> </a:t>
            </a:r>
            <a:r>
              <a:rPr lang="de-DE" dirty="0" err="1"/>
              <a:t>appropriés</a:t>
            </a:r>
            <a:r>
              <a:rPr lang="de-DE" dirty="0"/>
              <a:t> : </a:t>
            </a:r>
            <a:r>
              <a:rPr lang="de-DE" dirty="0" err="1"/>
              <a:t>cette</a:t>
            </a:r>
            <a:r>
              <a:rPr lang="de-DE" dirty="0"/>
              <a:t> </a:t>
            </a:r>
            <a:r>
              <a:rPr lang="de-DE" dirty="0" err="1"/>
              <a:t>exigence</a:t>
            </a:r>
            <a:r>
              <a:rPr lang="de-DE" dirty="0"/>
              <a:t> </a:t>
            </a:r>
            <a:r>
              <a:rPr lang="de-DE" dirty="0" err="1"/>
              <a:t>est</a:t>
            </a:r>
            <a:r>
              <a:rPr lang="de-DE" dirty="0"/>
              <a:t> </a:t>
            </a:r>
            <a:r>
              <a:rPr lang="de-DE" dirty="0" err="1"/>
              <a:t>particulièrement</a:t>
            </a:r>
            <a:r>
              <a:rPr lang="de-DE" dirty="0"/>
              <a:t> </a:t>
            </a:r>
            <a:r>
              <a:rPr lang="de-DE" dirty="0" err="1"/>
              <a:t>adaptée</a:t>
            </a:r>
            <a:r>
              <a:rPr lang="de-DE" dirty="0"/>
              <a:t> </a:t>
            </a:r>
            <a:r>
              <a:rPr lang="de-DE" dirty="0" err="1"/>
              <a:t>aux</a:t>
            </a:r>
            <a:r>
              <a:rPr lang="de-DE" dirty="0"/>
              <a:t> </a:t>
            </a:r>
            <a:r>
              <a:rPr lang="de-DE" dirty="0" err="1"/>
              <a:t>contrats</a:t>
            </a:r>
            <a:r>
              <a:rPr lang="de-DE" dirty="0"/>
              <a:t> </a:t>
            </a:r>
            <a:r>
              <a:rPr lang="de-DE" dirty="0" err="1"/>
              <a:t>dans</a:t>
            </a:r>
            <a:r>
              <a:rPr lang="de-DE" dirty="0"/>
              <a:t> des </a:t>
            </a:r>
            <a:r>
              <a:rPr lang="de-DE" dirty="0" err="1"/>
              <a:t>domaines</a:t>
            </a:r>
            <a:r>
              <a:rPr lang="de-DE" dirty="0"/>
              <a:t> </a:t>
            </a:r>
            <a:r>
              <a:rPr lang="de-DE" dirty="0" err="1"/>
              <a:t>tels</a:t>
            </a:r>
            <a:r>
              <a:rPr lang="de-DE" dirty="0"/>
              <a:t> </a:t>
            </a:r>
            <a:r>
              <a:rPr lang="de-DE" dirty="0" err="1"/>
              <a:t>que</a:t>
            </a:r>
            <a:r>
              <a:rPr lang="de-DE" dirty="0"/>
              <a:t> :</a:t>
            </a:r>
          </a:p>
          <a:p>
            <a:pPr marL="483032" indent="-241516"/>
            <a:r>
              <a:rPr lang="de-DE" dirty="0" err="1"/>
              <a:t>les</a:t>
            </a:r>
            <a:r>
              <a:rPr lang="de-DE" dirty="0"/>
              <a:t> </a:t>
            </a:r>
            <a:r>
              <a:rPr lang="de-DE" dirty="0" err="1"/>
              <a:t>services</a:t>
            </a:r>
            <a:r>
              <a:rPr lang="de-DE" dirty="0"/>
              <a:t> de </a:t>
            </a:r>
            <a:r>
              <a:rPr lang="de-DE" dirty="0" err="1"/>
              <a:t>transport</a:t>
            </a:r>
            <a:r>
              <a:rPr lang="de-DE" dirty="0"/>
              <a:t> (par exemple, </a:t>
            </a:r>
            <a:r>
              <a:rPr lang="de-DE" dirty="0" err="1"/>
              <a:t>les</a:t>
            </a:r>
            <a:r>
              <a:rPr lang="de-DE" dirty="0"/>
              <a:t> </a:t>
            </a:r>
            <a:r>
              <a:rPr lang="de-DE" dirty="0" err="1"/>
              <a:t>transports</a:t>
            </a:r>
            <a:r>
              <a:rPr lang="de-DE" dirty="0"/>
              <a:t> </a:t>
            </a:r>
            <a:r>
              <a:rPr lang="de-DE" dirty="0" err="1"/>
              <a:t>publics</a:t>
            </a:r>
            <a:r>
              <a:rPr lang="de-DE" dirty="0"/>
              <a:t> </a:t>
            </a:r>
            <a:r>
              <a:rPr lang="de-DE" dirty="0" err="1"/>
              <a:t>urbains</a:t>
            </a:r>
            <a:r>
              <a:rPr lang="de-DE" dirty="0"/>
              <a:t>, </a:t>
            </a:r>
            <a:r>
              <a:rPr lang="de-DE" dirty="0" err="1"/>
              <a:t>où</a:t>
            </a:r>
            <a:r>
              <a:rPr lang="de-DE" dirty="0"/>
              <a:t> la </a:t>
            </a:r>
            <a:r>
              <a:rPr lang="de-DE" dirty="0" err="1"/>
              <a:t>réduction</a:t>
            </a:r>
            <a:r>
              <a:rPr lang="de-DE" dirty="0"/>
              <a:t> des </a:t>
            </a:r>
            <a:r>
              <a:rPr lang="de-DE" dirty="0" err="1"/>
              <a:t>émissions</a:t>
            </a:r>
            <a:r>
              <a:rPr lang="de-DE" dirty="0"/>
              <a:t> </a:t>
            </a:r>
            <a:r>
              <a:rPr lang="de-DE" dirty="0" err="1"/>
              <a:t>est</a:t>
            </a:r>
            <a:r>
              <a:rPr lang="de-DE" dirty="0"/>
              <a:t> </a:t>
            </a:r>
            <a:r>
              <a:rPr lang="de-DE" dirty="0" err="1"/>
              <a:t>un</a:t>
            </a:r>
            <a:r>
              <a:rPr lang="de-DE" dirty="0"/>
              <a:t> </a:t>
            </a:r>
            <a:r>
              <a:rPr lang="de-DE" dirty="0" err="1"/>
              <a:t>objectif</a:t>
            </a:r>
            <a:r>
              <a:rPr lang="de-DE" dirty="0"/>
              <a:t>)</a:t>
            </a:r>
          </a:p>
          <a:p>
            <a:pPr marL="483032" indent="-241516"/>
            <a:r>
              <a:rPr lang="de-DE" dirty="0"/>
              <a:t>Services de </a:t>
            </a:r>
            <a:r>
              <a:rPr lang="de-DE" dirty="0" err="1"/>
              <a:t>nettoyage</a:t>
            </a:r>
            <a:r>
              <a:rPr lang="de-DE" dirty="0"/>
              <a:t> (en </a:t>
            </a:r>
            <a:r>
              <a:rPr lang="de-DE" dirty="0" err="1"/>
              <a:t>raison</a:t>
            </a:r>
            <a:r>
              <a:rPr lang="de-DE" dirty="0"/>
              <a:t> de </a:t>
            </a:r>
            <a:r>
              <a:rPr lang="de-DE" dirty="0" err="1"/>
              <a:t>l'utilisation</a:t>
            </a:r>
            <a:r>
              <a:rPr lang="de-DE" dirty="0"/>
              <a:t> de </a:t>
            </a:r>
            <a:r>
              <a:rPr lang="de-DE" dirty="0" err="1"/>
              <a:t>produits</a:t>
            </a:r>
            <a:r>
              <a:rPr lang="de-DE" dirty="0"/>
              <a:t> </a:t>
            </a:r>
            <a:r>
              <a:rPr lang="de-DE" dirty="0" err="1"/>
              <a:t>chimiques</a:t>
            </a:r>
            <a:r>
              <a:rPr lang="de-DE" dirty="0"/>
              <a:t> et de </a:t>
            </a:r>
            <a:r>
              <a:rPr lang="de-DE" dirty="0" err="1"/>
              <a:t>l'élimination</a:t>
            </a:r>
            <a:r>
              <a:rPr lang="de-DE" dirty="0"/>
              <a:t> des </a:t>
            </a:r>
            <a:r>
              <a:rPr lang="de-DE" dirty="0" err="1"/>
              <a:t>déchets</a:t>
            </a:r>
            <a:r>
              <a:rPr lang="de-DE" dirty="0"/>
              <a:t>)</a:t>
            </a:r>
          </a:p>
          <a:p>
            <a:pPr marL="483032" indent="-241516"/>
            <a:r>
              <a:rPr lang="de-DE" dirty="0"/>
              <a:t>Gestion des </a:t>
            </a:r>
            <a:r>
              <a:rPr lang="de-DE" dirty="0" err="1"/>
              <a:t>déchets</a:t>
            </a:r>
            <a:endParaRPr lang="de-DE" dirty="0"/>
          </a:p>
          <a:p>
            <a:pPr marL="483032" indent="-241516"/>
            <a:r>
              <a:rPr lang="de-DE" dirty="0"/>
              <a:t>Services de </a:t>
            </a:r>
            <a:r>
              <a:rPr lang="de-DE" dirty="0" err="1"/>
              <a:t>construction</a:t>
            </a:r>
            <a:endParaRPr lang="de-DE" dirty="0"/>
          </a:p>
          <a:p>
            <a:pPr marL="483032" indent="-241516"/>
            <a:r>
              <a:rPr lang="de-DE" dirty="0" err="1"/>
              <a:t>Entretien</a:t>
            </a:r>
            <a:r>
              <a:rPr lang="de-DE" dirty="0"/>
              <a:t> </a:t>
            </a:r>
            <a:r>
              <a:rPr lang="de-DE" dirty="0" err="1"/>
              <a:t>ou</a:t>
            </a:r>
            <a:r>
              <a:rPr lang="de-DE" dirty="0"/>
              <a:t> </a:t>
            </a:r>
            <a:r>
              <a:rPr lang="de-DE" dirty="0" err="1"/>
              <a:t>rénovation</a:t>
            </a:r>
            <a:r>
              <a:rPr lang="de-DE" dirty="0"/>
              <a:t> de </a:t>
            </a:r>
            <a:r>
              <a:rPr lang="de-DE" dirty="0" err="1"/>
              <a:t>bâtiments</a:t>
            </a:r>
            <a:endParaRPr lang="de-DE" dirty="0"/>
          </a:p>
          <a:p>
            <a:pPr marL="483032" indent="-241516"/>
            <a:r>
              <a:rPr lang="de-DE" dirty="0" err="1"/>
              <a:t>Approvisionnement</a:t>
            </a:r>
            <a:r>
              <a:rPr lang="de-DE" dirty="0"/>
              <a:t> en </a:t>
            </a:r>
            <a:r>
              <a:rPr lang="de-DE" dirty="0" err="1"/>
              <a:t>produits</a:t>
            </a:r>
            <a:r>
              <a:rPr lang="de-DE" dirty="0"/>
              <a:t> </a:t>
            </a:r>
            <a:r>
              <a:rPr lang="de-DE" dirty="0" err="1"/>
              <a:t>chimiques</a:t>
            </a:r>
            <a:endParaRPr lang="de-DE" dirty="0"/>
          </a:p>
          <a:p>
            <a:pPr marL="483032" indent="-241516"/>
            <a:r>
              <a:rPr lang="de-DE" dirty="0"/>
              <a:t>Dans </a:t>
            </a:r>
            <a:r>
              <a:rPr lang="de-DE" dirty="0" err="1"/>
              <a:t>ces</a:t>
            </a:r>
            <a:r>
              <a:rPr lang="de-DE" dirty="0"/>
              <a:t> </a:t>
            </a:r>
            <a:r>
              <a:rPr lang="de-DE" dirty="0" err="1"/>
              <a:t>cas</a:t>
            </a:r>
            <a:r>
              <a:rPr lang="de-DE" dirty="0"/>
              <a:t>, </a:t>
            </a:r>
            <a:r>
              <a:rPr lang="de-DE" dirty="0" err="1"/>
              <a:t>un</a:t>
            </a:r>
            <a:r>
              <a:rPr lang="de-DE" dirty="0"/>
              <a:t> SGE </a:t>
            </a:r>
            <a:r>
              <a:rPr lang="de-DE" dirty="0" err="1"/>
              <a:t>permet</a:t>
            </a:r>
            <a:r>
              <a:rPr lang="de-DE" dirty="0"/>
              <a:t> de </a:t>
            </a:r>
            <a:r>
              <a:rPr lang="de-DE" dirty="0" err="1"/>
              <a:t>démontrer</a:t>
            </a:r>
            <a:r>
              <a:rPr lang="de-DE" dirty="0"/>
              <a:t> </a:t>
            </a:r>
            <a:r>
              <a:rPr lang="de-DE" dirty="0" err="1"/>
              <a:t>que</a:t>
            </a:r>
            <a:r>
              <a:rPr lang="de-DE" dirty="0"/>
              <a:t> le </a:t>
            </a:r>
            <a:r>
              <a:rPr lang="de-DE" dirty="0" err="1"/>
              <a:t>soumissionnaire</a:t>
            </a:r>
            <a:r>
              <a:rPr lang="de-DE" dirty="0"/>
              <a:t> </a:t>
            </a:r>
            <a:r>
              <a:rPr lang="de-DE" dirty="0" err="1"/>
              <a:t>dispose</a:t>
            </a:r>
            <a:r>
              <a:rPr lang="de-DE" dirty="0"/>
              <a:t> de </a:t>
            </a:r>
            <a:r>
              <a:rPr lang="de-DE" dirty="0" err="1"/>
              <a:t>systèmes</a:t>
            </a:r>
            <a:r>
              <a:rPr lang="de-DE" dirty="0"/>
              <a:t> </a:t>
            </a:r>
            <a:r>
              <a:rPr lang="de-DE" dirty="0" err="1"/>
              <a:t>lui</a:t>
            </a:r>
            <a:r>
              <a:rPr lang="de-DE" dirty="0"/>
              <a:t> </a:t>
            </a:r>
            <a:r>
              <a:rPr lang="de-DE" dirty="0" err="1"/>
              <a:t>permettant</a:t>
            </a:r>
            <a:r>
              <a:rPr lang="de-DE" dirty="0"/>
              <a:t> de </a:t>
            </a:r>
            <a:r>
              <a:rPr lang="de-DE" dirty="0" err="1"/>
              <a:t>respecter</a:t>
            </a:r>
            <a:r>
              <a:rPr lang="de-DE" dirty="0"/>
              <a:t> </a:t>
            </a:r>
            <a:r>
              <a:rPr lang="de-DE" dirty="0" err="1"/>
              <a:t>ses</a:t>
            </a:r>
            <a:r>
              <a:rPr lang="de-DE" dirty="0"/>
              <a:t> </a:t>
            </a:r>
            <a:r>
              <a:rPr lang="de-DE" dirty="0" err="1"/>
              <a:t>obligations</a:t>
            </a:r>
            <a:r>
              <a:rPr lang="de-DE" dirty="0"/>
              <a:t> </a:t>
            </a:r>
            <a:r>
              <a:rPr lang="de-DE" dirty="0" err="1"/>
              <a:t>environnementales</a:t>
            </a:r>
            <a:r>
              <a:rPr lang="de-DE" dirty="0"/>
              <a:t> de </a:t>
            </a:r>
            <a:r>
              <a:rPr lang="de-DE" dirty="0" err="1"/>
              <a:t>manière</a:t>
            </a:r>
            <a:r>
              <a:rPr lang="de-DE" dirty="0"/>
              <a:t> </a:t>
            </a:r>
            <a:r>
              <a:rPr lang="de-DE" dirty="0" err="1"/>
              <a:t>efficace</a:t>
            </a:r>
            <a:r>
              <a:rPr lang="de-DE" dirty="0"/>
              <a:t> et </a:t>
            </a:r>
            <a:r>
              <a:rPr lang="de-DE" dirty="0" err="1"/>
              <a:t>cohérente</a:t>
            </a:r>
            <a:r>
              <a:rPr lang="de-DE" dirty="0"/>
              <a:t>.</a:t>
            </a:r>
          </a:p>
        </p:txBody>
      </p:sp>
      <p:sp>
        <p:nvSpPr>
          <p:cNvPr id="335" name="Google Shape;335;p5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26</a:t>
            </a:fld>
            <a:endParaRPr sz="13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5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45" name="Google Shape;345;p53: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endParaRPr/>
          </a:p>
        </p:txBody>
      </p:sp>
      <p:sp>
        <p:nvSpPr>
          <p:cNvPr id="346" name="Google Shape;346;p53: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27</a:t>
            </a:fld>
            <a:endParaRPr sz="13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4: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352" name="Google Shape;352;p5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5: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359" name="Google Shape;359;p5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125" name="Google Shape;125;p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56: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366" name="Google Shape;366;p5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7: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373" name="Google Shape;373;p5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8: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380" name="Google Shape;380;p5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87" name="Google Shape;387;p59: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endParaRPr/>
          </a:p>
        </p:txBody>
      </p:sp>
      <p:sp>
        <p:nvSpPr>
          <p:cNvPr id="388" name="Google Shape;388;p59: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33</a:t>
            </a:fld>
            <a:endParaRPr sz="13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6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22" name="Google Shape;422;p60: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sz="1300" dirty="0"/>
              <a:t>La </a:t>
            </a:r>
            <a:r>
              <a:rPr lang="de-DE" sz="1300" dirty="0" err="1"/>
              <a:t>Commission</a:t>
            </a:r>
            <a:r>
              <a:rPr lang="de-DE" sz="1300" dirty="0"/>
              <a:t> </a:t>
            </a:r>
            <a:r>
              <a:rPr lang="de-DE" sz="1300" dirty="0" err="1"/>
              <a:t>européenne</a:t>
            </a:r>
            <a:r>
              <a:rPr lang="de-DE" sz="1300" dirty="0"/>
              <a:t> </a:t>
            </a:r>
            <a:r>
              <a:rPr lang="de-DE" sz="1300" dirty="0" err="1"/>
              <a:t>définit</a:t>
            </a:r>
            <a:r>
              <a:rPr lang="de-DE" sz="1300" dirty="0"/>
              <a:t> </a:t>
            </a:r>
            <a:r>
              <a:rPr lang="de-DE" sz="1300" dirty="0" err="1"/>
              <a:t>les</a:t>
            </a:r>
            <a:r>
              <a:rPr lang="de-DE" sz="1300" dirty="0"/>
              <a:t> </a:t>
            </a:r>
            <a:r>
              <a:rPr lang="de-DE" sz="1300" dirty="0" err="1"/>
              <a:t>critères</a:t>
            </a:r>
            <a:r>
              <a:rPr lang="de-DE" sz="1300" dirty="0"/>
              <a:t> du </a:t>
            </a:r>
            <a:r>
              <a:rPr lang="de-DE" sz="1300" dirty="0" err="1"/>
              <a:t>label</a:t>
            </a:r>
            <a:r>
              <a:rPr lang="de-DE" sz="1300" dirty="0"/>
              <a:t> </a:t>
            </a:r>
            <a:r>
              <a:rPr lang="de-DE" sz="1300" dirty="0" err="1"/>
              <a:t>écologique</a:t>
            </a:r>
            <a:r>
              <a:rPr lang="de-DE" sz="1300" dirty="0"/>
              <a:t> de </a:t>
            </a:r>
            <a:r>
              <a:rPr lang="de-DE" sz="1300" dirty="0" err="1"/>
              <a:t>l'UE</a:t>
            </a:r>
            <a:r>
              <a:rPr lang="de-DE" sz="1300" dirty="0"/>
              <a:t> </a:t>
            </a:r>
            <a:r>
              <a:rPr lang="de-DE" sz="1300" dirty="0" err="1"/>
              <a:t>pour</a:t>
            </a:r>
            <a:r>
              <a:rPr lang="de-DE" sz="1300" dirty="0"/>
              <a:t> </a:t>
            </a:r>
            <a:r>
              <a:rPr lang="de-DE" sz="1300" dirty="0" err="1"/>
              <a:t>différentes</a:t>
            </a:r>
            <a:r>
              <a:rPr lang="de-DE" sz="1300" dirty="0"/>
              <a:t> </a:t>
            </a:r>
            <a:r>
              <a:rPr lang="de-DE" sz="1300" dirty="0" err="1"/>
              <a:t>catégories</a:t>
            </a:r>
            <a:r>
              <a:rPr lang="de-DE" sz="1300" dirty="0"/>
              <a:t> de </a:t>
            </a:r>
            <a:r>
              <a:rPr lang="de-DE" sz="1300" dirty="0" err="1"/>
              <a:t>produits</a:t>
            </a:r>
            <a:r>
              <a:rPr lang="de-DE" sz="1300" dirty="0"/>
              <a:t> </a:t>
            </a:r>
            <a:r>
              <a:rPr lang="de-DE" sz="1300" dirty="0" err="1"/>
              <a:t>afin</a:t>
            </a:r>
            <a:r>
              <a:rPr lang="de-DE" sz="1300" dirty="0"/>
              <a:t> de </a:t>
            </a:r>
            <a:r>
              <a:rPr lang="de-DE" sz="1300" dirty="0" err="1"/>
              <a:t>minimiser</a:t>
            </a:r>
            <a:r>
              <a:rPr lang="de-DE" sz="1300" dirty="0"/>
              <a:t> </a:t>
            </a:r>
            <a:r>
              <a:rPr lang="de-DE" sz="1300" dirty="0" err="1"/>
              <a:t>leur</a:t>
            </a:r>
            <a:r>
              <a:rPr lang="de-DE" sz="1300" dirty="0"/>
              <a:t> </a:t>
            </a:r>
            <a:r>
              <a:rPr lang="de-DE" sz="1300" dirty="0" err="1"/>
              <a:t>impact</a:t>
            </a:r>
            <a:r>
              <a:rPr lang="de-DE" sz="1300" dirty="0"/>
              <a:t> </a:t>
            </a:r>
            <a:r>
              <a:rPr lang="de-DE" sz="1300" dirty="0" err="1"/>
              <a:t>environnemental</a:t>
            </a:r>
            <a:r>
              <a:rPr lang="de-DE" sz="1300" dirty="0"/>
              <a:t> </a:t>
            </a:r>
            <a:r>
              <a:rPr lang="de-DE" sz="1300" dirty="0" err="1"/>
              <a:t>tout</a:t>
            </a:r>
            <a:r>
              <a:rPr lang="de-DE" sz="1300" dirty="0"/>
              <a:t> au </a:t>
            </a:r>
            <a:r>
              <a:rPr lang="de-DE" sz="1300" dirty="0" err="1"/>
              <a:t>long</a:t>
            </a:r>
            <a:r>
              <a:rPr lang="de-DE" sz="1300" dirty="0"/>
              <a:t> de </a:t>
            </a:r>
            <a:r>
              <a:rPr lang="de-DE" sz="1300" dirty="0" err="1"/>
              <a:t>leur</a:t>
            </a:r>
            <a:r>
              <a:rPr lang="de-DE" sz="1300" dirty="0"/>
              <a:t> </a:t>
            </a:r>
            <a:r>
              <a:rPr lang="de-DE" sz="1300" dirty="0" err="1"/>
              <a:t>cycle</a:t>
            </a:r>
            <a:r>
              <a:rPr lang="de-DE" sz="1300" dirty="0"/>
              <a:t> de </a:t>
            </a:r>
            <a:r>
              <a:rPr lang="de-DE" sz="1300" dirty="0" err="1"/>
              <a:t>vie</a:t>
            </a:r>
            <a:r>
              <a:rPr lang="de-DE" sz="1300" dirty="0"/>
              <a:t>, </a:t>
            </a:r>
            <a:r>
              <a:rPr lang="de-DE" sz="1300" dirty="0" err="1"/>
              <a:t>tout</a:t>
            </a:r>
            <a:r>
              <a:rPr lang="de-DE" sz="1300" dirty="0"/>
              <a:t> en </a:t>
            </a:r>
            <a:r>
              <a:rPr lang="de-DE" sz="1300" dirty="0" err="1"/>
              <a:t>garantissant</a:t>
            </a:r>
            <a:r>
              <a:rPr lang="de-DE" sz="1300" dirty="0"/>
              <a:t> </a:t>
            </a:r>
            <a:r>
              <a:rPr lang="de-DE" sz="1300" dirty="0" err="1"/>
              <a:t>leur</a:t>
            </a:r>
            <a:r>
              <a:rPr lang="de-DE" sz="1300" dirty="0"/>
              <a:t> haute </a:t>
            </a:r>
            <a:r>
              <a:rPr lang="de-DE" sz="1300" dirty="0" err="1"/>
              <a:t>qualité</a:t>
            </a:r>
            <a:r>
              <a:rPr lang="de-DE" sz="1300" dirty="0"/>
              <a:t>. </a:t>
            </a:r>
            <a:r>
              <a:rPr lang="de-DE" sz="1300" dirty="0" err="1"/>
              <a:t>Chaque</a:t>
            </a:r>
            <a:r>
              <a:rPr lang="de-DE" sz="1300" dirty="0"/>
              <a:t> </a:t>
            </a:r>
            <a:r>
              <a:rPr lang="de-DE" sz="1300" dirty="0" err="1"/>
              <a:t>catégorie</a:t>
            </a:r>
            <a:r>
              <a:rPr lang="de-DE" sz="1300" dirty="0"/>
              <a:t> de </a:t>
            </a:r>
            <a:r>
              <a:rPr lang="de-DE" sz="1300" dirty="0" err="1"/>
              <a:t>produits</a:t>
            </a:r>
            <a:r>
              <a:rPr lang="de-DE" sz="1300" dirty="0"/>
              <a:t> </a:t>
            </a:r>
            <a:r>
              <a:rPr lang="de-DE" sz="1300" dirty="0" err="1"/>
              <a:t>présentant</a:t>
            </a:r>
            <a:r>
              <a:rPr lang="de-DE" sz="1300" dirty="0"/>
              <a:t> des </a:t>
            </a:r>
            <a:r>
              <a:rPr lang="de-DE" sz="1300" dirty="0" err="1"/>
              <a:t>caractéristiques</a:t>
            </a:r>
            <a:r>
              <a:rPr lang="de-DE" sz="1300" dirty="0"/>
              <a:t> propres, </a:t>
            </a:r>
            <a:r>
              <a:rPr lang="de-DE" sz="1300" dirty="0" err="1"/>
              <a:t>les</a:t>
            </a:r>
            <a:r>
              <a:rPr lang="de-DE" sz="1300" dirty="0"/>
              <a:t> </a:t>
            </a:r>
            <a:r>
              <a:rPr lang="de-DE" sz="1300" dirty="0" err="1"/>
              <a:t>critères</a:t>
            </a:r>
            <a:r>
              <a:rPr lang="de-DE" sz="1300" dirty="0"/>
              <a:t> </a:t>
            </a:r>
            <a:r>
              <a:rPr lang="de-DE" sz="1300" dirty="0" err="1"/>
              <a:t>sont</a:t>
            </a:r>
            <a:r>
              <a:rPr lang="de-DE" sz="1300" dirty="0"/>
              <a:t> </a:t>
            </a:r>
            <a:r>
              <a:rPr lang="de-DE" sz="1300" dirty="0" err="1"/>
              <a:t>adaptés</a:t>
            </a:r>
            <a:r>
              <a:rPr lang="de-DE" sz="1300" dirty="0"/>
              <a:t> à </a:t>
            </a:r>
            <a:r>
              <a:rPr lang="de-DE" sz="1300" dirty="0" err="1"/>
              <a:t>ces</a:t>
            </a:r>
            <a:r>
              <a:rPr lang="de-DE" sz="1300" dirty="0"/>
              <a:t> </a:t>
            </a:r>
            <a:r>
              <a:rPr lang="de-DE" sz="1300" dirty="0" err="1"/>
              <a:t>spécificités</a:t>
            </a:r>
            <a:r>
              <a:rPr lang="de-DE" sz="1300" dirty="0"/>
              <a:t>.</a:t>
            </a:r>
          </a:p>
          <a:p>
            <a:pPr marL="483032" indent="-241516"/>
            <a:r>
              <a:rPr lang="de-DE" sz="1300" dirty="0" err="1"/>
              <a:t>Tous</a:t>
            </a:r>
            <a:r>
              <a:rPr lang="de-DE" sz="1300" dirty="0"/>
              <a:t> </a:t>
            </a:r>
            <a:r>
              <a:rPr lang="de-DE" sz="1300" dirty="0" err="1"/>
              <a:t>les</a:t>
            </a:r>
            <a:r>
              <a:rPr lang="de-DE" sz="1300" dirty="0"/>
              <a:t> </a:t>
            </a:r>
            <a:r>
              <a:rPr lang="de-DE" sz="1300" dirty="0" err="1"/>
              <a:t>critères</a:t>
            </a:r>
            <a:r>
              <a:rPr lang="de-DE" sz="1300" dirty="0"/>
              <a:t> </a:t>
            </a:r>
            <a:r>
              <a:rPr lang="de-DE" sz="1300" dirty="0" err="1"/>
              <a:t>sont</a:t>
            </a:r>
            <a:r>
              <a:rPr lang="de-DE" sz="1300" dirty="0"/>
              <a:t> </a:t>
            </a:r>
            <a:r>
              <a:rPr lang="de-DE" sz="1300" dirty="0" err="1"/>
              <a:t>élaborés</a:t>
            </a:r>
            <a:r>
              <a:rPr lang="de-DE" sz="1300" dirty="0"/>
              <a:t> en </a:t>
            </a:r>
            <a:r>
              <a:rPr lang="de-DE" sz="1300" dirty="0" err="1"/>
              <a:t>concertation</a:t>
            </a:r>
            <a:r>
              <a:rPr lang="de-DE" sz="1300" dirty="0"/>
              <a:t> </a:t>
            </a:r>
            <a:r>
              <a:rPr lang="de-DE" sz="1300" dirty="0" err="1"/>
              <a:t>avec</a:t>
            </a:r>
            <a:r>
              <a:rPr lang="de-DE" sz="1300" dirty="0"/>
              <a:t> </a:t>
            </a:r>
            <a:r>
              <a:rPr lang="de-DE" sz="1300" dirty="0" err="1"/>
              <a:t>les</a:t>
            </a:r>
            <a:r>
              <a:rPr lang="de-DE" sz="1300" dirty="0"/>
              <a:t> </a:t>
            </a:r>
            <a:r>
              <a:rPr lang="de-DE" sz="1300" dirty="0" err="1"/>
              <a:t>principales</a:t>
            </a:r>
            <a:r>
              <a:rPr lang="de-DE" sz="1300" dirty="0"/>
              <a:t> </a:t>
            </a:r>
            <a:r>
              <a:rPr lang="de-DE" sz="1300" dirty="0" err="1"/>
              <a:t>parties</a:t>
            </a:r>
            <a:r>
              <a:rPr lang="de-DE" sz="1300" dirty="0"/>
              <a:t> </a:t>
            </a:r>
            <a:r>
              <a:rPr lang="de-DE" sz="1300" dirty="0" err="1"/>
              <a:t>prenantes</a:t>
            </a:r>
            <a:r>
              <a:rPr lang="de-DE" sz="1300" dirty="0"/>
              <a:t>, </a:t>
            </a:r>
            <a:r>
              <a:rPr lang="de-DE" sz="1300" dirty="0" err="1"/>
              <a:t>notamment</a:t>
            </a:r>
            <a:r>
              <a:rPr lang="de-DE" sz="1300" dirty="0"/>
              <a:t> </a:t>
            </a:r>
            <a:r>
              <a:rPr lang="de-DE" sz="1300" dirty="0" err="1"/>
              <a:t>les</a:t>
            </a:r>
            <a:r>
              <a:rPr lang="de-DE" sz="1300" dirty="0"/>
              <a:t> </a:t>
            </a:r>
            <a:r>
              <a:rPr lang="de-DE" sz="1300" dirty="0" err="1"/>
              <a:t>associations</a:t>
            </a:r>
            <a:r>
              <a:rPr lang="de-DE" sz="1300" dirty="0"/>
              <a:t> de </a:t>
            </a:r>
            <a:r>
              <a:rPr lang="de-DE" sz="1300" dirty="0" err="1"/>
              <a:t>consommateurs</a:t>
            </a:r>
            <a:r>
              <a:rPr lang="de-DE" sz="1300" dirty="0"/>
              <a:t> et </a:t>
            </a:r>
            <a:r>
              <a:rPr lang="de-DE" sz="1300" dirty="0" err="1"/>
              <a:t>les</a:t>
            </a:r>
            <a:r>
              <a:rPr lang="de-DE" sz="1300" dirty="0"/>
              <a:t> </a:t>
            </a:r>
            <a:r>
              <a:rPr lang="de-DE" sz="1300" dirty="0" err="1"/>
              <a:t>experts</a:t>
            </a:r>
            <a:r>
              <a:rPr lang="de-DE" sz="1300" dirty="0"/>
              <a:t> </a:t>
            </a:r>
            <a:r>
              <a:rPr lang="de-DE" sz="1300" dirty="0" err="1"/>
              <a:t>dans</a:t>
            </a:r>
            <a:r>
              <a:rPr lang="de-DE" sz="1300" dirty="0"/>
              <a:t> le </a:t>
            </a:r>
            <a:r>
              <a:rPr lang="de-DE" sz="1300" dirty="0" err="1"/>
              <a:t>domaine</a:t>
            </a:r>
            <a:r>
              <a:rPr lang="de-DE" sz="1300" dirty="0"/>
              <a:t> </a:t>
            </a:r>
            <a:r>
              <a:rPr lang="de-DE" sz="1300" dirty="0" err="1"/>
              <a:t>concerné</a:t>
            </a:r>
            <a:r>
              <a:rPr lang="de-DE" sz="1300" dirty="0"/>
              <a:t>. Ils </a:t>
            </a:r>
            <a:r>
              <a:rPr lang="de-DE" sz="1300" dirty="0" err="1"/>
              <a:t>sont</a:t>
            </a:r>
            <a:r>
              <a:rPr lang="de-DE" sz="1300" dirty="0"/>
              <a:t> </a:t>
            </a:r>
            <a:r>
              <a:rPr lang="de-DE" sz="1300" dirty="0" err="1"/>
              <a:t>régulièrement</a:t>
            </a:r>
            <a:r>
              <a:rPr lang="de-DE" sz="1300" dirty="0"/>
              <a:t> </a:t>
            </a:r>
            <a:r>
              <a:rPr lang="de-DE" sz="1300" dirty="0" err="1"/>
              <a:t>révisés</a:t>
            </a:r>
            <a:r>
              <a:rPr lang="de-DE" sz="1300" dirty="0"/>
              <a:t> par le Comité du </a:t>
            </a:r>
            <a:r>
              <a:rPr lang="de-DE" sz="1300" dirty="0" err="1"/>
              <a:t>label</a:t>
            </a:r>
            <a:r>
              <a:rPr lang="de-DE" sz="1300" dirty="0"/>
              <a:t> </a:t>
            </a:r>
            <a:r>
              <a:rPr lang="de-DE" sz="1300" dirty="0" err="1"/>
              <a:t>écologique</a:t>
            </a:r>
            <a:r>
              <a:rPr lang="de-DE" sz="1300" dirty="0"/>
              <a:t> de </a:t>
            </a:r>
            <a:r>
              <a:rPr lang="de-DE" sz="1300" dirty="0" err="1"/>
              <a:t>l'UE</a:t>
            </a:r>
            <a:r>
              <a:rPr lang="de-DE" sz="1300" dirty="0"/>
              <a:t> (EUEB), </a:t>
            </a:r>
            <a:r>
              <a:rPr lang="de-DE" sz="1300" dirty="0" err="1"/>
              <a:t>qui</a:t>
            </a:r>
            <a:r>
              <a:rPr lang="de-DE" sz="1300" dirty="0"/>
              <a:t> </a:t>
            </a:r>
            <a:r>
              <a:rPr lang="de-DE" sz="1300" dirty="0" err="1"/>
              <a:t>tient</a:t>
            </a:r>
            <a:r>
              <a:rPr lang="de-DE" sz="1300" dirty="0"/>
              <a:t> </a:t>
            </a:r>
            <a:r>
              <a:rPr lang="de-DE" sz="1300" dirty="0" err="1"/>
              <a:t>compte</a:t>
            </a:r>
            <a:r>
              <a:rPr lang="de-DE" sz="1300" dirty="0"/>
              <a:t> des </a:t>
            </a:r>
            <a:r>
              <a:rPr lang="de-DE" sz="1300" dirty="0" err="1"/>
              <a:t>innovations</a:t>
            </a:r>
            <a:r>
              <a:rPr lang="de-DE" sz="1300" dirty="0"/>
              <a:t> </a:t>
            </a:r>
            <a:r>
              <a:rPr lang="de-DE" sz="1300" dirty="0" err="1"/>
              <a:t>techniques</a:t>
            </a:r>
            <a:r>
              <a:rPr lang="de-DE" sz="1300" dirty="0"/>
              <a:t> </a:t>
            </a:r>
            <a:r>
              <a:rPr lang="de-DE" sz="1300" dirty="0" err="1"/>
              <a:t>ou</a:t>
            </a:r>
            <a:r>
              <a:rPr lang="de-DE" sz="1300" dirty="0"/>
              <a:t> des </a:t>
            </a:r>
            <a:r>
              <a:rPr lang="de-DE" sz="1300" dirty="0" err="1"/>
              <a:t>évolutions</a:t>
            </a:r>
            <a:r>
              <a:rPr lang="de-DE" sz="1300" dirty="0"/>
              <a:t> du </a:t>
            </a:r>
            <a:r>
              <a:rPr lang="de-DE" sz="1300" dirty="0" err="1"/>
              <a:t>marché</a:t>
            </a:r>
            <a:r>
              <a:rPr lang="de-DE" sz="1300" dirty="0"/>
              <a:t> </a:t>
            </a:r>
            <a:r>
              <a:rPr lang="de-DE" sz="1300" dirty="0" err="1"/>
              <a:t>afin</a:t>
            </a:r>
            <a:r>
              <a:rPr lang="de-DE" sz="1300" dirty="0"/>
              <a:t> de </a:t>
            </a:r>
            <a:r>
              <a:rPr lang="de-DE" sz="1300" dirty="0" err="1"/>
              <a:t>garantir</a:t>
            </a:r>
            <a:r>
              <a:rPr lang="de-DE" sz="1300" dirty="0"/>
              <a:t> </a:t>
            </a:r>
            <a:r>
              <a:rPr lang="de-DE" sz="1300" dirty="0" err="1"/>
              <a:t>qu'ils</a:t>
            </a:r>
            <a:r>
              <a:rPr lang="de-DE" sz="1300" dirty="0"/>
              <a:t> </a:t>
            </a:r>
            <a:r>
              <a:rPr lang="de-DE" sz="1300" dirty="0" err="1"/>
              <a:t>restent</a:t>
            </a:r>
            <a:r>
              <a:rPr lang="de-DE" sz="1300" dirty="0"/>
              <a:t> à jour, solides et </a:t>
            </a:r>
            <a:r>
              <a:rPr lang="de-DE" sz="1300" dirty="0" err="1"/>
              <a:t>fiables</a:t>
            </a:r>
            <a:r>
              <a:rPr lang="de-DE" sz="1300" dirty="0"/>
              <a:t>. </a:t>
            </a:r>
          </a:p>
          <a:p>
            <a:pPr marL="483032" indent="-241516"/>
            <a:endParaRPr lang="de-DE" sz="1300" dirty="0"/>
          </a:p>
          <a:p>
            <a:pPr marL="483032" indent="-241516"/>
            <a:r>
              <a:rPr lang="de-DE" sz="1300" dirty="0" err="1"/>
              <a:t>Conformément</a:t>
            </a:r>
            <a:r>
              <a:rPr lang="de-DE" sz="1300" dirty="0"/>
              <a:t> </a:t>
            </a:r>
            <a:r>
              <a:rPr lang="de-DE" sz="1300" dirty="0" err="1"/>
              <a:t>aux</a:t>
            </a:r>
            <a:r>
              <a:rPr lang="de-DE" sz="1300" dirty="0"/>
              <a:t> </a:t>
            </a:r>
            <a:r>
              <a:rPr lang="de-DE" sz="1300" dirty="0" err="1"/>
              <a:t>dispositions</a:t>
            </a:r>
            <a:r>
              <a:rPr lang="de-DE" sz="1300" dirty="0"/>
              <a:t> de </a:t>
            </a:r>
            <a:r>
              <a:rPr lang="de-DE" sz="1300" dirty="0" err="1"/>
              <a:t>l'article</a:t>
            </a:r>
            <a:r>
              <a:rPr lang="de-DE" sz="1300" dirty="0"/>
              <a:t> 4 du </a:t>
            </a:r>
            <a:r>
              <a:rPr lang="de-DE" sz="1300" dirty="0" err="1"/>
              <a:t>règlement</a:t>
            </a:r>
            <a:r>
              <a:rPr lang="de-DE" sz="1300" dirty="0"/>
              <a:t> (CE) </a:t>
            </a:r>
            <a:r>
              <a:rPr lang="de-DE" sz="1300" dirty="0" err="1"/>
              <a:t>n</a:t>
            </a:r>
            <a:r>
              <a:rPr lang="de-DE" sz="1300" dirty="0"/>
              <a:t>° 66/2010 </a:t>
            </a:r>
            <a:r>
              <a:rPr lang="de-DE" sz="1300" dirty="0" err="1"/>
              <a:t>relatif</a:t>
            </a:r>
            <a:r>
              <a:rPr lang="de-DE" sz="1300" dirty="0"/>
              <a:t> au </a:t>
            </a:r>
            <a:r>
              <a:rPr lang="de-DE" sz="1300" dirty="0" err="1"/>
              <a:t>label</a:t>
            </a:r>
            <a:r>
              <a:rPr lang="de-DE" sz="1300" dirty="0"/>
              <a:t> </a:t>
            </a:r>
            <a:r>
              <a:rPr lang="de-DE" sz="1300" dirty="0" err="1"/>
              <a:t>écologique</a:t>
            </a:r>
            <a:r>
              <a:rPr lang="de-DE" sz="1300" dirty="0"/>
              <a:t> de </a:t>
            </a:r>
            <a:r>
              <a:rPr lang="de-DE" sz="1300" dirty="0" err="1"/>
              <a:t>l'UE</a:t>
            </a:r>
            <a:r>
              <a:rPr lang="de-DE" sz="1300" dirty="0"/>
              <a:t>, </a:t>
            </a:r>
            <a:r>
              <a:rPr lang="de-DE" sz="1300" dirty="0" err="1"/>
              <a:t>chaque</a:t>
            </a:r>
            <a:r>
              <a:rPr lang="de-DE" sz="1300" dirty="0"/>
              <a:t> État </a:t>
            </a:r>
            <a:r>
              <a:rPr lang="de-DE" sz="1300" dirty="0" err="1"/>
              <a:t>membre</a:t>
            </a:r>
            <a:r>
              <a:rPr lang="de-DE" sz="1300" dirty="0"/>
              <a:t> de </a:t>
            </a:r>
            <a:r>
              <a:rPr lang="de-DE" sz="1300" dirty="0" err="1"/>
              <a:t>l'EEE</a:t>
            </a:r>
            <a:r>
              <a:rPr lang="de-DE" sz="1300" dirty="0"/>
              <a:t> </a:t>
            </a:r>
            <a:r>
              <a:rPr lang="de-DE" sz="1300" dirty="0" err="1"/>
              <a:t>désigne</a:t>
            </a:r>
            <a:r>
              <a:rPr lang="de-DE" sz="1300" dirty="0"/>
              <a:t> le </a:t>
            </a:r>
            <a:r>
              <a:rPr lang="de-DE" sz="1300" dirty="0" err="1"/>
              <a:t>ou</a:t>
            </a:r>
            <a:r>
              <a:rPr lang="de-DE" sz="1300" dirty="0"/>
              <a:t> </a:t>
            </a:r>
            <a:r>
              <a:rPr lang="de-DE" sz="1300" dirty="0" err="1"/>
              <a:t>les</a:t>
            </a:r>
            <a:r>
              <a:rPr lang="de-DE" sz="1300" dirty="0"/>
              <a:t> </a:t>
            </a:r>
            <a:r>
              <a:rPr lang="de-DE" sz="1300" dirty="0" err="1"/>
              <a:t>organismes</a:t>
            </a:r>
            <a:r>
              <a:rPr lang="de-DE" sz="1300" dirty="0"/>
              <a:t> (</a:t>
            </a:r>
            <a:r>
              <a:rPr lang="de-DE" sz="1300" dirty="0" err="1"/>
              <a:t>organisme</a:t>
            </a:r>
            <a:r>
              <a:rPr lang="de-DE" sz="1300" dirty="0"/>
              <a:t>(s) </a:t>
            </a:r>
            <a:r>
              <a:rPr lang="de-DE" sz="1300" dirty="0" err="1"/>
              <a:t>compétent</a:t>
            </a:r>
            <a:r>
              <a:rPr lang="de-DE" sz="1300" dirty="0"/>
              <a:t>(s), </a:t>
            </a:r>
            <a:r>
              <a:rPr lang="de-DE" sz="1300" dirty="0" err="1"/>
              <a:t>souvent</a:t>
            </a:r>
            <a:r>
              <a:rPr lang="de-DE" sz="1300" dirty="0"/>
              <a:t> </a:t>
            </a:r>
            <a:r>
              <a:rPr lang="de-DE" sz="1300" dirty="0" err="1"/>
              <a:t>abrégé</a:t>
            </a:r>
            <a:r>
              <a:rPr lang="de-DE" sz="1300" dirty="0"/>
              <a:t>(s) en CB) au sein </a:t>
            </a:r>
            <a:r>
              <a:rPr lang="de-DE" sz="1300" dirty="0" err="1"/>
              <a:t>ou</a:t>
            </a:r>
            <a:r>
              <a:rPr lang="de-DE" sz="1300" dirty="0"/>
              <a:t> en </a:t>
            </a:r>
            <a:r>
              <a:rPr lang="de-DE" sz="1300" dirty="0" err="1"/>
              <a:t>dehors</a:t>
            </a:r>
            <a:r>
              <a:rPr lang="de-DE" sz="1300" dirty="0"/>
              <a:t> des </a:t>
            </a:r>
            <a:r>
              <a:rPr lang="de-DE" sz="1300" dirty="0" err="1"/>
              <a:t>ministères</a:t>
            </a:r>
            <a:r>
              <a:rPr lang="de-DE" sz="1300" dirty="0"/>
              <a:t>, </a:t>
            </a:r>
            <a:r>
              <a:rPr lang="de-DE" sz="1300" dirty="0" err="1"/>
              <a:t>chargés</a:t>
            </a:r>
            <a:r>
              <a:rPr lang="de-DE" sz="1300" dirty="0"/>
              <a:t> </a:t>
            </a:r>
            <a:r>
              <a:rPr lang="de-DE" sz="1300" dirty="0" err="1"/>
              <a:t>d'exécuter</a:t>
            </a:r>
            <a:r>
              <a:rPr lang="de-DE" sz="1300" dirty="0"/>
              <a:t> </a:t>
            </a:r>
            <a:r>
              <a:rPr lang="de-DE" sz="1300" dirty="0" err="1"/>
              <a:t>les</a:t>
            </a:r>
            <a:r>
              <a:rPr lang="de-DE" sz="1300" dirty="0"/>
              <a:t> </a:t>
            </a:r>
            <a:r>
              <a:rPr lang="de-DE" sz="1300" dirty="0" err="1"/>
              <a:t>tâches</a:t>
            </a:r>
            <a:r>
              <a:rPr lang="de-DE" sz="1300" dirty="0"/>
              <a:t> </a:t>
            </a:r>
            <a:r>
              <a:rPr lang="de-DE" sz="1300" dirty="0" err="1"/>
              <a:t>prévues</a:t>
            </a:r>
            <a:r>
              <a:rPr lang="de-DE" sz="1300" dirty="0"/>
              <a:t> par le </a:t>
            </a:r>
            <a:r>
              <a:rPr lang="de-DE" sz="1300" dirty="0" err="1"/>
              <a:t>règlement</a:t>
            </a:r>
            <a:r>
              <a:rPr lang="de-DE" sz="1300" dirty="0"/>
              <a:t> </a:t>
            </a:r>
            <a:r>
              <a:rPr lang="de-DE" sz="1300" dirty="0" err="1"/>
              <a:t>sur</a:t>
            </a:r>
            <a:r>
              <a:rPr lang="de-DE" sz="1300" dirty="0"/>
              <a:t> le </a:t>
            </a:r>
            <a:r>
              <a:rPr lang="de-DE" sz="1300" dirty="0" err="1"/>
              <a:t>label</a:t>
            </a:r>
            <a:r>
              <a:rPr lang="de-DE" sz="1300" dirty="0"/>
              <a:t> </a:t>
            </a:r>
            <a:r>
              <a:rPr lang="de-DE" sz="1300" dirty="0" err="1"/>
              <a:t>écologique</a:t>
            </a:r>
            <a:r>
              <a:rPr lang="de-DE" sz="1300" dirty="0"/>
              <a:t> de </a:t>
            </a:r>
            <a:r>
              <a:rPr lang="de-DE" sz="1300" dirty="0" err="1"/>
              <a:t>l'UE</a:t>
            </a:r>
            <a:r>
              <a:rPr lang="de-DE" sz="1300" dirty="0"/>
              <a:t>, et </a:t>
            </a:r>
            <a:r>
              <a:rPr lang="de-DE" sz="1300" dirty="0" err="1"/>
              <a:t>veille</a:t>
            </a:r>
            <a:r>
              <a:rPr lang="de-DE" sz="1300" dirty="0"/>
              <a:t> à </a:t>
            </a:r>
            <a:r>
              <a:rPr lang="de-DE" sz="1300" dirty="0" err="1"/>
              <a:t>ce</a:t>
            </a:r>
            <a:r>
              <a:rPr lang="de-DE" sz="1300" dirty="0"/>
              <a:t> </a:t>
            </a:r>
            <a:r>
              <a:rPr lang="de-DE" sz="1300" dirty="0" err="1"/>
              <a:t>qu'ils</a:t>
            </a:r>
            <a:r>
              <a:rPr lang="de-DE" sz="1300" dirty="0"/>
              <a:t> </a:t>
            </a:r>
            <a:r>
              <a:rPr lang="de-DE" sz="1300" dirty="0" err="1"/>
              <a:t>soient</a:t>
            </a:r>
            <a:r>
              <a:rPr lang="de-DE" sz="1300" dirty="0"/>
              <a:t> </a:t>
            </a:r>
            <a:r>
              <a:rPr lang="de-DE" sz="1300" dirty="0" err="1"/>
              <a:t>opérationnels</a:t>
            </a:r>
            <a:r>
              <a:rPr lang="de-DE" sz="1300" dirty="0"/>
              <a:t>. </a:t>
            </a:r>
            <a:r>
              <a:rPr lang="de-DE" sz="1300" dirty="0" err="1"/>
              <a:t>Les</a:t>
            </a:r>
            <a:r>
              <a:rPr lang="de-DE" sz="1300" dirty="0"/>
              <a:t> </a:t>
            </a:r>
            <a:r>
              <a:rPr lang="de-DE" sz="1300" dirty="0" err="1"/>
              <a:t>organismes</a:t>
            </a:r>
            <a:r>
              <a:rPr lang="de-DE" sz="1300" dirty="0"/>
              <a:t> </a:t>
            </a:r>
            <a:r>
              <a:rPr lang="de-DE" sz="1300" dirty="0" err="1"/>
              <a:t>compétents</a:t>
            </a:r>
            <a:r>
              <a:rPr lang="de-DE" sz="1300" dirty="0"/>
              <a:t> </a:t>
            </a:r>
            <a:r>
              <a:rPr lang="de-DE" sz="1300" dirty="0" err="1"/>
              <a:t>sont</a:t>
            </a:r>
            <a:r>
              <a:rPr lang="de-DE" sz="1300" dirty="0"/>
              <a:t> </a:t>
            </a:r>
            <a:r>
              <a:rPr lang="de-DE" sz="1300" dirty="0" err="1"/>
              <a:t>chargés</a:t>
            </a:r>
            <a:r>
              <a:rPr lang="de-DE" sz="1300" dirty="0"/>
              <a:t> de </a:t>
            </a:r>
            <a:r>
              <a:rPr lang="de-DE" sz="1300" dirty="0" err="1"/>
              <a:t>veiller</a:t>
            </a:r>
            <a:r>
              <a:rPr lang="de-DE" sz="1300" dirty="0"/>
              <a:t> à </a:t>
            </a:r>
            <a:r>
              <a:rPr lang="de-DE" sz="1300" dirty="0" err="1"/>
              <a:t>ce</a:t>
            </a:r>
            <a:r>
              <a:rPr lang="de-DE" sz="1300" dirty="0"/>
              <a:t> </a:t>
            </a:r>
            <a:r>
              <a:rPr lang="de-DE" sz="1300" dirty="0" err="1"/>
              <a:t>que</a:t>
            </a:r>
            <a:r>
              <a:rPr lang="de-DE" sz="1300" dirty="0"/>
              <a:t> le </a:t>
            </a:r>
            <a:r>
              <a:rPr lang="de-DE" sz="1300" dirty="0" err="1"/>
              <a:t>processus</a:t>
            </a:r>
            <a:r>
              <a:rPr lang="de-DE" sz="1300" dirty="0"/>
              <a:t> de </a:t>
            </a:r>
            <a:r>
              <a:rPr lang="de-DE" sz="1300" dirty="0" err="1"/>
              <a:t>vérification</a:t>
            </a:r>
            <a:r>
              <a:rPr lang="de-DE" sz="1300" dirty="0"/>
              <a:t> </a:t>
            </a:r>
            <a:r>
              <a:rPr lang="de-DE" sz="1300" dirty="0" err="1"/>
              <a:t>soit</a:t>
            </a:r>
            <a:r>
              <a:rPr lang="de-DE" sz="1300" dirty="0"/>
              <a:t> </a:t>
            </a:r>
            <a:r>
              <a:rPr lang="de-DE" sz="1300" dirty="0" err="1"/>
              <a:t>mené</a:t>
            </a:r>
            <a:r>
              <a:rPr lang="de-DE" sz="1300" dirty="0"/>
              <a:t> de </a:t>
            </a:r>
            <a:r>
              <a:rPr lang="de-DE" sz="1300" dirty="0" err="1"/>
              <a:t>manière</a:t>
            </a:r>
            <a:r>
              <a:rPr lang="de-DE" sz="1300" dirty="0"/>
              <a:t> uniforme, </a:t>
            </a:r>
            <a:r>
              <a:rPr lang="de-DE" sz="1300" dirty="0" err="1"/>
              <a:t>neutre</a:t>
            </a:r>
            <a:r>
              <a:rPr lang="de-DE" sz="1300" dirty="0"/>
              <a:t> et </a:t>
            </a:r>
            <a:r>
              <a:rPr lang="de-DE" sz="1300" dirty="0" err="1"/>
              <a:t>fiable</a:t>
            </a:r>
            <a:r>
              <a:rPr lang="de-DE" sz="1300" dirty="0"/>
              <a:t> par </a:t>
            </a:r>
            <a:r>
              <a:rPr lang="de-DE" sz="1300" dirty="0" err="1"/>
              <a:t>un</a:t>
            </a:r>
            <a:r>
              <a:rPr lang="de-DE" sz="1300" dirty="0"/>
              <a:t> </a:t>
            </a:r>
            <a:r>
              <a:rPr lang="de-DE" sz="1300" dirty="0" err="1"/>
              <a:t>organisme</a:t>
            </a:r>
            <a:r>
              <a:rPr lang="de-DE" sz="1300" dirty="0"/>
              <a:t> </a:t>
            </a:r>
            <a:r>
              <a:rPr lang="de-DE" sz="1300" dirty="0" err="1"/>
              <a:t>indépendant</a:t>
            </a:r>
            <a:r>
              <a:rPr lang="de-DE" sz="1300" dirty="0"/>
              <a:t> de </a:t>
            </a:r>
            <a:r>
              <a:rPr lang="de-DE" sz="1300" dirty="0" err="1"/>
              <a:t>l'opérateur</a:t>
            </a:r>
            <a:r>
              <a:rPr lang="de-DE" sz="1300" dirty="0"/>
              <a:t> </a:t>
            </a:r>
            <a:r>
              <a:rPr lang="de-DE" sz="1300" dirty="0" err="1"/>
              <a:t>soumis</a:t>
            </a:r>
            <a:r>
              <a:rPr lang="de-DE" sz="1300" dirty="0"/>
              <a:t> à </a:t>
            </a:r>
            <a:r>
              <a:rPr lang="de-DE" sz="1300" dirty="0" err="1"/>
              <a:t>vérification</a:t>
            </a:r>
            <a:r>
              <a:rPr lang="de-DE" sz="1300" dirty="0"/>
              <a:t>, </a:t>
            </a:r>
            <a:r>
              <a:rPr lang="de-DE" sz="1300" dirty="0" err="1"/>
              <a:t>sur</a:t>
            </a:r>
            <a:r>
              <a:rPr lang="de-DE" sz="1300" dirty="0"/>
              <a:t> la </a:t>
            </a:r>
            <a:r>
              <a:rPr lang="de-DE" sz="1300" dirty="0" err="1"/>
              <a:t>base</a:t>
            </a:r>
            <a:r>
              <a:rPr lang="de-DE" sz="1300" dirty="0"/>
              <a:t> de </a:t>
            </a:r>
            <a:r>
              <a:rPr lang="de-DE" sz="1300" dirty="0" err="1"/>
              <a:t>normes</a:t>
            </a:r>
            <a:r>
              <a:rPr lang="de-DE" sz="1300" dirty="0"/>
              <a:t> et de </a:t>
            </a:r>
            <a:r>
              <a:rPr lang="de-DE" sz="1300" dirty="0" err="1"/>
              <a:t>procédures</a:t>
            </a:r>
            <a:r>
              <a:rPr lang="de-DE" sz="1300" dirty="0"/>
              <a:t> internationales, </a:t>
            </a:r>
            <a:r>
              <a:rPr lang="de-DE" sz="1300" dirty="0" err="1"/>
              <a:t>européennes</a:t>
            </a:r>
            <a:r>
              <a:rPr lang="de-DE" sz="1300" dirty="0"/>
              <a:t> </a:t>
            </a:r>
            <a:r>
              <a:rPr lang="de-DE" sz="1300" dirty="0" err="1"/>
              <a:t>ou</a:t>
            </a:r>
            <a:r>
              <a:rPr lang="de-DE" sz="1300" dirty="0"/>
              <a:t> nationales </a:t>
            </a:r>
            <a:r>
              <a:rPr lang="de-DE" sz="1300" dirty="0" err="1"/>
              <a:t>applicables</a:t>
            </a:r>
            <a:r>
              <a:rPr lang="de-DE" sz="1300" dirty="0"/>
              <a:t> </a:t>
            </a:r>
            <a:r>
              <a:rPr lang="de-DE" sz="1300" dirty="0" err="1"/>
              <a:t>aux</a:t>
            </a:r>
            <a:r>
              <a:rPr lang="de-DE" sz="1300" dirty="0"/>
              <a:t> </a:t>
            </a:r>
            <a:r>
              <a:rPr lang="de-DE" sz="1300" dirty="0" err="1"/>
              <a:t>organismes</a:t>
            </a:r>
            <a:r>
              <a:rPr lang="de-DE" sz="1300" dirty="0"/>
              <a:t> </a:t>
            </a:r>
            <a:r>
              <a:rPr lang="de-DE" sz="1300" dirty="0" err="1"/>
              <a:t>gérant</a:t>
            </a:r>
            <a:r>
              <a:rPr lang="de-DE" sz="1300" dirty="0"/>
              <a:t> des </a:t>
            </a:r>
            <a:r>
              <a:rPr lang="de-DE" sz="1300" dirty="0" err="1"/>
              <a:t>systèmes</a:t>
            </a:r>
            <a:r>
              <a:rPr lang="de-DE" sz="1300" dirty="0"/>
              <a:t> de </a:t>
            </a:r>
            <a:r>
              <a:rPr lang="de-DE" sz="1300" dirty="0" err="1"/>
              <a:t>certification</a:t>
            </a:r>
            <a:r>
              <a:rPr lang="de-DE" sz="1300" dirty="0"/>
              <a:t> de </a:t>
            </a:r>
            <a:r>
              <a:rPr lang="de-DE" sz="1300" dirty="0" err="1"/>
              <a:t>produits</a:t>
            </a:r>
            <a:r>
              <a:rPr lang="de-DE" sz="1300" dirty="0"/>
              <a:t>.</a:t>
            </a:r>
          </a:p>
          <a:p>
            <a:pPr marL="483032" indent="-241516"/>
            <a:endParaRPr lang="de-DE" sz="1300" dirty="0"/>
          </a:p>
          <a:p>
            <a:pPr marL="483032" indent="-241516"/>
            <a:r>
              <a:rPr lang="de-DE" sz="1300" dirty="0" err="1"/>
              <a:t>Tout</a:t>
            </a:r>
            <a:r>
              <a:rPr lang="de-DE" sz="1300" dirty="0"/>
              <a:t> </a:t>
            </a:r>
            <a:r>
              <a:rPr lang="de-DE" sz="1300" dirty="0" err="1"/>
              <a:t>titulaire</a:t>
            </a:r>
            <a:r>
              <a:rPr lang="de-DE" sz="1300" dirty="0"/>
              <a:t> </a:t>
            </a:r>
            <a:r>
              <a:rPr lang="de-DE" sz="1300" dirty="0" err="1"/>
              <a:t>d'une</a:t>
            </a:r>
            <a:r>
              <a:rPr lang="de-DE" sz="1300" dirty="0"/>
              <a:t> </a:t>
            </a:r>
            <a:r>
              <a:rPr lang="de-DE" sz="1300" dirty="0" err="1"/>
              <a:t>licence</a:t>
            </a:r>
            <a:r>
              <a:rPr lang="de-DE" sz="1300" dirty="0"/>
              <a:t> du </a:t>
            </a:r>
            <a:r>
              <a:rPr lang="de-DE" sz="1300" dirty="0" err="1"/>
              <a:t>label</a:t>
            </a:r>
            <a:r>
              <a:rPr lang="de-DE" sz="1300" dirty="0"/>
              <a:t> </a:t>
            </a:r>
            <a:r>
              <a:rPr lang="de-DE" sz="1300" dirty="0" err="1"/>
              <a:t>écologique</a:t>
            </a:r>
            <a:r>
              <a:rPr lang="de-DE" sz="1300" dirty="0"/>
              <a:t> de </a:t>
            </a:r>
            <a:r>
              <a:rPr lang="de-DE" sz="1300" dirty="0" err="1"/>
              <a:t>l'UE</a:t>
            </a:r>
            <a:r>
              <a:rPr lang="de-DE" sz="1300" dirty="0"/>
              <a:t> a </a:t>
            </a:r>
            <a:r>
              <a:rPr lang="de-DE" sz="1300" dirty="0" err="1"/>
              <a:t>signé</a:t>
            </a:r>
            <a:r>
              <a:rPr lang="de-DE" sz="1300" dirty="0"/>
              <a:t> </a:t>
            </a:r>
            <a:r>
              <a:rPr lang="de-DE" sz="1300" dirty="0" err="1"/>
              <a:t>un</a:t>
            </a:r>
            <a:r>
              <a:rPr lang="de-DE" sz="1300" dirty="0"/>
              <a:t> </a:t>
            </a:r>
            <a:r>
              <a:rPr lang="de-DE" sz="1300" dirty="0" err="1"/>
              <a:t>contrat</a:t>
            </a:r>
            <a:r>
              <a:rPr lang="de-DE" sz="1300" dirty="0"/>
              <a:t> </a:t>
            </a:r>
            <a:r>
              <a:rPr lang="de-DE" sz="1300" dirty="0" err="1"/>
              <a:t>définissant</a:t>
            </a:r>
            <a:r>
              <a:rPr lang="de-DE" sz="1300" dirty="0"/>
              <a:t> </a:t>
            </a:r>
            <a:r>
              <a:rPr lang="de-DE" sz="1300" dirty="0" err="1"/>
              <a:t>les</a:t>
            </a:r>
            <a:r>
              <a:rPr lang="de-DE" sz="1300" dirty="0"/>
              <a:t> </a:t>
            </a:r>
            <a:r>
              <a:rPr lang="de-DE" sz="1300" dirty="0" err="1"/>
              <a:t>conditions</a:t>
            </a:r>
            <a:r>
              <a:rPr lang="de-DE" sz="1300" dirty="0"/>
              <a:t> </a:t>
            </a:r>
            <a:r>
              <a:rPr lang="de-DE" sz="1300" dirty="0" err="1"/>
              <a:t>d'utilisation</a:t>
            </a:r>
            <a:r>
              <a:rPr lang="de-DE" sz="1300" dirty="0"/>
              <a:t> du </a:t>
            </a:r>
            <a:r>
              <a:rPr lang="de-DE" sz="1300" dirty="0" err="1"/>
              <a:t>label</a:t>
            </a:r>
            <a:r>
              <a:rPr lang="de-DE" sz="1300" dirty="0"/>
              <a:t> (</a:t>
            </a:r>
            <a:r>
              <a:rPr lang="de-DE" sz="1300" dirty="0" err="1"/>
              <a:t>voir</a:t>
            </a:r>
            <a:r>
              <a:rPr lang="de-DE" sz="1300" dirty="0"/>
              <a:t> </a:t>
            </a:r>
            <a:r>
              <a:rPr lang="de-DE" sz="1300" dirty="0" err="1"/>
              <a:t>l'annexe</a:t>
            </a:r>
            <a:r>
              <a:rPr lang="de-DE" sz="1300" dirty="0"/>
              <a:t> IV du </a:t>
            </a:r>
            <a:r>
              <a:rPr lang="de-DE" sz="1300" dirty="0" err="1"/>
              <a:t>règlement</a:t>
            </a:r>
            <a:r>
              <a:rPr lang="de-DE" sz="1300" dirty="0"/>
              <a:t> (CE) </a:t>
            </a:r>
            <a:r>
              <a:rPr lang="de-DE" sz="1300" dirty="0" err="1"/>
              <a:t>n</a:t>
            </a:r>
            <a:r>
              <a:rPr lang="de-DE" sz="1300" dirty="0"/>
              <a:t>° 66/2010 </a:t>
            </a:r>
            <a:r>
              <a:rPr lang="de-DE" sz="1300" dirty="0" err="1"/>
              <a:t>pour</a:t>
            </a:r>
            <a:r>
              <a:rPr lang="de-DE" sz="1300" dirty="0"/>
              <a:t> le </a:t>
            </a:r>
            <a:r>
              <a:rPr lang="de-DE" sz="1300" dirty="0" err="1"/>
              <a:t>contrat</a:t>
            </a:r>
            <a:r>
              <a:rPr lang="de-DE" sz="1300" dirty="0"/>
              <a:t> type </a:t>
            </a:r>
            <a:r>
              <a:rPr lang="de-DE" sz="1300" dirty="0" err="1"/>
              <a:t>relatif</a:t>
            </a:r>
            <a:r>
              <a:rPr lang="de-DE" sz="1300" dirty="0"/>
              <a:t> </a:t>
            </a:r>
            <a:r>
              <a:rPr lang="de-DE" sz="1300" dirty="0" err="1"/>
              <a:t>aux</a:t>
            </a:r>
            <a:r>
              <a:rPr lang="de-DE" sz="1300" dirty="0"/>
              <a:t> </a:t>
            </a:r>
            <a:r>
              <a:rPr lang="de-DE" sz="1300" dirty="0" err="1"/>
              <a:t>conditions</a:t>
            </a:r>
            <a:r>
              <a:rPr lang="de-DE" sz="1300" dirty="0"/>
              <a:t> </a:t>
            </a:r>
            <a:r>
              <a:rPr lang="de-DE" sz="1300" dirty="0" err="1"/>
              <a:t>d'utilisation</a:t>
            </a:r>
            <a:r>
              <a:rPr lang="de-DE" sz="1300" dirty="0"/>
              <a:t> du </a:t>
            </a:r>
            <a:r>
              <a:rPr lang="de-DE" sz="1300" dirty="0" err="1"/>
              <a:t>label</a:t>
            </a:r>
            <a:r>
              <a:rPr lang="de-DE" sz="1300" dirty="0"/>
              <a:t> </a:t>
            </a:r>
            <a:r>
              <a:rPr lang="de-DE" sz="1300" dirty="0" err="1"/>
              <a:t>écologique</a:t>
            </a:r>
            <a:r>
              <a:rPr lang="de-DE" sz="1300" dirty="0"/>
              <a:t> de </a:t>
            </a:r>
            <a:r>
              <a:rPr lang="de-DE" sz="1300" dirty="0" err="1"/>
              <a:t>l'UE</a:t>
            </a:r>
            <a:r>
              <a:rPr lang="de-DE" sz="1300" dirty="0"/>
              <a:t>). </a:t>
            </a:r>
            <a:r>
              <a:rPr lang="de-DE" sz="1300" dirty="0" err="1"/>
              <a:t>Une</a:t>
            </a:r>
            <a:r>
              <a:rPr lang="de-DE" sz="1300" dirty="0"/>
              <a:t> </a:t>
            </a:r>
            <a:r>
              <a:rPr lang="de-DE" sz="1300" dirty="0" err="1"/>
              <a:t>fois</a:t>
            </a:r>
            <a:r>
              <a:rPr lang="de-DE" sz="1300" dirty="0"/>
              <a:t> le </a:t>
            </a:r>
            <a:r>
              <a:rPr lang="de-DE" sz="1300" dirty="0" err="1"/>
              <a:t>contrat</a:t>
            </a:r>
            <a:r>
              <a:rPr lang="de-DE" sz="1300" dirty="0"/>
              <a:t> </a:t>
            </a:r>
            <a:r>
              <a:rPr lang="de-DE" sz="1300" dirty="0" err="1"/>
              <a:t>conclu</a:t>
            </a:r>
            <a:r>
              <a:rPr lang="de-DE" sz="1300" dirty="0"/>
              <a:t>, </a:t>
            </a:r>
            <a:r>
              <a:rPr lang="de-DE" sz="1300" dirty="0" err="1"/>
              <a:t>l'organisme</a:t>
            </a:r>
            <a:r>
              <a:rPr lang="de-DE" sz="1300" dirty="0"/>
              <a:t> </a:t>
            </a:r>
            <a:r>
              <a:rPr lang="de-DE" sz="1300" dirty="0" err="1"/>
              <a:t>compétent</a:t>
            </a:r>
            <a:r>
              <a:rPr lang="de-DE" sz="1300" dirty="0"/>
              <a:t> </a:t>
            </a:r>
            <a:r>
              <a:rPr lang="de-DE" sz="1300" dirty="0" err="1"/>
              <a:t>peut</a:t>
            </a:r>
            <a:r>
              <a:rPr lang="de-DE" sz="1300" dirty="0"/>
              <a:t> à </a:t>
            </a:r>
            <a:r>
              <a:rPr lang="de-DE" sz="1300" dirty="0" err="1"/>
              <a:t>tout</a:t>
            </a:r>
            <a:r>
              <a:rPr lang="de-DE" sz="1300" dirty="0"/>
              <a:t> </a:t>
            </a:r>
            <a:r>
              <a:rPr lang="de-DE" sz="1300" dirty="0" err="1"/>
              <a:t>moment</a:t>
            </a:r>
            <a:r>
              <a:rPr lang="de-DE" sz="1300" dirty="0"/>
              <a:t> </a:t>
            </a:r>
            <a:r>
              <a:rPr lang="de-DE" sz="1300" dirty="0" err="1"/>
              <a:t>demander</a:t>
            </a:r>
            <a:r>
              <a:rPr lang="de-DE" sz="1300" dirty="0"/>
              <a:t> au </a:t>
            </a:r>
            <a:r>
              <a:rPr lang="de-DE" sz="1300" dirty="0" err="1"/>
              <a:t>titulaire</a:t>
            </a:r>
            <a:r>
              <a:rPr lang="de-DE" sz="1300" dirty="0"/>
              <a:t> de la </a:t>
            </a:r>
            <a:r>
              <a:rPr lang="de-DE" sz="1300" dirty="0" err="1"/>
              <a:t>licence</a:t>
            </a:r>
            <a:r>
              <a:rPr lang="de-DE" sz="1300" dirty="0"/>
              <a:t> de </a:t>
            </a:r>
            <a:r>
              <a:rPr lang="de-DE" sz="1300" dirty="0" err="1"/>
              <a:t>lui</a:t>
            </a:r>
            <a:r>
              <a:rPr lang="de-DE" sz="1300" dirty="0"/>
              <a:t> </a:t>
            </a:r>
            <a:r>
              <a:rPr lang="de-DE" sz="1300" dirty="0" err="1"/>
              <a:t>fournir</a:t>
            </a:r>
            <a:r>
              <a:rPr lang="de-DE" sz="1300" dirty="0"/>
              <a:t> </a:t>
            </a:r>
            <a:r>
              <a:rPr lang="de-DE" sz="1300" dirty="0" err="1"/>
              <a:t>les</a:t>
            </a:r>
            <a:r>
              <a:rPr lang="de-DE" sz="1300" dirty="0"/>
              <a:t> </a:t>
            </a:r>
            <a:r>
              <a:rPr lang="de-DE" sz="1300" dirty="0" err="1"/>
              <a:t>documents</a:t>
            </a:r>
            <a:r>
              <a:rPr lang="de-DE" sz="1300" dirty="0"/>
              <a:t> </a:t>
            </a:r>
            <a:r>
              <a:rPr lang="de-DE" sz="1300" dirty="0" err="1"/>
              <a:t>nécessaires</a:t>
            </a:r>
            <a:r>
              <a:rPr lang="de-DE" sz="1300" dirty="0"/>
              <a:t> </a:t>
            </a:r>
            <a:r>
              <a:rPr lang="de-DE" sz="1300" dirty="0" err="1"/>
              <a:t>afin</a:t>
            </a:r>
            <a:r>
              <a:rPr lang="de-DE" sz="1300" dirty="0"/>
              <a:t> de </a:t>
            </a:r>
            <a:r>
              <a:rPr lang="de-DE" sz="1300" dirty="0" err="1"/>
              <a:t>vérifier</a:t>
            </a:r>
            <a:r>
              <a:rPr lang="de-DE" sz="1300" dirty="0"/>
              <a:t> </a:t>
            </a:r>
            <a:r>
              <a:rPr lang="de-DE" sz="1300" dirty="0" err="1"/>
              <a:t>que</a:t>
            </a:r>
            <a:r>
              <a:rPr lang="de-DE" sz="1300" dirty="0"/>
              <a:t> le </a:t>
            </a:r>
            <a:r>
              <a:rPr lang="de-DE" sz="1300" dirty="0" err="1"/>
              <a:t>produit</a:t>
            </a:r>
            <a:r>
              <a:rPr lang="de-DE" sz="1300" dirty="0"/>
              <a:t> </a:t>
            </a:r>
            <a:r>
              <a:rPr lang="de-DE" sz="1300" dirty="0" err="1"/>
              <a:t>respecte</a:t>
            </a:r>
            <a:r>
              <a:rPr lang="de-DE" sz="1300" dirty="0"/>
              <a:t> </a:t>
            </a:r>
            <a:r>
              <a:rPr lang="de-DE" sz="1300" dirty="0" err="1"/>
              <a:t>les</a:t>
            </a:r>
            <a:r>
              <a:rPr lang="de-DE" sz="1300" dirty="0"/>
              <a:t> </a:t>
            </a:r>
            <a:r>
              <a:rPr lang="de-DE" sz="1300" dirty="0" err="1"/>
              <a:t>critères</a:t>
            </a:r>
            <a:r>
              <a:rPr lang="de-DE" sz="1300" dirty="0"/>
              <a:t> et </a:t>
            </a:r>
            <a:r>
              <a:rPr lang="de-DE" sz="1300" dirty="0" err="1"/>
              <a:t>les</a:t>
            </a:r>
            <a:r>
              <a:rPr lang="de-DE" sz="1300" dirty="0"/>
              <a:t> </a:t>
            </a:r>
            <a:r>
              <a:rPr lang="de-DE" sz="1300" dirty="0" err="1"/>
              <a:t>conditions</a:t>
            </a:r>
            <a:r>
              <a:rPr lang="de-DE" sz="1300" dirty="0"/>
              <a:t> </a:t>
            </a:r>
            <a:r>
              <a:rPr lang="de-DE" sz="1300" dirty="0" err="1"/>
              <a:t>d'utilisation</a:t>
            </a:r>
            <a:r>
              <a:rPr lang="de-DE" sz="1300" dirty="0"/>
              <a:t> </a:t>
            </a:r>
            <a:r>
              <a:rPr lang="de-DE" sz="1300" dirty="0" err="1"/>
              <a:t>fixés</a:t>
            </a:r>
            <a:r>
              <a:rPr lang="de-DE" sz="1300" dirty="0"/>
              <a:t> </a:t>
            </a:r>
            <a:r>
              <a:rPr lang="de-DE" sz="1300" dirty="0" err="1"/>
              <a:t>dans</a:t>
            </a:r>
            <a:r>
              <a:rPr lang="de-DE" sz="1300" dirty="0"/>
              <a:t> le </a:t>
            </a:r>
            <a:r>
              <a:rPr lang="de-DE" sz="1300" dirty="0" err="1"/>
              <a:t>contrat</a:t>
            </a:r>
            <a:r>
              <a:rPr lang="de-DE" sz="1300" dirty="0"/>
              <a:t>. </a:t>
            </a:r>
            <a:r>
              <a:rPr lang="de-DE" sz="1300" dirty="0" err="1"/>
              <a:t>L'organisme</a:t>
            </a:r>
            <a:r>
              <a:rPr lang="de-DE" sz="1300" dirty="0"/>
              <a:t> </a:t>
            </a:r>
            <a:r>
              <a:rPr lang="de-DE" sz="1300" dirty="0" err="1"/>
              <a:t>compétent</a:t>
            </a:r>
            <a:r>
              <a:rPr lang="de-DE" sz="1300" dirty="0"/>
              <a:t> </a:t>
            </a:r>
            <a:r>
              <a:rPr lang="de-DE" sz="1300" dirty="0" err="1"/>
              <a:t>peut</a:t>
            </a:r>
            <a:r>
              <a:rPr lang="de-DE" sz="1300" dirty="0"/>
              <a:t> </a:t>
            </a:r>
            <a:r>
              <a:rPr lang="de-DE" sz="1300" dirty="0" err="1"/>
              <a:t>également</a:t>
            </a:r>
            <a:r>
              <a:rPr lang="de-DE" sz="1300" dirty="0"/>
              <a:t> se rendre </a:t>
            </a:r>
            <a:r>
              <a:rPr lang="de-DE" sz="1300" dirty="0" err="1"/>
              <a:t>dans</a:t>
            </a:r>
            <a:r>
              <a:rPr lang="de-DE" sz="1300" dirty="0"/>
              <a:t> </a:t>
            </a:r>
            <a:r>
              <a:rPr lang="de-DE" sz="1300" dirty="0" err="1"/>
              <a:t>les</a:t>
            </a:r>
            <a:r>
              <a:rPr lang="de-DE" sz="1300" dirty="0"/>
              <a:t> </a:t>
            </a:r>
            <a:r>
              <a:rPr lang="de-DE" sz="1300" dirty="0" err="1"/>
              <a:t>locaux</a:t>
            </a:r>
            <a:r>
              <a:rPr lang="de-DE" sz="1300" dirty="0"/>
              <a:t> du </a:t>
            </a:r>
            <a:r>
              <a:rPr lang="de-DE" sz="1300" dirty="0" err="1"/>
              <a:t>titulaire</a:t>
            </a:r>
            <a:r>
              <a:rPr lang="de-DE" sz="1300" dirty="0"/>
              <a:t> de la </a:t>
            </a:r>
            <a:r>
              <a:rPr lang="de-DE" sz="1300" dirty="0" err="1"/>
              <a:t>licence</a:t>
            </a:r>
            <a:r>
              <a:rPr lang="de-DE" sz="1300" dirty="0"/>
              <a:t> </a:t>
            </a:r>
            <a:r>
              <a:rPr lang="de-DE" sz="1300" dirty="0" err="1"/>
              <a:t>afin</a:t>
            </a:r>
            <a:r>
              <a:rPr lang="de-DE" sz="1300" dirty="0"/>
              <a:t> de </a:t>
            </a:r>
            <a:r>
              <a:rPr lang="de-DE" sz="1300" dirty="0" err="1"/>
              <a:t>s'assurer</a:t>
            </a:r>
            <a:r>
              <a:rPr lang="de-DE" sz="1300" dirty="0"/>
              <a:t> </a:t>
            </a:r>
            <a:r>
              <a:rPr lang="de-DE" sz="1300" dirty="0" err="1"/>
              <a:t>que</a:t>
            </a:r>
            <a:r>
              <a:rPr lang="de-DE" sz="1300" dirty="0"/>
              <a:t> </a:t>
            </a:r>
            <a:r>
              <a:rPr lang="de-DE" sz="1300" dirty="0" err="1"/>
              <a:t>les</a:t>
            </a:r>
            <a:r>
              <a:rPr lang="de-DE" sz="1300" dirty="0"/>
              <a:t> </a:t>
            </a:r>
            <a:r>
              <a:rPr lang="de-DE" sz="1300" dirty="0" err="1"/>
              <a:t>exigences</a:t>
            </a:r>
            <a:r>
              <a:rPr lang="de-DE" sz="1300" dirty="0"/>
              <a:t> </a:t>
            </a:r>
            <a:r>
              <a:rPr lang="de-DE" sz="1300" dirty="0" err="1"/>
              <a:t>sont</a:t>
            </a:r>
            <a:r>
              <a:rPr lang="de-DE" sz="1300" dirty="0"/>
              <a:t> </a:t>
            </a:r>
            <a:r>
              <a:rPr lang="de-DE" sz="1300" dirty="0" err="1"/>
              <a:t>respectées</a:t>
            </a:r>
            <a:r>
              <a:rPr lang="de-DE" sz="1300" dirty="0"/>
              <a:t>.</a:t>
            </a:r>
          </a:p>
          <a:p>
            <a:pPr marL="483032" indent="-241516"/>
            <a:endParaRPr lang="de-DE" sz="1300" dirty="0"/>
          </a:p>
          <a:p>
            <a:pPr marL="483032" indent="-241516"/>
            <a:r>
              <a:rPr lang="de-DE" sz="1300" dirty="0"/>
              <a:t>Pour plus </a:t>
            </a:r>
            <a:r>
              <a:rPr lang="de-DE" sz="1300" dirty="0" err="1"/>
              <a:t>d'informations</a:t>
            </a:r>
            <a:r>
              <a:rPr lang="de-DE" sz="1300" dirty="0"/>
              <a:t>, </a:t>
            </a:r>
            <a:r>
              <a:rPr lang="de-DE" sz="1300" dirty="0" err="1"/>
              <a:t>veuillez</a:t>
            </a:r>
            <a:r>
              <a:rPr lang="de-DE" sz="1300" dirty="0"/>
              <a:t> </a:t>
            </a:r>
            <a:r>
              <a:rPr lang="de-DE" sz="1300" dirty="0" err="1"/>
              <a:t>consulter</a:t>
            </a:r>
            <a:r>
              <a:rPr lang="de-DE" sz="1300" dirty="0"/>
              <a:t> le </a:t>
            </a:r>
            <a:r>
              <a:rPr lang="de-DE" sz="1300" dirty="0" err="1"/>
              <a:t>site</a:t>
            </a:r>
            <a:r>
              <a:rPr lang="de-DE" sz="1300" dirty="0"/>
              <a:t> : https://</a:t>
            </a:r>
            <a:r>
              <a:rPr lang="de-DE" sz="1300" dirty="0" err="1"/>
              <a:t>environment.ec.europa.eu</a:t>
            </a:r>
            <a:r>
              <a:rPr lang="de-DE" sz="1300" dirty="0"/>
              <a:t>/</a:t>
            </a:r>
            <a:r>
              <a:rPr lang="de-DE" sz="1300" dirty="0" err="1"/>
              <a:t>topics</a:t>
            </a:r>
            <a:r>
              <a:rPr lang="de-DE" sz="1300" dirty="0"/>
              <a:t>/</a:t>
            </a:r>
            <a:r>
              <a:rPr lang="de-DE" sz="1300" dirty="0" err="1"/>
              <a:t>circular-economy</a:t>
            </a:r>
            <a:r>
              <a:rPr lang="de-DE" sz="1300" dirty="0"/>
              <a:t>/</a:t>
            </a:r>
            <a:r>
              <a:rPr lang="de-DE" sz="1300" dirty="0" err="1"/>
              <a:t>eu-ecolabel</a:t>
            </a:r>
            <a:r>
              <a:rPr lang="de-DE" sz="1300" dirty="0"/>
              <a:t>/</a:t>
            </a:r>
            <a:r>
              <a:rPr lang="de-DE" sz="1300" dirty="0" err="1"/>
              <a:t>faq_en</a:t>
            </a:r>
            <a:endParaRPr dirty="0"/>
          </a:p>
        </p:txBody>
      </p:sp>
      <p:sp>
        <p:nvSpPr>
          <p:cNvPr id="423" name="Google Shape;423;p60: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34</a:t>
            </a:fld>
            <a:endParaRPr sz="13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34" name="Google Shape;434;p6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a:t>Le </a:t>
            </a:r>
            <a:r>
              <a:rPr lang="de-DE" b="0" dirty="0" err="1"/>
              <a:t>label</a:t>
            </a:r>
            <a:r>
              <a:rPr lang="de-DE" b="0" dirty="0"/>
              <a:t> « Blauer Engel » </a:t>
            </a:r>
            <a:r>
              <a:rPr lang="de-DE" b="0" dirty="0" err="1"/>
              <a:t>est</a:t>
            </a:r>
            <a:r>
              <a:rPr lang="de-DE" b="0" dirty="0"/>
              <a:t> le </a:t>
            </a:r>
            <a:r>
              <a:rPr lang="de-DE" b="0" dirty="0" err="1"/>
              <a:t>label</a:t>
            </a:r>
            <a:r>
              <a:rPr lang="de-DE" b="0" dirty="0"/>
              <a:t> </a:t>
            </a:r>
            <a:r>
              <a:rPr lang="de-DE" b="0" dirty="0" err="1"/>
              <a:t>environnemental</a:t>
            </a:r>
            <a:r>
              <a:rPr lang="de-DE" b="0" dirty="0"/>
              <a:t> </a:t>
            </a:r>
            <a:r>
              <a:rPr lang="de-DE" b="0" dirty="0" err="1"/>
              <a:t>officiel</a:t>
            </a:r>
            <a:r>
              <a:rPr lang="de-DE" b="0" dirty="0"/>
              <a:t> </a:t>
            </a:r>
            <a:r>
              <a:rPr lang="de-DE" b="0" dirty="0" err="1"/>
              <a:t>allemand</a:t>
            </a:r>
            <a:r>
              <a:rPr lang="de-DE" b="0" dirty="0"/>
              <a:t> </a:t>
            </a:r>
            <a:r>
              <a:rPr lang="de-DE" b="0" dirty="0" err="1"/>
              <a:t>attribué</a:t>
            </a:r>
            <a:r>
              <a:rPr lang="de-DE" b="0" dirty="0"/>
              <a:t> </a:t>
            </a:r>
            <a:r>
              <a:rPr lang="de-DE" b="0" dirty="0" err="1"/>
              <a:t>aux</a:t>
            </a:r>
            <a:r>
              <a:rPr lang="de-DE" b="0" dirty="0"/>
              <a:t> </a:t>
            </a:r>
            <a:r>
              <a:rPr lang="de-DE" b="0" dirty="0" err="1"/>
              <a:t>produits</a:t>
            </a:r>
            <a:r>
              <a:rPr lang="de-DE" b="0" dirty="0"/>
              <a:t> et </a:t>
            </a:r>
            <a:r>
              <a:rPr lang="de-DE" b="0" dirty="0" err="1"/>
              <a:t>services</a:t>
            </a:r>
            <a:r>
              <a:rPr lang="de-DE" b="0" dirty="0"/>
              <a:t> </a:t>
            </a:r>
            <a:r>
              <a:rPr lang="de-DE" b="0" dirty="0" err="1"/>
              <a:t>respectueux</a:t>
            </a:r>
            <a:r>
              <a:rPr lang="de-DE" b="0" dirty="0"/>
              <a:t> de </a:t>
            </a:r>
            <a:r>
              <a:rPr lang="de-DE" b="0" dirty="0" err="1"/>
              <a:t>l'environnement</a:t>
            </a:r>
            <a:r>
              <a:rPr lang="de-DE" b="0" dirty="0"/>
              <a:t>. Il </a:t>
            </a:r>
            <a:r>
              <a:rPr lang="de-DE" b="0" dirty="0" err="1"/>
              <a:t>indique</a:t>
            </a:r>
            <a:r>
              <a:rPr lang="de-DE" b="0" dirty="0"/>
              <a:t> </a:t>
            </a:r>
            <a:r>
              <a:rPr lang="de-DE" b="0" dirty="0" err="1"/>
              <a:t>qu'un</a:t>
            </a:r>
            <a:r>
              <a:rPr lang="de-DE" b="0" dirty="0"/>
              <a:t> </a:t>
            </a:r>
            <a:r>
              <a:rPr lang="de-DE" b="0" dirty="0" err="1"/>
              <a:t>produit</a:t>
            </a:r>
            <a:r>
              <a:rPr lang="de-DE" b="0" dirty="0"/>
              <a:t> </a:t>
            </a:r>
            <a:r>
              <a:rPr lang="de-DE" b="0" dirty="0" err="1"/>
              <a:t>répond</a:t>
            </a:r>
            <a:r>
              <a:rPr lang="de-DE" b="0" dirty="0"/>
              <a:t> à des </a:t>
            </a:r>
            <a:r>
              <a:rPr lang="de-DE" b="0" dirty="0" err="1"/>
              <a:t>normes</a:t>
            </a:r>
            <a:r>
              <a:rPr lang="de-DE" b="0" dirty="0"/>
              <a:t> </a:t>
            </a:r>
            <a:r>
              <a:rPr lang="de-DE" b="0" dirty="0" err="1"/>
              <a:t>élevées</a:t>
            </a:r>
            <a:r>
              <a:rPr lang="de-DE" b="0" dirty="0"/>
              <a:t> en </a:t>
            </a:r>
            <a:r>
              <a:rPr lang="de-DE" b="0" dirty="0" err="1"/>
              <a:t>matière</a:t>
            </a:r>
            <a:r>
              <a:rPr lang="de-DE" b="0" dirty="0"/>
              <a:t> </a:t>
            </a:r>
            <a:r>
              <a:rPr lang="de-DE" b="0" dirty="0" err="1"/>
              <a:t>d'environnement</a:t>
            </a:r>
            <a:r>
              <a:rPr lang="de-DE" b="0" dirty="0"/>
              <a:t>, de </a:t>
            </a:r>
            <a:r>
              <a:rPr lang="de-DE" b="0" dirty="0" err="1"/>
              <a:t>santé</a:t>
            </a:r>
            <a:r>
              <a:rPr lang="de-DE" b="0" dirty="0"/>
              <a:t> et de </a:t>
            </a:r>
            <a:r>
              <a:rPr lang="de-DE" b="0" dirty="0" err="1"/>
              <a:t>performance</a:t>
            </a:r>
            <a:r>
              <a:rPr lang="de-DE" b="0" dirty="0"/>
              <a:t>, et </a:t>
            </a:r>
            <a:r>
              <a:rPr lang="de-DE" b="0" dirty="0" err="1"/>
              <a:t>aide</a:t>
            </a:r>
            <a:r>
              <a:rPr lang="de-DE" b="0" dirty="0"/>
              <a:t> </a:t>
            </a:r>
            <a:r>
              <a:rPr lang="de-DE" b="0" dirty="0" err="1"/>
              <a:t>les</a:t>
            </a:r>
            <a:r>
              <a:rPr lang="de-DE" b="0" dirty="0"/>
              <a:t> </a:t>
            </a:r>
            <a:r>
              <a:rPr lang="de-DE" b="0" dirty="0" err="1"/>
              <a:t>consommateurs</a:t>
            </a:r>
            <a:r>
              <a:rPr lang="de-DE" b="0" dirty="0"/>
              <a:t> à </a:t>
            </a:r>
            <a:r>
              <a:rPr lang="de-DE" b="0" dirty="0" err="1"/>
              <a:t>opter</a:t>
            </a:r>
            <a:r>
              <a:rPr lang="de-DE" b="0" dirty="0"/>
              <a:t> </a:t>
            </a:r>
            <a:r>
              <a:rPr lang="de-DE" b="0" dirty="0" err="1"/>
              <a:t>pour</a:t>
            </a:r>
            <a:r>
              <a:rPr lang="de-DE" b="0" dirty="0"/>
              <a:t> des </a:t>
            </a:r>
            <a:r>
              <a:rPr lang="de-DE" b="0" dirty="0" err="1"/>
              <a:t>choix</a:t>
            </a:r>
            <a:r>
              <a:rPr lang="de-DE" b="0" dirty="0"/>
              <a:t> durables. </a:t>
            </a:r>
            <a:r>
              <a:rPr lang="de-DE" b="0" dirty="0" err="1"/>
              <a:t>Créé</a:t>
            </a:r>
            <a:r>
              <a:rPr lang="de-DE" b="0" dirty="0"/>
              <a:t> en 1978, il </a:t>
            </a:r>
            <a:r>
              <a:rPr lang="de-DE" b="0" dirty="0" err="1"/>
              <a:t>figure</a:t>
            </a:r>
            <a:r>
              <a:rPr lang="de-DE" b="0" dirty="0"/>
              <a:t> </a:t>
            </a:r>
            <a:r>
              <a:rPr lang="de-DE" b="0" dirty="0" err="1"/>
              <a:t>parmi</a:t>
            </a:r>
            <a:r>
              <a:rPr lang="de-DE" b="0" dirty="0"/>
              <a:t> </a:t>
            </a:r>
            <a:r>
              <a:rPr lang="de-DE" b="0" dirty="0" err="1"/>
              <a:t>les</a:t>
            </a:r>
            <a:r>
              <a:rPr lang="de-DE" b="0" dirty="0"/>
              <a:t> </a:t>
            </a:r>
            <a:r>
              <a:rPr lang="de-DE" b="0" dirty="0" err="1"/>
              <a:t>labels</a:t>
            </a:r>
            <a:r>
              <a:rPr lang="de-DE" b="0" dirty="0"/>
              <a:t> </a:t>
            </a:r>
            <a:r>
              <a:rPr lang="de-DE" b="0" dirty="0" err="1"/>
              <a:t>environnementaux</a:t>
            </a:r>
            <a:r>
              <a:rPr lang="de-DE" b="0" dirty="0"/>
              <a:t> </a:t>
            </a:r>
            <a:r>
              <a:rPr lang="de-DE" b="0" dirty="0" err="1"/>
              <a:t>les</a:t>
            </a:r>
            <a:r>
              <a:rPr lang="de-DE" b="0" dirty="0"/>
              <a:t> plus </a:t>
            </a:r>
            <a:r>
              <a:rPr lang="de-DE" b="0" dirty="0" err="1"/>
              <a:t>anciens</a:t>
            </a:r>
            <a:r>
              <a:rPr lang="de-DE" b="0" dirty="0"/>
              <a:t> et </a:t>
            </a:r>
            <a:r>
              <a:rPr lang="de-DE" b="0" dirty="0" err="1"/>
              <a:t>les</a:t>
            </a:r>
            <a:r>
              <a:rPr lang="de-DE" b="0" dirty="0"/>
              <a:t> plus </a:t>
            </a:r>
            <a:r>
              <a:rPr lang="de-DE" b="0" dirty="0" err="1"/>
              <a:t>fiables</a:t>
            </a:r>
            <a:r>
              <a:rPr lang="de-DE" b="0" dirty="0"/>
              <a:t> au </a:t>
            </a:r>
            <a:r>
              <a:rPr lang="de-DE" b="0" dirty="0" err="1"/>
              <a:t>monde</a:t>
            </a:r>
            <a:r>
              <a:rPr lang="de-DE" b="0" dirty="0"/>
              <a:t>.</a:t>
            </a:r>
          </a:p>
          <a:p>
            <a:pPr marL="483032" indent="-241516"/>
            <a:endParaRPr lang="de-DE" b="0" dirty="0"/>
          </a:p>
          <a:p>
            <a:pPr marL="483032" indent="-241516"/>
            <a:r>
              <a:rPr lang="de-DE" b="0" dirty="0" err="1"/>
              <a:t>L'Ange</a:t>
            </a:r>
            <a:r>
              <a:rPr lang="de-DE" b="0" dirty="0"/>
              <a:t> bleu </a:t>
            </a:r>
            <a:r>
              <a:rPr lang="de-DE" b="0" dirty="0" err="1"/>
              <a:t>couvre</a:t>
            </a:r>
            <a:r>
              <a:rPr lang="de-DE" b="0" dirty="0"/>
              <a:t> plus de 100 </a:t>
            </a:r>
            <a:r>
              <a:rPr lang="de-DE" b="0" dirty="0" err="1"/>
              <a:t>groupes</a:t>
            </a:r>
            <a:r>
              <a:rPr lang="de-DE" b="0" dirty="0"/>
              <a:t> de </a:t>
            </a:r>
            <a:r>
              <a:rPr lang="de-DE" b="0" dirty="0" err="1"/>
              <a:t>produits</a:t>
            </a:r>
            <a:r>
              <a:rPr lang="de-DE" b="0" dirty="0"/>
              <a:t>, </a:t>
            </a:r>
            <a:r>
              <a:rPr lang="de-DE" b="0" dirty="0" err="1"/>
              <a:t>dont</a:t>
            </a:r>
            <a:r>
              <a:rPr lang="de-DE" b="0" dirty="0"/>
              <a:t> </a:t>
            </a:r>
            <a:r>
              <a:rPr lang="de-DE" b="0" dirty="0" err="1"/>
              <a:t>les</a:t>
            </a:r>
            <a:r>
              <a:rPr lang="de-DE" b="0" dirty="0"/>
              <a:t> </a:t>
            </a:r>
            <a:r>
              <a:rPr lang="de-DE" b="0" dirty="0" err="1"/>
              <a:t>catégories</a:t>
            </a:r>
            <a:r>
              <a:rPr lang="de-DE" b="0" dirty="0"/>
              <a:t> </a:t>
            </a:r>
            <a:r>
              <a:rPr lang="de-DE" b="0" dirty="0" err="1"/>
              <a:t>suivantes</a:t>
            </a:r>
            <a:r>
              <a:rPr lang="de-DE" b="0" dirty="0"/>
              <a:t> : « </a:t>
            </a:r>
            <a:r>
              <a:rPr lang="de-DE" b="0" dirty="0" err="1"/>
              <a:t>Vie</a:t>
            </a:r>
            <a:r>
              <a:rPr lang="de-DE" b="0" dirty="0"/>
              <a:t> </a:t>
            </a:r>
            <a:r>
              <a:rPr lang="de-DE" b="0" dirty="0" err="1"/>
              <a:t>quotidienne</a:t>
            </a:r>
            <a:r>
              <a:rPr lang="de-DE" b="0" dirty="0"/>
              <a:t> et </a:t>
            </a:r>
            <a:r>
              <a:rPr lang="de-DE" b="0" dirty="0" err="1"/>
              <a:t>habitat</a:t>
            </a:r>
            <a:r>
              <a:rPr lang="de-DE" b="0" dirty="0"/>
              <a:t> », « Papier et </a:t>
            </a:r>
            <a:r>
              <a:rPr lang="de-DE" b="0" dirty="0" err="1"/>
              <a:t>impression</a:t>
            </a:r>
            <a:r>
              <a:rPr lang="de-DE" b="0" dirty="0"/>
              <a:t> », « </a:t>
            </a:r>
            <a:r>
              <a:rPr lang="de-DE" b="0" dirty="0" err="1"/>
              <a:t>Appareils</a:t>
            </a:r>
            <a:r>
              <a:rPr lang="de-DE" b="0" dirty="0"/>
              <a:t> </a:t>
            </a:r>
            <a:r>
              <a:rPr lang="de-DE" b="0" dirty="0" err="1"/>
              <a:t>électriques</a:t>
            </a:r>
            <a:r>
              <a:rPr lang="de-DE" b="0" dirty="0"/>
              <a:t> », « Construction et </a:t>
            </a:r>
            <a:r>
              <a:rPr lang="de-DE" b="0" dirty="0" err="1"/>
              <a:t>chauffage</a:t>
            </a:r>
            <a:r>
              <a:rPr lang="de-DE" b="0" dirty="0"/>
              <a:t> », « Commerce et </a:t>
            </a:r>
            <a:r>
              <a:rPr lang="de-DE" b="0" dirty="0" err="1"/>
              <a:t>services</a:t>
            </a:r>
            <a:r>
              <a:rPr lang="de-DE" b="0" dirty="0"/>
              <a:t> </a:t>
            </a:r>
            <a:r>
              <a:rPr lang="de-DE" b="0" dirty="0" err="1"/>
              <a:t>municipaux</a:t>
            </a:r>
            <a:r>
              <a:rPr lang="de-DE" b="0" dirty="0"/>
              <a:t> », « </a:t>
            </a:r>
            <a:r>
              <a:rPr lang="de-DE" b="0" dirty="0" err="1"/>
              <a:t>Véhicules</a:t>
            </a:r>
            <a:r>
              <a:rPr lang="de-DE" b="0" dirty="0"/>
              <a:t> et </a:t>
            </a:r>
            <a:r>
              <a:rPr lang="de-DE" b="0" dirty="0" err="1"/>
              <a:t>mobilité</a:t>
            </a:r>
            <a:r>
              <a:rPr lang="de-DE" b="0" dirty="0"/>
              <a:t> ».</a:t>
            </a:r>
          </a:p>
          <a:p>
            <a:pPr marL="483032" indent="-241516"/>
            <a:endParaRPr lang="de-DE" b="0" dirty="0"/>
          </a:p>
          <a:p>
            <a:pPr marL="483032" indent="-241516"/>
            <a:r>
              <a:rPr lang="de-DE" b="0" dirty="0" err="1"/>
              <a:t>Définition</a:t>
            </a:r>
            <a:r>
              <a:rPr lang="de-DE" b="0" dirty="0"/>
              <a:t> des </a:t>
            </a:r>
            <a:r>
              <a:rPr lang="de-DE" b="0" dirty="0" err="1"/>
              <a:t>critères</a:t>
            </a:r>
            <a:endParaRPr lang="de-DE" b="0" dirty="0"/>
          </a:p>
          <a:p>
            <a:pPr marL="483032" indent="-241516"/>
            <a:r>
              <a:rPr lang="de-DE" b="0" dirty="0" err="1"/>
              <a:t>Les</a:t>
            </a:r>
            <a:r>
              <a:rPr lang="de-DE" b="0" dirty="0"/>
              <a:t> </a:t>
            </a:r>
            <a:r>
              <a:rPr lang="de-DE" b="0" dirty="0" err="1"/>
              <a:t>critères</a:t>
            </a:r>
            <a:r>
              <a:rPr lang="de-DE" b="0" dirty="0"/>
              <a:t> </a:t>
            </a:r>
            <a:r>
              <a:rPr lang="de-DE" b="0" dirty="0" err="1"/>
              <a:t>sont</a:t>
            </a:r>
            <a:r>
              <a:rPr lang="de-DE" b="0" dirty="0"/>
              <a:t> </a:t>
            </a:r>
            <a:r>
              <a:rPr lang="de-DE" b="0" dirty="0" err="1"/>
              <a:t>élaborés</a:t>
            </a:r>
            <a:r>
              <a:rPr lang="de-DE" b="0" dirty="0"/>
              <a:t> par </a:t>
            </a:r>
            <a:r>
              <a:rPr lang="de-DE" b="0" dirty="0" err="1"/>
              <a:t>l'Agence</a:t>
            </a:r>
            <a:r>
              <a:rPr lang="de-DE" b="0" dirty="0"/>
              <a:t> </a:t>
            </a:r>
            <a:r>
              <a:rPr lang="de-DE" b="0" dirty="0" err="1"/>
              <a:t>fédérale</a:t>
            </a:r>
            <a:r>
              <a:rPr lang="de-DE" b="0" dirty="0"/>
              <a:t> </a:t>
            </a:r>
            <a:r>
              <a:rPr lang="de-DE" b="0" dirty="0" err="1"/>
              <a:t>allemande</a:t>
            </a:r>
            <a:r>
              <a:rPr lang="de-DE" b="0" dirty="0"/>
              <a:t> </a:t>
            </a:r>
            <a:r>
              <a:rPr lang="de-DE" b="0" dirty="0" err="1"/>
              <a:t>pour</a:t>
            </a:r>
            <a:r>
              <a:rPr lang="de-DE" b="0" dirty="0"/>
              <a:t> </a:t>
            </a:r>
            <a:r>
              <a:rPr lang="de-DE" b="0" dirty="0" err="1"/>
              <a:t>l'environnement</a:t>
            </a:r>
            <a:r>
              <a:rPr lang="de-DE" b="0" dirty="0"/>
              <a:t> (UBA).</a:t>
            </a:r>
          </a:p>
          <a:p>
            <a:pPr marL="483032" indent="-241516"/>
            <a:r>
              <a:rPr lang="de-DE" b="0" dirty="0"/>
              <a:t>Ils </a:t>
            </a:r>
            <a:r>
              <a:rPr lang="de-DE" b="0" dirty="0" err="1"/>
              <a:t>reposent</a:t>
            </a:r>
            <a:r>
              <a:rPr lang="de-DE" b="0" dirty="0"/>
              <a:t> </a:t>
            </a:r>
            <a:r>
              <a:rPr lang="de-DE" b="0" dirty="0" err="1"/>
              <a:t>sur</a:t>
            </a:r>
            <a:r>
              <a:rPr lang="de-DE" b="0" dirty="0"/>
              <a:t> </a:t>
            </a:r>
            <a:r>
              <a:rPr lang="de-DE" b="0" dirty="0" err="1"/>
              <a:t>une</a:t>
            </a:r>
            <a:r>
              <a:rPr lang="de-DE" b="0" dirty="0"/>
              <a:t> </a:t>
            </a:r>
            <a:r>
              <a:rPr lang="de-DE" b="0" dirty="0" err="1"/>
              <a:t>analyse</a:t>
            </a:r>
            <a:r>
              <a:rPr lang="de-DE" b="0" dirty="0"/>
              <a:t> du </a:t>
            </a:r>
            <a:r>
              <a:rPr lang="de-DE" b="0" dirty="0" err="1"/>
              <a:t>cycle</a:t>
            </a:r>
            <a:r>
              <a:rPr lang="de-DE" b="0" dirty="0"/>
              <a:t> de </a:t>
            </a:r>
            <a:r>
              <a:rPr lang="de-DE" b="0" dirty="0" err="1"/>
              <a:t>vie</a:t>
            </a:r>
            <a:r>
              <a:rPr lang="de-DE" b="0" dirty="0"/>
              <a:t> (de la </a:t>
            </a:r>
            <a:r>
              <a:rPr lang="de-DE" b="0" dirty="0" err="1"/>
              <a:t>fabrication</a:t>
            </a:r>
            <a:r>
              <a:rPr lang="de-DE" b="0" dirty="0"/>
              <a:t> à </a:t>
            </a:r>
            <a:r>
              <a:rPr lang="de-DE" b="0" dirty="0" err="1"/>
              <a:t>l'élimination</a:t>
            </a:r>
            <a:r>
              <a:rPr lang="de-DE" b="0" dirty="0"/>
              <a:t>).</a:t>
            </a:r>
          </a:p>
          <a:p>
            <a:pPr marL="483032" indent="-241516"/>
            <a:r>
              <a:rPr lang="de-DE" b="0" dirty="0" err="1"/>
              <a:t>Parmi</a:t>
            </a:r>
            <a:r>
              <a:rPr lang="de-DE" b="0" dirty="0"/>
              <a:t> </a:t>
            </a:r>
            <a:r>
              <a:rPr lang="de-DE" b="0" dirty="0" err="1"/>
              <a:t>les</a:t>
            </a:r>
            <a:r>
              <a:rPr lang="de-DE" b="0" dirty="0"/>
              <a:t> </a:t>
            </a:r>
            <a:r>
              <a:rPr lang="de-DE" b="0" dirty="0" err="1"/>
              <a:t>facteurs</a:t>
            </a:r>
            <a:r>
              <a:rPr lang="de-DE" b="0" dirty="0"/>
              <a:t> </a:t>
            </a:r>
            <a:r>
              <a:rPr lang="de-DE" b="0" dirty="0" err="1"/>
              <a:t>pris</a:t>
            </a:r>
            <a:r>
              <a:rPr lang="de-DE" b="0" dirty="0"/>
              <a:t> en </a:t>
            </a:r>
            <a:r>
              <a:rPr lang="de-DE" b="0" dirty="0" err="1"/>
              <a:t>compte</a:t>
            </a:r>
            <a:r>
              <a:rPr lang="de-DE" b="0" dirty="0"/>
              <a:t> </a:t>
            </a:r>
            <a:r>
              <a:rPr lang="de-DE" b="0" dirty="0" err="1"/>
              <a:t>figurent</a:t>
            </a:r>
            <a:r>
              <a:rPr lang="de-DE" b="0" dirty="0"/>
              <a:t> </a:t>
            </a:r>
            <a:r>
              <a:rPr lang="de-DE" b="0" dirty="0" err="1"/>
              <a:t>l'impact</a:t>
            </a:r>
            <a:r>
              <a:rPr lang="de-DE" b="0" dirty="0"/>
              <a:t> </a:t>
            </a:r>
            <a:r>
              <a:rPr lang="de-DE" b="0" dirty="0" err="1"/>
              <a:t>climatique</a:t>
            </a:r>
            <a:r>
              <a:rPr lang="de-DE" b="0" dirty="0"/>
              <a:t>, </a:t>
            </a:r>
            <a:r>
              <a:rPr lang="de-DE" b="0" dirty="0" err="1"/>
              <a:t>l'utilisation</a:t>
            </a:r>
            <a:r>
              <a:rPr lang="de-DE" b="0" dirty="0"/>
              <a:t> des </a:t>
            </a:r>
            <a:r>
              <a:rPr lang="de-DE" b="0" dirty="0" err="1"/>
              <a:t>ressources</a:t>
            </a:r>
            <a:r>
              <a:rPr lang="de-DE" b="0" dirty="0"/>
              <a:t>, la </a:t>
            </a:r>
            <a:r>
              <a:rPr lang="de-DE" b="0" dirty="0" err="1"/>
              <a:t>toxicité</a:t>
            </a:r>
            <a:r>
              <a:rPr lang="de-DE" b="0" dirty="0"/>
              <a:t>, la </a:t>
            </a:r>
            <a:r>
              <a:rPr lang="de-DE" b="0" dirty="0" err="1"/>
              <a:t>durabilité</a:t>
            </a:r>
            <a:r>
              <a:rPr lang="de-DE" b="0" dirty="0"/>
              <a:t> et la </a:t>
            </a:r>
            <a:r>
              <a:rPr lang="de-DE" b="0" dirty="0" err="1"/>
              <a:t>recyclabilité</a:t>
            </a:r>
            <a:r>
              <a:rPr lang="de-DE" b="0" dirty="0"/>
              <a:t>.</a:t>
            </a:r>
          </a:p>
          <a:p>
            <a:pPr marL="483032" indent="-241516"/>
            <a:r>
              <a:rPr lang="de-DE" b="0" dirty="0" err="1"/>
              <a:t>Les</a:t>
            </a:r>
            <a:r>
              <a:rPr lang="de-DE" b="0" dirty="0"/>
              <a:t> </a:t>
            </a:r>
            <a:r>
              <a:rPr lang="de-DE" b="0" dirty="0" err="1"/>
              <a:t>projets</a:t>
            </a:r>
            <a:r>
              <a:rPr lang="de-DE" b="0" dirty="0"/>
              <a:t> de </a:t>
            </a:r>
            <a:r>
              <a:rPr lang="de-DE" b="0" dirty="0" err="1"/>
              <a:t>critères</a:t>
            </a:r>
            <a:r>
              <a:rPr lang="de-DE" b="0" dirty="0"/>
              <a:t> </a:t>
            </a:r>
            <a:r>
              <a:rPr lang="de-DE" b="0" dirty="0" err="1"/>
              <a:t>sont</a:t>
            </a:r>
            <a:r>
              <a:rPr lang="de-DE" b="0" dirty="0"/>
              <a:t> </a:t>
            </a:r>
            <a:r>
              <a:rPr lang="de-DE" b="0" dirty="0" err="1"/>
              <a:t>validés</a:t>
            </a:r>
            <a:r>
              <a:rPr lang="de-DE" b="0" dirty="0"/>
              <a:t> </a:t>
            </a:r>
            <a:r>
              <a:rPr lang="de-DE" b="0" dirty="0" err="1"/>
              <a:t>avec</a:t>
            </a:r>
            <a:r>
              <a:rPr lang="de-DE" b="0" dirty="0"/>
              <a:t> </a:t>
            </a:r>
            <a:r>
              <a:rPr lang="de-DE" b="0" dirty="0" err="1"/>
              <a:t>les</a:t>
            </a:r>
            <a:r>
              <a:rPr lang="de-DE" b="0" dirty="0"/>
              <a:t> </a:t>
            </a:r>
            <a:r>
              <a:rPr lang="de-DE" b="0" dirty="0" err="1"/>
              <a:t>parties</a:t>
            </a:r>
            <a:r>
              <a:rPr lang="de-DE" b="0" dirty="0"/>
              <a:t> </a:t>
            </a:r>
            <a:r>
              <a:rPr lang="de-DE" b="0" dirty="0" err="1"/>
              <a:t>prenantes</a:t>
            </a:r>
            <a:r>
              <a:rPr lang="de-DE" b="0" dirty="0"/>
              <a:t> (</a:t>
            </a:r>
            <a:r>
              <a:rPr lang="de-DE" b="0" dirty="0" err="1"/>
              <a:t>notamment</a:t>
            </a:r>
            <a:r>
              <a:rPr lang="de-DE" b="0" dirty="0"/>
              <a:t> </a:t>
            </a:r>
            <a:r>
              <a:rPr lang="de-DE" b="0" dirty="0" err="1"/>
              <a:t>l'industrie</a:t>
            </a:r>
            <a:r>
              <a:rPr lang="de-DE" b="0" dirty="0"/>
              <a:t>, </a:t>
            </a:r>
            <a:r>
              <a:rPr lang="de-DE" b="0" dirty="0" err="1"/>
              <a:t>les</a:t>
            </a:r>
            <a:r>
              <a:rPr lang="de-DE" b="0" dirty="0"/>
              <a:t> ONG et la </a:t>
            </a:r>
            <a:r>
              <a:rPr lang="de-DE" b="0" dirty="0" err="1"/>
              <a:t>communauté</a:t>
            </a:r>
            <a:r>
              <a:rPr lang="de-DE" b="0" dirty="0"/>
              <a:t> scientifique).</a:t>
            </a:r>
          </a:p>
          <a:p>
            <a:pPr marL="483032" indent="-241516"/>
            <a:r>
              <a:rPr lang="de-DE" b="0" dirty="0" err="1"/>
              <a:t>Les</a:t>
            </a:r>
            <a:r>
              <a:rPr lang="de-DE" b="0" dirty="0"/>
              <a:t> </a:t>
            </a:r>
            <a:r>
              <a:rPr lang="de-DE" b="0" dirty="0" err="1"/>
              <a:t>critères</a:t>
            </a:r>
            <a:r>
              <a:rPr lang="de-DE" b="0" dirty="0"/>
              <a:t> </a:t>
            </a:r>
            <a:r>
              <a:rPr lang="de-DE" b="0" dirty="0" err="1"/>
              <a:t>sont</a:t>
            </a:r>
            <a:r>
              <a:rPr lang="de-DE" b="0" dirty="0"/>
              <a:t> </a:t>
            </a:r>
            <a:r>
              <a:rPr lang="de-DE" b="0" dirty="0" err="1"/>
              <a:t>réexaminés</a:t>
            </a:r>
            <a:r>
              <a:rPr lang="de-DE" b="0" dirty="0"/>
              <a:t> et </a:t>
            </a:r>
            <a:r>
              <a:rPr lang="de-DE" b="0" dirty="0" err="1"/>
              <a:t>mis</a:t>
            </a:r>
            <a:r>
              <a:rPr lang="de-DE" b="0" dirty="0"/>
              <a:t> à jour </a:t>
            </a:r>
            <a:r>
              <a:rPr lang="de-DE" b="0" dirty="0" err="1"/>
              <a:t>tous</a:t>
            </a:r>
            <a:r>
              <a:rPr lang="de-DE" b="0" dirty="0"/>
              <a:t> </a:t>
            </a:r>
            <a:r>
              <a:rPr lang="de-DE" b="0" dirty="0" err="1"/>
              <a:t>les</a:t>
            </a:r>
            <a:r>
              <a:rPr lang="de-DE" b="0" dirty="0"/>
              <a:t> </a:t>
            </a:r>
            <a:r>
              <a:rPr lang="de-DE" b="0" dirty="0" err="1"/>
              <a:t>trois</a:t>
            </a:r>
            <a:r>
              <a:rPr lang="de-DE" b="0" dirty="0"/>
              <a:t> à </a:t>
            </a:r>
            <a:r>
              <a:rPr lang="de-DE" b="0" dirty="0" err="1"/>
              <a:t>quatre</a:t>
            </a:r>
            <a:r>
              <a:rPr lang="de-DE" b="0" dirty="0"/>
              <a:t> ans </a:t>
            </a:r>
            <a:r>
              <a:rPr lang="de-DE" b="0" dirty="0" err="1"/>
              <a:t>afin</a:t>
            </a:r>
            <a:r>
              <a:rPr lang="de-DE" b="0" dirty="0"/>
              <a:t> de </a:t>
            </a:r>
            <a:r>
              <a:rPr lang="de-DE" b="0" dirty="0" err="1"/>
              <a:t>tenir</a:t>
            </a:r>
            <a:r>
              <a:rPr lang="de-DE" b="0" dirty="0"/>
              <a:t> </a:t>
            </a:r>
            <a:r>
              <a:rPr lang="de-DE" b="0" dirty="0" err="1"/>
              <a:t>compte</a:t>
            </a:r>
            <a:r>
              <a:rPr lang="de-DE" b="0" dirty="0"/>
              <a:t> des </a:t>
            </a:r>
            <a:r>
              <a:rPr lang="de-DE" b="0" dirty="0" err="1"/>
              <a:t>progrès</a:t>
            </a:r>
            <a:r>
              <a:rPr lang="de-DE" b="0" dirty="0"/>
              <a:t> </a:t>
            </a:r>
            <a:r>
              <a:rPr lang="de-DE" b="0" dirty="0" err="1"/>
              <a:t>technologiques</a:t>
            </a:r>
            <a:r>
              <a:rPr lang="de-DE" b="0" dirty="0"/>
              <a:t>.</a:t>
            </a:r>
          </a:p>
          <a:p>
            <a:pPr marL="483032" indent="-241516"/>
            <a:endParaRPr lang="de-DE" b="0" dirty="0"/>
          </a:p>
          <a:p>
            <a:pPr marL="483032" indent="-241516"/>
            <a:r>
              <a:rPr lang="de-DE" b="0" dirty="0" err="1"/>
              <a:t>Contrôle</a:t>
            </a:r>
            <a:r>
              <a:rPr lang="de-DE" b="0" dirty="0"/>
              <a:t> et </a:t>
            </a:r>
            <a:r>
              <a:rPr lang="de-DE" b="0" dirty="0" err="1"/>
              <a:t>certification</a:t>
            </a:r>
            <a:endParaRPr lang="de-DE" b="0" dirty="0"/>
          </a:p>
          <a:p>
            <a:pPr marL="483032" indent="-241516"/>
            <a:r>
              <a:rPr lang="de-DE" b="0" dirty="0"/>
              <a:t>La </a:t>
            </a:r>
            <a:r>
              <a:rPr lang="de-DE" b="0" dirty="0" err="1"/>
              <a:t>certification</a:t>
            </a:r>
            <a:r>
              <a:rPr lang="de-DE" b="0" dirty="0"/>
              <a:t> </a:t>
            </a:r>
            <a:r>
              <a:rPr lang="de-DE" b="0" dirty="0" err="1"/>
              <a:t>indépendante</a:t>
            </a:r>
            <a:r>
              <a:rPr lang="de-DE" b="0" dirty="0"/>
              <a:t> </a:t>
            </a:r>
            <a:r>
              <a:rPr lang="de-DE" b="0" dirty="0" err="1"/>
              <a:t>est</a:t>
            </a:r>
            <a:r>
              <a:rPr lang="de-DE" b="0" dirty="0"/>
              <a:t> </a:t>
            </a:r>
            <a:r>
              <a:rPr lang="de-DE" b="0" dirty="0" err="1"/>
              <a:t>effectuée</a:t>
            </a:r>
            <a:r>
              <a:rPr lang="de-DE" b="0" dirty="0"/>
              <a:t> par la RAL gGmbH (</a:t>
            </a:r>
            <a:r>
              <a:rPr lang="de-DE" b="0" dirty="0" err="1"/>
              <a:t>une</a:t>
            </a:r>
            <a:r>
              <a:rPr lang="de-DE" b="0" dirty="0"/>
              <a:t> </a:t>
            </a:r>
            <a:r>
              <a:rPr lang="de-DE" b="0" dirty="0" err="1"/>
              <a:t>organisation</a:t>
            </a:r>
            <a:r>
              <a:rPr lang="de-DE" b="0" dirty="0"/>
              <a:t> </a:t>
            </a:r>
            <a:r>
              <a:rPr lang="de-DE" b="0" dirty="0" err="1"/>
              <a:t>neutre</a:t>
            </a:r>
            <a:r>
              <a:rPr lang="de-DE" b="0" dirty="0"/>
              <a:t>).</a:t>
            </a:r>
          </a:p>
          <a:p>
            <a:pPr marL="483032" indent="-241516"/>
            <a:r>
              <a:rPr lang="de-DE" b="0" dirty="0" err="1"/>
              <a:t>Les</a:t>
            </a:r>
            <a:r>
              <a:rPr lang="de-DE" b="0" dirty="0"/>
              <a:t> </a:t>
            </a:r>
            <a:r>
              <a:rPr lang="de-DE" b="0" dirty="0" err="1"/>
              <a:t>fabricants</a:t>
            </a:r>
            <a:r>
              <a:rPr lang="de-DE" b="0" dirty="0"/>
              <a:t> </a:t>
            </a:r>
            <a:r>
              <a:rPr lang="de-DE" b="0" dirty="0" err="1"/>
              <a:t>postulent</a:t>
            </a:r>
            <a:r>
              <a:rPr lang="de-DE" b="0" dirty="0"/>
              <a:t> </a:t>
            </a:r>
            <a:r>
              <a:rPr lang="de-DE" b="0" dirty="0" err="1"/>
              <a:t>volontairement</a:t>
            </a:r>
            <a:r>
              <a:rPr lang="de-DE" b="0" dirty="0"/>
              <a:t> et </a:t>
            </a:r>
            <a:r>
              <a:rPr lang="de-DE" b="0" dirty="0" err="1"/>
              <a:t>doivent</a:t>
            </a:r>
            <a:r>
              <a:rPr lang="de-DE" b="0" dirty="0"/>
              <a:t> </a:t>
            </a:r>
            <a:r>
              <a:rPr lang="de-DE" b="0" dirty="0" err="1"/>
              <a:t>fournir</a:t>
            </a:r>
            <a:r>
              <a:rPr lang="de-DE" b="0" dirty="0"/>
              <a:t> des </a:t>
            </a:r>
            <a:r>
              <a:rPr lang="de-DE" b="0" dirty="0" err="1"/>
              <a:t>documents</a:t>
            </a:r>
            <a:r>
              <a:rPr lang="de-DE" b="0" dirty="0"/>
              <a:t> </a:t>
            </a:r>
            <a:r>
              <a:rPr lang="de-DE" b="0" dirty="0" err="1"/>
              <a:t>détaillés</a:t>
            </a:r>
            <a:r>
              <a:rPr lang="de-DE" b="0" dirty="0"/>
              <a:t> </a:t>
            </a:r>
            <a:r>
              <a:rPr lang="de-DE" b="0" dirty="0" err="1"/>
              <a:t>ainsi</a:t>
            </a:r>
            <a:r>
              <a:rPr lang="de-DE" b="0" dirty="0"/>
              <a:t> </a:t>
            </a:r>
            <a:r>
              <a:rPr lang="de-DE" b="0" dirty="0" err="1"/>
              <a:t>que</a:t>
            </a:r>
            <a:r>
              <a:rPr lang="de-DE" b="0" dirty="0"/>
              <a:t> </a:t>
            </a:r>
            <a:r>
              <a:rPr lang="de-DE" b="0" dirty="0" err="1"/>
              <a:t>les</a:t>
            </a:r>
            <a:r>
              <a:rPr lang="de-DE" b="0" dirty="0"/>
              <a:t> </a:t>
            </a:r>
            <a:r>
              <a:rPr lang="de-DE" b="0" dirty="0" err="1"/>
              <a:t>résultats</a:t>
            </a:r>
            <a:r>
              <a:rPr lang="de-DE" b="0" dirty="0"/>
              <a:t> des </a:t>
            </a:r>
            <a:r>
              <a:rPr lang="de-DE" b="0" dirty="0" err="1"/>
              <a:t>tests</a:t>
            </a:r>
            <a:r>
              <a:rPr lang="de-DE" b="0" dirty="0"/>
              <a:t>.</a:t>
            </a:r>
          </a:p>
          <a:p>
            <a:pPr marL="483032" indent="-241516"/>
            <a:r>
              <a:rPr lang="de-DE" b="0" dirty="0" err="1"/>
              <a:t>Les</a:t>
            </a:r>
            <a:r>
              <a:rPr lang="de-DE" b="0" dirty="0"/>
              <a:t> </a:t>
            </a:r>
            <a:r>
              <a:rPr lang="de-DE" b="0" dirty="0" err="1"/>
              <a:t>produits</a:t>
            </a:r>
            <a:r>
              <a:rPr lang="de-DE" b="0" dirty="0"/>
              <a:t> </a:t>
            </a:r>
            <a:r>
              <a:rPr lang="de-DE" b="0" dirty="0" err="1"/>
              <a:t>sont</a:t>
            </a:r>
            <a:r>
              <a:rPr lang="de-DE" b="0" dirty="0"/>
              <a:t> </a:t>
            </a:r>
            <a:r>
              <a:rPr lang="de-DE" b="0" dirty="0" err="1"/>
              <a:t>contrôlés</a:t>
            </a:r>
            <a:r>
              <a:rPr lang="de-DE" b="0" dirty="0"/>
              <a:t> </a:t>
            </a:r>
            <a:r>
              <a:rPr lang="de-DE" b="0" dirty="0" err="1"/>
              <a:t>régulièrement</a:t>
            </a:r>
            <a:r>
              <a:rPr lang="de-DE" b="0" dirty="0"/>
              <a:t> et </a:t>
            </a:r>
            <a:r>
              <a:rPr lang="de-DE" b="0" dirty="0" err="1"/>
              <a:t>toute</a:t>
            </a:r>
            <a:r>
              <a:rPr lang="de-DE" b="0" dirty="0"/>
              <a:t> </a:t>
            </a:r>
            <a:r>
              <a:rPr lang="de-DE" b="0" dirty="0" err="1"/>
              <a:t>utilisation</a:t>
            </a:r>
            <a:r>
              <a:rPr lang="de-DE" b="0" dirty="0"/>
              <a:t> abusive du </a:t>
            </a:r>
            <a:r>
              <a:rPr lang="de-DE" b="0" dirty="0" err="1"/>
              <a:t>label</a:t>
            </a:r>
            <a:r>
              <a:rPr lang="de-DE" b="0" dirty="0"/>
              <a:t> fait </a:t>
            </a:r>
            <a:r>
              <a:rPr lang="de-DE" b="0" dirty="0" err="1"/>
              <a:t>l'objet</a:t>
            </a:r>
            <a:r>
              <a:rPr lang="de-DE" b="0" dirty="0"/>
              <a:t> de </a:t>
            </a:r>
            <a:r>
              <a:rPr lang="de-DE" b="0" dirty="0" err="1"/>
              <a:t>poursuites</a:t>
            </a:r>
            <a:r>
              <a:rPr lang="de-DE" b="0" dirty="0"/>
              <a:t> </a:t>
            </a:r>
            <a:r>
              <a:rPr lang="de-DE" b="0" dirty="0" err="1"/>
              <a:t>pénales</a:t>
            </a:r>
            <a:r>
              <a:rPr lang="de-DE" b="0" dirty="0"/>
              <a:t>.</a:t>
            </a:r>
          </a:p>
          <a:p>
            <a:pPr marL="483032" indent="-241516"/>
            <a:endParaRPr lang="de-DE" b="0" dirty="0"/>
          </a:p>
          <a:p>
            <a:pPr marL="483032" indent="-241516"/>
            <a:r>
              <a:rPr lang="de-DE" b="0" dirty="0"/>
              <a:t>Le </a:t>
            </a:r>
            <a:r>
              <a:rPr lang="de-DE" b="0" dirty="0" err="1"/>
              <a:t>label</a:t>
            </a:r>
            <a:r>
              <a:rPr lang="de-DE" b="0" dirty="0"/>
              <a:t> </a:t>
            </a:r>
            <a:r>
              <a:rPr lang="de-DE" b="0" dirty="0" err="1"/>
              <a:t>peut</a:t>
            </a:r>
            <a:r>
              <a:rPr lang="de-DE" b="0" dirty="0"/>
              <a:t> </a:t>
            </a:r>
            <a:r>
              <a:rPr lang="de-DE" b="0" dirty="0" err="1"/>
              <a:t>être</a:t>
            </a:r>
            <a:r>
              <a:rPr lang="de-DE" b="0" dirty="0"/>
              <a:t> </a:t>
            </a:r>
            <a:r>
              <a:rPr lang="de-DE" b="0" dirty="0" err="1"/>
              <a:t>retiré</a:t>
            </a:r>
            <a:r>
              <a:rPr lang="de-DE" b="0" dirty="0"/>
              <a:t> si </a:t>
            </a:r>
            <a:r>
              <a:rPr lang="de-DE" b="0" dirty="0" err="1"/>
              <a:t>les</a:t>
            </a:r>
            <a:r>
              <a:rPr lang="de-DE" b="0" dirty="0"/>
              <a:t> </a:t>
            </a:r>
            <a:r>
              <a:rPr lang="de-DE" b="0" dirty="0" err="1"/>
              <a:t>critères</a:t>
            </a:r>
            <a:r>
              <a:rPr lang="de-DE" b="0" dirty="0"/>
              <a:t> ne </a:t>
            </a:r>
            <a:r>
              <a:rPr lang="de-DE" b="0" dirty="0" err="1"/>
              <a:t>sont</a:t>
            </a:r>
            <a:r>
              <a:rPr lang="de-DE" b="0" dirty="0"/>
              <a:t> plus </a:t>
            </a:r>
            <a:r>
              <a:rPr lang="de-DE" b="0" dirty="0" err="1"/>
              <a:t>remplis</a:t>
            </a:r>
            <a:r>
              <a:rPr lang="de-DE" b="0" dirty="0"/>
              <a:t>.</a:t>
            </a:r>
            <a:endParaRPr b="0" dirty="0"/>
          </a:p>
        </p:txBody>
      </p:sp>
      <p:sp>
        <p:nvSpPr>
          <p:cNvPr id="435" name="Google Shape;435;p6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35</a:t>
            </a:fld>
            <a:endParaRPr sz="13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46" name="Google Shape;446;p6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sz="1300" b="0" dirty="0"/>
              <a:t>Fairtrade International, </a:t>
            </a:r>
            <a:r>
              <a:rPr lang="de-DE" sz="1300" b="0" dirty="0" err="1"/>
              <a:t>ou</a:t>
            </a:r>
            <a:r>
              <a:rPr lang="de-DE" sz="1300" b="0" dirty="0"/>
              <a:t> Fairtrade </a:t>
            </a:r>
            <a:r>
              <a:rPr lang="de-DE" sz="1300" b="0" dirty="0" err="1"/>
              <a:t>Labelling</a:t>
            </a:r>
            <a:r>
              <a:rPr lang="de-DE" sz="1300" b="0" dirty="0"/>
              <a:t> </a:t>
            </a:r>
            <a:r>
              <a:rPr lang="de-DE" sz="1300" b="0" dirty="0" err="1"/>
              <a:t>Organizations</a:t>
            </a:r>
            <a:r>
              <a:rPr lang="de-DE" sz="1300" b="0" dirty="0"/>
              <a:t> International E.V.[1], </a:t>
            </a:r>
            <a:r>
              <a:rPr lang="de-DE" sz="1300" b="0" dirty="0" err="1"/>
              <a:t>est</a:t>
            </a:r>
            <a:r>
              <a:rPr lang="de-DE" sz="1300" b="0" dirty="0"/>
              <a:t> </a:t>
            </a:r>
            <a:r>
              <a:rPr lang="de-DE" sz="1300" b="0" dirty="0" err="1"/>
              <a:t>un</a:t>
            </a:r>
            <a:r>
              <a:rPr lang="de-DE" sz="1300" b="0" dirty="0"/>
              <a:t> </a:t>
            </a:r>
            <a:r>
              <a:rPr lang="de-DE" sz="1300" b="0" dirty="0" err="1"/>
              <a:t>groupe</a:t>
            </a:r>
            <a:r>
              <a:rPr lang="de-DE" sz="1300" b="0" dirty="0"/>
              <a:t> </a:t>
            </a:r>
            <a:r>
              <a:rPr lang="de-DE" sz="1300" b="0" dirty="0" err="1"/>
              <a:t>multipartite</a:t>
            </a:r>
            <a:r>
              <a:rPr lang="de-DE" sz="1300" b="0" dirty="0"/>
              <a:t> à but non </a:t>
            </a:r>
            <a:r>
              <a:rPr lang="de-DE" sz="1300" b="0" dirty="0" err="1"/>
              <a:t>lucratif</a:t>
            </a:r>
            <a:r>
              <a:rPr lang="de-DE" sz="1300" b="0" dirty="0"/>
              <a:t> </a:t>
            </a:r>
            <a:r>
              <a:rPr lang="de-DE" sz="1300" b="0" dirty="0" err="1"/>
              <a:t>axé</a:t>
            </a:r>
            <a:r>
              <a:rPr lang="de-DE" sz="1300" b="0" dirty="0"/>
              <a:t> </a:t>
            </a:r>
            <a:r>
              <a:rPr lang="de-DE" sz="1300" b="0" dirty="0" err="1"/>
              <a:t>sur</a:t>
            </a:r>
            <a:r>
              <a:rPr lang="de-DE" sz="1300" b="0" dirty="0"/>
              <a:t> </a:t>
            </a:r>
            <a:r>
              <a:rPr lang="de-DE" sz="1300" b="0" dirty="0" err="1"/>
              <a:t>les</a:t>
            </a:r>
            <a:r>
              <a:rPr lang="de-DE" sz="1300" b="0" dirty="0"/>
              <a:t> </a:t>
            </a:r>
            <a:r>
              <a:rPr lang="de-DE" sz="1300" b="0" dirty="0" err="1"/>
              <a:t>produits</a:t>
            </a:r>
            <a:r>
              <a:rPr lang="de-DE" sz="1300" b="0" dirty="0"/>
              <a:t>, </a:t>
            </a:r>
            <a:r>
              <a:rPr lang="de-DE" sz="1300" b="0" dirty="0" err="1"/>
              <a:t>dont</a:t>
            </a:r>
            <a:r>
              <a:rPr lang="de-DE" sz="1300" b="0" dirty="0"/>
              <a:t> </a:t>
            </a:r>
            <a:r>
              <a:rPr lang="de-DE" sz="1300" b="0" dirty="0" err="1"/>
              <a:t>l'objectif</a:t>
            </a:r>
            <a:r>
              <a:rPr lang="de-DE" sz="1300" b="0" dirty="0"/>
              <a:t> </a:t>
            </a:r>
            <a:r>
              <a:rPr lang="de-DE" sz="1300" b="0" dirty="0" err="1"/>
              <a:t>est</a:t>
            </a:r>
            <a:r>
              <a:rPr lang="de-DE" sz="1300" b="0" dirty="0"/>
              <a:t> </a:t>
            </a:r>
            <a:r>
              <a:rPr lang="de-DE" sz="1300" b="0" dirty="0" err="1"/>
              <a:t>d'améliorer</a:t>
            </a:r>
            <a:r>
              <a:rPr lang="de-DE" sz="1300" b="0" dirty="0"/>
              <a:t> </a:t>
            </a:r>
            <a:r>
              <a:rPr lang="de-DE" sz="1300" b="0" dirty="0" err="1"/>
              <a:t>les</a:t>
            </a:r>
            <a:r>
              <a:rPr lang="de-DE" sz="1300" b="0" dirty="0"/>
              <a:t> </a:t>
            </a:r>
            <a:r>
              <a:rPr lang="de-DE" sz="1300" b="0" dirty="0" err="1"/>
              <a:t>conditions</a:t>
            </a:r>
            <a:r>
              <a:rPr lang="de-DE" sz="1300" b="0" dirty="0"/>
              <a:t> de </a:t>
            </a:r>
            <a:r>
              <a:rPr lang="de-DE" sz="1300" b="0" dirty="0" err="1"/>
              <a:t>vie</a:t>
            </a:r>
            <a:r>
              <a:rPr lang="de-DE" sz="1300" b="0" dirty="0"/>
              <a:t> des </a:t>
            </a:r>
            <a:r>
              <a:rPr lang="de-DE" sz="1300" b="0" dirty="0" err="1"/>
              <a:t>agriculteurs</a:t>
            </a:r>
            <a:r>
              <a:rPr lang="de-DE" sz="1300" b="0" dirty="0"/>
              <a:t> et des </a:t>
            </a:r>
            <a:r>
              <a:rPr lang="de-DE" sz="1300" b="0" dirty="0" err="1"/>
              <a:t>travailleurs</a:t>
            </a:r>
            <a:r>
              <a:rPr lang="de-DE" sz="1300" b="0" dirty="0"/>
              <a:t> </a:t>
            </a:r>
            <a:r>
              <a:rPr lang="de-DE" sz="1300" b="0" dirty="0" err="1"/>
              <a:t>grâce</a:t>
            </a:r>
            <a:r>
              <a:rPr lang="de-DE" sz="1300" b="0" dirty="0"/>
              <a:t> au </a:t>
            </a:r>
            <a:r>
              <a:rPr lang="de-DE" sz="1300" b="0" dirty="0" err="1"/>
              <a:t>commerce</a:t>
            </a:r>
            <a:r>
              <a:rPr lang="de-DE" sz="1300" b="0" dirty="0"/>
              <a:t> </a:t>
            </a:r>
            <a:r>
              <a:rPr lang="de-DE" sz="1300" b="0" dirty="0" err="1"/>
              <a:t>équitable</a:t>
            </a:r>
            <a:r>
              <a:rPr lang="de-DE" sz="1300" b="0" dirty="0"/>
              <a:t>. Le </a:t>
            </a:r>
            <a:r>
              <a:rPr lang="de-DE" sz="1300" b="0" dirty="0" err="1"/>
              <a:t>travail</a:t>
            </a:r>
            <a:r>
              <a:rPr lang="de-DE" sz="1300" b="0" dirty="0"/>
              <a:t> de Fairtrade </a:t>
            </a:r>
            <a:r>
              <a:rPr lang="de-DE" sz="1300" b="0" dirty="0" err="1"/>
              <a:t>s'appuie</a:t>
            </a:r>
            <a:r>
              <a:rPr lang="de-DE" sz="1300" b="0" dirty="0"/>
              <a:t> </a:t>
            </a:r>
            <a:r>
              <a:rPr lang="de-DE" sz="1300" b="0" dirty="0" err="1"/>
              <a:t>sur</a:t>
            </a:r>
            <a:r>
              <a:rPr lang="de-DE" sz="1300" b="0" dirty="0"/>
              <a:t> </a:t>
            </a:r>
            <a:r>
              <a:rPr lang="de-DE" sz="1300" b="0" dirty="0" err="1"/>
              <a:t>une</a:t>
            </a:r>
            <a:r>
              <a:rPr lang="de-DE" sz="1300" b="0" dirty="0"/>
              <a:t> </a:t>
            </a:r>
            <a:r>
              <a:rPr lang="de-DE" sz="1300" b="0" dirty="0" err="1"/>
              <a:t>stratégie</a:t>
            </a:r>
            <a:r>
              <a:rPr lang="de-DE" sz="1300" b="0" dirty="0"/>
              <a:t> </a:t>
            </a:r>
            <a:r>
              <a:rPr lang="de-DE" sz="1300" b="0" dirty="0" err="1"/>
              <a:t>mondiale</a:t>
            </a:r>
            <a:r>
              <a:rPr lang="de-DE" sz="1300" b="0" dirty="0"/>
              <a:t>[2] </a:t>
            </a:r>
            <a:r>
              <a:rPr lang="de-DE" sz="1300" b="0" dirty="0" err="1"/>
              <a:t>qui</a:t>
            </a:r>
            <a:r>
              <a:rPr lang="de-DE" sz="1300" b="0" dirty="0"/>
              <a:t> </a:t>
            </a:r>
            <a:r>
              <a:rPr lang="de-DE" sz="1300" b="0" dirty="0" err="1"/>
              <a:t>vise</a:t>
            </a:r>
            <a:r>
              <a:rPr lang="de-DE" sz="1300" b="0" dirty="0"/>
              <a:t> </a:t>
            </a:r>
            <a:r>
              <a:rPr lang="de-DE" sz="1300" b="0" dirty="0" err="1"/>
              <a:t>principalement</a:t>
            </a:r>
            <a:r>
              <a:rPr lang="de-DE" sz="1300" b="0" dirty="0"/>
              <a:t> à </a:t>
            </a:r>
            <a:r>
              <a:rPr lang="de-DE" sz="1300" b="0" dirty="0" err="1"/>
              <a:t>garantir</a:t>
            </a:r>
            <a:r>
              <a:rPr lang="de-DE" sz="1300" b="0" dirty="0"/>
              <a:t> </a:t>
            </a:r>
            <a:r>
              <a:rPr lang="de-DE" sz="1300" b="0" dirty="0" err="1"/>
              <a:t>que</a:t>
            </a:r>
            <a:r>
              <a:rPr lang="de-DE" sz="1300" b="0" dirty="0"/>
              <a:t> </a:t>
            </a:r>
            <a:r>
              <a:rPr lang="de-DE" sz="1300" b="0" dirty="0" err="1"/>
              <a:t>tous</a:t>
            </a:r>
            <a:r>
              <a:rPr lang="de-DE" sz="1300" b="0" dirty="0"/>
              <a:t> </a:t>
            </a:r>
            <a:r>
              <a:rPr lang="de-DE" sz="1300" b="0" dirty="0" err="1"/>
              <a:t>les</a:t>
            </a:r>
            <a:r>
              <a:rPr lang="de-DE" sz="1300" b="0" dirty="0"/>
              <a:t> </a:t>
            </a:r>
            <a:r>
              <a:rPr lang="de-DE" sz="1300" b="0" dirty="0" err="1"/>
              <a:t>agriculteurs</a:t>
            </a:r>
            <a:r>
              <a:rPr lang="de-DE" sz="1300" b="0" dirty="0"/>
              <a:t> </a:t>
            </a:r>
            <a:r>
              <a:rPr lang="de-DE" sz="1300" b="0" dirty="0" err="1"/>
              <a:t>disposent</a:t>
            </a:r>
            <a:r>
              <a:rPr lang="de-DE" sz="1300" b="0" dirty="0"/>
              <a:t> </a:t>
            </a:r>
            <a:r>
              <a:rPr lang="de-DE" sz="1300" b="0" dirty="0" err="1"/>
              <a:t>d'un</a:t>
            </a:r>
            <a:r>
              <a:rPr lang="de-DE" sz="1300" b="0" dirty="0"/>
              <a:t> </a:t>
            </a:r>
            <a:r>
              <a:rPr lang="de-DE" sz="1300" b="0" dirty="0" err="1"/>
              <a:t>revenu</a:t>
            </a:r>
            <a:r>
              <a:rPr lang="de-DE" sz="1300" b="0" dirty="0"/>
              <a:t> </a:t>
            </a:r>
            <a:r>
              <a:rPr lang="de-DE" sz="1300" b="0" dirty="0" err="1"/>
              <a:t>suffisant</a:t>
            </a:r>
            <a:r>
              <a:rPr lang="de-DE" sz="1300" b="0" dirty="0"/>
              <a:t> </a:t>
            </a:r>
            <a:r>
              <a:rPr lang="de-DE" sz="1300" b="0" dirty="0" err="1"/>
              <a:t>pour</a:t>
            </a:r>
            <a:r>
              <a:rPr lang="de-DE" sz="1300" b="0" dirty="0"/>
              <a:t> </a:t>
            </a:r>
            <a:r>
              <a:rPr lang="de-DE" sz="1300" b="0" dirty="0" err="1"/>
              <a:t>subvenir</a:t>
            </a:r>
            <a:r>
              <a:rPr lang="de-DE" sz="1300" b="0" dirty="0"/>
              <a:t> à </a:t>
            </a:r>
            <a:r>
              <a:rPr lang="de-DE" sz="1300" b="0" dirty="0" err="1"/>
              <a:t>leurs</a:t>
            </a:r>
            <a:r>
              <a:rPr lang="de-DE" sz="1300" b="0" dirty="0"/>
              <a:t> </a:t>
            </a:r>
            <a:r>
              <a:rPr lang="de-DE" sz="1300" b="0" dirty="0" err="1"/>
              <a:t>besoins</a:t>
            </a:r>
            <a:r>
              <a:rPr lang="de-DE" sz="1300" b="0" dirty="0"/>
              <a:t> et </a:t>
            </a:r>
            <a:r>
              <a:rPr lang="de-DE" sz="1300" b="0" dirty="0" err="1"/>
              <a:t>que</a:t>
            </a:r>
            <a:r>
              <a:rPr lang="de-DE" sz="1300" b="0" dirty="0"/>
              <a:t> </a:t>
            </a:r>
            <a:r>
              <a:rPr lang="de-DE" sz="1300" b="0" dirty="0" err="1"/>
              <a:t>tous</a:t>
            </a:r>
            <a:r>
              <a:rPr lang="de-DE" sz="1300" b="0" dirty="0"/>
              <a:t> </a:t>
            </a:r>
            <a:r>
              <a:rPr lang="de-DE" sz="1300" b="0" dirty="0" err="1"/>
              <a:t>les</a:t>
            </a:r>
            <a:r>
              <a:rPr lang="de-DE" sz="1300" b="0" dirty="0"/>
              <a:t> </a:t>
            </a:r>
            <a:r>
              <a:rPr lang="de-DE" sz="1300" b="0" dirty="0" err="1"/>
              <a:t>travailleurs</a:t>
            </a:r>
            <a:r>
              <a:rPr lang="de-DE" sz="1300" b="0" dirty="0"/>
              <a:t> </a:t>
            </a:r>
            <a:r>
              <a:rPr lang="de-DE" sz="1300" b="0" dirty="0" err="1"/>
              <a:t>agricoles</a:t>
            </a:r>
            <a:r>
              <a:rPr lang="de-DE" sz="1300" b="0" dirty="0"/>
              <a:t> </a:t>
            </a:r>
            <a:r>
              <a:rPr lang="de-DE" sz="1300" b="0" dirty="0" err="1"/>
              <a:t>perçoivent</a:t>
            </a:r>
            <a:r>
              <a:rPr lang="de-DE" sz="1300" b="0" dirty="0"/>
              <a:t> </a:t>
            </a:r>
            <a:r>
              <a:rPr lang="de-DE" sz="1300" b="0" dirty="0" err="1"/>
              <a:t>un</a:t>
            </a:r>
            <a:r>
              <a:rPr lang="de-DE" sz="1300" b="0" dirty="0"/>
              <a:t> </a:t>
            </a:r>
            <a:r>
              <a:rPr lang="de-DE" sz="1300" b="0" dirty="0" err="1"/>
              <a:t>salaire</a:t>
            </a:r>
            <a:r>
              <a:rPr lang="de-DE" sz="1300" b="0" dirty="0"/>
              <a:t> </a:t>
            </a:r>
            <a:r>
              <a:rPr lang="de-DE" sz="1300" b="0" dirty="0" err="1"/>
              <a:t>décent</a:t>
            </a:r>
            <a:r>
              <a:rPr lang="de-DE" sz="1300" b="0" dirty="0"/>
              <a:t>. Fairtrade </a:t>
            </a:r>
            <a:r>
              <a:rPr lang="de-DE" sz="1300" b="0" dirty="0" err="1"/>
              <a:t>travaille</a:t>
            </a:r>
            <a:r>
              <a:rPr lang="de-DE" sz="1300" b="0" dirty="0"/>
              <a:t> </a:t>
            </a:r>
            <a:r>
              <a:rPr lang="de-DE" sz="1300" b="0" dirty="0" err="1"/>
              <a:t>avec</a:t>
            </a:r>
            <a:r>
              <a:rPr lang="de-DE" sz="1300" b="0" dirty="0"/>
              <a:t> des </a:t>
            </a:r>
            <a:r>
              <a:rPr lang="de-DE" sz="1300" b="0" dirty="0" err="1"/>
              <a:t>agriculteurs</a:t>
            </a:r>
            <a:r>
              <a:rPr lang="de-DE" sz="1300" b="0" dirty="0"/>
              <a:t> et des </a:t>
            </a:r>
            <a:r>
              <a:rPr lang="de-DE" sz="1300" b="0" dirty="0" err="1"/>
              <a:t>travailleurs</a:t>
            </a:r>
            <a:r>
              <a:rPr lang="de-DE" sz="1300" b="0" dirty="0"/>
              <a:t> </a:t>
            </a:r>
            <a:r>
              <a:rPr lang="de-DE" sz="1300" b="0" dirty="0" err="1"/>
              <a:t>issus</a:t>
            </a:r>
            <a:r>
              <a:rPr lang="de-DE" sz="1300" b="0" dirty="0"/>
              <a:t> de plus de 300 </a:t>
            </a:r>
            <a:r>
              <a:rPr lang="de-DE" sz="1300" b="0" dirty="0" err="1"/>
              <a:t>secteurs</a:t>
            </a:r>
            <a:r>
              <a:rPr lang="de-DE" sz="1300" b="0" dirty="0"/>
              <a:t> de </a:t>
            </a:r>
            <a:r>
              <a:rPr lang="de-DE" sz="1300" b="0" dirty="0" err="1"/>
              <a:t>production</a:t>
            </a:r>
            <a:r>
              <a:rPr lang="de-DE" sz="1300" b="0" dirty="0"/>
              <a:t>. </a:t>
            </a:r>
            <a:r>
              <a:rPr lang="de-DE" sz="1300" b="0" dirty="0" err="1"/>
              <a:t>Les</a:t>
            </a:r>
            <a:r>
              <a:rPr lang="de-DE" sz="1300" b="0" dirty="0"/>
              <a:t> </a:t>
            </a:r>
            <a:r>
              <a:rPr lang="de-DE" sz="1300" b="0" dirty="0" err="1"/>
              <a:t>principaux</a:t>
            </a:r>
            <a:r>
              <a:rPr lang="de-DE" sz="1300" b="0" dirty="0"/>
              <a:t> </a:t>
            </a:r>
            <a:r>
              <a:rPr lang="de-DE" sz="1300" b="0" dirty="0" err="1"/>
              <a:t>produits</a:t>
            </a:r>
            <a:r>
              <a:rPr lang="de-DE" sz="1300" b="0" dirty="0"/>
              <a:t> </a:t>
            </a:r>
            <a:r>
              <a:rPr lang="de-DE" sz="1300" b="0" dirty="0" err="1"/>
              <a:t>commercialisés</a:t>
            </a:r>
            <a:r>
              <a:rPr lang="de-DE" sz="1300" b="0" dirty="0"/>
              <a:t> </a:t>
            </a:r>
            <a:r>
              <a:rPr lang="de-DE" sz="1300" b="0" dirty="0" err="1"/>
              <a:t>sous</a:t>
            </a:r>
            <a:r>
              <a:rPr lang="de-DE" sz="1300" b="0" dirty="0"/>
              <a:t> le </a:t>
            </a:r>
            <a:r>
              <a:rPr lang="de-DE" sz="1300" b="0" dirty="0" err="1"/>
              <a:t>label</a:t>
            </a:r>
            <a:r>
              <a:rPr lang="de-DE" sz="1300" b="0" dirty="0"/>
              <a:t> Fairtrade </a:t>
            </a:r>
            <a:r>
              <a:rPr lang="de-DE" sz="1300" b="0" dirty="0" err="1"/>
              <a:t>sont</a:t>
            </a:r>
            <a:r>
              <a:rPr lang="de-DE" sz="1300" b="0" dirty="0"/>
              <a:t> le </a:t>
            </a:r>
            <a:r>
              <a:rPr lang="de-DE" sz="1300" b="0" dirty="0" err="1"/>
              <a:t>café</a:t>
            </a:r>
            <a:r>
              <a:rPr lang="de-DE" sz="1300" b="0" dirty="0"/>
              <a:t>, le </a:t>
            </a:r>
            <a:r>
              <a:rPr lang="de-DE" sz="1300" b="0" dirty="0" err="1"/>
              <a:t>cacao</a:t>
            </a:r>
            <a:r>
              <a:rPr lang="de-DE" sz="1300" b="0" dirty="0"/>
              <a:t>, </a:t>
            </a:r>
            <a:r>
              <a:rPr lang="de-DE" sz="1300" b="0" dirty="0" err="1"/>
              <a:t>les</a:t>
            </a:r>
            <a:r>
              <a:rPr lang="de-DE" sz="1300" b="0" dirty="0"/>
              <a:t> </a:t>
            </a:r>
            <a:r>
              <a:rPr lang="de-DE" sz="1300" b="0" dirty="0" err="1"/>
              <a:t>bananes</a:t>
            </a:r>
            <a:r>
              <a:rPr lang="de-DE" sz="1300" b="0" dirty="0"/>
              <a:t>, </a:t>
            </a:r>
            <a:r>
              <a:rPr lang="de-DE" sz="1300" b="0" dirty="0" err="1"/>
              <a:t>les</a:t>
            </a:r>
            <a:r>
              <a:rPr lang="de-DE" sz="1300" b="0" dirty="0"/>
              <a:t> </a:t>
            </a:r>
            <a:r>
              <a:rPr lang="de-DE" sz="1300" b="0" dirty="0" err="1"/>
              <a:t>fleurs</a:t>
            </a:r>
            <a:r>
              <a:rPr lang="de-DE" sz="1300" b="0" dirty="0"/>
              <a:t>, le </a:t>
            </a:r>
            <a:r>
              <a:rPr lang="de-DE" sz="1300" b="0" dirty="0" err="1"/>
              <a:t>thé</a:t>
            </a:r>
            <a:r>
              <a:rPr lang="de-DE" sz="1300" b="0" dirty="0"/>
              <a:t> et le </a:t>
            </a:r>
            <a:r>
              <a:rPr lang="de-DE" sz="1300" b="0" dirty="0" err="1"/>
              <a:t>sucre</a:t>
            </a:r>
            <a:r>
              <a:rPr lang="de-DE" sz="1300" b="0" dirty="0"/>
              <a:t>.</a:t>
            </a:r>
          </a:p>
          <a:p>
            <a:pPr marL="483032" indent="-241516"/>
            <a:r>
              <a:rPr lang="de-DE" sz="1300" b="0" dirty="0"/>
              <a:t>Fairtrade </a:t>
            </a:r>
            <a:r>
              <a:rPr lang="de-DE" sz="1300" b="0" dirty="0" err="1"/>
              <a:t>est</a:t>
            </a:r>
            <a:r>
              <a:rPr lang="de-DE" sz="1300" b="0" dirty="0"/>
              <a:t> </a:t>
            </a:r>
            <a:r>
              <a:rPr lang="de-DE" sz="1300" b="0" dirty="0" err="1"/>
              <a:t>une</a:t>
            </a:r>
            <a:r>
              <a:rPr lang="de-DE" sz="1300" b="0" dirty="0"/>
              <a:t> </a:t>
            </a:r>
            <a:r>
              <a:rPr lang="de-DE" sz="1300" b="0" dirty="0" err="1"/>
              <a:t>alliance</a:t>
            </a:r>
            <a:r>
              <a:rPr lang="de-DE" sz="1300" b="0" dirty="0"/>
              <a:t> </a:t>
            </a:r>
            <a:r>
              <a:rPr lang="de-DE" sz="1300" b="0" dirty="0" err="1"/>
              <a:t>regroupant</a:t>
            </a:r>
            <a:r>
              <a:rPr lang="de-DE" sz="1300" b="0" dirty="0"/>
              <a:t> </a:t>
            </a:r>
            <a:r>
              <a:rPr lang="de-DE" sz="1300" b="0" dirty="0" err="1"/>
              <a:t>trois</a:t>
            </a:r>
            <a:r>
              <a:rPr lang="de-DE" sz="1300" b="0" dirty="0"/>
              <a:t> </a:t>
            </a:r>
            <a:r>
              <a:rPr lang="de-DE" sz="1300" b="0" dirty="0" err="1"/>
              <a:t>réseaux</a:t>
            </a:r>
            <a:r>
              <a:rPr lang="de-DE" sz="1300" b="0" dirty="0"/>
              <a:t> de </a:t>
            </a:r>
            <a:r>
              <a:rPr lang="de-DE" sz="1300" b="0" dirty="0" err="1"/>
              <a:t>producteurs</a:t>
            </a:r>
            <a:r>
              <a:rPr lang="de-DE" sz="1300" b="0" dirty="0"/>
              <a:t>, dix-</a:t>
            </a:r>
            <a:r>
              <a:rPr lang="de-DE" sz="1300" b="0" dirty="0" err="1"/>
              <a:t>neuf</a:t>
            </a:r>
            <a:r>
              <a:rPr lang="de-DE" sz="1300" b="0" dirty="0"/>
              <a:t> </a:t>
            </a:r>
            <a:r>
              <a:rPr lang="de-DE" sz="1300" b="0" dirty="0" err="1"/>
              <a:t>organisations</a:t>
            </a:r>
            <a:r>
              <a:rPr lang="de-DE" sz="1300" b="0" dirty="0"/>
              <a:t> nationales Fairtrade (</a:t>
            </a:r>
            <a:r>
              <a:rPr lang="de-DE" sz="1300" b="0" dirty="0" err="1"/>
              <a:t>anciennement</a:t>
            </a:r>
            <a:r>
              <a:rPr lang="de-DE" sz="1300" b="0" dirty="0"/>
              <a:t> : </a:t>
            </a:r>
            <a:r>
              <a:rPr lang="de-DE" sz="1300" b="0" dirty="0" err="1"/>
              <a:t>organisations</a:t>
            </a:r>
            <a:r>
              <a:rPr lang="de-DE" sz="1300" b="0" dirty="0"/>
              <a:t> de </a:t>
            </a:r>
            <a:r>
              <a:rPr lang="de-DE" sz="1300" b="0" dirty="0" err="1"/>
              <a:t>labellisation</a:t>
            </a:r>
            <a:r>
              <a:rPr lang="de-DE" sz="1300" b="0" dirty="0"/>
              <a:t> Fairtrade) et </a:t>
            </a:r>
            <a:r>
              <a:rPr lang="de-DE" sz="1300" b="0" dirty="0" err="1"/>
              <a:t>huit</a:t>
            </a:r>
            <a:r>
              <a:rPr lang="de-DE" sz="1300" b="0" dirty="0"/>
              <a:t> </a:t>
            </a:r>
            <a:r>
              <a:rPr lang="de-DE" sz="1300" b="0" dirty="0" err="1"/>
              <a:t>organisations</a:t>
            </a:r>
            <a:r>
              <a:rPr lang="de-DE" sz="1300" b="0" dirty="0"/>
              <a:t> de </a:t>
            </a:r>
            <a:r>
              <a:rPr lang="de-DE" sz="1300" b="0" dirty="0" err="1"/>
              <a:t>commercialisation</a:t>
            </a:r>
            <a:r>
              <a:rPr lang="de-DE" sz="1300" b="0" dirty="0"/>
              <a:t> Fairtrade, </a:t>
            </a:r>
            <a:r>
              <a:rPr lang="de-DE" sz="1300" b="0" dirty="0" err="1"/>
              <a:t>qui</a:t>
            </a:r>
            <a:r>
              <a:rPr lang="de-DE" sz="1300" b="0" dirty="0"/>
              <a:t> </a:t>
            </a:r>
            <a:r>
              <a:rPr lang="de-DE" sz="1300" b="0" dirty="0" err="1"/>
              <a:t>promeuvent</a:t>
            </a:r>
            <a:r>
              <a:rPr lang="de-DE" sz="1300" b="0" dirty="0"/>
              <a:t> et </a:t>
            </a:r>
            <a:r>
              <a:rPr lang="de-DE" sz="1300" b="0" dirty="0" err="1"/>
              <a:t>commercialisent</a:t>
            </a:r>
            <a:r>
              <a:rPr lang="de-DE" sz="1300" b="0" dirty="0"/>
              <a:t> le </a:t>
            </a:r>
            <a:r>
              <a:rPr lang="de-DE" sz="1300" b="0" dirty="0" err="1"/>
              <a:t>label</a:t>
            </a:r>
            <a:r>
              <a:rPr lang="de-DE" sz="1300" b="0" dirty="0"/>
              <a:t> Fairtrade </a:t>
            </a:r>
            <a:r>
              <a:rPr lang="de-DE" sz="1300" b="0" dirty="0" err="1"/>
              <a:t>dans</a:t>
            </a:r>
            <a:r>
              <a:rPr lang="de-DE" sz="1300" b="0" dirty="0"/>
              <a:t> </a:t>
            </a:r>
            <a:r>
              <a:rPr lang="de-DE" sz="1300" b="0" dirty="0" err="1"/>
              <a:t>leurs</a:t>
            </a:r>
            <a:r>
              <a:rPr lang="de-DE" sz="1300" b="0" dirty="0"/>
              <a:t> </a:t>
            </a:r>
            <a:r>
              <a:rPr lang="de-DE" sz="1300" b="0" dirty="0" err="1"/>
              <a:t>pays</a:t>
            </a:r>
            <a:r>
              <a:rPr lang="de-DE" sz="1300" b="0" dirty="0"/>
              <a:t> </a:t>
            </a:r>
            <a:r>
              <a:rPr lang="de-DE" sz="1300" b="0" dirty="0" err="1"/>
              <a:t>respectifs</a:t>
            </a:r>
            <a:r>
              <a:rPr lang="de-DE" sz="1300" b="0" dirty="0"/>
              <a:t>. [3]</a:t>
            </a:r>
          </a:p>
          <a:p>
            <a:pPr marL="483032" indent="-241516"/>
            <a:endParaRPr lang="de-DE" sz="1300" b="0" dirty="0"/>
          </a:p>
          <a:p>
            <a:pPr marL="483032" indent="-241516"/>
            <a:endParaRPr lang="de-DE" sz="1300" b="0" dirty="0"/>
          </a:p>
          <a:p>
            <a:pPr marL="483032" indent="-241516"/>
            <a:r>
              <a:rPr lang="de-DE" sz="1300" b="0" dirty="0"/>
              <a:t>Pour </a:t>
            </a:r>
            <a:r>
              <a:rPr lang="de-DE" sz="1300" b="0" dirty="0" err="1"/>
              <a:t>qu'un</a:t>
            </a:r>
            <a:r>
              <a:rPr lang="de-DE" sz="1300" b="0" dirty="0"/>
              <a:t> </a:t>
            </a:r>
            <a:r>
              <a:rPr lang="de-DE" sz="1300" b="0" dirty="0" err="1"/>
              <a:t>produit</a:t>
            </a:r>
            <a:r>
              <a:rPr lang="de-DE" sz="1300" b="0" dirty="0"/>
              <a:t> </a:t>
            </a:r>
            <a:r>
              <a:rPr lang="de-DE" sz="1300" b="0" dirty="0" err="1"/>
              <a:t>puisse</a:t>
            </a:r>
            <a:r>
              <a:rPr lang="de-DE" sz="1300" b="0" dirty="0"/>
              <a:t> </a:t>
            </a:r>
            <a:r>
              <a:rPr lang="de-DE" sz="1300" b="0" dirty="0" err="1"/>
              <a:t>porter</a:t>
            </a:r>
            <a:r>
              <a:rPr lang="de-DE" sz="1300" b="0" dirty="0"/>
              <a:t> le </a:t>
            </a:r>
            <a:r>
              <a:rPr lang="de-DE" sz="1300" b="0" dirty="0" err="1"/>
              <a:t>label</a:t>
            </a:r>
            <a:r>
              <a:rPr lang="de-DE" sz="1300" b="0" dirty="0"/>
              <a:t> Fairtrade, il </a:t>
            </a:r>
            <a:r>
              <a:rPr lang="de-DE" sz="1300" b="0" dirty="0" err="1"/>
              <a:t>doit</a:t>
            </a:r>
            <a:r>
              <a:rPr lang="de-DE" sz="1300" b="0" dirty="0"/>
              <a:t> </a:t>
            </a:r>
            <a:r>
              <a:rPr lang="de-DE" sz="1300" b="0" dirty="0" err="1"/>
              <a:t>provenir</a:t>
            </a:r>
            <a:r>
              <a:rPr lang="de-DE" sz="1300" b="0" dirty="0"/>
              <a:t> </a:t>
            </a:r>
            <a:r>
              <a:rPr lang="de-DE" sz="1300" b="0" dirty="0" err="1"/>
              <a:t>d'organisations</a:t>
            </a:r>
            <a:r>
              <a:rPr lang="de-DE" sz="1300" b="0" dirty="0"/>
              <a:t> de </a:t>
            </a:r>
            <a:r>
              <a:rPr lang="de-DE" sz="1300" b="0" dirty="0" err="1"/>
              <a:t>producteurs</a:t>
            </a:r>
            <a:r>
              <a:rPr lang="de-DE" sz="1300" b="0" dirty="0"/>
              <a:t> </a:t>
            </a:r>
            <a:r>
              <a:rPr lang="de-DE" sz="1300" b="0" dirty="0" err="1"/>
              <a:t>contrôlées</a:t>
            </a:r>
            <a:r>
              <a:rPr lang="de-DE" sz="1300" b="0" dirty="0"/>
              <a:t> et </a:t>
            </a:r>
            <a:r>
              <a:rPr lang="de-DE" sz="1300" b="0" dirty="0" err="1"/>
              <a:t>certifiées</a:t>
            </a:r>
            <a:r>
              <a:rPr lang="de-DE" sz="1300" b="0" dirty="0"/>
              <a:t> par FLOCERT. </a:t>
            </a:r>
            <a:r>
              <a:rPr lang="de-DE" sz="1300" b="0" dirty="0" err="1"/>
              <a:t>Les</a:t>
            </a:r>
            <a:r>
              <a:rPr lang="de-DE" sz="1300" b="0" dirty="0"/>
              <a:t> plantes </a:t>
            </a:r>
            <a:r>
              <a:rPr lang="de-DE" sz="1300" b="0" dirty="0" err="1"/>
              <a:t>doivent</a:t>
            </a:r>
            <a:r>
              <a:rPr lang="de-DE" sz="1300" b="0" dirty="0"/>
              <a:t> </a:t>
            </a:r>
            <a:r>
              <a:rPr lang="de-DE" sz="1300" b="0" dirty="0" err="1"/>
              <a:t>être</a:t>
            </a:r>
            <a:r>
              <a:rPr lang="de-DE" sz="1300" b="0" dirty="0"/>
              <a:t> </a:t>
            </a:r>
            <a:r>
              <a:rPr lang="de-DE" sz="1300" b="0" dirty="0" err="1"/>
              <a:t>cultivées</a:t>
            </a:r>
            <a:r>
              <a:rPr lang="de-DE" sz="1300" b="0" dirty="0"/>
              <a:t> et </a:t>
            </a:r>
            <a:r>
              <a:rPr lang="de-DE" sz="1300" b="0" dirty="0" err="1"/>
              <a:t>récoltées</a:t>
            </a:r>
            <a:r>
              <a:rPr lang="de-DE" sz="1300" b="0" dirty="0"/>
              <a:t> </a:t>
            </a:r>
            <a:r>
              <a:rPr lang="de-DE" sz="1300" b="0" dirty="0" err="1"/>
              <a:t>conformément</a:t>
            </a:r>
            <a:r>
              <a:rPr lang="de-DE" sz="1300" b="0" dirty="0"/>
              <a:t> </a:t>
            </a:r>
            <a:r>
              <a:rPr lang="de-DE" sz="1300" b="0" dirty="0" err="1"/>
              <a:t>aux</a:t>
            </a:r>
            <a:r>
              <a:rPr lang="de-DE" sz="1300" b="0" dirty="0"/>
              <a:t> </a:t>
            </a:r>
            <a:r>
              <a:rPr lang="de-DE" sz="1300" b="0" dirty="0" err="1"/>
              <a:t>normes</a:t>
            </a:r>
            <a:r>
              <a:rPr lang="de-DE" sz="1300" b="0" dirty="0"/>
              <a:t> internationales Fairtrade </a:t>
            </a:r>
            <a:r>
              <a:rPr lang="de-DE" sz="1300" b="0" dirty="0" err="1"/>
              <a:t>définies</a:t>
            </a:r>
            <a:r>
              <a:rPr lang="de-DE" sz="1300" b="0" dirty="0"/>
              <a:t> par Fairtrade International. La </a:t>
            </a:r>
            <a:r>
              <a:rPr lang="de-DE" sz="1300" b="0" dirty="0" err="1"/>
              <a:t>chaîne</a:t>
            </a:r>
            <a:r>
              <a:rPr lang="de-DE" sz="1300" b="0" dirty="0"/>
              <a:t> </a:t>
            </a:r>
            <a:r>
              <a:rPr lang="de-DE" sz="1300" b="0" dirty="0" err="1"/>
              <a:t>d'approvisionnement</a:t>
            </a:r>
            <a:r>
              <a:rPr lang="de-DE" sz="1300" b="0" dirty="0"/>
              <a:t> </a:t>
            </a:r>
            <a:r>
              <a:rPr lang="de-DE" sz="1300" b="0" dirty="0" err="1"/>
              <a:t>est</a:t>
            </a:r>
            <a:r>
              <a:rPr lang="de-DE" sz="1300" b="0" dirty="0"/>
              <a:t> </a:t>
            </a:r>
            <a:r>
              <a:rPr lang="de-DE" sz="1300" b="0" dirty="0" err="1"/>
              <a:t>également</a:t>
            </a:r>
            <a:r>
              <a:rPr lang="de-DE" sz="1300" b="0" dirty="0"/>
              <a:t> </a:t>
            </a:r>
            <a:r>
              <a:rPr lang="de-DE" sz="1300" b="0" dirty="0" err="1"/>
              <a:t>contrôlée</a:t>
            </a:r>
            <a:r>
              <a:rPr lang="de-DE" sz="1300" b="0" dirty="0"/>
              <a:t> par FLOCERT </a:t>
            </a:r>
            <a:r>
              <a:rPr lang="de-DE" sz="1300" b="0" dirty="0" err="1"/>
              <a:t>afin</a:t>
            </a:r>
            <a:r>
              <a:rPr lang="de-DE" sz="1300" b="0" dirty="0"/>
              <a:t> de </a:t>
            </a:r>
            <a:r>
              <a:rPr lang="de-DE" sz="1300" b="0" dirty="0" err="1"/>
              <a:t>garantir</a:t>
            </a:r>
            <a:r>
              <a:rPr lang="de-DE" sz="1300" b="0" dirty="0"/>
              <a:t> </a:t>
            </a:r>
            <a:r>
              <a:rPr lang="de-DE" sz="1300" b="0" dirty="0" err="1"/>
              <a:t>l'intégrité</a:t>
            </a:r>
            <a:r>
              <a:rPr lang="de-DE" sz="1300" b="0" dirty="0"/>
              <a:t> des </a:t>
            </a:r>
            <a:r>
              <a:rPr lang="de-DE" sz="1300" b="0" dirty="0" err="1"/>
              <a:t>produits</a:t>
            </a:r>
            <a:r>
              <a:rPr lang="de-DE" sz="1300" b="0" dirty="0"/>
              <a:t> </a:t>
            </a:r>
            <a:r>
              <a:rPr lang="de-DE" sz="1300" b="0" dirty="0" err="1"/>
              <a:t>labellisés</a:t>
            </a:r>
            <a:r>
              <a:rPr lang="de-DE" sz="1300" b="0" dirty="0"/>
              <a:t>. Seuls </a:t>
            </a:r>
            <a:r>
              <a:rPr lang="de-DE" sz="1300" b="0" dirty="0" err="1"/>
              <a:t>les</a:t>
            </a:r>
            <a:r>
              <a:rPr lang="de-DE" sz="1300" b="0" dirty="0"/>
              <a:t> </a:t>
            </a:r>
            <a:r>
              <a:rPr lang="de-DE" sz="1300" b="0" dirty="0" err="1"/>
              <a:t>titulaires</a:t>
            </a:r>
            <a:r>
              <a:rPr lang="de-DE" sz="1300" b="0" dirty="0"/>
              <a:t> de </a:t>
            </a:r>
            <a:r>
              <a:rPr lang="de-DE" sz="1300" b="0" dirty="0" err="1"/>
              <a:t>licence</a:t>
            </a:r>
            <a:r>
              <a:rPr lang="de-DE" sz="1300" b="0" dirty="0"/>
              <a:t> </a:t>
            </a:r>
            <a:r>
              <a:rPr lang="de-DE" sz="1300" b="0" dirty="0" err="1"/>
              <a:t>autorisés</a:t>
            </a:r>
            <a:r>
              <a:rPr lang="de-DE" sz="1300" b="0" dirty="0"/>
              <a:t> </a:t>
            </a:r>
            <a:r>
              <a:rPr lang="de-DE" sz="1300" b="0" dirty="0" err="1"/>
              <a:t>sont</a:t>
            </a:r>
            <a:r>
              <a:rPr lang="de-DE" sz="1300" b="0" dirty="0"/>
              <a:t> </a:t>
            </a:r>
            <a:r>
              <a:rPr lang="de-DE" sz="1300" b="0" dirty="0" err="1"/>
              <a:t>autorisés</a:t>
            </a:r>
            <a:r>
              <a:rPr lang="de-DE" sz="1300" b="0" dirty="0"/>
              <a:t> à </a:t>
            </a:r>
            <a:r>
              <a:rPr lang="de-DE" sz="1300" b="0" dirty="0" err="1"/>
              <a:t>apposer</a:t>
            </a:r>
            <a:r>
              <a:rPr lang="de-DE" sz="1300" b="0" dirty="0"/>
              <a:t> le </a:t>
            </a:r>
            <a:r>
              <a:rPr lang="de-DE" sz="1300" b="0" dirty="0" err="1"/>
              <a:t>label</a:t>
            </a:r>
            <a:r>
              <a:rPr lang="de-DE" sz="1300" b="0" dirty="0"/>
              <a:t> Fairtrade </a:t>
            </a:r>
            <a:r>
              <a:rPr lang="de-DE" sz="1300" b="0" dirty="0" err="1"/>
              <a:t>sur</a:t>
            </a:r>
            <a:r>
              <a:rPr lang="de-DE" sz="1300" b="0" dirty="0"/>
              <a:t> </a:t>
            </a:r>
            <a:r>
              <a:rPr lang="de-DE" sz="1300" b="0" dirty="0" err="1"/>
              <a:t>leurs</a:t>
            </a:r>
            <a:r>
              <a:rPr lang="de-DE" sz="1300" b="0" dirty="0"/>
              <a:t> </a:t>
            </a:r>
            <a:r>
              <a:rPr lang="de-DE" sz="1300" b="0" dirty="0" err="1"/>
              <a:t>produits</a:t>
            </a:r>
            <a:r>
              <a:rPr lang="de-DE" sz="1300" b="0" dirty="0"/>
              <a:t>. La </a:t>
            </a:r>
            <a:r>
              <a:rPr lang="de-DE" sz="1300" b="0" dirty="0" err="1"/>
              <a:t>société</a:t>
            </a:r>
            <a:r>
              <a:rPr lang="de-DE" sz="1300" b="0" dirty="0"/>
              <a:t> </a:t>
            </a:r>
            <a:r>
              <a:rPr lang="de-DE" sz="1300" b="0" dirty="0" err="1"/>
              <a:t>Flocert</a:t>
            </a:r>
            <a:r>
              <a:rPr lang="de-DE" sz="1300" b="0" dirty="0"/>
              <a:t> GmbH (</a:t>
            </a:r>
            <a:r>
              <a:rPr lang="de-DE" sz="1300" b="0" dirty="0" err="1"/>
              <a:t>stylisée</a:t>
            </a:r>
            <a:r>
              <a:rPr lang="de-DE" sz="1300" b="0" dirty="0"/>
              <a:t> FLOCERT) </a:t>
            </a:r>
            <a:r>
              <a:rPr lang="de-DE" sz="1300" b="0" dirty="0" err="1"/>
              <a:t>est</a:t>
            </a:r>
            <a:r>
              <a:rPr lang="de-DE" sz="1300" b="0" dirty="0"/>
              <a:t> </a:t>
            </a:r>
            <a:r>
              <a:rPr lang="de-DE" sz="1300" b="0" dirty="0" err="1"/>
              <a:t>un</a:t>
            </a:r>
            <a:r>
              <a:rPr lang="de-DE" sz="1300" b="0" dirty="0"/>
              <a:t> </a:t>
            </a:r>
            <a:r>
              <a:rPr lang="de-DE" sz="1300" b="0" dirty="0" err="1"/>
              <a:t>organisme</a:t>
            </a:r>
            <a:r>
              <a:rPr lang="de-DE" sz="1300" b="0" dirty="0"/>
              <a:t> de </a:t>
            </a:r>
            <a:r>
              <a:rPr lang="de-DE" sz="1300" b="0" dirty="0" err="1"/>
              <a:t>certification</a:t>
            </a:r>
            <a:r>
              <a:rPr lang="de-DE" sz="1300" b="0" dirty="0"/>
              <a:t> Fairtrade </a:t>
            </a:r>
            <a:r>
              <a:rPr lang="de-DE" sz="1300" b="0" dirty="0" err="1"/>
              <a:t>dont</a:t>
            </a:r>
            <a:r>
              <a:rPr lang="de-DE" sz="1300" b="0" dirty="0"/>
              <a:t> le </a:t>
            </a:r>
            <a:r>
              <a:rPr lang="de-DE" sz="1300" b="0" dirty="0" err="1"/>
              <a:t>siège</a:t>
            </a:r>
            <a:r>
              <a:rPr lang="de-DE" sz="1300" b="0" dirty="0"/>
              <a:t> se </a:t>
            </a:r>
            <a:r>
              <a:rPr lang="de-DE" sz="1300" b="0" dirty="0" err="1"/>
              <a:t>trouve</a:t>
            </a:r>
            <a:r>
              <a:rPr lang="de-DE" sz="1300" b="0" dirty="0"/>
              <a:t> à Bonn, en </a:t>
            </a:r>
            <a:r>
              <a:rPr lang="de-DE" sz="1300" b="0" dirty="0" err="1"/>
              <a:t>Allemagne</a:t>
            </a:r>
            <a:r>
              <a:rPr lang="de-DE" sz="1300" b="0" dirty="0"/>
              <a:t>.</a:t>
            </a:r>
          </a:p>
          <a:p>
            <a:pPr marL="483032" indent="-241516"/>
            <a:endParaRPr lang="de-DE" sz="1300" b="0" dirty="0"/>
          </a:p>
          <a:p>
            <a:pPr marL="483032" indent="-241516"/>
            <a:r>
              <a:rPr lang="de-DE" sz="1300" b="0" dirty="0"/>
              <a:t>Source : </a:t>
            </a:r>
            <a:r>
              <a:rPr lang="de-DE" sz="1300" b="0" dirty="0" err="1"/>
              <a:t>Wikipédia</a:t>
            </a:r>
            <a:r>
              <a:rPr lang="de-DE" sz="1300" b="0" dirty="0"/>
              <a:t> https://</a:t>
            </a:r>
            <a:r>
              <a:rPr lang="de-DE" sz="1300" b="0" dirty="0" err="1"/>
              <a:t>en.wikipedia.org</a:t>
            </a:r>
            <a:r>
              <a:rPr lang="de-DE" sz="1300" b="0" dirty="0"/>
              <a:t>/</a:t>
            </a:r>
            <a:r>
              <a:rPr lang="de-DE" sz="1300" b="0" dirty="0" err="1"/>
              <a:t>wiki</a:t>
            </a:r>
            <a:r>
              <a:rPr lang="de-DE" sz="1300" b="0" dirty="0"/>
              <a:t>/FLOCERT</a:t>
            </a:r>
            <a:endParaRPr b="0" dirty="0"/>
          </a:p>
        </p:txBody>
      </p:sp>
      <p:sp>
        <p:nvSpPr>
          <p:cNvPr id="447" name="Google Shape;447;p6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36</a:t>
            </a:fld>
            <a:endParaRPr sz="13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3: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458" name="Google Shape;458;p6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73" name="Google Shape;473;p64: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a:t>« Bio » </a:t>
            </a:r>
            <a:r>
              <a:rPr lang="de-DE" b="0" dirty="0" err="1"/>
              <a:t>ou</a:t>
            </a:r>
            <a:r>
              <a:rPr lang="de-DE" b="0" dirty="0"/>
              <a:t> « </a:t>
            </a:r>
            <a:r>
              <a:rPr lang="de-DE" b="0" dirty="0" err="1"/>
              <a:t>écologique</a:t>
            </a:r>
            <a:r>
              <a:rPr lang="de-DE" b="0" dirty="0"/>
              <a:t> » : des </a:t>
            </a:r>
            <a:r>
              <a:rPr lang="de-DE" b="0" dirty="0" err="1"/>
              <a:t>termes</a:t>
            </a:r>
            <a:r>
              <a:rPr lang="de-DE" b="0" dirty="0"/>
              <a:t> </a:t>
            </a:r>
            <a:r>
              <a:rPr lang="de-DE" b="0" dirty="0" err="1"/>
              <a:t>protégés</a:t>
            </a:r>
            <a:r>
              <a:rPr lang="de-DE" b="0" dirty="0"/>
              <a:t> par la </a:t>
            </a:r>
            <a:r>
              <a:rPr lang="de-DE" b="0" dirty="0" err="1"/>
              <a:t>loiLes</a:t>
            </a:r>
            <a:r>
              <a:rPr lang="de-DE" b="0" dirty="0"/>
              <a:t> </a:t>
            </a:r>
            <a:r>
              <a:rPr lang="de-DE" b="0" dirty="0" err="1"/>
              <a:t>termes</a:t>
            </a:r>
            <a:r>
              <a:rPr lang="de-DE" b="0" dirty="0"/>
              <a:t> « </a:t>
            </a:r>
            <a:r>
              <a:rPr lang="de-DE" b="0" dirty="0" err="1"/>
              <a:t>bio</a:t>
            </a:r>
            <a:r>
              <a:rPr lang="de-DE" b="0" dirty="0"/>
              <a:t> » et « </a:t>
            </a:r>
            <a:r>
              <a:rPr lang="de-DE" b="0" dirty="0" err="1"/>
              <a:t>écologique</a:t>
            </a:r>
            <a:r>
              <a:rPr lang="de-DE" b="0" dirty="0"/>
              <a:t> » </a:t>
            </a:r>
            <a:r>
              <a:rPr lang="de-DE" b="0" dirty="0" err="1"/>
              <a:t>sont</a:t>
            </a:r>
            <a:r>
              <a:rPr lang="de-DE" b="0" dirty="0"/>
              <a:t> des </a:t>
            </a:r>
            <a:r>
              <a:rPr lang="de-DE" b="0" dirty="0" err="1"/>
              <a:t>appellations</a:t>
            </a:r>
            <a:r>
              <a:rPr lang="de-DE" b="0" dirty="0"/>
              <a:t> </a:t>
            </a:r>
            <a:r>
              <a:rPr lang="de-DE" b="0" dirty="0" err="1"/>
              <a:t>définies</a:t>
            </a:r>
            <a:r>
              <a:rPr lang="de-DE" b="0" dirty="0"/>
              <a:t> par la </a:t>
            </a:r>
            <a:r>
              <a:rPr lang="de-DE" b="0" dirty="0" err="1"/>
              <a:t>législation</a:t>
            </a:r>
            <a:r>
              <a:rPr lang="de-DE" b="0" dirty="0"/>
              <a:t> au sein de </a:t>
            </a:r>
            <a:r>
              <a:rPr lang="de-DE" b="0" dirty="0" err="1"/>
              <a:t>l'UE</a:t>
            </a:r>
            <a:r>
              <a:rPr lang="de-DE" b="0" dirty="0"/>
              <a:t>. Seuls </a:t>
            </a:r>
            <a:r>
              <a:rPr lang="de-DE" b="0" dirty="0" err="1"/>
              <a:t>les</a:t>
            </a:r>
            <a:r>
              <a:rPr lang="de-DE" b="0" dirty="0"/>
              <a:t> </a:t>
            </a:r>
            <a:r>
              <a:rPr lang="de-DE" b="0" dirty="0" err="1"/>
              <a:t>produits</a:t>
            </a:r>
            <a:r>
              <a:rPr lang="de-DE" b="0" dirty="0"/>
              <a:t> </a:t>
            </a:r>
            <a:r>
              <a:rPr lang="de-DE" b="0" dirty="0" err="1"/>
              <a:t>qui</a:t>
            </a:r>
            <a:r>
              <a:rPr lang="de-DE" b="0" dirty="0"/>
              <a:t> </a:t>
            </a:r>
            <a:r>
              <a:rPr lang="de-DE" b="0" dirty="0" err="1"/>
              <a:t>répondent</a:t>
            </a:r>
            <a:r>
              <a:rPr lang="de-DE" b="0" dirty="0"/>
              <a:t> à </a:t>
            </a:r>
            <a:r>
              <a:rPr lang="de-DE" b="0" dirty="0" err="1"/>
              <a:t>certaines</a:t>
            </a:r>
            <a:r>
              <a:rPr lang="de-DE" b="0" dirty="0"/>
              <a:t> </a:t>
            </a:r>
            <a:r>
              <a:rPr lang="de-DE" b="0" dirty="0" err="1"/>
              <a:t>normes</a:t>
            </a:r>
            <a:r>
              <a:rPr lang="de-DE" b="0" dirty="0"/>
              <a:t> </a:t>
            </a:r>
            <a:r>
              <a:rPr lang="de-DE" b="0" dirty="0" err="1"/>
              <a:t>fixées</a:t>
            </a:r>
            <a:r>
              <a:rPr lang="de-DE" b="0" dirty="0"/>
              <a:t> par la </a:t>
            </a:r>
            <a:r>
              <a:rPr lang="de-DE" b="0" dirty="0" err="1"/>
              <a:t>législation</a:t>
            </a:r>
            <a:r>
              <a:rPr lang="de-DE" b="0" dirty="0"/>
              <a:t> </a:t>
            </a:r>
            <a:r>
              <a:rPr lang="de-DE" b="0" dirty="0" err="1"/>
              <a:t>européenne</a:t>
            </a:r>
            <a:r>
              <a:rPr lang="de-DE" b="0" dirty="0"/>
              <a:t> </a:t>
            </a:r>
            <a:r>
              <a:rPr lang="de-DE" b="0" dirty="0" err="1"/>
              <a:t>sont</a:t>
            </a:r>
            <a:r>
              <a:rPr lang="de-DE" b="0" dirty="0"/>
              <a:t> </a:t>
            </a:r>
            <a:r>
              <a:rPr lang="de-DE" b="0" dirty="0" err="1"/>
              <a:t>autorisés</a:t>
            </a:r>
            <a:r>
              <a:rPr lang="de-DE" b="0" dirty="0"/>
              <a:t> à </a:t>
            </a:r>
            <a:r>
              <a:rPr lang="de-DE" b="0" dirty="0" err="1"/>
              <a:t>porter</a:t>
            </a:r>
            <a:r>
              <a:rPr lang="de-DE" b="0" dirty="0"/>
              <a:t> </a:t>
            </a:r>
            <a:r>
              <a:rPr lang="de-DE" b="0" dirty="0" err="1"/>
              <a:t>ces</a:t>
            </a:r>
            <a:r>
              <a:rPr lang="de-DE" b="0" dirty="0"/>
              <a:t> </a:t>
            </a:r>
            <a:r>
              <a:rPr lang="de-DE" b="0" dirty="0" err="1"/>
              <a:t>mentions</a:t>
            </a:r>
            <a:r>
              <a:rPr lang="de-DE" b="0" dirty="0"/>
              <a:t>.</a:t>
            </a:r>
          </a:p>
          <a:p>
            <a:pPr marL="483032" indent="-241516"/>
            <a:endParaRPr lang="de-DE" b="0" dirty="0"/>
          </a:p>
          <a:p>
            <a:pPr marL="483032" indent="-241516"/>
            <a:r>
              <a:rPr lang="de-DE" b="0" dirty="0"/>
              <a:t>Base </a:t>
            </a:r>
            <a:r>
              <a:rPr lang="de-DE" b="0" dirty="0" err="1"/>
              <a:t>juridique</a:t>
            </a:r>
            <a:r>
              <a:rPr lang="de-DE" b="0" dirty="0"/>
              <a:t> – </a:t>
            </a:r>
            <a:r>
              <a:rPr lang="de-DE" b="0" dirty="0" err="1"/>
              <a:t>Règlement</a:t>
            </a:r>
            <a:r>
              <a:rPr lang="de-DE" b="0" dirty="0"/>
              <a:t> (UE) 2018/848</a:t>
            </a:r>
            <a:br>
              <a:rPr lang="de-DE" b="0" dirty="0"/>
            </a:br>
            <a:r>
              <a:rPr lang="de-DE" b="0" dirty="0" err="1"/>
              <a:t>L'ensemble</a:t>
            </a:r>
            <a:r>
              <a:rPr lang="de-DE" b="0" dirty="0"/>
              <a:t> de la </a:t>
            </a:r>
            <a:r>
              <a:rPr lang="de-DE" b="0" dirty="0" err="1"/>
              <a:t>production</a:t>
            </a:r>
            <a:r>
              <a:rPr lang="de-DE" b="0" dirty="0"/>
              <a:t> et de </a:t>
            </a:r>
            <a:r>
              <a:rPr lang="de-DE" b="0" dirty="0" err="1"/>
              <a:t>l'étiquetage</a:t>
            </a:r>
            <a:r>
              <a:rPr lang="de-DE" b="0" dirty="0"/>
              <a:t> des </a:t>
            </a:r>
            <a:r>
              <a:rPr lang="de-DE" b="0" dirty="0" err="1"/>
              <a:t>denrées</a:t>
            </a:r>
            <a:r>
              <a:rPr lang="de-DE" b="0" dirty="0"/>
              <a:t> </a:t>
            </a:r>
            <a:r>
              <a:rPr lang="de-DE" b="0" dirty="0" err="1"/>
              <a:t>alimentaires</a:t>
            </a:r>
            <a:r>
              <a:rPr lang="de-DE" b="0" dirty="0"/>
              <a:t> </a:t>
            </a:r>
            <a:r>
              <a:rPr lang="de-DE" b="0" dirty="0" err="1"/>
              <a:t>biologiques</a:t>
            </a:r>
            <a:r>
              <a:rPr lang="de-DE" b="0" dirty="0"/>
              <a:t> </a:t>
            </a:r>
            <a:r>
              <a:rPr lang="de-DE" b="0" dirty="0" err="1"/>
              <a:t>doit</a:t>
            </a:r>
            <a:r>
              <a:rPr lang="de-DE" b="0" dirty="0"/>
              <a:t> </a:t>
            </a:r>
            <a:r>
              <a:rPr lang="de-DE" b="0" dirty="0" err="1"/>
              <a:t>être</a:t>
            </a:r>
            <a:r>
              <a:rPr lang="de-DE" b="0" dirty="0"/>
              <a:t> </a:t>
            </a:r>
            <a:r>
              <a:rPr lang="de-DE" b="0" dirty="0" err="1"/>
              <a:t>conforme</a:t>
            </a:r>
            <a:r>
              <a:rPr lang="de-DE" b="0" dirty="0"/>
              <a:t> au </a:t>
            </a:r>
            <a:r>
              <a:rPr lang="de-DE" b="0" dirty="0" err="1"/>
              <a:t>règlement</a:t>
            </a:r>
            <a:r>
              <a:rPr lang="de-DE" b="0" dirty="0"/>
              <a:t> (UE) 2018/848, </a:t>
            </a:r>
            <a:r>
              <a:rPr lang="de-DE" b="0" dirty="0" err="1"/>
              <a:t>adopté</a:t>
            </a:r>
            <a:r>
              <a:rPr lang="de-DE" b="0" dirty="0"/>
              <a:t> par le </a:t>
            </a:r>
            <a:r>
              <a:rPr lang="de-DE" b="0" dirty="0" err="1"/>
              <a:t>Parlement</a:t>
            </a:r>
            <a:r>
              <a:rPr lang="de-DE" b="0" dirty="0"/>
              <a:t> </a:t>
            </a:r>
            <a:r>
              <a:rPr lang="de-DE" b="0" dirty="0" err="1"/>
              <a:t>européen</a:t>
            </a:r>
            <a:r>
              <a:rPr lang="de-DE" b="0" dirty="0"/>
              <a:t> et le Conseil. Ce </a:t>
            </a:r>
            <a:r>
              <a:rPr lang="de-DE" b="0" dirty="0" err="1"/>
              <a:t>règlement</a:t>
            </a:r>
            <a:r>
              <a:rPr lang="de-DE" b="0" dirty="0"/>
              <a:t> </a:t>
            </a:r>
            <a:r>
              <a:rPr lang="de-DE" b="0" dirty="0" err="1"/>
              <a:t>harmonise</a:t>
            </a:r>
            <a:r>
              <a:rPr lang="de-DE" b="0" dirty="0"/>
              <a:t> </a:t>
            </a:r>
            <a:r>
              <a:rPr lang="de-DE" b="0" dirty="0" err="1"/>
              <a:t>les</a:t>
            </a:r>
            <a:r>
              <a:rPr lang="de-DE" b="0" dirty="0"/>
              <a:t> </a:t>
            </a:r>
            <a:r>
              <a:rPr lang="de-DE" b="0" dirty="0" err="1"/>
              <a:t>règles</a:t>
            </a:r>
            <a:r>
              <a:rPr lang="de-DE" b="0" dirty="0"/>
              <a:t> </a:t>
            </a:r>
            <a:r>
              <a:rPr lang="de-DE" b="0" dirty="0" err="1"/>
              <a:t>dans</a:t>
            </a:r>
            <a:r>
              <a:rPr lang="de-DE" b="0" dirty="0"/>
              <a:t> </a:t>
            </a:r>
            <a:r>
              <a:rPr lang="de-DE" b="0" dirty="0" err="1"/>
              <a:t>tous</a:t>
            </a:r>
            <a:r>
              <a:rPr lang="de-DE" b="0" dirty="0"/>
              <a:t> </a:t>
            </a:r>
            <a:r>
              <a:rPr lang="de-DE" b="0" dirty="0" err="1"/>
              <a:t>les</a:t>
            </a:r>
            <a:r>
              <a:rPr lang="de-DE" b="0" dirty="0"/>
              <a:t> États </a:t>
            </a:r>
            <a:r>
              <a:rPr lang="de-DE" b="0" dirty="0" err="1"/>
              <a:t>membres</a:t>
            </a:r>
            <a:r>
              <a:rPr lang="de-DE" b="0" dirty="0"/>
              <a:t> et </a:t>
            </a:r>
            <a:r>
              <a:rPr lang="de-DE" b="0" dirty="0" err="1"/>
              <a:t>garantit</a:t>
            </a:r>
            <a:r>
              <a:rPr lang="de-DE" b="0" dirty="0"/>
              <a:t> </a:t>
            </a:r>
            <a:r>
              <a:rPr lang="de-DE" b="0" dirty="0" err="1"/>
              <a:t>que</a:t>
            </a:r>
            <a:r>
              <a:rPr lang="de-DE" b="0" dirty="0"/>
              <a:t> </a:t>
            </a:r>
            <a:r>
              <a:rPr lang="de-DE" b="0" dirty="0" err="1"/>
              <a:t>les</a:t>
            </a:r>
            <a:r>
              <a:rPr lang="de-DE" b="0" dirty="0"/>
              <a:t> </a:t>
            </a:r>
            <a:r>
              <a:rPr lang="de-DE" b="0" dirty="0" err="1"/>
              <a:t>produits</a:t>
            </a:r>
            <a:r>
              <a:rPr lang="de-DE" b="0" dirty="0"/>
              <a:t> </a:t>
            </a:r>
            <a:r>
              <a:rPr lang="de-DE" b="0" dirty="0" err="1"/>
              <a:t>étiquetés</a:t>
            </a:r>
            <a:r>
              <a:rPr lang="de-DE" b="0" dirty="0"/>
              <a:t> « </a:t>
            </a:r>
            <a:r>
              <a:rPr lang="de-DE" b="0" dirty="0" err="1"/>
              <a:t>écologiques</a:t>
            </a:r>
            <a:r>
              <a:rPr lang="de-DE" b="0" dirty="0"/>
              <a:t> » </a:t>
            </a:r>
            <a:r>
              <a:rPr lang="de-DE" b="0" dirty="0" err="1"/>
              <a:t>répondent</a:t>
            </a:r>
            <a:r>
              <a:rPr lang="de-DE" b="0" dirty="0"/>
              <a:t> </a:t>
            </a:r>
            <a:r>
              <a:rPr lang="de-DE" b="0" dirty="0" err="1"/>
              <a:t>aux</a:t>
            </a:r>
            <a:r>
              <a:rPr lang="de-DE" b="0" dirty="0"/>
              <a:t> </a:t>
            </a:r>
            <a:r>
              <a:rPr lang="de-DE" b="0" dirty="0" err="1"/>
              <a:t>mêmes</a:t>
            </a:r>
            <a:r>
              <a:rPr lang="de-DE" b="0" dirty="0"/>
              <a:t> </a:t>
            </a:r>
            <a:r>
              <a:rPr lang="de-DE" b="0" dirty="0" err="1"/>
              <a:t>normes</a:t>
            </a:r>
            <a:r>
              <a:rPr lang="de-DE" b="0" dirty="0"/>
              <a:t> </a:t>
            </a:r>
            <a:r>
              <a:rPr lang="de-DE" b="0" dirty="0" err="1"/>
              <a:t>élevées</a:t>
            </a:r>
            <a:r>
              <a:rPr lang="de-DE" b="0" dirty="0"/>
              <a:t> </a:t>
            </a:r>
            <a:r>
              <a:rPr lang="de-DE" b="0" dirty="0" err="1"/>
              <a:t>dans</a:t>
            </a:r>
            <a:r>
              <a:rPr lang="de-DE" b="0" dirty="0"/>
              <a:t> </a:t>
            </a:r>
            <a:r>
              <a:rPr lang="de-DE" b="0" dirty="0" err="1"/>
              <a:t>toute</a:t>
            </a:r>
            <a:r>
              <a:rPr lang="de-DE" b="0" dirty="0"/>
              <a:t> </a:t>
            </a:r>
            <a:r>
              <a:rPr lang="de-DE" b="0" dirty="0" err="1"/>
              <a:t>l'UE</a:t>
            </a:r>
            <a:r>
              <a:rPr lang="de-DE" b="0" dirty="0"/>
              <a:t>.</a:t>
            </a:r>
          </a:p>
          <a:p>
            <a:pPr marL="483032" indent="-241516"/>
            <a:endParaRPr lang="de-DE" b="0" dirty="0"/>
          </a:p>
          <a:p>
            <a:pPr marL="483032" indent="-241516"/>
            <a:r>
              <a:rPr lang="de-DE" b="0" dirty="0"/>
              <a:t>Logo </a:t>
            </a:r>
            <a:r>
              <a:rPr lang="de-DE" b="0" dirty="0" err="1"/>
              <a:t>bio</a:t>
            </a:r>
            <a:r>
              <a:rPr lang="de-DE" b="0" dirty="0"/>
              <a:t> de </a:t>
            </a:r>
            <a:r>
              <a:rPr lang="de-DE" b="0" dirty="0" err="1"/>
              <a:t>l'UE</a:t>
            </a:r>
            <a:r>
              <a:rPr lang="de-DE" b="0" dirty="0"/>
              <a:t> </a:t>
            </a:r>
            <a:r>
              <a:rPr lang="de-DE" b="0" dirty="0" err="1"/>
              <a:t>obligatoireLe</a:t>
            </a:r>
            <a:r>
              <a:rPr lang="de-DE" b="0" dirty="0"/>
              <a:t> logo </a:t>
            </a:r>
            <a:r>
              <a:rPr lang="de-DE" b="0" dirty="0" err="1"/>
              <a:t>bio</a:t>
            </a:r>
            <a:r>
              <a:rPr lang="de-DE" b="0" dirty="0"/>
              <a:t> de </a:t>
            </a:r>
            <a:r>
              <a:rPr lang="de-DE" b="0" dirty="0" err="1"/>
              <a:t>l'UE</a:t>
            </a:r>
            <a:r>
              <a:rPr lang="de-DE" b="0" dirty="0"/>
              <a:t> (la </a:t>
            </a:r>
            <a:r>
              <a:rPr lang="de-DE" b="0" dirty="0" err="1"/>
              <a:t>feuille</a:t>
            </a:r>
            <a:r>
              <a:rPr lang="de-DE" b="0" dirty="0"/>
              <a:t> verte </a:t>
            </a:r>
            <a:r>
              <a:rPr lang="de-DE" b="0" dirty="0" err="1"/>
              <a:t>composée</a:t>
            </a:r>
            <a:r>
              <a:rPr lang="de-DE" b="0" dirty="0"/>
              <a:t> </a:t>
            </a:r>
            <a:r>
              <a:rPr lang="de-DE" b="0" dirty="0" err="1"/>
              <a:t>d'étoiles</a:t>
            </a:r>
            <a:r>
              <a:rPr lang="de-DE" b="0" dirty="0"/>
              <a:t>) </a:t>
            </a:r>
            <a:r>
              <a:rPr lang="de-DE" b="0" dirty="0" err="1"/>
              <a:t>est</a:t>
            </a:r>
            <a:r>
              <a:rPr lang="de-DE" b="0" dirty="0"/>
              <a:t> </a:t>
            </a:r>
            <a:r>
              <a:rPr lang="de-DE" b="0" dirty="0" err="1"/>
              <a:t>obligatoire</a:t>
            </a:r>
            <a:r>
              <a:rPr lang="de-DE" b="0" dirty="0"/>
              <a:t> </a:t>
            </a:r>
            <a:r>
              <a:rPr lang="de-DE" b="0" dirty="0" err="1"/>
              <a:t>pour</a:t>
            </a:r>
            <a:r>
              <a:rPr lang="de-DE" b="0" dirty="0"/>
              <a:t> </a:t>
            </a:r>
            <a:r>
              <a:rPr lang="de-DE" b="0" dirty="0" err="1"/>
              <a:t>tous</a:t>
            </a:r>
            <a:r>
              <a:rPr lang="de-DE" b="0" dirty="0"/>
              <a:t> </a:t>
            </a:r>
            <a:r>
              <a:rPr lang="de-DE" b="0" dirty="0" err="1"/>
              <a:t>les</a:t>
            </a:r>
            <a:r>
              <a:rPr lang="de-DE" b="0" dirty="0"/>
              <a:t> </a:t>
            </a:r>
            <a:r>
              <a:rPr lang="de-DE" b="0" dirty="0" err="1"/>
              <a:t>aliments</a:t>
            </a:r>
            <a:r>
              <a:rPr lang="de-DE" b="0" dirty="0"/>
              <a:t> </a:t>
            </a:r>
            <a:r>
              <a:rPr lang="de-DE" b="0" dirty="0" err="1"/>
              <a:t>biologiques</a:t>
            </a:r>
            <a:r>
              <a:rPr lang="de-DE" b="0" dirty="0"/>
              <a:t> </a:t>
            </a:r>
            <a:r>
              <a:rPr lang="de-DE" b="0" dirty="0" err="1"/>
              <a:t>préemballés</a:t>
            </a:r>
            <a:r>
              <a:rPr lang="de-DE" b="0" dirty="0"/>
              <a:t> </a:t>
            </a:r>
            <a:r>
              <a:rPr lang="de-DE" b="0" dirty="0" err="1"/>
              <a:t>qui</a:t>
            </a:r>
            <a:r>
              <a:rPr lang="de-DE" b="0" dirty="0"/>
              <a:t> </a:t>
            </a:r>
            <a:r>
              <a:rPr lang="de-DE" b="0" dirty="0" err="1"/>
              <a:t>sont</a:t>
            </a:r>
            <a:r>
              <a:rPr lang="de-DE" b="0" dirty="0"/>
              <a:t> </a:t>
            </a:r>
            <a:r>
              <a:rPr lang="de-DE" b="0" dirty="0" err="1"/>
              <a:t>produits</a:t>
            </a:r>
            <a:r>
              <a:rPr lang="de-DE" b="0" dirty="0"/>
              <a:t> au sein de </a:t>
            </a:r>
            <a:r>
              <a:rPr lang="de-DE" b="0" dirty="0" err="1"/>
              <a:t>l'UE</a:t>
            </a:r>
            <a:r>
              <a:rPr lang="de-DE" b="0" dirty="0"/>
              <a:t> et </a:t>
            </a:r>
            <a:r>
              <a:rPr lang="de-DE" b="0" dirty="0" err="1"/>
              <a:t>commercialisés</a:t>
            </a:r>
            <a:r>
              <a:rPr lang="de-DE" b="0" dirty="0"/>
              <a:t> en tant </a:t>
            </a:r>
            <a:r>
              <a:rPr lang="de-DE" b="0" dirty="0" err="1"/>
              <a:t>que</a:t>
            </a:r>
            <a:r>
              <a:rPr lang="de-DE" b="0" dirty="0"/>
              <a:t> </a:t>
            </a:r>
            <a:r>
              <a:rPr lang="de-DE" b="0" dirty="0" err="1"/>
              <a:t>tels</a:t>
            </a:r>
            <a:r>
              <a:rPr lang="de-DE" b="0" dirty="0"/>
              <a:t>.</a:t>
            </a:r>
            <a:endParaRPr b="0" dirty="0"/>
          </a:p>
          <a:p>
            <a:pPr marL="483032" indent="-241516"/>
            <a:endParaRPr b="0" dirty="0"/>
          </a:p>
          <a:p>
            <a:pPr marL="483032" indent="-241516"/>
            <a:r>
              <a:rPr lang="de-DE" b="0" dirty="0" err="1"/>
              <a:t>Critères</a:t>
            </a:r>
            <a:r>
              <a:rPr lang="de-DE" b="0" dirty="0"/>
              <a:t> </a:t>
            </a:r>
            <a:r>
              <a:rPr lang="de-DE" b="0" dirty="0" err="1"/>
              <a:t>biologiques</a:t>
            </a:r>
            <a:r>
              <a:rPr lang="de-DE" b="0" dirty="0"/>
              <a:t> </a:t>
            </a:r>
            <a:r>
              <a:rPr lang="de-DE" b="0" dirty="0" err="1"/>
              <a:t>essentiels</a:t>
            </a:r>
            <a:r>
              <a:rPr lang="de-DE" b="0" dirty="0"/>
              <a:t> – </a:t>
            </a:r>
            <a:r>
              <a:rPr lang="de-DE" b="0" dirty="0" err="1"/>
              <a:t>conformité</a:t>
            </a:r>
            <a:r>
              <a:rPr lang="de-DE" b="0" dirty="0"/>
              <a:t> </a:t>
            </a:r>
            <a:r>
              <a:rPr lang="de-DE" b="0" dirty="0" err="1"/>
              <a:t>d'au</a:t>
            </a:r>
            <a:r>
              <a:rPr lang="de-DE" b="0" dirty="0"/>
              <a:t> </a:t>
            </a:r>
            <a:r>
              <a:rPr lang="de-DE" b="0" dirty="0" err="1"/>
              <a:t>moins</a:t>
            </a:r>
            <a:r>
              <a:rPr lang="de-DE" b="0" dirty="0"/>
              <a:t> 95 % Pour </a:t>
            </a:r>
            <a:r>
              <a:rPr lang="de-DE" b="0" dirty="0" err="1"/>
              <a:t>obtenir</a:t>
            </a:r>
            <a:r>
              <a:rPr lang="de-DE" b="0" dirty="0"/>
              <a:t> le </a:t>
            </a:r>
            <a:r>
              <a:rPr lang="de-DE" b="0" dirty="0" err="1"/>
              <a:t>label</a:t>
            </a:r>
            <a:r>
              <a:rPr lang="de-DE" b="0" dirty="0"/>
              <a:t>, au </a:t>
            </a:r>
            <a:r>
              <a:rPr lang="de-DE" b="0" dirty="0" err="1"/>
              <a:t>moins</a:t>
            </a:r>
            <a:r>
              <a:rPr lang="de-DE" b="0" dirty="0"/>
              <a:t> 95 % des </a:t>
            </a:r>
            <a:r>
              <a:rPr lang="de-DE" b="0" dirty="0" err="1"/>
              <a:t>ingrédients</a:t>
            </a:r>
            <a:r>
              <a:rPr lang="de-DE" b="0" dirty="0"/>
              <a:t> </a:t>
            </a:r>
            <a:r>
              <a:rPr lang="de-DE" b="0" dirty="0" err="1"/>
              <a:t>doivent</a:t>
            </a:r>
            <a:r>
              <a:rPr lang="de-DE" b="0" dirty="0"/>
              <a:t> </a:t>
            </a:r>
            <a:r>
              <a:rPr lang="de-DE" b="0" dirty="0" err="1"/>
              <a:t>provenir</a:t>
            </a:r>
            <a:r>
              <a:rPr lang="de-DE" b="0" dirty="0"/>
              <a:t> de </a:t>
            </a:r>
            <a:r>
              <a:rPr lang="de-DE" b="0" dirty="0" err="1"/>
              <a:t>l'agriculture</a:t>
            </a:r>
            <a:r>
              <a:rPr lang="de-DE" b="0" dirty="0"/>
              <a:t> </a:t>
            </a:r>
            <a:r>
              <a:rPr lang="de-DE" b="0" dirty="0" err="1"/>
              <a:t>biologique</a:t>
            </a:r>
            <a:r>
              <a:rPr lang="de-DE" b="0" dirty="0"/>
              <a:t> </a:t>
            </a:r>
            <a:r>
              <a:rPr lang="de-DE" b="0" dirty="0" err="1"/>
              <a:t>contrôlée</a:t>
            </a:r>
            <a:r>
              <a:rPr lang="de-DE" b="0" dirty="0"/>
              <a:t>. </a:t>
            </a:r>
            <a:r>
              <a:rPr lang="de-DE" b="0" dirty="0" err="1"/>
              <a:t>Parmi</a:t>
            </a:r>
            <a:r>
              <a:rPr lang="de-DE" b="0" dirty="0"/>
              <a:t> </a:t>
            </a:r>
            <a:r>
              <a:rPr lang="de-DE" b="0" dirty="0" err="1"/>
              <a:t>les</a:t>
            </a:r>
            <a:r>
              <a:rPr lang="de-DE" b="0" dirty="0"/>
              <a:t> </a:t>
            </a:r>
            <a:r>
              <a:rPr lang="de-DE" b="0" dirty="0" err="1"/>
              <a:t>critères</a:t>
            </a:r>
            <a:r>
              <a:rPr lang="de-DE" b="0" dirty="0"/>
              <a:t> </a:t>
            </a:r>
            <a:r>
              <a:rPr lang="de-DE" b="0" dirty="0" err="1"/>
              <a:t>fondamentaux</a:t>
            </a:r>
            <a:r>
              <a:rPr lang="de-DE" b="0" dirty="0"/>
              <a:t>, on </a:t>
            </a:r>
            <a:r>
              <a:rPr lang="de-DE" b="0" dirty="0" err="1"/>
              <a:t>trouve</a:t>
            </a:r>
            <a:r>
              <a:rPr lang="de-DE" b="0" dirty="0"/>
              <a:t> :</a:t>
            </a:r>
          </a:p>
          <a:p>
            <a:pPr marL="483032" indent="-241516"/>
            <a:r>
              <a:rPr lang="de-DE" b="0" dirty="0"/>
              <a:t>- Pas de </a:t>
            </a:r>
            <a:r>
              <a:rPr lang="de-DE" b="0" dirty="0" err="1"/>
              <a:t>pesticides</a:t>
            </a:r>
            <a:r>
              <a:rPr lang="de-DE" b="0" dirty="0"/>
              <a:t> </a:t>
            </a:r>
            <a:r>
              <a:rPr lang="de-DE" b="0" dirty="0" err="1"/>
              <a:t>ni</a:t>
            </a:r>
            <a:r>
              <a:rPr lang="de-DE" b="0" dirty="0"/>
              <a:t> </a:t>
            </a:r>
            <a:r>
              <a:rPr lang="de-DE" b="0" dirty="0" err="1"/>
              <a:t>d'engrais</a:t>
            </a:r>
            <a:r>
              <a:rPr lang="de-DE" b="0" dirty="0"/>
              <a:t> </a:t>
            </a:r>
            <a:r>
              <a:rPr lang="de-DE" b="0" dirty="0" err="1"/>
              <a:t>chimiques</a:t>
            </a:r>
            <a:r>
              <a:rPr lang="de-DE" b="0" dirty="0"/>
              <a:t> – </a:t>
            </a:r>
            <a:r>
              <a:rPr lang="de-DE" b="0" dirty="0" err="1"/>
              <a:t>seules</a:t>
            </a:r>
            <a:r>
              <a:rPr lang="de-DE" b="0" dirty="0"/>
              <a:t> </a:t>
            </a:r>
            <a:r>
              <a:rPr lang="de-DE" b="0" dirty="0" err="1"/>
              <a:t>les</a:t>
            </a:r>
            <a:r>
              <a:rPr lang="de-DE" b="0" dirty="0"/>
              <a:t> </a:t>
            </a:r>
            <a:r>
              <a:rPr lang="de-DE" b="0" dirty="0" err="1"/>
              <a:t>substances</a:t>
            </a:r>
            <a:r>
              <a:rPr lang="de-DE" b="0" dirty="0"/>
              <a:t> </a:t>
            </a:r>
            <a:r>
              <a:rPr lang="de-DE" b="0" dirty="0" err="1"/>
              <a:t>naturelles</a:t>
            </a:r>
            <a:r>
              <a:rPr lang="de-DE" b="0" dirty="0"/>
              <a:t> </a:t>
            </a:r>
            <a:r>
              <a:rPr lang="de-DE" b="0" dirty="0" err="1"/>
              <a:t>sont</a:t>
            </a:r>
            <a:r>
              <a:rPr lang="de-DE" b="0" dirty="0"/>
              <a:t> </a:t>
            </a:r>
            <a:r>
              <a:rPr lang="de-DE" b="0" dirty="0" err="1"/>
              <a:t>autorisées</a:t>
            </a:r>
            <a:r>
              <a:rPr lang="de-DE" b="0" dirty="0"/>
              <a:t>.</a:t>
            </a:r>
          </a:p>
          <a:p>
            <a:pPr marL="483032" indent="-241516"/>
            <a:r>
              <a:rPr lang="de-DE" b="0" dirty="0"/>
              <a:t>- </a:t>
            </a:r>
            <a:r>
              <a:rPr lang="de-DE" b="0" dirty="0" err="1"/>
              <a:t>Normes</a:t>
            </a:r>
            <a:r>
              <a:rPr lang="de-DE" b="0" dirty="0"/>
              <a:t> de </a:t>
            </a:r>
            <a:r>
              <a:rPr lang="de-DE" b="0" dirty="0" err="1"/>
              <a:t>bien-être</a:t>
            </a:r>
            <a:r>
              <a:rPr lang="de-DE" b="0" dirty="0"/>
              <a:t> </a:t>
            </a:r>
            <a:r>
              <a:rPr lang="de-DE" b="0" dirty="0" err="1"/>
              <a:t>animal</a:t>
            </a:r>
            <a:r>
              <a:rPr lang="de-DE" b="0" dirty="0"/>
              <a:t> – </a:t>
            </a:r>
            <a:r>
              <a:rPr lang="de-DE" b="0" dirty="0" err="1"/>
              <a:t>y</a:t>
            </a:r>
            <a:r>
              <a:rPr lang="de-DE" b="0" dirty="0"/>
              <a:t> </a:t>
            </a:r>
            <a:r>
              <a:rPr lang="de-DE" b="0" dirty="0" err="1"/>
              <a:t>compris</a:t>
            </a:r>
            <a:r>
              <a:rPr lang="de-DE" b="0" dirty="0"/>
              <a:t> </a:t>
            </a:r>
            <a:r>
              <a:rPr lang="de-DE" b="0" dirty="0" err="1"/>
              <a:t>une</a:t>
            </a:r>
            <a:r>
              <a:rPr lang="de-DE" b="0" dirty="0"/>
              <a:t> </a:t>
            </a:r>
            <a:r>
              <a:rPr lang="de-DE" b="0" dirty="0" err="1"/>
              <a:t>limitation</a:t>
            </a:r>
            <a:r>
              <a:rPr lang="de-DE" b="0" dirty="0"/>
              <a:t> de la </a:t>
            </a:r>
            <a:r>
              <a:rPr lang="de-DE" b="0" dirty="0" err="1"/>
              <a:t>densité</a:t>
            </a:r>
            <a:r>
              <a:rPr lang="de-DE" b="0" dirty="0"/>
              <a:t> </a:t>
            </a:r>
            <a:r>
              <a:rPr lang="de-DE" b="0" dirty="0" err="1"/>
              <a:t>animale</a:t>
            </a:r>
            <a:r>
              <a:rPr lang="de-DE" b="0" dirty="0"/>
              <a:t> par </a:t>
            </a:r>
            <a:r>
              <a:rPr lang="de-DE" b="0" dirty="0" err="1"/>
              <a:t>hectare</a:t>
            </a:r>
            <a:r>
              <a:rPr lang="de-DE" b="0" dirty="0"/>
              <a:t> et </a:t>
            </a:r>
            <a:r>
              <a:rPr lang="de-DE" b="0" dirty="0" err="1"/>
              <a:t>un</a:t>
            </a:r>
            <a:r>
              <a:rPr lang="de-DE" b="0" dirty="0"/>
              <a:t> </a:t>
            </a:r>
            <a:r>
              <a:rPr lang="de-DE" b="0" dirty="0" err="1"/>
              <a:t>élevage</a:t>
            </a:r>
            <a:r>
              <a:rPr lang="de-DE" b="0" dirty="0"/>
              <a:t> </a:t>
            </a:r>
            <a:r>
              <a:rPr lang="de-DE" b="0" dirty="0" err="1"/>
              <a:t>adapté</a:t>
            </a:r>
            <a:r>
              <a:rPr lang="de-DE" b="0" dirty="0"/>
              <a:t> à </a:t>
            </a:r>
            <a:r>
              <a:rPr lang="de-DE" b="0" dirty="0" err="1"/>
              <a:t>l'espèce</a:t>
            </a:r>
            <a:r>
              <a:rPr lang="de-DE" b="0" dirty="0"/>
              <a:t>.</a:t>
            </a:r>
          </a:p>
          <a:p>
            <a:pPr marL="483032" indent="-241516"/>
            <a:r>
              <a:rPr lang="de-DE" b="0" dirty="0"/>
              <a:t>- Aliments </a:t>
            </a:r>
            <a:r>
              <a:rPr lang="de-DE" b="0" dirty="0" err="1"/>
              <a:t>biologiques</a:t>
            </a:r>
            <a:r>
              <a:rPr lang="de-DE" b="0" dirty="0"/>
              <a:t> et </a:t>
            </a:r>
            <a:r>
              <a:rPr lang="de-DE" b="0" dirty="0" err="1"/>
              <a:t>interdiction</a:t>
            </a:r>
            <a:r>
              <a:rPr lang="de-DE" b="0" dirty="0"/>
              <a:t> des </a:t>
            </a:r>
            <a:r>
              <a:rPr lang="de-DE" b="0" dirty="0" err="1"/>
              <a:t>antibiotiques</a:t>
            </a:r>
            <a:r>
              <a:rPr lang="de-DE" b="0" dirty="0"/>
              <a:t>, sauf </a:t>
            </a:r>
            <a:r>
              <a:rPr lang="de-DE" b="0" dirty="0" err="1"/>
              <a:t>pour</a:t>
            </a:r>
            <a:r>
              <a:rPr lang="de-DE" b="0" dirty="0"/>
              <a:t> </a:t>
            </a:r>
            <a:r>
              <a:rPr lang="de-DE" b="0" dirty="0" err="1"/>
              <a:t>les</a:t>
            </a:r>
            <a:r>
              <a:rPr lang="de-DE" b="0" dirty="0"/>
              <a:t> </a:t>
            </a:r>
            <a:r>
              <a:rPr lang="de-DE" b="0" dirty="0" err="1"/>
              <a:t>traitements</a:t>
            </a:r>
            <a:r>
              <a:rPr lang="de-DE" b="0" dirty="0"/>
              <a:t> </a:t>
            </a:r>
            <a:r>
              <a:rPr lang="de-DE" b="0" dirty="0" err="1"/>
              <a:t>médicaux</a:t>
            </a:r>
            <a:r>
              <a:rPr lang="de-DE" b="0" dirty="0"/>
              <a:t> </a:t>
            </a:r>
            <a:r>
              <a:rPr lang="de-DE" b="0" dirty="0" err="1"/>
              <a:t>nécessaires</a:t>
            </a:r>
            <a:r>
              <a:rPr lang="de-DE" b="0" dirty="0"/>
              <a:t>.</a:t>
            </a:r>
          </a:p>
          <a:p>
            <a:pPr marL="483032" indent="-241516"/>
            <a:r>
              <a:rPr lang="de-DE" b="0" dirty="0"/>
              <a:t>- Pas </a:t>
            </a:r>
            <a:r>
              <a:rPr lang="de-DE" b="0" dirty="0" err="1"/>
              <a:t>d'OGM</a:t>
            </a:r>
            <a:r>
              <a:rPr lang="de-DE" b="0" dirty="0"/>
              <a:t> – </a:t>
            </a:r>
            <a:r>
              <a:rPr lang="de-DE" b="0" dirty="0" err="1"/>
              <a:t>les</a:t>
            </a:r>
            <a:r>
              <a:rPr lang="de-DE" b="0" dirty="0"/>
              <a:t> OGM </a:t>
            </a:r>
            <a:r>
              <a:rPr lang="de-DE" b="0" dirty="0" err="1"/>
              <a:t>sont</a:t>
            </a:r>
            <a:r>
              <a:rPr lang="de-DE" b="0" dirty="0"/>
              <a:t> </a:t>
            </a:r>
            <a:r>
              <a:rPr lang="de-DE" b="0" dirty="0" err="1"/>
              <a:t>strictement</a:t>
            </a:r>
            <a:r>
              <a:rPr lang="de-DE" b="0" dirty="0"/>
              <a:t> </a:t>
            </a:r>
            <a:r>
              <a:rPr lang="de-DE" b="0" dirty="0" err="1"/>
              <a:t>interdits</a:t>
            </a:r>
            <a:r>
              <a:rPr lang="de-DE" b="0" dirty="0"/>
              <a:t>.</a:t>
            </a:r>
          </a:p>
          <a:p>
            <a:pPr marL="483032" indent="-241516"/>
            <a:r>
              <a:rPr lang="de-DE" b="0" dirty="0"/>
              <a:t>- </a:t>
            </a:r>
            <a:r>
              <a:rPr lang="de-DE" b="0" dirty="0" err="1"/>
              <a:t>Utilisation</a:t>
            </a:r>
            <a:r>
              <a:rPr lang="de-DE" b="0" dirty="0"/>
              <a:t> </a:t>
            </a:r>
            <a:r>
              <a:rPr lang="de-DE" b="0" dirty="0" err="1"/>
              <a:t>limitée</a:t>
            </a:r>
            <a:r>
              <a:rPr lang="de-DE" b="0" dirty="0"/>
              <a:t> des </a:t>
            </a:r>
            <a:r>
              <a:rPr lang="de-DE" b="0" dirty="0" err="1"/>
              <a:t>additifs</a:t>
            </a:r>
            <a:r>
              <a:rPr lang="de-DE" b="0" dirty="0"/>
              <a:t> – </a:t>
            </a:r>
            <a:r>
              <a:rPr lang="de-DE" b="0" dirty="0" err="1"/>
              <a:t>seuls</a:t>
            </a:r>
            <a:r>
              <a:rPr lang="de-DE" b="0" dirty="0"/>
              <a:t> 53 </a:t>
            </a:r>
            <a:r>
              <a:rPr lang="de-DE" b="0" dirty="0" err="1"/>
              <a:t>additifs</a:t>
            </a:r>
            <a:r>
              <a:rPr lang="de-DE" b="0" dirty="0"/>
              <a:t> </a:t>
            </a:r>
            <a:r>
              <a:rPr lang="de-DE" b="0" dirty="0" err="1"/>
              <a:t>autorisés</a:t>
            </a:r>
            <a:r>
              <a:rPr lang="de-DE" b="0" dirty="0"/>
              <a:t> </a:t>
            </a:r>
            <a:r>
              <a:rPr lang="de-DE" b="0" dirty="0" err="1"/>
              <a:t>sont</a:t>
            </a:r>
            <a:r>
              <a:rPr lang="de-DE" b="0" dirty="0"/>
              <a:t> </a:t>
            </a:r>
            <a:r>
              <a:rPr lang="de-DE" b="0" dirty="0" err="1"/>
              <a:t>autorisés</a:t>
            </a:r>
            <a:r>
              <a:rPr lang="de-DE" b="0" dirty="0"/>
              <a:t> </a:t>
            </a:r>
            <a:r>
              <a:rPr lang="de-DE" b="0" dirty="0" err="1"/>
              <a:t>dans</a:t>
            </a:r>
            <a:r>
              <a:rPr lang="de-DE" b="0" dirty="0"/>
              <a:t> </a:t>
            </a:r>
            <a:r>
              <a:rPr lang="de-DE" b="0" dirty="0" err="1"/>
              <a:t>les</a:t>
            </a:r>
            <a:r>
              <a:rPr lang="de-DE" b="0" dirty="0"/>
              <a:t> </a:t>
            </a:r>
            <a:r>
              <a:rPr lang="de-DE" b="0" dirty="0" err="1"/>
              <a:t>aliments</a:t>
            </a:r>
            <a:r>
              <a:rPr lang="de-DE" b="0" dirty="0"/>
              <a:t> </a:t>
            </a:r>
            <a:r>
              <a:rPr lang="de-DE" b="0" dirty="0" err="1"/>
              <a:t>biologiques</a:t>
            </a:r>
            <a:r>
              <a:rPr lang="de-DE" b="0" dirty="0"/>
              <a:t> </a:t>
            </a:r>
            <a:r>
              <a:rPr lang="de-DE" b="0" dirty="0" err="1"/>
              <a:t>transformés</a:t>
            </a:r>
            <a:r>
              <a:rPr lang="de-DE" b="0" dirty="0"/>
              <a:t>, contre plus de 300 </a:t>
            </a:r>
            <a:r>
              <a:rPr lang="de-DE" b="0" dirty="0" err="1"/>
              <a:t>dans</a:t>
            </a:r>
            <a:r>
              <a:rPr lang="de-DE" b="0" dirty="0"/>
              <a:t> </a:t>
            </a:r>
            <a:r>
              <a:rPr lang="de-DE" b="0" dirty="0" err="1"/>
              <a:t>les</a:t>
            </a:r>
            <a:r>
              <a:rPr lang="de-DE" b="0" dirty="0"/>
              <a:t> </a:t>
            </a:r>
            <a:r>
              <a:rPr lang="de-DE" b="0" dirty="0" err="1"/>
              <a:t>aliments</a:t>
            </a:r>
            <a:r>
              <a:rPr lang="de-DE" b="0" dirty="0"/>
              <a:t> </a:t>
            </a:r>
            <a:r>
              <a:rPr lang="de-DE" b="0" dirty="0" err="1"/>
              <a:t>conventionnels</a:t>
            </a:r>
            <a:r>
              <a:rPr lang="de-DE" b="0" dirty="0"/>
              <a:t>.</a:t>
            </a:r>
          </a:p>
          <a:p>
            <a:pPr marL="483032" indent="-241516"/>
            <a:r>
              <a:rPr lang="de-DE" b="0" dirty="0"/>
              <a:t>Ces </a:t>
            </a:r>
            <a:r>
              <a:rPr lang="de-DE" b="0" dirty="0" err="1"/>
              <a:t>réglementations</a:t>
            </a:r>
            <a:r>
              <a:rPr lang="de-DE" b="0" dirty="0"/>
              <a:t> </a:t>
            </a:r>
            <a:r>
              <a:rPr lang="de-DE" b="0" dirty="0" err="1"/>
              <a:t>visent</a:t>
            </a:r>
            <a:r>
              <a:rPr lang="de-DE" b="0" dirty="0"/>
              <a:t> à </a:t>
            </a:r>
            <a:r>
              <a:rPr lang="de-DE" b="0" dirty="0" err="1"/>
              <a:t>promouvoir</a:t>
            </a:r>
            <a:r>
              <a:rPr lang="de-DE" b="0" dirty="0"/>
              <a:t> la </a:t>
            </a:r>
            <a:r>
              <a:rPr lang="de-DE" b="0" dirty="0" err="1"/>
              <a:t>protection</a:t>
            </a:r>
            <a:r>
              <a:rPr lang="de-DE" b="0" dirty="0"/>
              <a:t> de </a:t>
            </a:r>
            <a:r>
              <a:rPr lang="de-DE" b="0" dirty="0" err="1"/>
              <a:t>l'environnement</a:t>
            </a:r>
            <a:r>
              <a:rPr lang="de-DE" b="0" dirty="0"/>
              <a:t>, le </a:t>
            </a:r>
            <a:r>
              <a:rPr lang="de-DE" b="0" dirty="0" err="1"/>
              <a:t>bien-être</a:t>
            </a:r>
            <a:r>
              <a:rPr lang="de-DE" b="0" dirty="0"/>
              <a:t> </a:t>
            </a:r>
            <a:r>
              <a:rPr lang="de-DE" b="0" dirty="0" err="1"/>
              <a:t>animal</a:t>
            </a:r>
            <a:r>
              <a:rPr lang="de-DE" b="0" dirty="0"/>
              <a:t> et la </a:t>
            </a:r>
            <a:r>
              <a:rPr lang="de-DE" b="0" dirty="0" err="1"/>
              <a:t>confiance</a:t>
            </a:r>
            <a:r>
              <a:rPr lang="de-DE" b="0" dirty="0"/>
              <a:t> des </a:t>
            </a:r>
            <a:r>
              <a:rPr lang="de-DE" b="0" dirty="0" err="1"/>
              <a:t>consommateurs</a:t>
            </a:r>
            <a:r>
              <a:rPr lang="de-DE" b="0" dirty="0"/>
              <a:t>.</a:t>
            </a:r>
          </a:p>
          <a:p>
            <a:pPr marL="483032" indent="-241516"/>
            <a:endParaRPr lang="de-DE" b="0" dirty="0"/>
          </a:p>
          <a:p>
            <a:pPr marL="483032" indent="-241516"/>
            <a:r>
              <a:rPr lang="de-DE" b="0" dirty="0" err="1"/>
              <a:t>Contrôles</a:t>
            </a:r>
            <a:r>
              <a:rPr lang="de-DE" b="0" dirty="0"/>
              <a:t> </a:t>
            </a:r>
            <a:r>
              <a:rPr lang="de-DE" b="0" dirty="0" err="1"/>
              <a:t>réguliers</a:t>
            </a:r>
            <a:r>
              <a:rPr lang="de-DE" b="0" dirty="0"/>
              <a:t> par des </a:t>
            </a:r>
            <a:r>
              <a:rPr lang="de-DE" b="0" dirty="0" err="1"/>
              <a:t>organismes</a:t>
            </a:r>
            <a:r>
              <a:rPr lang="de-DE" b="0" dirty="0"/>
              <a:t> </a:t>
            </a:r>
            <a:r>
              <a:rPr lang="de-DE" b="0" dirty="0" err="1"/>
              <a:t>accrédités</a:t>
            </a:r>
            <a:r>
              <a:rPr lang="de-DE" b="0" dirty="0"/>
              <a:t>. </a:t>
            </a:r>
            <a:r>
              <a:rPr lang="de-DE" b="0" dirty="0" err="1"/>
              <a:t>Toutes</a:t>
            </a:r>
            <a:r>
              <a:rPr lang="de-DE" b="0" dirty="0"/>
              <a:t> </a:t>
            </a:r>
            <a:r>
              <a:rPr lang="de-DE" b="0" dirty="0" err="1"/>
              <a:t>les</a:t>
            </a:r>
            <a:r>
              <a:rPr lang="de-DE" b="0" dirty="0"/>
              <a:t> </a:t>
            </a:r>
            <a:r>
              <a:rPr lang="de-DE" b="0" dirty="0" err="1"/>
              <a:t>exploitations</a:t>
            </a:r>
            <a:r>
              <a:rPr lang="de-DE" b="0" dirty="0"/>
              <a:t> </a:t>
            </a:r>
            <a:r>
              <a:rPr lang="de-DE" b="0" dirty="0" err="1"/>
              <a:t>certifiées</a:t>
            </a:r>
            <a:r>
              <a:rPr lang="de-DE" b="0" dirty="0"/>
              <a:t> </a:t>
            </a:r>
            <a:r>
              <a:rPr lang="de-DE" b="0" dirty="0" err="1"/>
              <a:t>bio</a:t>
            </a:r>
            <a:r>
              <a:rPr lang="de-DE" b="0" dirty="0"/>
              <a:t> </a:t>
            </a:r>
            <a:r>
              <a:rPr lang="de-DE" b="0" dirty="0" err="1"/>
              <a:t>sont</a:t>
            </a:r>
            <a:r>
              <a:rPr lang="de-DE" b="0" dirty="0"/>
              <a:t> </a:t>
            </a:r>
            <a:r>
              <a:rPr lang="de-DE" b="0" dirty="0" err="1"/>
              <a:t>soumises</a:t>
            </a:r>
            <a:r>
              <a:rPr lang="de-DE" b="0" dirty="0"/>
              <a:t> à des </a:t>
            </a:r>
            <a:r>
              <a:rPr lang="de-DE" b="0" dirty="0" err="1"/>
              <a:t>contrôles</a:t>
            </a:r>
            <a:r>
              <a:rPr lang="de-DE" b="0" dirty="0"/>
              <a:t> </a:t>
            </a:r>
            <a:r>
              <a:rPr lang="de-DE" b="0" dirty="0" err="1"/>
              <a:t>annuels</a:t>
            </a:r>
            <a:r>
              <a:rPr lang="de-DE" b="0" dirty="0"/>
              <a:t> par des </a:t>
            </a:r>
            <a:r>
              <a:rPr lang="de-DE" b="0" dirty="0" err="1"/>
              <a:t>organismes</a:t>
            </a:r>
            <a:r>
              <a:rPr lang="de-DE" b="0" dirty="0"/>
              <a:t> de </a:t>
            </a:r>
            <a:r>
              <a:rPr lang="de-DE" b="0" dirty="0" err="1"/>
              <a:t>contrôle</a:t>
            </a:r>
            <a:r>
              <a:rPr lang="de-DE" b="0" dirty="0"/>
              <a:t> </a:t>
            </a:r>
            <a:r>
              <a:rPr lang="de-DE" b="0" dirty="0" err="1"/>
              <a:t>ou</a:t>
            </a:r>
            <a:r>
              <a:rPr lang="de-DE" b="0" dirty="0"/>
              <a:t> des </a:t>
            </a:r>
            <a:r>
              <a:rPr lang="de-DE" b="0" dirty="0" err="1"/>
              <a:t>autorités</a:t>
            </a:r>
            <a:r>
              <a:rPr lang="de-DE" b="0" dirty="0"/>
              <a:t> </a:t>
            </a:r>
            <a:r>
              <a:rPr lang="de-DE" b="0" dirty="0" err="1"/>
              <a:t>accrédités</a:t>
            </a:r>
            <a:r>
              <a:rPr lang="de-DE" b="0" dirty="0"/>
              <a:t>. Cela </a:t>
            </a:r>
            <a:r>
              <a:rPr lang="de-DE" b="0" dirty="0" err="1"/>
              <a:t>garantit</a:t>
            </a:r>
            <a:r>
              <a:rPr lang="de-DE" b="0" dirty="0"/>
              <a:t> le </a:t>
            </a:r>
            <a:r>
              <a:rPr lang="de-DE" b="0" dirty="0" err="1"/>
              <a:t>respect</a:t>
            </a:r>
            <a:r>
              <a:rPr lang="de-DE" b="0" dirty="0"/>
              <a:t> </a:t>
            </a:r>
            <a:r>
              <a:rPr lang="de-DE" b="0" dirty="0" err="1"/>
              <a:t>continu</a:t>
            </a:r>
            <a:r>
              <a:rPr lang="de-DE" b="0" dirty="0"/>
              <a:t> des </a:t>
            </a:r>
            <a:r>
              <a:rPr lang="de-DE" b="0" dirty="0" err="1"/>
              <a:t>règles</a:t>
            </a:r>
            <a:r>
              <a:rPr lang="de-DE" b="0" dirty="0"/>
              <a:t> </a:t>
            </a:r>
            <a:r>
              <a:rPr lang="de-DE" b="0" dirty="0" err="1"/>
              <a:t>bio</a:t>
            </a:r>
            <a:r>
              <a:rPr lang="de-DE" b="0" dirty="0"/>
              <a:t> et </a:t>
            </a:r>
            <a:r>
              <a:rPr lang="de-DE" b="0" dirty="0" err="1"/>
              <a:t>empêche</a:t>
            </a:r>
            <a:r>
              <a:rPr lang="de-DE" b="0" dirty="0"/>
              <a:t> </a:t>
            </a:r>
            <a:r>
              <a:rPr lang="de-DE" b="0" dirty="0" err="1"/>
              <a:t>l'utilisation</a:t>
            </a:r>
            <a:r>
              <a:rPr lang="de-DE" b="0" dirty="0"/>
              <a:t> abusive du </a:t>
            </a:r>
            <a:r>
              <a:rPr lang="de-DE" b="0" dirty="0" err="1"/>
              <a:t>label</a:t>
            </a:r>
            <a:r>
              <a:rPr lang="de-DE" b="0" dirty="0"/>
              <a:t> </a:t>
            </a:r>
            <a:r>
              <a:rPr lang="de-DE" b="0" dirty="0" err="1"/>
              <a:t>bio</a:t>
            </a:r>
            <a:r>
              <a:rPr lang="de-DE" b="0" dirty="0"/>
              <a:t>.</a:t>
            </a:r>
            <a:endParaRPr b="0" dirty="0"/>
          </a:p>
        </p:txBody>
      </p:sp>
      <p:sp>
        <p:nvSpPr>
          <p:cNvPr id="474" name="Google Shape;474;p64: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38</a:t>
            </a:fld>
            <a:endParaRPr sz="13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81" name="Google Shape;481;p65: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a:t>Si la </a:t>
            </a:r>
            <a:r>
              <a:rPr lang="de-DE" dirty="0" err="1"/>
              <a:t>certification</a:t>
            </a:r>
            <a:r>
              <a:rPr lang="de-DE" dirty="0"/>
              <a:t> </a:t>
            </a:r>
            <a:r>
              <a:rPr lang="de-DE" dirty="0" err="1"/>
              <a:t>biologique</a:t>
            </a:r>
            <a:r>
              <a:rPr lang="de-DE" dirty="0"/>
              <a:t> de </a:t>
            </a:r>
            <a:r>
              <a:rPr lang="de-DE" dirty="0" err="1"/>
              <a:t>l'UE</a:t>
            </a:r>
            <a:r>
              <a:rPr lang="de-DE" dirty="0"/>
              <a:t> </a:t>
            </a:r>
            <a:r>
              <a:rPr lang="de-DE" dirty="0" err="1"/>
              <a:t>garantit</a:t>
            </a:r>
            <a:r>
              <a:rPr lang="de-DE" dirty="0"/>
              <a:t> </a:t>
            </a:r>
            <a:r>
              <a:rPr lang="de-DE" dirty="0" err="1"/>
              <a:t>un</a:t>
            </a:r>
            <a:r>
              <a:rPr lang="de-DE" dirty="0"/>
              <a:t> </a:t>
            </a:r>
            <a:r>
              <a:rPr lang="de-DE" dirty="0" err="1"/>
              <a:t>niveau</a:t>
            </a:r>
            <a:r>
              <a:rPr lang="de-DE" dirty="0"/>
              <a:t> </a:t>
            </a:r>
            <a:r>
              <a:rPr lang="de-DE" dirty="0" err="1"/>
              <a:t>minimum</a:t>
            </a:r>
            <a:r>
              <a:rPr lang="de-DE" dirty="0"/>
              <a:t> de </a:t>
            </a:r>
            <a:r>
              <a:rPr lang="de-DE" dirty="0" err="1"/>
              <a:t>conformité</a:t>
            </a:r>
            <a:r>
              <a:rPr lang="de-DE" dirty="0"/>
              <a:t>, </a:t>
            </a:r>
            <a:r>
              <a:rPr lang="de-DE" dirty="0" err="1"/>
              <a:t>tous</a:t>
            </a:r>
            <a:r>
              <a:rPr lang="de-DE" dirty="0"/>
              <a:t> </a:t>
            </a:r>
            <a:r>
              <a:rPr lang="de-DE" dirty="0" err="1"/>
              <a:t>les</a:t>
            </a:r>
            <a:r>
              <a:rPr lang="de-DE" dirty="0"/>
              <a:t> </a:t>
            </a:r>
            <a:r>
              <a:rPr lang="de-DE" dirty="0" err="1"/>
              <a:t>labels</a:t>
            </a:r>
            <a:r>
              <a:rPr lang="de-DE" dirty="0"/>
              <a:t> </a:t>
            </a:r>
            <a:r>
              <a:rPr lang="de-DE" dirty="0" err="1"/>
              <a:t>bio</a:t>
            </a:r>
            <a:r>
              <a:rPr lang="de-DE" dirty="0"/>
              <a:t> ne se valent </a:t>
            </a:r>
            <a:r>
              <a:rPr lang="de-DE" dirty="0" err="1"/>
              <a:t>pas</a:t>
            </a:r>
            <a:r>
              <a:rPr lang="de-DE" dirty="0"/>
              <a:t>. </a:t>
            </a:r>
            <a:r>
              <a:rPr lang="de-DE" dirty="0" err="1"/>
              <a:t>Certains</a:t>
            </a:r>
            <a:r>
              <a:rPr lang="de-DE" dirty="0"/>
              <a:t> </a:t>
            </a:r>
            <a:r>
              <a:rPr lang="de-DE" dirty="0" err="1"/>
              <a:t>vont</a:t>
            </a:r>
            <a:r>
              <a:rPr lang="de-DE" dirty="0"/>
              <a:t> </a:t>
            </a:r>
            <a:r>
              <a:rPr lang="de-DE" dirty="0" err="1"/>
              <a:t>bien</a:t>
            </a:r>
            <a:r>
              <a:rPr lang="de-DE" dirty="0"/>
              <a:t> au-</a:t>
            </a:r>
            <a:r>
              <a:rPr lang="de-DE" dirty="0" err="1"/>
              <a:t>delà</a:t>
            </a:r>
            <a:r>
              <a:rPr lang="de-DE" dirty="0"/>
              <a:t> des </a:t>
            </a:r>
            <a:r>
              <a:rPr lang="de-DE" dirty="0" err="1"/>
              <a:t>exigences</a:t>
            </a:r>
            <a:r>
              <a:rPr lang="de-DE" dirty="0"/>
              <a:t> minimales de </a:t>
            </a:r>
            <a:r>
              <a:rPr lang="de-DE" dirty="0" err="1"/>
              <a:t>l'UE</a:t>
            </a:r>
            <a:r>
              <a:rPr lang="de-DE" dirty="0"/>
              <a:t>.</a:t>
            </a:r>
          </a:p>
          <a:p>
            <a:pPr marL="483032" indent="-241516"/>
            <a:endParaRPr lang="de-DE" dirty="0"/>
          </a:p>
          <a:p>
            <a:pPr marL="483032" indent="-241516"/>
            <a:r>
              <a:rPr lang="de-DE" dirty="0"/>
              <a:t>Il </a:t>
            </a:r>
            <a:r>
              <a:rPr lang="de-DE" dirty="0" err="1"/>
              <a:t>existe</a:t>
            </a:r>
            <a:r>
              <a:rPr lang="de-DE" dirty="0"/>
              <a:t> des </a:t>
            </a:r>
            <a:r>
              <a:rPr lang="de-DE" dirty="0" err="1"/>
              <a:t>associations</a:t>
            </a:r>
            <a:r>
              <a:rPr lang="de-DE" dirty="0"/>
              <a:t> </a:t>
            </a:r>
            <a:r>
              <a:rPr lang="de-DE" dirty="0" err="1"/>
              <a:t>bio</a:t>
            </a:r>
            <a:r>
              <a:rPr lang="de-DE" dirty="0"/>
              <a:t> </a:t>
            </a:r>
            <a:r>
              <a:rPr lang="de-DE" dirty="0" err="1"/>
              <a:t>privées</a:t>
            </a:r>
            <a:r>
              <a:rPr lang="de-DE" dirty="0"/>
              <a:t> </a:t>
            </a:r>
            <a:r>
              <a:rPr lang="de-DE" dirty="0" err="1"/>
              <a:t>telles</a:t>
            </a:r>
            <a:r>
              <a:rPr lang="de-DE" dirty="0"/>
              <a:t> </a:t>
            </a:r>
            <a:r>
              <a:rPr lang="de-DE" dirty="0" err="1"/>
              <a:t>que</a:t>
            </a:r>
            <a:r>
              <a:rPr lang="de-DE" dirty="0"/>
              <a:t> Demeter, Bioland </a:t>
            </a:r>
            <a:r>
              <a:rPr lang="de-DE" dirty="0" err="1"/>
              <a:t>ou</a:t>
            </a:r>
            <a:r>
              <a:rPr lang="de-DE" dirty="0"/>
              <a:t> Naturland, </a:t>
            </a:r>
            <a:r>
              <a:rPr lang="de-DE" dirty="0" err="1"/>
              <a:t>qui</a:t>
            </a:r>
            <a:r>
              <a:rPr lang="de-DE" dirty="0"/>
              <a:t> </a:t>
            </a:r>
            <a:r>
              <a:rPr lang="de-DE" dirty="0" err="1"/>
              <a:t>appliquent</a:t>
            </a:r>
            <a:r>
              <a:rPr lang="de-DE" dirty="0"/>
              <a:t> des </a:t>
            </a:r>
            <a:r>
              <a:rPr lang="de-DE" dirty="0" err="1"/>
              <a:t>critères</a:t>
            </a:r>
            <a:r>
              <a:rPr lang="de-DE" dirty="0"/>
              <a:t> plus </a:t>
            </a:r>
            <a:r>
              <a:rPr lang="de-DE" dirty="0" err="1"/>
              <a:t>stricts</a:t>
            </a:r>
            <a:r>
              <a:rPr lang="de-DE" dirty="0"/>
              <a:t> </a:t>
            </a:r>
            <a:r>
              <a:rPr lang="de-DE" dirty="0" err="1"/>
              <a:t>que</a:t>
            </a:r>
            <a:r>
              <a:rPr lang="de-DE" dirty="0"/>
              <a:t> </a:t>
            </a:r>
            <a:r>
              <a:rPr lang="de-DE" dirty="0" err="1"/>
              <a:t>les</a:t>
            </a:r>
            <a:r>
              <a:rPr lang="de-DE" dirty="0"/>
              <a:t> </a:t>
            </a:r>
            <a:r>
              <a:rPr lang="de-DE" dirty="0" err="1"/>
              <a:t>réglementations</a:t>
            </a:r>
            <a:r>
              <a:rPr lang="de-DE" dirty="0"/>
              <a:t> de </a:t>
            </a:r>
            <a:r>
              <a:rPr lang="de-DE" dirty="0" err="1"/>
              <a:t>l'UE</a:t>
            </a:r>
            <a:r>
              <a:rPr lang="de-DE" dirty="0"/>
              <a:t>.</a:t>
            </a:r>
          </a:p>
          <a:p>
            <a:pPr marL="483032" indent="-241516"/>
            <a:r>
              <a:rPr lang="de-DE" dirty="0"/>
              <a:t>Ces </a:t>
            </a:r>
            <a:r>
              <a:rPr lang="de-DE" dirty="0" err="1"/>
              <a:t>labels</a:t>
            </a:r>
            <a:r>
              <a:rPr lang="de-DE" dirty="0"/>
              <a:t> </a:t>
            </a:r>
            <a:r>
              <a:rPr lang="de-DE" dirty="0" err="1"/>
              <a:t>reflètent</a:t>
            </a:r>
            <a:r>
              <a:rPr lang="de-DE" dirty="0"/>
              <a:t> </a:t>
            </a:r>
            <a:r>
              <a:rPr lang="de-DE" dirty="0" err="1"/>
              <a:t>souvent</a:t>
            </a:r>
            <a:r>
              <a:rPr lang="de-DE" dirty="0"/>
              <a:t> </a:t>
            </a:r>
            <a:r>
              <a:rPr lang="de-DE" dirty="0" err="1"/>
              <a:t>une</a:t>
            </a:r>
            <a:r>
              <a:rPr lang="de-DE" dirty="0"/>
              <a:t> </a:t>
            </a:r>
            <a:r>
              <a:rPr lang="de-DE" dirty="0" err="1"/>
              <a:t>approche</a:t>
            </a:r>
            <a:r>
              <a:rPr lang="de-DE" dirty="0"/>
              <a:t> plus </a:t>
            </a:r>
            <a:r>
              <a:rPr lang="de-DE" dirty="0" err="1"/>
              <a:t>holistique</a:t>
            </a:r>
            <a:r>
              <a:rPr lang="de-DE" dirty="0"/>
              <a:t> et plus </a:t>
            </a:r>
            <a:r>
              <a:rPr lang="de-DE" dirty="0" err="1"/>
              <a:t>ambitieuse</a:t>
            </a:r>
            <a:r>
              <a:rPr lang="de-DE" dirty="0"/>
              <a:t> de </a:t>
            </a:r>
            <a:r>
              <a:rPr lang="de-DE" dirty="0" err="1"/>
              <a:t>l'agriculture</a:t>
            </a:r>
            <a:r>
              <a:rPr lang="de-DE" dirty="0"/>
              <a:t> </a:t>
            </a:r>
            <a:r>
              <a:rPr lang="de-DE" dirty="0" err="1"/>
              <a:t>biologique</a:t>
            </a:r>
            <a:r>
              <a:rPr lang="de-DE" dirty="0"/>
              <a:t> et </a:t>
            </a:r>
            <a:r>
              <a:rPr lang="de-DE" dirty="0" err="1"/>
              <a:t>reposent</a:t>
            </a:r>
            <a:r>
              <a:rPr lang="de-DE" dirty="0"/>
              <a:t> </a:t>
            </a:r>
            <a:r>
              <a:rPr lang="de-DE" dirty="0" err="1"/>
              <a:t>parfois</a:t>
            </a:r>
            <a:r>
              <a:rPr lang="de-DE" dirty="0"/>
              <a:t> </a:t>
            </a:r>
            <a:r>
              <a:rPr lang="de-DE" dirty="0" err="1"/>
              <a:t>sur</a:t>
            </a:r>
            <a:r>
              <a:rPr lang="de-DE" dirty="0"/>
              <a:t> des </a:t>
            </a:r>
            <a:r>
              <a:rPr lang="de-DE" dirty="0" err="1"/>
              <a:t>principes</a:t>
            </a:r>
            <a:r>
              <a:rPr lang="de-DE" dirty="0"/>
              <a:t> </a:t>
            </a:r>
            <a:r>
              <a:rPr lang="de-DE" dirty="0" err="1"/>
              <a:t>philosophiques</a:t>
            </a:r>
            <a:r>
              <a:rPr lang="de-DE" dirty="0"/>
              <a:t> </a:t>
            </a:r>
            <a:r>
              <a:rPr lang="de-DE" dirty="0" err="1"/>
              <a:t>ou</a:t>
            </a:r>
            <a:r>
              <a:rPr lang="de-DE" dirty="0"/>
              <a:t> </a:t>
            </a:r>
            <a:r>
              <a:rPr lang="de-DE" dirty="0" err="1"/>
              <a:t>éthiques</a:t>
            </a:r>
            <a:r>
              <a:rPr lang="de-DE" dirty="0"/>
              <a:t>, comme c'est le </a:t>
            </a:r>
            <a:r>
              <a:rPr lang="de-DE" dirty="0" err="1"/>
              <a:t>cas</a:t>
            </a:r>
            <a:r>
              <a:rPr lang="de-DE" dirty="0"/>
              <a:t> de </a:t>
            </a:r>
            <a:r>
              <a:rPr lang="de-DE" dirty="0" err="1"/>
              <a:t>l'agriculture</a:t>
            </a:r>
            <a:r>
              <a:rPr lang="de-DE" dirty="0"/>
              <a:t> </a:t>
            </a:r>
            <a:r>
              <a:rPr lang="de-DE" dirty="0" err="1"/>
              <a:t>biodynamique</a:t>
            </a:r>
            <a:r>
              <a:rPr lang="de-DE" dirty="0"/>
              <a:t>.</a:t>
            </a:r>
          </a:p>
          <a:p>
            <a:pPr marL="483032" indent="-241516"/>
            <a:endParaRPr lang="de-DE" dirty="0"/>
          </a:p>
          <a:p>
            <a:pPr marL="483032" indent="-241516"/>
            <a:r>
              <a:rPr lang="de-DE" dirty="0" err="1"/>
              <a:t>Exemples</a:t>
            </a:r>
            <a:r>
              <a:rPr lang="de-DE" dirty="0"/>
              <a:t> de </a:t>
            </a:r>
            <a:r>
              <a:rPr lang="de-DE" dirty="0" err="1"/>
              <a:t>normes</a:t>
            </a:r>
            <a:r>
              <a:rPr lang="de-DE" dirty="0"/>
              <a:t> plus </a:t>
            </a:r>
            <a:r>
              <a:rPr lang="de-DE" dirty="0" err="1"/>
              <a:t>strictes</a:t>
            </a:r>
            <a:endParaRPr lang="de-DE" dirty="0"/>
          </a:p>
          <a:p>
            <a:pPr marL="483032" indent="-241516"/>
            <a:r>
              <a:rPr lang="de-DE" dirty="0"/>
              <a:t>- </a:t>
            </a:r>
            <a:r>
              <a:rPr lang="de-DE" dirty="0" err="1"/>
              <a:t>Conversion</a:t>
            </a:r>
            <a:r>
              <a:rPr lang="de-DE" dirty="0"/>
              <a:t> </a:t>
            </a:r>
            <a:r>
              <a:rPr lang="de-DE" dirty="0" err="1"/>
              <a:t>complète</a:t>
            </a:r>
            <a:r>
              <a:rPr lang="de-DE" dirty="0"/>
              <a:t> de </a:t>
            </a:r>
            <a:r>
              <a:rPr lang="de-DE" dirty="0" err="1"/>
              <a:t>l'exploitation</a:t>
            </a:r>
            <a:r>
              <a:rPr lang="de-DE" dirty="0"/>
              <a:t> : </a:t>
            </a:r>
            <a:r>
              <a:rPr lang="de-DE" dirty="0" err="1"/>
              <a:t>alors</a:t>
            </a:r>
            <a:r>
              <a:rPr lang="de-DE" dirty="0"/>
              <a:t> </a:t>
            </a:r>
            <a:r>
              <a:rPr lang="de-DE" dirty="0" err="1"/>
              <a:t>que</a:t>
            </a:r>
            <a:r>
              <a:rPr lang="de-DE" dirty="0"/>
              <a:t> la </a:t>
            </a:r>
            <a:r>
              <a:rPr lang="de-DE" dirty="0" err="1"/>
              <a:t>réglementation</a:t>
            </a:r>
            <a:r>
              <a:rPr lang="de-DE" dirty="0"/>
              <a:t> </a:t>
            </a:r>
            <a:r>
              <a:rPr lang="de-DE" dirty="0" err="1"/>
              <a:t>européenne</a:t>
            </a:r>
            <a:r>
              <a:rPr lang="de-DE" dirty="0"/>
              <a:t> </a:t>
            </a:r>
            <a:r>
              <a:rPr lang="de-DE" dirty="0" err="1"/>
              <a:t>autorise</a:t>
            </a:r>
            <a:r>
              <a:rPr lang="de-DE" dirty="0"/>
              <a:t> la </a:t>
            </a:r>
            <a:r>
              <a:rPr lang="de-DE" dirty="0" err="1"/>
              <a:t>production</a:t>
            </a:r>
            <a:r>
              <a:rPr lang="de-DE" dirty="0"/>
              <a:t> </a:t>
            </a:r>
            <a:r>
              <a:rPr lang="de-DE" dirty="0" err="1"/>
              <a:t>parallèle</a:t>
            </a:r>
            <a:r>
              <a:rPr lang="de-DE" dirty="0"/>
              <a:t> (c'est-à-</a:t>
            </a:r>
            <a:r>
              <a:rPr lang="de-DE" dirty="0" err="1"/>
              <a:t>dire</a:t>
            </a:r>
            <a:r>
              <a:rPr lang="de-DE" dirty="0"/>
              <a:t> </a:t>
            </a:r>
            <a:r>
              <a:rPr lang="de-DE" dirty="0" err="1"/>
              <a:t>qu'une</a:t>
            </a:r>
            <a:r>
              <a:rPr lang="de-DE" dirty="0"/>
              <a:t> </a:t>
            </a:r>
            <a:r>
              <a:rPr lang="de-DE" dirty="0" err="1"/>
              <a:t>partie</a:t>
            </a:r>
            <a:r>
              <a:rPr lang="de-DE" dirty="0"/>
              <a:t> </a:t>
            </a:r>
            <a:r>
              <a:rPr lang="de-DE" dirty="0" err="1"/>
              <a:t>seulement</a:t>
            </a:r>
            <a:r>
              <a:rPr lang="de-DE" dirty="0"/>
              <a:t> de </a:t>
            </a:r>
            <a:r>
              <a:rPr lang="de-DE" dirty="0" err="1"/>
              <a:t>l'exploitation</a:t>
            </a:r>
            <a:r>
              <a:rPr lang="de-DE" dirty="0"/>
              <a:t> </a:t>
            </a:r>
            <a:r>
              <a:rPr lang="de-DE" dirty="0" err="1"/>
              <a:t>peut</a:t>
            </a:r>
            <a:r>
              <a:rPr lang="de-DE" dirty="0"/>
              <a:t> </a:t>
            </a:r>
            <a:r>
              <a:rPr lang="de-DE" dirty="0" err="1"/>
              <a:t>être</a:t>
            </a:r>
            <a:r>
              <a:rPr lang="de-DE" dirty="0"/>
              <a:t> </a:t>
            </a:r>
            <a:r>
              <a:rPr lang="de-DE" dirty="0" err="1"/>
              <a:t>biologique</a:t>
            </a:r>
            <a:r>
              <a:rPr lang="de-DE" dirty="0"/>
              <a:t>), de </a:t>
            </a:r>
            <a:r>
              <a:rPr lang="de-DE" dirty="0" err="1"/>
              <a:t>nombreux</a:t>
            </a:r>
            <a:r>
              <a:rPr lang="de-DE" dirty="0"/>
              <a:t> </a:t>
            </a:r>
            <a:r>
              <a:rPr lang="de-DE" dirty="0" err="1"/>
              <a:t>labels</a:t>
            </a:r>
            <a:r>
              <a:rPr lang="de-DE" dirty="0"/>
              <a:t> </a:t>
            </a:r>
            <a:r>
              <a:rPr lang="de-DE" dirty="0" err="1"/>
              <a:t>traditionnels</a:t>
            </a:r>
            <a:r>
              <a:rPr lang="de-DE" dirty="0"/>
              <a:t> </a:t>
            </a:r>
            <a:r>
              <a:rPr lang="de-DE" dirty="0" err="1"/>
              <a:t>exigent</a:t>
            </a:r>
            <a:r>
              <a:rPr lang="de-DE" dirty="0"/>
              <a:t> </a:t>
            </a:r>
            <a:r>
              <a:rPr lang="de-DE" dirty="0" err="1"/>
              <a:t>une</a:t>
            </a:r>
            <a:r>
              <a:rPr lang="de-DE" dirty="0"/>
              <a:t> </a:t>
            </a:r>
            <a:r>
              <a:rPr lang="de-DE" dirty="0" err="1"/>
              <a:t>conversion</a:t>
            </a:r>
            <a:r>
              <a:rPr lang="de-DE" dirty="0"/>
              <a:t> </a:t>
            </a:r>
            <a:r>
              <a:rPr lang="de-DE" dirty="0" err="1"/>
              <a:t>complète</a:t>
            </a:r>
            <a:r>
              <a:rPr lang="de-DE" dirty="0"/>
              <a:t> de </a:t>
            </a:r>
            <a:r>
              <a:rPr lang="de-DE" dirty="0" err="1"/>
              <a:t>l'ensemble</a:t>
            </a:r>
            <a:r>
              <a:rPr lang="de-DE" dirty="0"/>
              <a:t> de </a:t>
            </a:r>
            <a:r>
              <a:rPr lang="de-DE" dirty="0" err="1"/>
              <a:t>l'exploitation</a:t>
            </a:r>
            <a:r>
              <a:rPr lang="de-DE" dirty="0"/>
              <a:t>. Cela </a:t>
            </a:r>
            <a:r>
              <a:rPr lang="de-DE" dirty="0" err="1"/>
              <a:t>permet</a:t>
            </a:r>
            <a:r>
              <a:rPr lang="de-DE" dirty="0"/>
              <a:t> </a:t>
            </a:r>
            <a:r>
              <a:rPr lang="de-DE" dirty="0" err="1"/>
              <a:t>d'exclure</a:t>
            </a:r>
            <a:r>
              <a:rPr lang="de-DE" dirty="0"/>
              <a:t> </a:t>
            </a:r>
            <a:r>
              <a:rPr lang="de-DE" dirty="0" err="1"/>
              <a:t>tout</a:t>
            </a:r>
            <a:r>
              <a:rPr lang="de-DE" dirty="0"/>
              <a:t> </a:t>
            </a:r>
            <a:r>
              <a:rPr lang="de-DE" dirty="0" err="1"/>
              <a:t>risque</a:t>
            </a:r>
            <a:r>
              <a:rPr lang="de-DE" dirty="0"/>
              <a:t> de </a:t>
            </a:r>
            <a:r>
              <a:rPr lang="de-DE" dirty="0" err="1"/>
              <a:t>contamination</a:t>
            </a:r>
            <a:r>
              <a:rPr lang="de-DE" dirty="0"/>
              <a:t> et de </a:t>
            </a:r>
            <a:r>
              <a:rPr lang="de-DE" dirty="0" err="1"/>
              <a:t>garantir</a:t>
            </a:r>
            <a:r>
              <a:rPr lang="de-DE" dirty="0"/>
              <a:t> </a:t>
            </a:r>
            <a:r>
              <a:rPr lang="de-DE" dirty="0" err="1"/>
              <a:t>une</a:t>
            </a:r>
            <a:r>
              <a:rPr lang="de-DE" dirty="0"/>
              <a:t> </a:t>
            </a:r>
            <a:r>
              <a:rPr lang="de-DE" dirty="0" err="1"/>
              <a:t>philosophie</a:t>
            </a:r>
            <a:r>
              <a:rPr lang="de-DE" dirty="0"/>
              <a:t> de </a:t>
            </a:r>
            <a:r>
              <a:rPr lang="de-DE" dirty="0" err="1"/>
              <a:t>production</a:t>
            </a:r>
            <a:r>
              <a:rPr lang="de-DE" dirty="0"/>
              <a:t> </a:t>
            </a:r>
            <a:r>
              <a:rPr lang="de-DE" dirty="0" err="1"/>
              <a:t>homogène</a:t>
            </a:r>
            <a:r>
              <a:rPr lang="de-DE" dirty="0"/>
              <a:t>.</a:t>
            </a:r>
          </a:p>
          <a:p>
            <a:pPr marL="483032" indent="-241516"/>
            <a:r>
              <a:rPr lang="de-DE" dirty="0"/>
              <a:t>- Plus </a:t>
            </a:r>
            <a:r>
              <a:rPr lang="de-DE" dirty="0" err="1"/>
              <a:t>d'espace</a:t>
            </a:r>
            <a:r>
              <a:rPr lang="de-DE" dirty="0"/>
              <a:t> </a:t>
            </a:r>
            <a:r>
              <a:rPr lang="de-DE" dirty="0" err="1"/>
              <a:t>pour</a:t>
            </a:r>
            <a:r>
              <a:rPr lang="de-DE" dirty="0"/>
              <a:t> </a:t>
            </a:r>
            <a:r>
              <a:rPr lang="de-DE" dirty="0" err="1"/>
              <a:t>les</a:t>
            </a:r>
            <a:r>
              <a:rPr lang="de-DE" dirty="0"/>
              <a:t> </a:t>
            </a:r>
            <a:r>
              <a:rPr lang="de-DE" dirty="0" err="1"/>
              <a:t>animaux</a:t>
            </a:r>
            <a:r>
              <a:rPr lang="de-DE" dirty="0"/>
              <a:t> : </a:t>
            </a:r>
            <a:r>
              <a:rPr lang="de-DE" dirty="0" err="1"/>
              <a:t>les</a:t>
            </a:r>
            <a:r>
              <a:rPr lang="de-DE" dirty="0"/>
              <a:t> </a:t>
            </a:r>
            <a:r>
              <a:rPr lang="de-DE" dirty="0" err="1"/>
              <a:t>normes</a:t>
            </a:r>
            <a:r>
              <a:rPr lang="de-DE" dirty="0"/>
              <a:t> des </a:t>
            </a:r>
            <a:r>
              <a:rPr lang="de-DE" dirty="0" err="1"/>
              <a:t>associations</a:t>
            </a:r>
            <a:r>
              <a:rPr lang="de-DE" dirty="0"/>
              <a:t> </a:t>
            </a:r>
            <a:r>
              <a:rPr lang="de-DE" dirty="0" err="1"/>
              <a:t>comportent</a:t>
            </a:r>
            <a:r>
              <a:rPr lang="de-DE" dirty="0"/>
              <a:t> </a:t>
            </a:r>
            <a:r>
              <a:rPr lang="de-DE" dirty="0" err="1"/>
              <a:t>souvent</a:t>
            </a:r>
            <a:r>
              <a:rPr lang="de-DE" dirty="0"/>
              <a:t> des </a:t>
            </a:r>
            <a:r>
              <a:rPr lang="de-DE" dirty="0" err="1"/>
              <a:t>exigences</a:t>
            </a:r>
            <a:r>
              <a:rPr lang="de-DE" dirty="0"/>
              <a:t> plus </a:t>
            </a:r>
            <a:r>
              <a:rPr lang="de-DE" dirty="0" err="1"/>
              <a:t>strictes</a:t>
            </a:r>
            <a:r>
              <a:rPr lang="de-DE" dirty="0"/>
              <a:t> en </a:t>
            </a:r>
            <a:r>
              <a:rPr lang="de-DE" dirty="0" err="1"/>
              <a:t>matière</a:t>
            </a:r>
            <a:r>
              <a:rPr lang="de-DE" dirty="0"/>
              <a:t> de </a:t>
            </a:r>
            <a:r>
              <a:rPr lang="de-DE" dirty="0" err="1"/>
              <a:t>bien-être</a:t>
            </a:r>
            <a:r>
              <a:rPr lang="de-DE" dirty="0"/>
              <a:t> </a:t>
            </a:r>
            <a:r>
              <a:rPr lang="de-DE" dirty="0" err="1"/>
              <a:t>animal</a:t>
            </a:r>
            <a:r>
              <a:rPr lang="de-DE" dirty="0"/>
              <a:t>, comme par exemple des </a:t>
            </a:r>
            <a:r>
              <a:rPr lang="de-DE" dirty="0" err="1"/>
              <a:t>espaces</a:t>
            </a:r>
            <a:r>
              <a:rPr lang="de-DE" dirty="0"/>
              <a:t> de </a:t>
            </a:r>
            <a:r>
              <a:rPr lang="de-DE" dirty="0" err="1"/>
              <a:t>vie</a:t>
            </a:r>
            <a:r>
              <a:rPr lang="de-DE" dirty="0"/>
              <a:t> plus </a:t>
            </a:r>
            <a:r>
              <a:rPr lang="de-DE" dirty="0" err="1"/>
              <a:t>grands</a:t>
            </a:r>
            <a:r>
              <a:rPr lang="de-DE" dirty="0"/>
              <a:t> </a:t>
            </a:r>
            <a:r>
              <a:rPr lang="de-DE" dirty="0" err="1"/>
              <a:t>pour</a:t>
            </a:r>
            <a:r>
              <a:rPr lang="de-DE" dirty="0"/>
              <a:t> </a:t>
            </a:r>
            <a:r>
              <a:rPr lang="de-DE" dirty="0" err="1"/>
              <a:t>les</a:t>
            </a:r>
            <a:r>
              <a:rPr lang="de-DE" dirty="0"/>
              <a:t> </a:t>
            </a:r>
            <a:r>
              <a:rPr lang="de-DE" dirty="0" err="1"/>
              <a:t>porcs</a:t>
            </a:r>
            <a:r>
              <a:rPr lang="de-DE" dirty="0"/>
              <a:t> et </a:t>
            </a:r>
            <a:r>
              <a:rPr lang="de-DE" dirty="0" err="1"/>
              <a:t>les</a:t>
            </a:r>
            <a:r>
              <a:rPr lang="de-DE" dirty="0"/>
              <a:t> </a:t>
            </a:r>
            <a:r>
              <a:rPr lang="de-DE" dirty="0" err="1"/>
              <a:t>poulets</a:t>
            </a:r>
            <a:r>
              <a:rPr lang="de-DE" dirty="0"/>
              <a:t> par </a:t>
            </a:r>
            <a:r>
              <a:rPr lang="de-DE" dirty="0" err="1"/>
              <a:t>rapport</a:t>
            </a:r>
            <a:r>
              <a:rPr lang="de-DE" dirty="0"/>
              <a:t> </a:t>
            </a:r>
            <a:r>
              <a:rPr lang="de-DE" dirty="0" err="1"/>
              <a:t>aux</a:t>
            </a:r>
            <a:r>
              <a:rPr lang="de-DE" dirty="0"/>
              <a:t> </a:t>
            </a:r>
            <a:r>
              <a:rPr lang="de-DE" dirty="0" err="1"/>
              <a:t>exigences</a:t>
            </a:r>
            <a:r>
              <a:rPr lang="de-DE" dirty="0"/>
              <a:t> minimales de </a:t>
            </a:r>
            <a:r>
              <a:rPr lang="de-DE" dirty="0" err="1"/>
              <a:t>l'UE</a:t>
            </a:r>
            <a:r>
              <a:rPr lang="de-DE" dirty="0"/>
              <a:t>. Cela se </a:t>
            </a:r>
            <a:r>
              <a:rPr lang="de-DE" dirty="0" err="1"/>
              <a:t>traduit</a:t>
            </a:r>
            <a:r>
              <a:rPr lang="de-DE" dirty="0"/>
              <a:t> par de </a:t>
            </a:r>
            <a:r>
              <a:rPr lang="de-DE" dirty="0" err="1"/>
              <a:t>meilleures</a:t>
            </a:r>
            <a:r>
              <a:rPr lang="de-DE" dirty="0"/>
              <a:t> </a:t>
            </a:r>
            <a:r>
              <a:rPr lang="de-DE" dirty="0" err="1"/>
              <a:t>conditions</a:t>
            </a:r>
            <a:r>
              <a:rPr lang="de-DE" dirty="0"/>
              <a:t> de </a:t>
            </a:r>
            <a:r>
              <a:rPr lang="de-DE" dirty="0" err="1"/>
              <a:t>vie</a:t>
            </a:r>
            <a:r>
              <a:rPr lang="de-DE" dirty="0"/>
              <a:t> et des </a:t>
            </a:r>
            <a:r>
              <a:rPr lang="de-DE" dirty="0" err="1"/>
              <a:t>animaux</a:t>
            </a:r>
            <a:r>
              <a:rPr lang="de-DE" dirty="0"/>
              <a:t> en </a:t>
            </a:r>
            <a:r>
              <a:rPr lang="de-DE" dirty="0" err="1"/>
              <a:t>meilleure</a:t>
            </a:r>
            <a:r>
              <a:rPr lang="de-DE" dirty="0"/>
              <a:t> </a:t>
            </a:r>
            <a:r>
              <a:rPr lang="de-DE" dirty="0" err="1"/>
              <a:t>santé</a:t>
            </a:r>
            <a:r>
              <a:rPr lang="de-DE" dirty="0"/>
              <a:t>.</a:t>
            </a:r>
            <a:endParaRPr dirty="0"/>
          </a:p>
        </p:txBody>
      </p:sp>
      <p:sp>
        <p:nvSpPr>
          <p:cNvPr id="482" name="Google Shape;482;p65: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39</a:t>
            </a:fld>
            <a:endParaRPr sz="13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32" name="Google Shape;132;p30: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endParaRPr/>
          </a:p>
        </p:txBody>
      </p:sp>
      <p:sp>
        <p:nvSpPr>
          <p:cNvPr id="133" name="Google Shape;133;p30: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4</a:t>
            </a:fld>
            <a:endParaRPr sz="13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91" name="Google Shape;491;p6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a:t>Terme non </a:t>
            </a:r>
            <a:r>
              <a:rPr lang="de-DE" b="0" dirty="0" err="1"/>
              <a:t>protégéContrairement</a:t>
            </a:r>
            <a:r>
              <a:rPr lang="de-DE" b="0" dirty="0"/>
              <a:t> au </a:t>
            </a:r>
            <a:r>
              <a:rPr lang="de-DE" b="0" dirty="0" err="1"/>
              <a:t>terme</a:t>
            </a:r>
            <a:r>
              <a:rPr lang="de-DE" b="0" dirty="0"/>
              <a:t> « </a:t>
            </a:r>
            <a:r>
              <a:rPr lang="de-DE" b="0" dirty="0" err="1"/>
              <a:t>bio</a:t>
            </a:r>
            <a:r>
              <a:rPr lang="de-DE" b="0" dirty="0"/>
              <a:t> », le </a:t>
            </a:r>
            <a:r>
              <a:rPr lang="de-DE" b="0" dirty="0" err="1"/>
              <a:t>terme</a:t>
            </a:r>
            <a:r>
              <a:rPr lang="de-DE" b="0" dirty="0"/>
              <a:t> « </a:t>
            </a:r>
            <a:r>
              <a:rPr lang="de-DE" b="0" dirty="0" err="1"/>
              <a:t>commerce</a:t>
            </a:r>
            <a:r>
              <a:rPr lang="de-DE" b="0" dirty="0"/>
              <a:t> </a:t>
            </a:r>
            <a:r>
              <a:rPr lang="de-DE" b="0" dirty="0" err="1"/>
              <a:t>équitable</a:t>
            </a:r>
            <a:r>
              <a:rPr lang="de-DE" b="0" dirty="0"/>
              <a:t> » </a:t>
            </a:r>
            <a:r>
              <a:rPr lang="de-DE" b="0" dirty="0" err="1"/>
              <a:t>n’est</a:t>
            </a:r>
            <a:r>
              <a:rPr lang="de-DE" b="0" dirty="0"/>
              <a:t> </a:t>
            </a:r>
            <a:r>
              <a:rPr lang="de-DE" b="0" dirty="0" err="1"/>
              <a:t>pas</a:t>
            </a:r>
            <a:r>
              <a:rPr lang="de-DE" b="0" dirty="0"/>
              <a:t> </a:t>
            </a:r>
            <a:r>
              <a:rPr lang="de-DE" b="0" dirty="0" err="1"/>
              <a:t>protégé</a:t>
            </a:r>
            <a:r>
              <a:rPr lang="de-DE" b="0" dirty="0"/>
              <a:t> par la </a:t>
            </a:r>
            <a:r>
              <a:rPr lang="de-DE" b="0" dirty="0" err="1"/>
              <a:t>loi</a:t>
            </a:r>
            <a:r>
              <a:rPr lang="de-DE" b="0" dirty="0"/>
              <a:t>. Cela </a:t>
            </a:r>
            <a:r>
              <a:rPr lang="de-DE" b="0" dirty="0" err="1"/>
              <a:t>signifie</a:t>
            </a:r>
            <a:r>
              <a:rPr lang="de-DE" b="0" dirty="0"/>
              <a:t> </a:t>
            </a:r>
            <a:r>
              <a:rPr lang="de-DE" b="0" dirty="0" err="1"/>
              <a:t>que</a:t>
            </a:r>
            <a:r>
              <a:rPr lang="de-DE" b="0" dirty="0"/>
              <a:t> </a:t>
            </a:r>
            <a:r>
              <a:rPr lang="de-DE" b="0" dirty="0" err="1"/>
              <a:t>son</a:t>
            </a:r>
            <a:r>
              <a:rPr lang="de-DE" b="0" dirty="0"/>
              <a:t> </a:t>
            </a:r>
            <a:r>
              <a:rPr lang="de-DE" b="0" dirty="0" err="1"/>
              <a:t>utilisation</a:t>
            </a:r>
            <a:r>
              <a:rPr lang="de-DE" b="0" dirty="0"/>
              <a:t> </a:t>
            </a:r>
            <a:r>
              <a:rPr lang="de-DE" b="0" dirty="0" err="1"/>
              <a:t>n’est</a:t>
            </a:r>
            <a:r>
              <a:rPr lang="de-DE" b="0" dirty="0"/>
              <a:t> </a:t>
            </a:r>
            <a:r>
              <a:rPr lang="de-DE" b="0" dirty="0" err="1"/>
              <a:t>pas</a:t>
            </a:r>
            <a:r>
              <a:rPr lang="de-DE" b="0" dirty="0"/>
              <a:t> </a:t>
            </a:r>
            <a:r>
              <a:rPr lang="de-DE" b="0" dirty="0" err="1"/>
              <a:t>strictement</a:t>
            </a:r>
            <a:r>
              <a:rPr lang="de-DE" b="0" dirty="0"/>
              <a:t> </a:t>
            </a:r>
            <a:r>
              <a:rPr lang="de-DE" b="0" dirty="0" err="1"/>
              <a:t>réglementée</a:t>
            </a:r>
            <a:r>
              <a:rPr lang="de-DE" b="0" dirty="0"/>
              <a:t>, de </a:t>
            </a:r>
            <a:r>
              <a:rPr lang="de-DE" b="0" dirty="0" err="1"/>
              <a:t>sorte</a:t>
            </a:r>
            <a:r>
              <a:rPr lang="de-DE" b="0" dirty="0"/>
              <a:t> </a:t>
            </a:r>
            <a:r>
              <a:rPr lang="de-DE" b="0" dirty="0" err="1"/>
              <a:t>que</a:t>
            </a:r>
            <a:r>
              <a:rPr lang="de-DE" b="0" dirty="0"/>
              <a:t> la </a:t>
            </a:r>
            <a:r>
              <a:rPr lang="de-DE" b="0" dirty="0" err="1"/>
              <a:t>qualité</a:t>
            </a:r>
            <a:r>
              <a:rPr lang="de-DE" b="0" dirty="0"/>
              <a:t> et la </a:t>
            </a:r>
            <a:r>
              <a:rPr lang="de-DE" b="0" dirty="0" err="1"/>
              <a:t>crédibilité</a:t>
            </a:r>
            <a:r>
              <a:rPr lang="de-DE" b="0" dirty="0"/>
              <a:t> des </a:t>
            </a:r>
            <a:r>
              <a:rPr lang="de-DE" b="0" dirty="0" err="1"/>
              <a:t>mentions</a:t>
            </a:r>
            <a:r>
              <a:rPr lang="de-DE" b="0" dirty="0"/>
              <a:t> « </a:t>
            </a:r>
            <a:r>
              <a:rPr lang="de-DE" b="0" dirty="0" err="1"/>
              <a:t>commerce</a:t>
            </a:r>
            <a:r>
              <a:rPr lang="de-DE" b="0" dirty="0"/>
              <a:t> </a:t>
            </a:r>
            <a:r>
              <a:rPr lang="de-DE" b="0" dirty="0" err="1"/>
              <a:t>équitable</a:t>
            </a:r>
            <a:r>
              <a:rPr lang="de-DE" b="0" dirty="0"/>
              <a:t> » </a:t>
            </a:r>
            <a:r>
              <a:rPr lang="de-DE" b="0" dirty="0" err="1"/>
              <a:t>peuvent</a:t>
            </a:r>
            <a:r>
              <a:rPr lang="de-DE" b="0" dirty="0"/>
              <a:t> </a:t>
            </a:r>
            <a:r>
              <a:rPr lang="de-DE" b="0" dirty="0" err="1"/>
              <a:t>varier</a:t>
            </a:r>
            <a:r>
              <a:rPr lang="de-DE" b="0" dirty="0"/>
              <a:t> </a:t>
            </a:r>
            <a:r>
              <a:rPr lang="de-DE" b="0" dirty="0" err="1"/>
              <a:t>considérablement</a:t>
            </a:r>
            <a:r>
              <a:rPr lang="de-DE" b="0" dirty="0"/>
              <a:t> </a:t>
            </a:r>
            <a:r>
              <a:rPr lang="de-DE" b="0" dirty="0" err="1"/>
              <a:t>selon</a:t>
            </a:r>
            <a:r>
              <a:rPr lang="de-DE" b="0" dirty="0"/>
              <a:t> le </a:t>
            </a:r>
            <a:r>
              <a:rPr lang="de-DE" b="0" dirty="0" err="1"/>
              <a:t>produit</a:t>
            </a:r>
            <a:r>
              <a:rPr lang="de-DE" b="0" dirty="0"/>
              <a:t> et </a:t>
            </a:r>
            <a:r>
              <a:rPr lang="de-DE" b="0" dirty="0" err="1"/>
              <a:t>l’organisme</a:t>
            </a:r>
            <a:r>
              <a:rPr lang="de-DE" b="0" dirty="0"/>
              <a:t> de </a:t>
            </a:r>
            <a:r>
              <a:rPr lang="de-DE" b="0" dirty="0" err="1"/>
              <a:t>certification</a:t>
            </a:r>
            <a:r>
              <a:rPr lang="de-DE" b="0" dirty="0"/>
              <a:t>. C’est </a:t>
            </a:r>
            <a:r>
              <a:rPr lang="de-DE" b="0" dirty="0" err="1"/>
              <a:t>pourquoi</a:t>
            </a:r>
            <a:r>
              <a:rPr lang="de-DE" b="0" dirty="0"/>
              <a:t> il </a:t>
            </a:r>
            <a:r>
              <a:rPr lang="de-DE" b="0" dirty="0" err="1"/>
              <a:t>est</a:t>
            </a:r>
            <a:r>
              <a:rPr lang="de-DE" b="0" dirty="0"/>
              <a:t> </a:t>
            </a:r>
            <a:r>
              <a:rPr lang="de-DE" b="0" dirty="0" err="1"/>
              <a:t>important</a:t>
            </a:r>
            <a:r>
              <a:rPr lang="de-DE" b="0" dirty="0"/>
              <a:t> de </a:t>
            </a:r>
            <a:r>
              <a:rPr lang="de-DE" b="0" dirty="0" err="1"/>
              <a:t>vérifier</a:t>
            </a:r>
            <a:r>
              <a:rPr lang="de-DE" b="0" dirty="0"/>
              <a:t> le </a:t>
            </a:r>
            <a:r>
              <a:rPr lang="de-DE" b="0" dirty="0" err="1"/>
              <a:t>label</a:t>
            </a:r>
            <a:r>
              <a:rPr lang="de-DE" b="0" dirty="0"/>
              <a:t> </a:t>
            </a:r>
            <a:r>
              <a:rPr lang="de-DE" b="0" dirty="0" err="1"/>
              <a:t>ou</a:t>
            </a:r>
            <a:r>
              <a:rPr lang="de-DE" b="0" dirty="0"/>
              <a:t> le </a:t>
            </a:r>
            <a:r>
              <a:rPr lang="de-DE" b="0" dirty="0" err="1"/>
              <a:t>système</a:t>
            </a:r>
            <a:r>
              <a:rPr lang="de-DE" b="0" dirty="0"/>
              <a:t> de </a:t>
            </a:r>
            <a:r>
              <a:rPr lang="de-DE" b="0" dirty="0" err="1"/>
              <a:t>certification</a:t>
            </a:r>
            <a:r>
              <a:rPr lang="de-DE" b="0" dirty="0"/>
              <a:t> </a:t>
            </a:r>
            <a:r>
              <a:rPr lang="de-DE" b="0" dirty="0" err="1"/>
              <a:t>qui</a:t>
            </a:r>
            <a:r>
              <a:rPr lang="de-DE" b="0" dirty="0"/>
              <a:t> se </a:t>
            </a:r>
            <a:r>
              <a:rPr lang="de-DE" b="0" dirty="0" err="1"/>
              <a:t>cache</a:t>
            </a:r>
            <a:r>
              <a:rPr lang="de-DE" b="0" dirty="0"/>
              <a:t> derrière </a:t>
            </a:r>
            <a:r>
              <a:rPr lang="de-DE" b="0" dirty="0" err="1"/>
              <a:t>cette</a:t>
            </a:r>
            <a:r>
              <a:rPr lang="de-DE" b="0" dirty="0"/>
              <a:t> </a:t>
            </a:r>
            <a:r>
              <a:rPr lang="de-DE" b="0" dirty="0" err="1"/>
              <a:t>allégation</a:t>
            </a:r>
            <a:r>
              <a:rPr lang="de-DE" b="0" dirty="0"/>
              <a:t>.</a:t>
            </a:r>
          </a:p>
          <a:p>
            <a:pPr marL="483032" indent="-241516"/>
            <a:endParaRPr lang="de-DE" b="0" dirty="0"/>
          </a:p>
          <a:p>
            <a:pPr marL="483032" indent="-241516"/>
            <a:r>
              <a:rPr lang="de-DE" b="0" dirty="0"/>
              <a:t>Label Fairtrade/Max Havelaar</a:t>
            </a:r>
          </a:p>
          <a:p>
            <a:pPr marL="483032" indent="-241516"/>
            <a:r>
              <a:rPr lang="de-DE" b="0" dirty="0" err="1"/>
              <a:t>L'une</a:t>
            </a:r>
            <a:r>
              <a:rPr lang="de-DE" b="0" dirty="0"/>
              <a:t> des </a:t>
            </a:r>
            <a:r>
              <a:rPr lang="de-DE" b="0" dirty="0" err="1"/>
              <a:t>certifications</a:t>
            </a:r>
            <a:r>
              <a:rPr lang="de-DE" b="0" dirty="0"/>
              <a:t> </a:t>
            </a:r>
            <a:r>
              <a:rPr lang="de-DE" b="0" dirty="0" err="1"/>
              <a:t>les</a:t>
            </a:r>
            <a:r>
              <a:rPr lang="de-DE" b="0" dirty="0"/>
              <a:t> plus </a:t>
            </a:r>
            <a:r>
              <a:rPr lang="de-DE" b="0" dirty="0" err="1"/>
              <a:t>connues</a:t>
            </a:r>
            <a:r>
              <a:rPr lang="de-DE" b="0" dirty="0"/>
              <a:t> et </a:t>
            </a:r>
            <a:r>
              <a:rPr lang="de-DE" b="0" dirty="0" err="1"/>
              <a:t>les</a:t>
            </a:r>
            <a:r>
              <a:rPr lang="de-DE" b="0" dirty="0"/>
              <a:t> plus </a:t>
            </a:r>
            <a:r>
              <a:rPr lang="de-DE" b="0" dirty="0" err="1"/>
              <a:t>répandues</a:t>
            </a:r>
            <a:r>
              <a:rPr lang="de-DE" b="0" dirty="0"/>
              <a:t> </a:t>
            </a:r>
            <a:r>
              <a:rPr lang="de-DE" b="0" dirty="0" err="1"/>
              <a:t>est</a:t>
            </a:r>
            <a:r>
              <a:rPr lang="de-DE" b="0" dirty="0"/>
              <a:t> le </a:t>
            </a:r>
            <a:r>
              <a:rPr lang="de-DE" b="0" dirty="0" err="1"/>
              <a:t>label</a:t>
            </a:r>
            <a:r>
              <a:rPr lang="de-DE" b="0" dirty="0"/>
              <a:t> Fairtrade, </a:t>
            </a:r>
            <a:r>
              <a:rPr lang="de-DE" b="0" dirty="0" err="1"/>
              <a:t>également</a:t>
            </a:r>
            <a:r>
              <a:rPr lang="de-DE" b="0" dirty="0"/>
              <a:t> </a:t>
            </a:r>
            <a:r>
              <a:rPr lang="de-DE" b="0" dirty="0" err="1"/>
              <a:t>connu</a:t>
            </a:r>
            <a:r>
              <a:rPr lang="de-DE" b="0" dirty="0"/>
              <a:t> </a:t>
            </a:r>
            <a:r>
              <a:rPr lang="de-DE" b="0" dirty="0" err="1"/>
              <a:t>dans</a:t>
            </a:r>
            <a:r>
              <a:rPr lang="de-DE" b="0" dirty="0"/>
              <a:t> </a:t>
            </a:r>
            <a:r>
              <a:rPr lang="de-DE" b="0" dirty="0" err="1"/>
              <a:t>certains</a:t>
            </a:r>
            <a:r>
              <a:rPr lang="de-DE" b="0" dirty="0"/>
              <a:t> </a:t>
            </a:r>
            <a:r>
              <a:rPr lang="de-DE" b="0" dirty="0" err="1"/>
              <a:t>pays</a:t>
            </a:r>
            <a:r>
              <a:rPr lang="de-DE" b="0" dirty="0"/>
              <a:t> </a:t>
            </a:r>
            <a:r>
              <a:rPr lang="de-DE" b="0" dirty="0" err="1"/>
              <a:t>sous</a:t>
            </a:r>
            <a:r>
              <a:rPr lang="de-DE" b="0" dirty="0"/>
              <a:t> le </a:t>
            </a:r>
            <a:r>
              <a:rPr lang="de-DE" b="0" dirty="0" err="1"/>
              <a:t>nom</a:t>
            </a:r>
            <a:r>
              <a:rPr lang="de-DE" b="0" dirty="0"/>
              <a:t> de Fondation Max Havelaar.</a:t>
            </a:r>
          </a:p>
          <a:p>
            <a:pPr marL="483032" indent="-241516"/>
            <a:r>
              <a:rPr lang="de-DE" b="0" dirty="0"/>
              <a:t>Il </a:t>
            </a:r>
            <a:r>
              <a:rPr lang="de-DE" b="0" dirty="0" err="1"/>
              <a:t>repose</a:t>
            </a:r>
            <a:r>
              <a:rPr lang="de-DE" b="0" dirty="0"/>
              <a:t> </a:t>
            </a:r>
            <a:r>
              <a:rPr lang="de-DE" b="0" dirty="0" err="1"/>
              <a:t>sur</a:t>
            </a:r>
            <a:r>
              <a:rPr lang="de-DE" b="0" dirty="0"/>
              <a:t> </a:t>
            </a:r>
            <a:r>
              <a:rPr lang="de-DE" b="0" dirty="0" err="1"/>
              <a:t>plusieurs</a:t>
            </a:r>
            <a:r>
              <a:rPr lang="de-DE" b="0" dirty="0"/>
              <a:t> </a:t>
            </a:r>
            <a:r>
              <a:rPr lang="de-DE" b="0" dirty="0" err="1"/>
              <a:t>principes</a:t>
            </a:r>
            <a:r>
              <a:rPr lang="de-DE" b="0" dirty="0"/>
              <a:t> </a:t>
            </a:r>
            <a:r>
              <a:rPr lang="de-DE" b="0" dirty="0" err="1"/>
              <a:t>fondamentaux</a:t>
            </a:r>
            <a:r>
              <a:rPr lang="de-DE" b="0" dirty="0"/>
              <a:t> :</a:t>
            </a:r>
          </a:p>
          <a:p>
            <a:pPr marL="483032" indent="-241516"/>
            <a:r>
              <a:rPr lang="de-DE" b="0" dirty="0"/>
              <a:t>Des </a:t>
            </a:r>
            <a:r>
              <a:rPr lang="de-DE" b="0" dirty="0" err="1"/>
              <a:t>prix</a:t>
            </a:r>
            <a:r>
              <a:rPr lang="de-DE" b="0" dirty="0"/>
              <a:t> </a:t>
            </a:r>
            <a:r>
              <a:rPr lang="de-DE" b="0" dirty="0" err="1"/>
              <a:t>minimaux</a:t>
            </a:r>
            <a:r>
              <a:rPr lang="de-DE" b="0" dirty="0"/>
              <a:t> </a:t>
            </a:r>
            <a:r>
              <a:rPr lang="de-DE" b="0" dirty="0" err="1"/>
              <a:t>pour</a:t>
            </a:r>
            <a:r>
              <a:rPr lang="de-DE" b="0" dirty="0"/>
              <a:t> </a:t>
            </a:r>
            <a:r>
              <a:rPr lang="de-DE" b="0" dirty="0" err="1"/>
              <a:t>protéger</a:t>
            </a:r>
            <a:r>
              <a:rPr lang="de-DE" b="0" dirty="0"/>
              <a:t> </a:t>
            </a:r>
            <a:r>
              <a:rPr lang="de-DE" b="0" dirty="0" err="1"/>
              <a:t>les</a:t>
            </a:r>
            <a:r>
              <a:rPr lang="de-DE" b="0" dirty="0"/>
              <a:t> </a:t>
            </a:r>
            <a:r>
              <a:rPr lang="de-DE" b="0" dirty="0" err="1"/>
              <a:t>producteurs</a:t>
            </a:r>
            <a:r>
              <a:rPr lang="de-DE" b="0" dirty="0"/>
              <a:t> contre </a:t>
            </a:r>
            <a:r>
              <a:rPr lang="de-DE" b="0" dirty="0" err="1"/>
              <a:t>les</a:t>
            </a:r>
            <a:r>
              <a:rPr lang="de-DE" b="0" dirty="0"/>
              <a:t> </a:t>
            </a:r>
            <a:r>
              <a:rPr lang="de-DE" b="0" dirty="0" err="1"/>
              <a:t>fluctuations</a:t>
            </a:r>
            <a:r>
              <a:rPr lang="de-DE" b="0" dirty="0"/>
              <a:t> du </a:t>
            </a:r>
            <a:r>
              <a:rPr lang="de-DE" b="0" dirty="0" err="1"/>
              <a:t>marché</a:t>
            </a:r>
            <a:r>
              <a:rPr lang="de-DE" b="0" dirty="0"/>
              <a:t>.</a:t>
            </a:r>
          </a:p>
          <a:p>
            <a:pPr marL="483032" indent="-241516"/>
            <a:r>
              <a:rPr lang="de-DE" b="0" dirty="0"/>
              <a:t>Des </a:t>
            </a:r>
            <a:r>
              <a:rPr lang="de-DE" b="0" dirty="0" err="1"/>
              <a:t>relations</a:t>
            </a:r>
            <a:r>
              <a:rPr lang="de-DE" b="0" dirty="0"/>
              <a:t> </a:t>
            </a:r>
            <a:r>
              <a:rPr lang="de-DE" b="0" dirty="0" err="1"/>
              <a:t>commerciales</a:t>
            </a:r>
            <a:r>
              <a:rPr lang="de-DE" b="0" dirty="0"/>
              <a:t> à </a:t>
            </a:r>
            <a:r>
              <a:rPr lang="de-DE" b="0" dirty="0" err="1"/>
              <a:t>long</a:t>
            </a:r>
            <a:r>
              <a:rPr lang="de-DE" b="0" dirty="0"/>
              <a:t> </a:t>
            </a:r>
            <a:r>
              <a:rPr lang="de-DE" b="0" dirty="0" err="1"/>
              <a:t>terme</a:t>
            </a:r>
            <a:r>
              <a:rPr lang="de-DE" b="0" dirty="0"/>
              <a:t> </a:t>
            </a:r>
            <a:r>
              <a:rPr lang="de-DE" b="0" dirty="0" err="1"/>
              <a:t>qui</a:t>
            </a:r>
            <a:r>
              <a:rPr lang="de-DE" b="0" dirty="0"/>
              <a:t> </a:t>
            </a:r>
            <a:r>
              <a:rPr lang="de-DE" b="0" dirty="0" err="1"/>
              <a:t>offrent</a:t>
            </a:r>
            <a:r>
              <a:rPr lang="de-DE" b="0" dirty="0"/>
              <a:t> </a:t>
            </a:r>
            <a:r>
              <a:rPr lang="de-DE" b="0" dirty="0" err="1"/>
              <a:t>stabilité</a:t>
            </a:r>
            <a:r>
              <a:rPr lang="de-DE" b="0" dirty="0"/>
              <a:t> et </a:t>
            </a:r>
            <a:r>
              <a:rPr lang="de-DE" b="0" dirty="0" err="1"/>
              <a:t>sécurité</a:t>
            </a:r>
            <a:r>
              <a:rPr lang="de-DE" b="0" dirty="0"/>
              <a:t> de </a:t>
            </a:r>
            <a:r>
              <a:rPr lang="de-DE" b="0" dirty="0" err="1"/>
              <a:t>planification</a:t>
            </a:r>
            <a:r>
              <a:rPr lang="de-DE" b="0" dirty="0"/>
              <a:t>.</a:t>
            </a:r>
          </a:p>
          <a:p>
            <a:pPr marL="483032" indent="-241516"/>
            <a:r>
              <a:rPr lang="de-DE" b="0" dirty="0"/>
              <a:t>Des </a:t>
            </a:r>
            <a:r>
              <a:rPr lang="de-DE" b="0" dirty="0" err="1"/>
              <a:t>salaires</a:t>
            </a:r>
            <a:r>
              <a:rPr lang="de-DE" b="0" dirty="0"/>
              <a:t> </a:t>
            </a:r>
            <a:r>
              <a:rPr lang="de-DE" b="0" dirty="0" err="1"/>
              <a:t>équitables</a:t>
            </a:r>
            <a:r>
              <a:rPr lang="de-DE" b="0" dirty="0"/>
              <a:t> </a:t>
            </a:r>
            <a:r>
              <a:rPr lang="de-DE" b="0" dirty="0" err="1"/>
              <a:t>pour</a:t>
            </a:r>
            <a:r>
              <a:rPr lang="de-DE" b="0" dirty="0"/>
              <a:t> </a:t>
            </a:r>
            <a:r>
              <a:rPr lang="de-DE" b="0" dirty="0" err="1"/>
              <a:t>les</a:t>
            </a:r>
            <a:r>
              <a:rPr lang="de-DE" b="0" dirty="0"/>
              <a:t> </a:t>
            </a:r>
            <a:r>
              <a:rPr lang="de-DE" b="0" dirty="0" err="1"/>
              <a:t>travailleurs</a:t>
            </a:r>
            <a:r>
              <a:rPr lang="de-DE" b="0" dirty="0"/>
              <a:t>.</a:t>
            </a:r>
          </a:p>
          <a:p>
            <a:pPr marL="483032" indent="-241516"/>
            <a:r>
              <a:rPr lang="de-DE" b="0" dirty="0" err="1"/>
              <a:t>L'interdiction</a:t>
            </a:r>
            <a:r>
              <a:rPr lang="de-DE" b="0" dirty="0"/>
              <a:t> du </a:t>
            </a:r>
            <a:r>
              <a:rPr lang="de-DE" b="0" dirty="0" err="1"/>
              <a:t>travail</a:t>
            </a:r>
            <a:r>
              <a:rPr lang="de-DE" b="0" dirty="0"/>
              <a:t> des </a:t>
            </a:r>
            <a:r>
              <a:rPr lang="de-DE" b="0" dirty="0" err="1"/>
              <a:t>enfants</a:t>
            </a:r>
            <a:r>
              <a:rPr lang="de-DE" b="0" dirty="0"/>
              <a:t> </a:t>
            </a:r>
            <a:r>
              <a:rPr lang="de-DE" b="0" dirty="0" err="1"/>
              <a:t>afin</a:t>
            </a:r>
            <a:r>
              <a:rPr lang="de-DE" b="0" dirty="0"/>
              <a:t> de </a:t>
            </a:r>
            <a:r>
              <a:rPr lang="de-DE" b="0" dirty="0" err="1"/>
              <a:t>garantir</a:t>
            </a:r>
            <a:r>
              <a:rPr lang="de-DE" b="0" dirty="0"/>
              <a:t> des </a:t>
            </a:r>
            <a:r>
              <a:rPr lang="de-DE" b="0" dirty="0" err="1"/>
              <a:t>pratiques</a:t>
            </a:r>
            <a:r>
              <a:rPr lang="de-DE" b="0" dirty="0"/>
              <a:t> de </a:t>
            </a:r>
            <a:r>
              <a:rPr lang="de-DE" b="0" dirty="0" err="1"/>
              <a:t>production</a:t>
            </a:r>
            <a:r>
              <a:rPr lang="de-DE" b="0" dirty="0"/>
              <a:t> </a:t>
            </a:r>
            <a:r>
              <a:rPr lang="de-DE" b="0" dirty="0" err="1"/>
              <a:t>éthiques</a:t>
            </a:r>
            <a:r>
              <a:rPr lang="de-DE" b="0" dirty="0"/>
              <a:t>.</a:t>
            </a:r>
          </a:p>
          <a:p>
            <a:pPr marL="483032" indent="-241516"/>
            <a:r>
              <a:rPr lang="de-DE" b="0" dirty="0" err="1"/>
              <a:t>Une</a:t>
            </a:r>
            <a:r>
              <a:rPr lang="de-DE" b="0" dirty="0"/>
              <a:t> prime « </a:t>
            </a:r>
            <a:r>
              <a:rPr lang="de-DE" b="0" dirty="0" err="1"/>
              <a:t>commerce</a:t>
            </a:r>
            <a:r>
              <a:rPr lang="de-DE" b="0" dirty="0"/>
              <a:t> </a:t>
            </a:r>
            <a:r>
              <a:rPr lang="de-DE" b="0" dirty="0" err="1"/>
              <a:t>équitable</a:t>
            </a:r>
            <a:r>
              <a:rPr lang="de-DE" b="0" dirty="0"/>
              <a:t> » </a:t>
            </a:r>
            <a:r>
              <a:rPr lang="de-DE" b="0" dirty="0" err="1"/>
              <a:t>versée</a:t>
            </a:r>
            <a:r>
              <a:rPr lang="de-DE" b="0" dirty="0"/>
              <a:t> en plus du </a:t>
            </a:r>
            <a:r>
              <a:rPr lang="de-DE" b="0" dirty="0" err="1"/>
              <a:t>prix</a:t>
            </a:r>
            <a:r>
              <a:rPr lang="de-DE" b="0" dirty="0"/>
              <a:t> de </a:t>
            </a:r>
            <a:r>
              <a:rPr lang="de-DE" b="0" dirty="0" err="1"/>
              <a:t>vente</a:t>
            </a:r>
            <a:r>
              <a:rPr lang="de-DE" b="0" dirty="0"/>
              <a:t> et </a:t>
            </a:r>
            <a:r>
              <a:rPr lang="de-DE" b="0" dirty="0" err="1"/>
              <a:t>investie</a:t>
            </a:r>
            <a:r>
              <a:rPr lang="de-DE" b="0" dirty="0"/>
              <a:t> </a:t>
            </a:r>
            <a:r>
              <a:rPr lang="de-DE" b="0" dirty="0" err="1"/>
              <a:t>dans</a:t>
            </a:r>
            <a:r>
              <a:rPr lang="de-DE" b="0" dirty="0"/>
              <a:t> des </a:t>
            </a:r>
            <a:r>
              <a:rPr lang="de-DE" b="0" dirty="0" err="1"/>
              <a:t>projets</a:t>
            </a:r>
            <a:r>
              <a:rPr lang="de-DE" b="0" dirty="0"/>
              <a:t> </a:t>
            </a:r>
            <a:r>
              <a:rPr lang="de-DE" b="0" dirty="0" err="1"/>
              <a:t>communautaires</a:t>
            </a:r>
            <a:r>
              <a:rPr lang="de-DE" b="0" dirty="0"/>
              <a:t> </a:t>
            </a:r>
            <a:r>
              <a:rPr lang="de-DE" b="0" dirty="0" err="1"/>
              <a:t>tels</a:t>
            </a:r>
            <a:r>
              <a:rPr lang="de-DE" b="0" dirty="0"/>
              <a:t> </a:t>
            </a:r>
            <a:r>
              <a:rPr lang="de-DE" b="0" dirty="0" err="1"/>
              <a:t>que</a:t>
            </a:r>
            <a:r>
              <a:rPr lang="de-DE" b="0" dirty="0"/>
              <a:t> des </a:t>
            </a:r>
            <a:r>
              <a:rPr lang="de-DE" b="0" dirty="0" err="1"/>
              <a:t>écoles</a:t>
            </a:r>
            <a:r>
              <a:rPr lang="de-DE" b="0" dirty="0"/>
              <a:t> </a:t>
            </a:r>
            <a:r>
              <a:rPr lang="de-DE" b="0" dirty="0" err="1"/>
              <a:t>ou</a:t>
            </a:r>
            <a:r>
              <a:rPr lang="de-DE" b="0" dirty="0"/>
              <a:t> </a:t>
            </a:r>
            <a:r>
              <a:rPr lang="de-DE" b="0" dirty="0" err="1"/>
              <a:t>l'accès</a:t>
            </a:r>
            <a:r>
              <a:rPr lang="de-DE" b="0" dirty="0"/>
              <a:t> à </a:t>
            </a:r>
            <a:r>
              <a:rPr lang="de-DE" b="0" dirty="0" err="1"/>
              <a:t>l'eau</a:t>
            </a:r>
            <a:r>
              <a:rPr lang="de-DE" b="0" dirty="0"/>
              <a:t> </a:t>
            </a:r>
            <a:r>
              <a:rPr lang="de-DE" b="0" dirty="0" err="1"/>
              <a:t>potable</a:t>
            </a:r>
            <a:r>
              <a:rPr lang="de-DE" b="0" dirty="0"/>
              <a:t>.</a:t>
            </a:r>
          </a:p>
          <a:p>
            <a:pPr marL="483032" indent="-241516"/>
            <a:r>
              <a:rPr lang="de-DE" b="0" dirty="0"/>
              <a:t>Ce </a:t>
            </a:r>
            <a:r>
              <a:rPr lang="de-DE" b="0" dirty="0" err="1"/>
              <a:t>label</a:t>
            </a:r>
            <a:r>
              <a:rPr lang="de-DE" b="0" dirty="0"/>
              <a:t> </a:t>
            </a:r>
            <a:r>
              <a:rPr lang="de-DE" b="0" dirty="0" err="1"/>
              <a:t>est</a:t>
            </a:r>
            <a:r>
              <a:rPr lang="de-DE" b="0" dirty="0"/>
              <a:t> </a:t>
            </a:r>
            <a:r>
              <a:rPr lang="de-DE" b="0" dirty="0" err="1"/>
              <a:t>principalement</a:t>
            </a:r>
            <a:r>
              <a:rPr lang="de-DE" b="0" dirty="0"/>
              <a:t> </a:t>
            </a:r>
            <a:r>
              <a:rPr lang="de-DE" b="0" dirty="0" err="1"/>
              <a:t>utilisé</a:t>
            </a:r>
            <a:r>
              <a:rPr lang="de-DE" b="0" dirty="0"/>
              <a:t> </a:t>
            </a:r>
            <a:r>
              <a:rPr lang="de-DE" b="0" dirty="0" err="1"/>
              <a:t>pour</a:t>
            </a:r>
            <a:r>
              <a:rPr lang="de-DE" b="0" dirty="0"/>
              <a:t> des </a:t>
            </a:r>
            <a:r>
              <a:rPr lang="de-DE" b="0" dirty="0" err="1"/>
              <a:t>produits</a:t>
            </a:r>
            <a:r>
              <a:rPr lang="de-DE" b="0" dirty="0"/>
              <a:t> </a:t>
            </a:r>
            <a:r>
              <a:rPr lang="de-DE" b="0" dirty="0" err="1"/>
              <a:t>issus</a:t>
            </a:r>
            <a:r>
              <a:rPr lang="de-DE" b="0" dirty="0"/>
              <a:t> des </a:t>
            </a:r>
            <a:r>
              <a:rPr lang="de-DE" b="0" dirty="0" err="1"/>
              <a:t>pays</a:t>
            </a:r>
            <a:r>
              <a:rPr lang="de-DE" b="0" dirty="0"/>
              <a:t> du Sud, </a:t>
            </a:r>
            <a:r>
              <a:rPr lang="de-DE" b="0" dirty="0" err="1"/>
              <a:t>tels</a:t>
            </a:r>
            <a:r>
              <a:rPr lang="de-DE" b="0" dirty="0"/>
              <a:t> </a:t>
            </a:r>
            <a:r>
              <a:rPr lang="de-DE" b="0" dirty="0" err="1"/>
              <a:t>que</a:t>
            </a:r>
            <a:r>
              <a:rPr lang="de-DE" b="0" dirty="0"/>
              <a:t> le </a:t>
            </a:r>
            <a:r>
              <a:rPr lang="de-DE" b="0" dirty="0" err="1"/>
              <a:t>café</a:t>
            </a:r>
            <a:r>
              <a:rPr lang="de-DE" b="0" dirty="0"/>
              <a:t>, le </a:t>
            </a:r>
            <a:r>
              <a:rPr lang="de-DE" b="0" dirty="0" err="1"/>
              <a:t>cacao</a:t>
            </a:r>
            <a:r>
              <a:rPr lang="de-DE" b="0" dirty="0"/>
              <a:t> et </a:t>
            </a:r>
            <a:r>
              <a:rPr lang="de-DE" b="0" dirty="0" err="1"/>
              <a:t>les</a:t>
            </a:r>
            <a:r>
              <a:rPr lang="de-DE" b="0" dirty="0"/>
              <a:t> </a:t>
            </a:r>
            <a:r>
              <a:rPr lang="de-DE" b="0" dirty="0" err="1"/>
              <a:t>bananes</a:t>
            </a:r>
            <a:r>
              <a:rPr lang="de-DE" b="0" dirty="0"/>
              <a:t>.</a:t>
            </a:r>
            <a:endParaRPr b="0" dirty="0"/>
          </a:p>
        </p:txBody>
      </p:sp>
      <p:sp>
        <p:nvSpPr>
          <p:cNvPr id="492" name="Google Shape;492;p6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40</a:t>
            </a:fld>
            <a:endParaRPr sz="13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7: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501" name="Google Shape;501;p6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8: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509" name="Google Shape;509;p6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9: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519" name="Google Shape;519;p6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70: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526" name="Google Shape;526;p7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1: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537" name="Google Shape;537;p7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2: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544" name="Google Shape;544;p7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3: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555" name="Google Shape;555;p7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562" name="Google Shape;562;p15: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endParaRPr/>
          </a:p>
        </p:txBody>
      </p:sp>
      <p:sp>
        <p:nvSpPr>
          <p:cNvPr id="563" name="Google Shape;563;p15: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48</a:t>
            </a:fld>
            <a:endParaRPr sz="13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1: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153" name="Google Shape;153;p3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2: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endParaRPr/>
          </a:p>
        </p:txBody>
      </p:sp>
      <p:sp>
        <p:nvSpPr>
          <p:cNvPr id="160" name="Google Shape;160;p3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66" name="Google Shape;166;p33: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b="0" dirty="0"/>
              <a:t>Le </a:t>
            </a:r>
            <a:r>
              <a:rPr lang="de-DE" b="0" dirty="0" err="1"/>
              <a:t>label</a:t>
            </a:r>
            <a:r>
              <a:rPr lang="de-DE" b="0" dirty="0"/>
              <a:t> </a:t>
            </a:r>
            <a:r>
              <a:rPr lang="de-DE" b="0" dirty="0" err="1"/>
              <a:t>énergétique</a:t>
            </a:r>
            <a:r>
              <a:rPr lang="de-DE" b="0" dirty="0"/>
              <a:t> de </a:t>
            </a:r>
            <a:r>
              <a:rPr lang="de-DE" b="0" dirty="0" err="1"/>
              <a:t>l'UE</a:t>
            </a:r>
            <a:r>
              <a:rPr lang="de-DE" b="0" dirty="0"/>
              <a:t>, </a:t>
            </a:r>
            <a:r>
              <a:rPr lang="de-DE" b="0" dirty="0" err="1"/>
              <a:t>un</a:t>
            </a:r>
            <a:r>
              <a:rPr lang="de-DE" b="0" dirty="0"/>
              <a:t> </a:t>
            </a:r>
            <a:r>
              <a:rPr lang="de-DE" b="0" dirty="0" err="1"/>
              <a:t>label</a:t>
            </a:r>
            <a:r>
              <a:rPr lang="de-DE" b="0" dirty="0"/>
              <a:t> </a:t>
            </a:r>
            <a:r>
              <a:rPr lang="de-DE" b="0" dirty="0" err="1"/>
              <a:t>obligatoire</a:t>
            </a:r>
            <a:r>
              <a:rPr lang="de-DE" b="0" dirty="0"/>
              <a:t> </a:t>
            </a:r>
            <a:r>
              <a:rPr lang="de-DE" b="0" dirty="0" err="1"/>
              <a:t>qui</a:t>
            </a:r>
            <a:r>
              <a:rPr lang="de-DE" b="0" dirty="0"/>
              <a:t> </a:t>
            </a:r>
            <a:r>
              <a:rPr lang="de-DE" b="0" dirty="0" err="1"/>
              <a:t>aide</a:t>
            </a:r>
            <a:r>
              <a:rPr lang="de-DE" b="0" dirty="0"/>
              <a:t> </a:t>
            </a:r>
            <a:r>
              <a:rPr lang="de-DE" b="0" dirty="0" err="1"/>
              <a:t>les</a:t>
            </a:r>
            <a:r>
              <a:rPr lang="de-DE" b="0" dirty="0"/>
              <a:t> </a:t>
            </a:r>
            <a:r>
              <a:rPr lang="de-DE" b="0" dirty="0" err="1"/>
              <a:t>consommateurs</a:t>
            </a:r>
            <a:r>
              <a:rPr lang="de-DE" b="0" dirty="0"/>
              <a:t> et </a:t>
            </a:r>
            <a:r>
              <a:rPr lang="de-DE" b="0" dirty="0" err="1"/>
              <a:t>les</a:t>
            </a:r>
            <a:r>
              <a:rPr lang="de-DE" b="0" dirty="0"/>
              <a:t> </a:t>
            </a:r>
            <a:r>
              <a:rPr lang="de-DE" b="0" dirty="0" err="1"/>
              <a:t>acheteurs</a:t>
            </a:r>
            <a:r>
              <a:rPr lang="de-DE" b="0" dirty="0"/>
              <a:t> à faire des </a:t>
            </a:r>
            <a:r>
              <a:rPr lang="de-DE" b="0" dirty="0" err="1"/>
              <a:t>choix</a:t>
            </a:r>
            <a:r>
              <a:rPr lang="de-DE" b="0" dirty="0"/>
              <a:t> </a:t>
            </a:r>
            <a:r>
              <a:rPr lang="de-DE" b="0" dirty="0" err="1"/>
              <a:t>écoénergétiques</a:t>
            </a:r>
            <a:r>
              <a:rPr lang="de-DE" b="0" dirty="0"/>
              <a:t>.</a:t>
            </a:r>
          </a:p>
          <a:p>
            <a:pPr marL="483032" indent="-241516"/>
            <a:endParaRPr lang="de-DE" b="0" dirty="0"/>
          </a:p>
          <a:p>
            <a:pPr marL="483032" indent="-241516"/>
            <a:r>
              <a:rPr lang="de-DE" b="0" dirty="0"/>
              <a:t>Le </a:t>
            </a:r>
            <a:r>
              <a:rPr lang="de-DE" b="0" dirty="0" err="1"/>
              <a:t>label</a:t>
            </a:r>
            <a:r>
              <a:rPr lang="de-DE" b="0" dirty="0"/>
              <a:t> </a:t>
            </a:r>
            <a:r>
              <a:rPr lang="de-DE" b="0" dirty="0" err="1"/>
              <a:t>énergétique</a:t>
            </a:r>
            <a:r>
              <a:rPr lang="de-DE" b="0" dirty="0"/>
              <a:t> de </a:t>
            </a:r>
            <a:r>
              <a:rPr lang="de-DE" b="0" dirty="0" err="1"/>
              <a:t>l'UE</a:t>
            </a:r>
            <a:r>
              <a:rPr lang="de-DE" b="0" dirty="0"/>
              <a:t> </a:t>
            </a:r>
            <a:r>
              <a:rPr lang="de-DE" b="0" dirty="0" err="1"/>
              <a:t>est</a:t>
            </a:r>
            <a:r>
              <a:rPr lang="de-DE" b="0" dirty="0"/>
              <a:t> </a:t>
            </a:r>
            <a:r>
              <a:rPr lang="de-DE" b="0" dirty="0" err="1"/>
              <a:t>obligatoire</a:t>
            </a:r>
            <a:r>
              <a:rPr lang="de-DE" b="0" dirty="0"/>
              <a:t> </a:t>
            </a:r>
            <a:r>
              <a:rPr lang="de-DE" b="0" dirty="0" err="1"/>
              <a:t>pour</a:t>
            </a:r>
            <a:r>
              <a:rPr lang="de-DE" b="0" dirty="0"/>
              <a:t> </a:t>
            </a:r>
            <a:r>
              <a:rPr lang="de-DE" b="0" dirty="0" err="1"/>
              <a:t>un</a:t>
            </a:r>
            <a:r>
              <a:rPr lang="de-DE" b="0" dirty="0"/>
              <a:t> </a:t>
            </a:r>
            <a:r>
              <a:rPr lang="de-DE" b="0" dirty="0" err="1"/>
              <a:t>grand</a:t>
            </a:r>
            <a:r>
              <a:rPr lang="de-DE" b="0" dirty="0"/>
              <a:t> </a:t>
            </a:r>
            <a:r>
              <a:rPr lang="de-DE" b="0" dirty="0" err="1"/>
              <a:t>nombre</a:t>
            </a:r>
            <a:r>
              <a:rPr lang="de-DE" b="0" dirty="0"/>
              <a:t> </a:t>
            </a:r>
            <a:r>
              <a:rPr lang="de-DE" b="0" dirty="0" err="1"/>
              <a:t>d'appareils</a:t>
            </a:r>
            <a:r>
              <a:rPr lang="de-DE" b="0" dirty="0"/>
              <a:t> </a:t>
            </a:r>
            <a:r>
              <a:rPr lang="de-DE" b="0" dirty="0" err="1"/>
              <a:t>ménagers</a:t>
            </a:r>
            <a:r>
              <a:rPr lang="de-DE" b="0" dirty="0"/>
              <a:t> et </a:t>
            </a:r>
            <a:r>
              <a:rPr lang="de-DE" b="0" dirty="0" err="1"/>
              <a:t>électriques</a:t>
            </a:r>
            <a:r>
              <a:rPr lang="de-DE" b="0" dirty="0"/>
              <a:t>.</a:t>
            </a:r>
          </a:p>
          <a:p>
            <a:pPr marL="483032" indent="-241516"/>
            <a:endParaRPr lang="de-DE" b="0" dirty="0"/>
          </a:p>
          <a:p>
            <a:pPr marL="483032" indent="-241516"/>
            <a:r>
              <a:rPr lang="de-DE" b="0" dirty="0"/>
              <a:t>Ces </a:t>
            </a:r>
            <a:r>
              <a:rPr lang="de-DE" b="0" dirty="0" err="1"/>
              <a:t>appareils</a:t>
            </a:r>
            <a:r>
              <a:rPr lang="de-DE" b="0" dirty="0"/>
              <a:t> </a:t>
            </a:r>
            <a:r>
              <a:rPr lang="de-DE" b="0" dirty="0" err="1"/>
              <a:t>sont</a:t>
            </a:r>
            <a:r>
              <a:rPr lang="de-DE" b="0" dirty="0"/>
              <a:t> </a:t>
            </a:r>
            <a:r>
              <a:rPr lang="de-DE" b="0" dirty="0" err="1"/>
              <a:t>classés</a:t>
            </a:r>
            <a:r>
              <a:rPr lang="de-DE" b="0" dirty="0"/>
              <a:t> en </a:t>
            </a:r>
            <a:r>
              <a:rPr lang="de-DE" b="0" dirty="0" err="1"/>
              <a:t>fonction</a:t>
            </a:r>
            <a:r>
              <a:rPr lang="de-DE" b="0" dirty="0"/>
              <a:t> de </a:t>
            </a:r>
            <a:r>
              <a:rPr lang="de-DE" b="0" dirty="0" err="1"/>
              <a:t>leur</a:t>
            </a:r>
            <a:r>
              <a:rPr lang="de-DE" b="0" dirty="0"/>
              <a:t> </a:t>
            </a:r>
            <a:r>
              <a:rPr lang="de-DE" b="0" dirty="0" err="1"/>
              <a:t>consommation</a:t>
            </a:r>
            <a:r>
              <a:rPr lang="de-DE" b="0" dirty="0"/>
              <a:t> </a:t>
            </a:r>
            <a:r>
              <a:rPr lang="de-DE" b="0" dirty="0" err="1"/>
              <a:t>d'énergie</a:t>
            </a:r>
            <a:r>
              <a:rPr lang="de-DE" b="0" dirty="0"/>
              <a:t>, </a:t>
            </a:r>
            <a:r>
              <a:rPr lang="de-DE" b="0" dirty="0" err="1"/>
              <a:t>ce</a:t>
            </a:r>
            <a:r>
              <a:rPr lang="de-DE" b="0" dirty="0"/>
              <a:t> </a:t>
            </a:r>
            <a:r>
              <a:rPr lang="de-DE" b="0" dirty="0" err="1"/>
              <a:t>qui</a:t>
            </a:r>
            <a:r>
              <a:rPr lang="de-DE" b="0" dirty="0"/>
              <a:t> </a:t>
            </a:r>
            <a:r>
              <a:rPr lang="de-DE" b="0" dirty="0" err="1"/>
              <a:t>permet</a:t>
            </a:r>
            <a:r>
              <a:rPr lang="de-DE" b="0" dirty="0"/>
              <a:t> de </a:t>
            </a:r>
            <a:r>
              <a:rPr lang="de-DE" b="0" dirty="0" err="1"/>
              <a:t>comparer</a:t>
            </a:r>
            <a:r>
              <a:rPr lang="de-DE" b="0" dirty="0"/>
              <a:t> </a:t>
            </a:r>
            <a:r>
              <a:rPr lang="de-DE" b="0" dirty="0" err="1"/>
              <a:t>facilement</a:t>
            </a:r>
            <a:r>
              <a:rPr lang="de-DE" b="0" dirty="0"/>
              <a:t> </a:t>
            </a:r>
            <a:r>
              <a:rPr lang="de-DE" b="0" dirty="0" err="1"/>
              <a:t>leur</a:t>
            </a:r>
            <a:r>
              <a:rPr lang="de-DE" b="0" dirty="0"/>
              <a:t> </a:t>
            </a:r>
            <a:r>
              <a:rPr lang="de-DE" b="0" dirty="0" err="1"/>
              <a:t>efficacité</a:t>
            </a:r>
            <a:r>
              <a:rPr lang="de-DE" b="0" dirty="0"/>
              <a:t> </a:t>
            </a:r>
            <a:r>
              <a:rPr lang="de-DE" b="0" dirty="0" err="1"/>
              <a:t>d'un</a:t>
            </a:r>
            <a:r>
              <a:rPr lang="de-DE" b="0" dirty="0"/>
              <a:t> </a:t>
            </a:r>
            <a:r>
              <a:rPr lang="de-DE" b="0" dirty="0" err="1"/>
              <a:t>seul</a:t>
            </a:r>
            <a:r>
              <a:rPr lang="de-DE" b="0" dirty="0"/>
              <a:t> </a:t>
            </a:r>
            <a:r>
              <a:rPr lang="de-DE" b="0" dirty="0" err="1"/>
              <a:t>coup</a:t>
            </a:r>
            <a:r>
              <a:rPr lang="de-DE" b="0" dirty="0"/>
              <a:t> </a:t>
            </a:r>
            <a:r>
              <a:rPr lang="de-DE" b="0" dirty="0" err="1"/>
              <a:t>d'œil</a:t>
            </a:r>
            <a:r>
              <a:rPr lang="de-DE" b="0" dirty="0"/>
              <a:t>.</a:t>
            </a:r>
          </a:p>
          <a:p>
            <a:pPr marL="483032" indent="-241516"/>
            <a:endParaRPr lang="de-DE" b="0" dirty="0"/>
          </a:p>
          <a:p>
            <a:pPr marL="483032" indent="-241516"/>
            <a:r>
              <a:rPr lang="de-DE" b="0" dirty="0" err="1"/>
              <a:t>Depuis</a:t>
            </a:r>
            <a:r>
              <a:rPr lang="de-DE" b="0" dirty="0"/>
              <a:t> 2021, </a:t>
            </a:r>
            <a:r>
              <a:rPr lang="de-DE" b="0" dirty="0" err="1"/>
              <a:t>un</a:t>
            </a:r>
            <a:r>
              <a:rPr lang="de-DE" b="0" dirty="0"/>
              <a:t> nouveau </a:t>
            </a:r>
            <a:r>
              <a:rPr lang="de-DE" b="0" dirty="0" err="1"/>
              <a:t>système</a:t>
            </a:r>
            <a:r>
              <a:rPr lang="de-DE" b="0" dirty="0"/>
              <a:t> </a:t>
            </a:r>
            <a:r>
              <a:rPr lang="de-DE" b="0" dirty="0" err="1"/>
              <a:t>d'étiquetage</a:t>
            </a:r>
            <a:r>
              <a:rPr lang="de-DE" b="0" dirty="0"/>
              <a:t> </a:t>
            </a:r>
            <a:r>
              <a:rPr lang="de-DE" b="0" dirty="0" err="1"/>
              <a:t>est</a:t>
            </a:r>
            <a:r>
              <a:rPr lang="de-DE" b="0" dirty="0"/>
              <a:t> en </a:t>
            </a:r>
            <a:r>
              <a:rPr lang="de-DE" b="0" dirty="0" err="1"/>
              <a:t>vigueur</a:t>
            </a:r>
            <a:r>
              <a:rPr lang="de-DE" b="0" dirty="0"/>
              <a:t> :</a:t>
            </a:r>
          </a:p>
          <a:p>
            <a:pPr marL="483032" indent="-241516"/>
            <a:r>
              <a:rPr lang="de-DE" b="0" dirty="0" err="1"/>
              <a:t>les</a:t>
            </a:r>
            <a:r>
              <a:rPr lang="de-DE" b="0" dirty="0"/>
              <a:t> </a:t>
            </a:r>
            <a:r>
              <a:rPr lang="de-DE" b="0" dirty="0" err="1"/>
              <a:t>classes</a:t>
            </a:r>
            <a:r>
              <a:rPr lang="de-DE" b="0" dirty="0"/>
              <a:t> </a:t>
            </a:r>
            <a:r>
              <a:rPr lang="de-DE" b="0" dirty="0" err="1"/>
              <a:t>énergétiques</a:t>
            </a:r>
            <a:r>
              <a:rPr lang="de-DE" b="0" dirty="0"/>
              <a:t> </a:t>
            </a:r>
            <a:r>
              <a:rPr lang="de-DE" b="0" dirty="0" err="1"/>
              <a:t>vont</a:t>
            </a:r>
            <a:r>
              <a:rPr lang="de-DE" b="0" dirty="0"/>
              <a:t> </a:t>
            </a:r>
            <a:r>
              <a:rPr lang="de-DE" b="0" dirty="0" err="1"/>
              <a:t>désormais</a:t>
            </a:r>
            <a:r>
              <a:rPr lang="de-DE" b="0" dirty="0"/>
              <a:t> de A à G et </a:t>
            </a:r>
            <a:r>
              <a:rPr lang="de-DE" b="0" dirty="0" err="1"/>
              <a:t>remplacent</a:t>
            </a:r>
            <a:r>
              <a:rPr lang="de-DE" b="0" dirty="0"/>
              <a:t> </a:t>
            </a:r>
            <a:r>
              <a:rPr lang="de-DE" b="0" dirty="0" err="1"/>
              <a:t>l'ancienne</a:t>
            </a:r>
            <a:r>
              <a:rPr lang="de-DE" b="0" dirty="0"/>
              <a:t> </a:t>
            </a:r>
            <a:r>
              <a:rPr lang="de-DE" b="0" dirty="0" err="1"/>
              <a:t>échelle</a:t>
            </a:r>
            <a:r>
              <a:rPr lang="de-DE" b="0" dirty="0"/>
              <a:t> </a:t>
            </a:r>
            <a:r>
              <a:rPr lang="de-DE" b="0" dirty="0" err="1"/>
              <a:t>allant</a:t>
            </a:r>
            <a:r>
              <a:rPr lang="de-DE" b="0" dirty="0"/>
              <a:t> de A+++ à D.</a:t>
            </a:r>
          </a:p>
          <a:p>
            <a:pPr marL="483032" indent="-241516"/>
            <a:endParaRPr lang="de-DE" b="0" dirty="0"/>
          </a:p>
          <a:p>
            <a:pPr marL="483032" indent="-241516"/>
            <a:r>
              <a:rPr lang="de-DE" b="0" dirty="0" err="1"/>
              <a:t>L'échelle</a:t>
            </a:r>
            <a:r>
              <a:rPr lang="de-DE" b="0" dirty="0"/>
              <a:t> </a:t>
            </a:r>
            <a:r>
              <a:rPr lang="de-DE" b="0" dirty="0" err="1"/>
              <a:t>est</a:t>
            </a:r>
            <a:r>
              <a:rPr lang="de-DE" b="0" dirty="0"/>
              <a:t> </a:t>
            </a:r>
            <a:r>
              <a:rPr lang="de-DE" b="0" dirty="0" err="1"/>
              <a:t>conçue</a:t>
            </a:r>
            <a:r>
              <a:rPr lang="de-DE" b="0" dirty="0"/>
              <a:t> </a:t>
            </a:r>
            <a:r>
              <a:rPr lang="de-DE" b="0" dirty="0" err="1"/>
              <a:t>pour</a:t>
            </a:r>
            <a:r>
              <a:rPr lang="de-DE" b="0" dirty="0"/>
              <a:t> </a:t>
            </a:r>
            <a:r>
              <a:rPr lang="de-DE" b="0" dirty="0" err="1"/>
              <a:t>laisser</a:t>
            </a:r>
            <a:r>
              <a:rPr lang="de-DE" b="0" dirty="0"/>
              <a:t> </a:t>
            </a:r>
            <a:r>
              <a:rPr lang="de-DE" b="0" dirty="0" err="1"/>
              <a:t>place</a:t>
            </a:r>
            <a:r>
              <a:rPr lang="de-DE" b="0" dirty="0"/>
              <a:t> à </a:t>
            </a:r>
            <a:r>
              <a:rPr lang="de-DE" b="0" dirty="0" err="1"/>
              <a:t>l'innovation</a:t>
            </a:r>
            <a:r>
              <a:rPr lang="de-DE" b="0" dirty="0"/>
              <a:t>, de </a:t>
            </a:r>
            <a:r>
              <a:rPr lang="de-DE" b="0" dirty="0" err="1"/>
              <a:t>sorte</a:t>
            </a:r>
            <a:r>
              <a:rPr lang="de-DE" b="0" dirty="0"/>
              <a:t> </a:t>
            </a:r>
            <a:r>
              <a:rPr lang="de-DE" b="0" dirty="0" err="1"/>
              <a:t>que</a:t>
            </a:r>
            <a:r>
              <a:rPr lang="de-DE" b="0" dirty="0"/>
              <a:t> la </a:t>
            </a:r>
            <a:r>
              <a:rPr lang="de-DE" b="0" dirty="0" err="1"/>
              <a:t>classe</a:t>
            </a:r>
            <a:r>
              <a:rPr lang="de-DE" b="0" dirty="0"/>
              <a:t> A </a:t>
            </a:r>
            <a:r>
              <a:rPr lang="de-DE" b="0" dirty="0" err="1"/>
              <a:t>est</a:t>
            </a:r>
            <a:r>
              <a:rPr lang="de-DE" b="0" dirty="0"/>
              <a:t> </a:t>
            </a:r>
            <a:r>
              <a:rPr lang="de-DE" b="0" dirty="0" err="1"/>
              <a:t>réservée</a:t>
            </a:r>
            <a:r>
              <a:rPr lang="de-DE" b="0" dirty="0"/>
              <a:t> </a:t>
            </a:r>
            <a:r>
              <a:rPr lang="de-DE" b="0" dirty="0" err="1"/>
              <a:t>aux</a:t>
            </a:r>
            <a:r>
              <a:rPr lang="de-DE" b="0" dirty="0"/>
              <a:t> </a:t>
            </a:r>
            <a:r>
              <a:rPr lang="de-DE" b="0" dirty="0" err="1"/>
              <a:t>appareils</a:t>
            </a:r>
            <a:r>
              <a:rPr lang="de-DE" b="0" dirty="0"/>
              <a:t> </a:t>
            </a:r>
            <a:r>
              <a:rPr lang="de-DE" b="0" dirty="0" err="1"/>
              <a:t>les</a:t>
            </a:r>
            <a:r>
              <a:rPr lang="de-DE" b="0" dirty="0"/>
              <a:t> plus </a:t>
            </a:r>
            <a:r>
              <a:rPr lang="de-DE" b="0" dirty="0" err="1"/>
              <a:t>efficaces</a:t>
            </a:r>
            <a:r>
              <a:rPr lang="de-DE" b="0" dirty="0"/>
              <a:t> – </a:t>
            </a:r>
            <a:r>
              <a:rPr lang="de-DE" b="0" dirty="0" err="1"/>
              <a:t>même</a:t>
            </a:r>
            <a:r>
              <a:rPr lang="de-DE" b="0" dirty="0"/>
              <a:t> si, à </a:t>
            </a:r>
            <a:r>
              <a:rPr lang="de-DE" b="0" dirty="0" err="1"/>
              <a:t>l'heure</a:t>
            </a:r>
            <a:r>
              <a:rPr lang="de-DE" b="0" dirty="0"/>
              <a:t> </a:t>
            </a:r>
            <a:r>
              <a:rPr lang="de-DE" b="0" dirty="0" err="1"/>
              <a:t>actuelle</a:t>
            </a:r>
            <a:r>
              <a:rPr lang="de-DE" b="0" dirty="0"/>
              <a:t>, très </a:t>
            </a:r>
            <a:r>
              <a:rPr lang="de-DE" b="0" dirty="0" err="1"/>
              <a:t>peu</a:t>
            </a:r>
            <a:r>
              <a:rPr lang="de-DE" b="0" dirty="0"/>
              <a:t> </a:t>
            </a:r>
            <a:r>
              <a:rPr lang="de-DE" b="0" dirty="0" err="1"/>
              <a:t>d'appareils</a:t>
            </a:r>
            <a:r>
              <a:rPr lang="de-DE" b="0" dirty="0"/>
              <a:t> </a:t>
            </a:r>
            <a:r>
              <a:rPr lang="de-DE" b="0" dirty="0" err="1"/>
              <a:t>atteignent</a:t>
            </a:r>
            <a:r>
              <a:rPr lang="de-DE" b="0" dirty="0"/>
              <a:t> </a:t>
            </a:r>
            <a:r>
              <a:rPr lang="de-DE" b="0" dirty="0" err="1"/>
              <a:t>cette</a:t>
            </a:r>
            <a:r>
              <a:rPr lang="de-DE" b="0" dirty="0"/>
              <a:t> </a:t>
            </a:r>
            <a:r>
              <a:rPr lang="de-DE" b="0" dirty="0" err="1"/>
              <a:t>classe</a:t>
            </a:r>
            <a:r>
              <a:rPr lang="de-DE" b="0" dirty="0"/>
              <a:t>.</a:t>
            </a:r>
          </a:p>
          <a:p>
            <a:pPr marL="483032" indent="-241516"/>
            <a:endParaRPr lang="de-DE" b="0" dirty="0"/>
          </a:p>
        </p:txBody>
      </p:sp>
      <p:sp>
        <p:nvSpPr>
          <p:cNvPr id="167" name="Google Shape;167;p33: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7</a:t>
            </a:fld>
            <a:endParaRPr sz="13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74" name="Google Shape;174;p34: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endParaRPr/>
          </a:p>
        </p:txBody>
      </p:sp>
      <p:sp>
        <p:nvSpPr>
          <p:cNvPr id="175" name="Google Shape;175;p34: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8</a:t>
            </a:fld>
            <a:endParaRPr sz="13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82" name="Google Shape;182;p35: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483032" indent="-241516"/>
            <a:r>
              <a:rPr lang="de-DE" dirty="0"/>
              <a:t>Ces </a:t>
            </a:r>
            <a:r>
              <a:rPr lang="de-DE" dirty="0" err="1"/>
              <a:t>labels</a:t>
            </a:r>
            <a:r>
              <a:rPr lang="de-DE" dirty="0"/>
              <a:t> </a:t>
            </a:r>
            <a:r>
              <a:rPr lang="de-DE" dirty="0" err="1"/>
              <a:t>reposent</a:t>
            </a:r>
            <a:r>
              <a:rPr lang="de-DE" dirty="0"/>
              <a:t> </a:t>
            </a:r>
            <a:r>
              <a:rPr lang="de-DE" dirty="0" err="1"/>
              <a:t>sur</a:t>
            </a:r>
            <a:r>
              <a:rPr lang="de-DE" dirty="0"/>
              <a:t> </a:t>
            </a:r>
            <a:r>
              <a:rPr lang="de-DE" dirty="0" err="1"/>
              <a:t>une</a:t>
            </a:r>
            <a:r>
              <a:rPr lang="de-DE" dirty="0"/>
              <a:t> </a:t>
            </a:r>
            <a:r>
              <a:rPr lang="de-DE" dirty="0" err="1"/>
              <a:t>certification</a:t>
            </a:r>
            <a:r>
              <a:rPr lang="de-DE" dirty="0"/>
              <a:t> </a:t>
            </a:r>
            <a:r>
              <a:rPr lang="de-DE" dirty="0" err="1"/>
              <a:t>délivrée</a:t>
            </a:r>
            <a:r>
              <a:rPr lang="de-DE" dirty="0"/>
              <a:t> par des </a:t>
            </a:r>
            <a:r>
              <a:rPr lang="de-DE" dirty="0" err="1"/>
              <a:t>organismes</a:t>
            </a:r>
            <a:r>
              <a:rPr lang="de-DE" dirty="0"/>
              <a:t> </a:t>
            </a:r>
            <a:r>
              <a:rPr lang="de-DE" dirty="0" err="1"/>
              <a:t>tiers</a:t>
            </a:r>
            <a:r>
              <a:rPr lang="de-DE" dirty="0"/>
              <a:t> </a:t>
            </a:r>
            <a:r>
              <a:rPr lang="de-DE" dirty="0" err="1"/>
              <a:t>indépendants</a:t>
            </a:r>
            <a:r>
              <a:rPr lang="de-DE" dirty="0"/>
              <a:t>. Cela </a:t>
            </a:r>
            <a:r>
              <a:rPr lang="de-DE" dirty="0" err="1"/>
              <a:t>signifie</a:t>
            </a:r>
            <a:r>
              <a:rPr lang="de-DE" dirty="0"/>
              <a:t> </a:t>
            </a:r>
            <a:r>
              <a:rPr lang="de-DE" dirty="0" err="1"/>
              <a:t>que</a:t>
            </a:r>
            <a:r>
              <a:rPr lang="de-DE" dirty="0"/>
              <a:t> la </a:t>
            </a:r>
            <a:r>
              <a:rPr lang="de-DE" dirty="0" err="1"/>
              <a:t>performance</a:t>
            </a:r>
            <a:r>
              <a:rPr lang="de-DE" dirty="0"/>
              <a:t> </a:t>
            </a:r>
            <a:r>
              <a:rPr lang="de-DE" dirty="0" err="1"/>
              <a:t>environnementale</a:t>
            </a:r>
            <a:r>
              <a:rPr lang="de-DE" dirty="0"/>
              <a:t> du </a:t>
            </a:r>
            <a:r>
              <a:rPr lang="de-DE" dirty="0" err="1"/>
              <a:t>produit</a:t>
            </a:r>
            <a:r>
              <a:rPr lang="de-DE" dirty="0"/>
              <a:t> </a:t>
            </a:r>
            <a:r>
              <a:rPr lang="de-DE" dirty="0" err="1"/>
              <a:t>est</a:t>
            </a:r>
            <a:r>
              <a:rPr lang="de-DE" dirty="0"/>
              <a:t> </a:t>
            </a:r>
            <a:r>
              <a:rPr lang="de-DE" dirty="0" err="1"/>
              <a:t>vérifiée</a:t>
            </a:r>
            <a:r>
              <a:rPr lang="de-DE" dirty="0"/>
              <a:t> par </a:t>
            </a:r>
            <a:r>
              <a:rPr lang="de-DE" dirty="0" err="1"/>
              <a:t>un</a:t>
            </a:r>
            <a:r>
              <a:rPr lang="de-DE" dirty="0"/>
              <a:t> </a:t>
            </a:r>
            <a:r>
              <a:rPr lang="de-DE" dirty="0" err="1"/>
              <a:t>organisme</a:t>
            </a:r>
            <a:r>
              <a:rPr lang="de-DE" dirty="0"/>
              <a:t> </a:t>
            </a:r>
            <a:r>
              <a:rPr lang="de-DE" dirty="0" err="1"/>
              <a:t>impartial</a:t>
            </a:r>
            <a:r>
              <a:rPr lang="de-DE" dirty="0"/>
              <a:t>, </a:t>
            </a:r>
            <a:r>
              <a:rPr lang="de-DE" dirty="0" err="1"/>
              <a:t>ce</a:t>
            </a:r>
            <a:r>
              <a:rPr lang="de-DE" dirty="0"/>
              <a:t> </a:t>
            </a:r>
            <a:r>
              <a:rPr lang="de-DE" dirty="0" err="1"/>
              <a:t>qui</a:t>
            </a:r>
            <a:r>
              <a:rPr lang="de-DE" dirty="0"/>
              <a:t> </a:t>
            </a:r>
            <a:r>
              <a:rPr lang="de-DE" dirty="0" err="1"/>
              <a:t>confère</a:t>
            </a:r>
            <a:r>
              <a:rPr lang="de-DE" dirty="0"/>
              <a:t> au </a:t>
            </a:r>
            <a:r>
              <a:rPr lang="de-DE" dirty="0" err="1"/>
              <a:t>label</a:t>
            </a:r>
            <a:r>
              <a:rPr lang="de-DE" dirty="0"/>
              <a:t> </a:t>
            </a:r>
            <a:r>
              <a:rPr lang="de-DE" dirty="0" err="1"/>
              <a:t>confiance</a:t>
            </a:r>
            <a:r>
              <a:rPr lang="de-DE" dirty="0"/>
              <a:t> et </a:t>
            </a:r>
            <a:r>
              <a:rPr lang="de-DE" dirty="0" err="1"/>
              <a:t>crédibilité</a:t>
            </a:r>
            <a:r>
              <a:rPr lang="de-DE" dirty="0"/>
              <a:t>.</a:t>
            </a:r>
          </a:p>
          <a:p>
            <a:pPr marL="483032" indent="-241516"/>
            <a:endParaRPr lang="de-DE" dirty="0"/>
          </a:p>
          <a:p>
            <a:pPr marL="483032" indent="-241516"/>
            <a:r>
              <a:rPr lang="de-DE" dirty="0"/>
              <a:t>Ils </a:t>
            </a:r>
            <a:r>
              <a:rPr lang="de-DE" dirty="0" err="1"/>
              <a:t>contiennent</a:t>
            </a:r>
            <a:r>
              <a:rPr lang="de-DE" dirty="0"/>
              <a:t> des </a:t>
            </a:r>
            <a:r>
              <a:rPr lang="de-DE" dirty="0" err="1"/>
              <a:t>informations</a:t>
            </a:r>
            <a:r>
              <a:rPr lang="de-DE" dirty="0"/>
              <a:t> </a:t>
            </a:r>
            <a:r>
              <a:rPr lang="de-DE" dirty="0" err="1"/>
              <a:t>sur</a:t>
            </a:r>
            <a:r>
              <a:rPr lang="de-DE" dirty="0"/>
              <a:t> </a:t>
            </a:r>
            <a:r>
              <a:rPr lang="de-DE" dirty="0" err="1"/>
              <a:t>certaines</a:t>
            </a:r>
            <a:r>
              <a:rPr lang="de-DE" dirty="0"/>
              <a:t> </a:t>
            </a:r>
            <a:r>
              <a:rPr lang="de-DE" dirty="0" err="1"/>
              <a:t>caractéristiques</a:t>
            </a:r>
            <a:r>
              <a:rPr lang="de-DE" dirty="0"/>
              <a:t> </a:t>
            </a:r>
            <a:r>
              <a:rPr lang="de-DE" dirty="0" err="1"/>
              <a:t>environnementales</a:t>
            </a:r>
            <a:r>
              <a:rPr lang="de-DE" dirty="0"/>
              <a:t> du </a:t>
            </a:r>
            <a:r>
              <a:rPr lang="de-DE" dirty="0" err="1"/>
              <a:t>produit</a:t>
            </a:r>
            <a:r>
              <a:rPr lang="de-DE" dirty="0"/>
              <a:t> </a:t>
            </a:r>
            <a:r>
              <a:rPr lang="de-DE" dirty="0" err="1"/>
              <a:t>qui</a:t>
            </a:r>
            <a:r>
              <a:rPr lang="de-DE" dirty="0"/>
              <a:t> </a:t>
            </a:r>
            <a:r>
              <a:rPr lang="de-DE" dirty="0" err="1"/>
              <a:t>vont</a:t>
            </a:r>
            <a:r>
              <a:rPr lang="de-DE" dirty="0"/>
              <a:t> au-</a:t>
            </a:r>
            <a:r>
              <a:rPr lang="de-DE" dirty="0" err="1"/>
              <a:t>delà</a:t>
            </a:r>
            <a:r>
              <a:rPr lang="de-DE" dirty="0"/>
              <a:t> de simples </a:t>
            </a:r>
            <a:r>
              <a:rPr lang="de-DE" dirty="0" err="1"/>
              <a:t>arguments</a:t>
            </a:r>
            <a:r>
              <a:rPr lang="de-DE" dirty="0"/>
              <a:t> </a:t>
            </a:r>
            <a:r>
              <a:rPr lang="de-DE" dirty="0" err="1"/>
              <a:t>marketing</a:t>
            </a:r>
            <a:r>
              <a:rPr lang="de-DE" dirty="0"/>
              <a:t>. </a:t>
            </a:r>
            <a:r>
              <a:rPr lang="de-DE" dirty="0" err="1"/>
              <a:t>Parmi</a:t>
            </a:r>
            <a:r>
              <a:rPr lang="de-DE" dirty="0"/>
              <a:t> </a:t>
            </a:r>
            <a:r>
              <a:rPr lang="de-DE" dirty="0" err="1"/>
              <a:t>celles</a:t>
            </a:r>
            <a:r>
              <a:rPr lang="de-DE" dirty="0"/>
              <a:t>-ci </a:t>
            </a:r>
            <a:r>
              <a:rPr lang="de-DE" dirty="0" err="1"/>
              <a:t>figurent</a:t>
            </a:r>
            <a:r>
              <a:rPr lang="de-DE" dirty="0"/>
              <a:t> :</a:t>
            </a:r>
          </a:p>
          <a:p>
            <a:pPr marL="483032" indent="-241516"/>
            <a:r>
              <a:rPr lang="de-DE" dirty="0"/>
              <a:t>le </a:t>
            </a:r>
            <a:r>
              <a:rPr lang="de-DE" dirty="0" err="1"/>
              <a:t>respect</a:t>
            </a:r>
            <a:r>
              <a:rPr lang="de-DE" dirty="0"/>
              <a:t> des </a:t>
            </a:r>
            <a:r>
              <a:rPr lang="de-DE" dirty="0" err="1"/>
              <a:t>valeurs</a:t>
            </a:r>
            <a:r>
              <a:rPr lang="de-DE" dirty="0"/>
              <a:t> </a:t>
            </a:r>
            <a:r>
              <a:rPr lang="de-DE" dirty="0" err="1"/>
              <a:t>limites</a:t>
            </a:r>
            <a:r>
              <a:rPr lang="de-DE" dirty="0"/>
              <a:t> </a:t>
            </a:r>
            <a:r>
              <a:rPr lang="de-DE" dirty="0" err="1"/>
              <a:t>pour</a:t>
            </a:r>
            <a:r>
              <a:rPr lang="de-DE" dirty="0"/>
              <a:t> </a:t>
            </a:r>
            <a:r>
              <a:rPr lang="de-DE" dirty="0" err="1"/>
              <a:t>les</a:t>
            </a:r>
            <a:r>
              <a:rPr lang="de-DE" dirty="0"/>
              <a:t> </a:t>
            </a:r>
            <a:r>
              <a:rPr lang="de-DE" dirty="0" err="1"/>
              <a:t>polluants</a:t>
            </a:r>
            <a:r>
              <a:rPr lang="de-DE" dirty="0"/>
              <a:t>, </a:t>
            </a:r>
            <a:r>
              <a:rPr lang="de-DE" dirty="0" err="1"/>
              <a:t>afin</a:t>
            </a:r>
            <a:r>
              <a:rPr lang="de-DE" dirty="0"/>
              <a:t> de </a:t>
            </a:r>
            <a:r>
              <a:rPr lang="de-DE" dirty="0" err="1"/>
              <a:t>garantir</a:t>
            </a:r>
            <a:r>
              <a:rPr lang="de-DE" dirty="0"/>
              <a:t> </a:t>
            </a:r>
            <a:r>
              <a:rPr lang="de-DE" dirty="0" err="1"/>
              <a:t>que</a:t>
            </a:r>
            <a:r>
              <a:rPr lang="de-DE" dirty="0"/>
              <a:t> le </a:t>
            </a:r>
            <a:r>
              <a:rPr lang="de-DE" dirty="0" err="1"/>
              <a:t>produit</a:t>
            </a:r>
            <a:r>
              <a:rPr lang="de-DE" dirty="0"/>
              <a:t> ne </a:t>
            </a:r>
            <a:r>
              <a:rPr lang="de-DE" dirty="0" err="1"/>
              <a:t>dépasse</a:t>
            </a:r>
            <a:r>
              <a:rPr lang="de-DE" dirty="0"/>
              <a:t> </a:t>
            </a:r>
            <a:r>
              <a:rPr lang="de-DE" dirty="0" err="1"/>
              <a:t>pas</a:t>
            </a:r>
            <a:r>
              <a:rPr lang="de-DE" dirty="0"/>
              <a:t> </a:t>
            </a:r>
            <a:r>
              <a:rPr lang="de-DE" dirty="0" err="1"/>
              <a:t>les</a:t>
            </a:r>
            <a:r>
              <a:rPr lang="de-DE" dirty="0"/>
              <a:t> </a:t>
            </a:r>
            <a:r>
              <a:rPr lang="de-DE" dirty="0" err="1"/>
              <a:t>seuils</a:t>
            </a:r>
            <a:r>
              <a:rPr lang="de-DE" dirty="0"/>
              <a:t> </a:t>
            </a:r>
            <a:r>
              <a:rPr lang="de-DE" dirty="0" err="1"/>
              <a:t>d'émissions</a:t>
            </a:r>
            <a:r>
              <a:rPr lang="de-DE" dirty="0"/>
              <a:t> </a:t>
            </a:r>
            <a:r>
              <a:rPr lang="de-DE" dirty="0" err="1"/>
              <a:t>nocives</a:t>
            </a:r>
            <a:r>
              <a:rPr lang="de-DE" dirty="0"/>
              <a:t> ;</a:t>
            </a:r>
          </a:p>
          <a:p>
            <a:pPr marL="483032" indent="-241516"/>
            <a:r>
              <a:rPr lang="de-DE" dirty="0"/>
              <a:t>le </a:t>
            </a:r>
            <a:r>
              <a:rPr lang="de-DE" dirty="0" err="1"/>
              <a:t>respect</a:t>
            </a:r>
            <a:r>
              <a:rPr lang="de-DE" dirty="0"/>
              <a:t> de </a:t>
            </a:r>
            <a:r>
              <a:rPr lang="de-DE" dirty="0" err="1"/>
              <a:t>valeurs</a:t>
            </a:r>
            <a:r>
              <a:rPr lang="de-DE" dirty="0"/>
              <a:t> de </a:t>
            </a:r>
            <a:r>
              <a:rPr lang="de-DE" dirty="0" err="1"/>
              <a:t>consommation</a:t>
            </a:r>
            <a:r>
              <a:rPr lang="de-DE" dirty="0"/>
              <a:t> </a:t>
            </a:r>
            <a:r>
              <a:rPr lang="de-DE" dirty="0" err="1"/>
              <a:t>d'énergie</a:t>
            </a:r>
            <a:r>
              <a:rPr lang="de-DE" dirty="0"/>
              <a:t> </a:t>
            </a:r>
            <a:r>
              <a:rPr lang="de-DE" dirty="0" err="1"/>
              <a:t>définies</a:t>
            </a:r>
            <a:r>
              <a:rPr lang="de-DE" dirty="0"/>
              <a:t>, </a:t>
            </a:r>
            <a:r>
              <a:rPr lang="de-DE" dirty="0" err="1"/>
              <a:t>ce</a:t>
            </a:r>
            <a:r>
              <a:rPr lang="de-DE" dirty="0"/>
              <a:t> </a:t>
            </a:r>
            <a:r>
              <a:rPr lang="de-DE" dirty="0" err="1"/>
              <a:t>qui</a:t>
            </a:r>
            <a:r>
              <a:rPr lang="de-DE" dirty="0"/>
              <a:t> </a:t>
            </a:r>
            <a:r>
              <a:rPr lang="de-DE" dirty="0" err="1"/>
              <a:t>favorise</a:t>
            </a:r>
            <a:r>
              <a:rPr lang="de-DE" dirty="0"/>
              <a:t> </a:t>
            </a:r>
            <a:r>
              <a:rPr lang="de-DE" dirty="0" err="1"/>
              <a:t>les</a:t>
            </a:r>
            <a:r>
              <a:rPr lang="de-DE" dirty="0"/>
              <a:t> </a:t>
            </a:r>
            <a:r>
              <a:rPr lang="de-DE" dirty="0" err="1"/>
              <a:t>produits</a:t>
            </a:r>
            <a:r>
              <a:rPr lang="de-DE" dirty="0"/>
              <a:t> à haute </a:t>
            </a:r>
            <a:r>
              <a:rPr lang="de-DE" dirty="0" err="1"/>
              <a:t>efficacité</a:t>
            </a:r>
            <a:r>
              <a:rPr lang="de-DE" dirty="0"/>
              <a:t> </a:t>
            </a:r>
            <a:r>
              <a:rPr lang="de-DE" dirty="0" err="1"/>
              <a:t>énergétique</a:t>
            </a:r>
            <a:r>
              <a:rPr lang="de-DE" dirty="0"/>
              <a:t> ;</a:t>
            </a:r>
          </a:p>
          <a:p>
            <a:pPr marL="483032" indent="-241516"/>
            <a:r>
              <a:rPr lang="de-DE" dirty="0"/>
              <a:t>la </a:t>
            </a:r>
            <a:r>
              <a:rPr lang="de-DE" dirty="0" err="1"/>
              <a:t>réduction</a:t>
            </a:r>
            <a:r>
              <a:rPr lang="de-DE" dirty="0"/>
              <a:t> des </a:t>
            </a:r>
            <a:r>
              <a:rPr lang="de-DE" dirty="0" err="1"/>
              <a:t>émissions</a:t>
            </a:r>
            <a:r>
              <a:rPr lang="de-DE" dirty="0"/>
              <a:t> </a:t>
            </a:r>
            <a:r>
              <a:rPr lang="de-DE" dirty="0" err="1"/>
              <a:t>pendant</a:t>
            </a:r>
            <a:r>
              <a:rPr lang="de-DE" dirty="0"/>
              <a:t> la </a:t>
            </a:r>
            <a:r>
              <a:rPr lang="de-DE" dirty="0" err="1"/>
              <a:t>production</a:t>
            </a:r>
            <a:r>
              <a:rPr lang="de-DE" dirty="0"/>
              <a:t>, </a:t>
            </a:r>
            <a:r>
              <a:rPr lang="de-DE" dirty="0" err="1"/>
              <a:t>ce</a:t>
            </a:r>
            <a:r>
              <a:rPr lang="de-DE" dirty="0"/>
              <a:t> </a:t>
            </a:r>
            <a:r>
              <a:rPr lang="de-DE" dirty="0" err="1"/>
              <a:t>qui</a:t>
            </a:r>
            <a:r>
              <a:rPr lang="de-DE" dirty="0"/>
              <a:t> </a:t>
            </a:r>
            <a:r>
              <a:rPr lang="de-DE" dirty="0" err="1"/>
              <a:t>encourage</a:t>
            </a:r>
            <a:r>
              <a:rPr lang="de-DE" dirty="0"/>
              <a:t> des </a:t>
            </a:r>
            <a:r>
              <a:rPr lang="de-DE" dirty="0" err="1"/>
              <a:t>procédés</a:t>
            </a:r>
            <a:r>
              <a:rPr lang="de-DE" dirty="0"/>
              <a:t> de </a:t>
            </a:r>
            <a:r>
              <a:rPr lang="de-DE" dirty="0" err="1"/>
              <a:t>fabrication</a:t>
            </a:r>
            <a:r>
              <a:rPr lang="de-DE" dirty="0"/>
              <a:t> plus propres ;</a:t>
            </a:r>
          </a:p>
          <a:p>
            <a:pPr marL="483032" indent="-241516"/>
            <a:r>
              <a:rPr lang="de-DE" dirty="0"/>
              <a:t>et la </a:t>
            </a:r>
            <a:r>
              <a:rPr lang="de-DE" dirty="0" err="1"/>
              <a:t>recyclabilité</a:t>
            </a:r>
            <a:r>
              <a:rPr lang="de-DE" dirty="0"/>
              <a:t> du </a:t>
            </a:r>
            <a:r>
              <a:rPr lang="de-DE" dirty="0" err="1"/>
              <a:t>produit</a:t>
            </a:r>
            <a:r>
              <a:rPr lang="de-DE" dirty="0"/>
              <a:t>, </a:t>
            </a:r>
            <a:r>
              <a:rPr lang="de-DE" dirty="0" err="1"/>
              <a:t>ce</a:t>
            </a:r>
            <a:r>
              <a:rPr lang="de-DE" dirty="0"/>
              <a:t> </a:t>
            </a:r>
            <a:r>
              <a:rPr lang="de-DE" dirty="0" err="1"/>
              <a:t>qui</a:t>
            </a:r>
            <a:r>
              <a:rPr lang="de-DE" dirty="0"/>
              <a:t> </a:t>
            </a:r>
            <a:r>
              <a:rPr lang="de-DE" dirty="0" err="1"/>
              <a:t>soutient</a:t>
            </a:r>
            <a:r>
              <a:rPr lang="de-DE" dirty="0"/>
              <a:t> </a:t>
            </a:r>
            <a:r>
              <a:rPr lang="de-DE" dirty="0" err="1"/>
              <a:t>une</a:t>
            </a:r>
            <a:r>
              <a:rPr lang="de-DE" dirty="0"/>
              <a:t> </a:t>
            </a:r>
            <a:r>
              <a:rPr lang="de-DE" dirty="0" err="1"/>
              <a:t>approche</a:t>
            </a:r>
            <a:r>
              <a:rPr lang="de-DE" dirty="0"/>
              <a:t> </a:t>
            </a:r>
            <a:r>
              <a:rPr lang="de-DE" dirty="0" err="1"/>
              <a:t>d'économie</a:t>
            </a:r>
            <a:r>
              <a:rPr lang="de-DE" dirty="0"/>
              <a:t> </a:t>
            </a:r>
            <a:r>
              <a:rPr lang="de-DE" dirty="0" err="1"/>
              <a:t>circulaire</a:t>
            </a:r>
            <a:r>
              <a:rPr lang="de-DE" dirty="0"/>
              <a:t>.</a:t>
            </a:r>
          </a:p>
          <a:p>
            <a:pPr marL="483032" indent="-241516"/>
            <a:endParaRPr lang="de-DE" dirty="0"/>
          </a:p>
          <a:p>
            <a:pPr marL="483032" indent="-241516"/>
            <a:r>
              <a:rPr lang="de-DE" dirty="0"/>
              <a:t>Il </a:t>
            </a:r>
            <a:r>
              <a:rPr lang="de-DE" dirty="0" err="1"/>
              <a:t>est</a:t>
            </a:r>
            <a:r>
              <a:rPr lang="de-DE" dirty="0"/>
              <a:t> </a:t>
            </a:r>
            <a:r>
              <a:rPr lang="de-DE" dirty="0" err="1"/>
              <a:t>important</a:t>
            </a:r>
            <a:r>
              <a:rPr lang="de-DE" dirty="0"/>
              <a:t> </a:t>
            </a:r>
            <a:r>
              <a:rPr lang="de-DE" dirty="0" err="1"/>
              <a:t>que</a:t>
            </a:r>
            <a:r>
              <a:rPr lang="de-DE" dirty="0"/>
              <a:t> </a:t>
            </a:r>
            <a:r>
              <a:rPr lang="de-DE" dirty="0" err="1"/>
              <a:t>l'attribution</a:t>
            </a:r>
            <a:r>
              <a:rPr lang="de-DE" dirty="0"/>
              <a:t> du </a:t>
            </a:r>
            <a:r>
              <a:rPr lang="de-DE" dirty="0" err="1"/>
              <a:t>label</a:t>
            </a:r>
            <a:r>
              <a:rPr lang="de-DE" dirty="0"/>
              <a:t> </a:t>
            </a:r>
            <a:r>
              <a:rPr lang="de-DE" dirty="0" err="1"/>
              <a:t>écologique</a:t>
            </a:r>
            <a:r>
              <a:rPr lang="de-DE" dirty="0"/>
              <a:t> </a:t>
            </a:r>
            <a:r>
              <a:rPr lang="de-DE" dirty="0" err="1"/>
              <a:t>repose</a:t>
            </a:r>
            <a:r>
              <a:rPr lang="de-DE" dirty="0"/>
              <a:t> </a:t>
            </a:r>
            <a:r>
              <a:rPr lang="de-DE" dirty="0" err="1"/>
              <a:t>sur</a:t>
            </a:r>
            <a:r>
              <a:rPr lang="de-DE" dirty="0"/>
              <a:t> </a:t>
            </a:r>
            <a:r>
              <a:rPr lang="de-DE" dirty="0" err="1"/>
              <a:t>un</a:t>
            </a:r>
            <a:r>
              <a:rPr lang="de-DE" dirty="0"/>
              <a:t> </a:t>
            </a:r>
            <a:r>
              <a:rPr lang="de-DE" dirty="0" err="1"/>
              <a:t>processus</a:t>
            </a:r>
            <a:r>
              <a:rPr lang="de-DE" dirty="0"/>
              <a:t> transparent et </a:t>
            </a:r>
            <a:r>
              <a:rPr lang="de-DE" dirty="0" err="1"/>
              <a:t>inclusif</a:t>
            </a:r>
            <a:r>
              <a:rPr lang="de-DE" dirty="0"/>
              <a:t> :</a:t>
            </a:r>
          </a:p>
          <a:p>
            <a:pPr marL="483032" indent="-241516"/>
            <a:r>
              <a:rPr lang="de-DE" dirty="0" err="1"/>
              <a:t>Les</a:t>
            </a:r>
            <a:r>
              <a:rPr lang="de-DE" dirty="0"/>
              <a:t> </a:t>
            </a:r>
            <a:r>
              <a:rPr lang="de-DE" dirty="0" err="1"/>
              <a:t>critères</a:t>
            </a:r>
            <a:r>
              <a:rPr lang="de-DE" dirty="0"/>
              <a:t> </a:t>
            </a:r>
            <a:r>
              <a:rPr lang="de-DE" dirty="0" err="1"/>
              <a:t>sont</a:t>
            </a:r>
            <a:r>
              <a:rPr lang="de-DE" dirty="0"/>
              <a:t> </a:t>
            </a:r>
            <a:r>
              <a:rPr lang="de-DE" dirty="0" err="1"/>
              <a:t>élaborés</a:t>
            </a:r>
            <a:r>
              <a:rPr lang="de-DE" dirty="0"/>
              <a:t> en </a:t>
            </a:r>
            <a:r>
              <a:rPr lang="de-DE" dirty="0" err="1"/>
              <a:t>collaboration</a:t>
            </a:r>
            <a:r>
              <a:rPr lang="de-DE" dirty="0"/>
              <a:t> </a:t>
            </a:r>
            <a:r>
              <a:rPr lang="de-DE" dirty="0" err="1"/>
              <a:t>avec</a:t>
            </a:r>
            <a:r>
              <a:rPr lang="de-DE" dirty="0"/>
              <a:t> </a:t>
            </a:r>
            <a:r>
              <a:rPr lang="de-DE" dirty="0" err="1"/>
              <a:t>les</a:t>
            </a:r>
            <a:r>
              <a:rPr lang="de-DE" dirty="0"/>
              <a:t> </a:t>
            </a:r>
            <a:r>
              <a:rPr lang="de-DE" dirty="0" err="1"/>
              <a:t>parties</a:t>
            </a:r>
            <a:r>
              <a:rPr lang="de-DE" dirty="0"/>
              <a:t> </a:t>
            </a:r>
            <a:r>
              <a:rPr lang="de-DE" dirty="0" err="1"/>
              <a:t>prenantes</a:t>
            </a:r>
            <a:r>
              <a:rPr lang="de-DE" dirty="0"/>
              <a:t> </a:t>
            </a:r>
            <a:r>
              <a:rPr lang="de-DE" dirty="0" err="1"/>
              <a:t>concernées</a:t>
            </a:r>
            <a:r>
              <a:rPr lang="de-DE" dirty="0"/>
              <a:t>, </a:t>
            </a:r>
            <a:r>
              <a:rPr lang="de-DE" dirty="0" err="1"/>
              <a:t>telles</a:t>
            </a:r>
            <a:r>
              <a:rPr lang="de-DE" dirty="0"/>
              <a:t> </a:t>
            </a:r>
            <a:r>
              <a:rPr lang="de-DE" dirty="0" err="1"/>
              <a:t>que</a:t>
            </a:r>
            <a:r>
              <a:rPr lang="de-DE" dirty="0"/>
              <a:t> </a:t>
            </a:r>
            <a:r>
              <a:rPr lang="de-DE" dirty="0" err="1"/>
              <a:t>les</a:t>
            </a:r>
            <a:r>
              <a:rPr lang="de-DE" dirty="0"/>
              <a:t> </a:t>
            </a:r>
            <a:r>
              <a:rPr lang="de-DE" dirty="0" err="1"/>
              <a:t>experts</a:t>
            </a:r>
            <a:r>
              <a:rPr lang="de-DE" dirty="0"/>
              <a:t> du </a:t>
            </a:r>
            <a:r>
              <a:rPr lang="de-DE" dirty="0" err="1"/>
              <a:t>secteur</a:t>
            </a:r>
            <a:r>
              <a:rPr lang="de-DE" dirty="0"/>
              <a:t>, </a:t>
            </a:r>
            <a:r>
              <a:rPr lang="de-DE" dirty="0" err="1"/>
              <a:t>les</a:t>
            </a:r>
            <a:r>
              <a:rPr lang="de-DE" dirty="0"/>
              <a:t> ONG et </a:t>
            </a:r>
            <a:r>
              <a:rPr lang="de-DE" dirty="0" err="1"/>
              <a:t>les</a:t>
            </a:r>
            <a:r>
              <a:rPr lang="de-DE" dirty="0"/>
              <a:t> </a:t>
            </a:r>
            <a:r>
              <a:rPr lang="de-DE" dirty="0" err="1"/>
              <a:t>associations</a:t>
            </a:r>
            <a:r>
              <a:rPr lang="de-DE" dirty="0"/>
              <a:t> de </a:t>
            </a:r>
            <a:r>
              <a:rPr lang="de-DE" dirty="0" err="1"/>
              <a:t>consommateurs</a:t>
            </a:r>
            <a:r>
              <a:rPr lang="de-DE" dirty="0"/>
              <a:t>. Cela </a:t>
            </a:r>
            <a:r>
              <a:rPr lang="de-DE" dirty="0" err="1"/>
              <a:t>garantit</a:t>
            </a:r>
            <a:r>
              <a:rPr lang="de-DE" dirty="0"/>
              <a:t> </a:t>
            </a:r>
            <a:r>
              <a:rPr lang="de-DE" dirty="0" err="1"/>
              <a:t>que</a:t>
            </a:r>
            <a:r>
              <a:rPr lang="de-DE" dirty="0"/>
              <a:t> </a:t>
            </a:r>
            <a:r>
              <a:rPr lang="de-DE" dirty="0" err="1"/>
              <a:t>les</a:t>
            </a:r>
            <a:r>
              <a:rPr lang="de-DE" dirty="0"/>
              <a:t> </a:t>
            </a:r>
            <a:r>
              <a:rPr lang="de-DE" dirty="0" err="1"/>
              <a:t>critères</a:t>
            </a:r>
            <a:r>
              <a:rPr lang="de-DE" dirty="0"/>
              <a:t> </a:t>
            </a:r>
            <a:r>
              <a:rPr lang="de-DE" dirty="0" err="1"/>
              <a:t>sont</a:t>
            </a:r>
            <a:r>
              <a:rPr lang="de-DE" dirty="0"/>
              <a:t> </a:t>
            </a:r>
            <a:r>
              <a:rPr lang="de-DE" dirty="0" err="1"/>
              <a:t>équilibrés</a:t>
            </a:r>
            <a:r>
              <a:rPr lang="de-DE" dirty="0"/>
              <a:t>, </a:t>
            </a:r>
            <a:r>
              <a:rPr lang="de-DE" dirty="0" err="1"/>
              <a:t>applicables</a:t>
            </a:r>
            <a:r>
              <a:rPr lang="de-DE" dirty="0"/>
              <a:t> et </a:t>
            </a:r>
            <a:r>
              <a:rPr lang="de-DE" dirty="0" err="1"/>
              <a:t>reflètent</a:t>
            </a:r>
            <a:r>
              <a:rPr lang="de-DE" dirty="0"/>
              <a:t> </a:t>
            </a:r>
            <a:r>
              <a:rPr lang="de-DE" dirty="0" err="1"/>
              <a:t>les</a:t>
            </a:r>
            <a:r>
              <a:rPr lang="de-DE" dirty="0"/>
              <a:t> </a:t>
            </a:r>
            <a:r>
              <a:rPr lang="de-DE" dirty="0" err="1"/>
              <a:t>priorités</a:t>
            </a:r>
            <a:r>
              <a:rPr lang="de-DE" dirty="0"/>
              <a:t> de la </a:t>
            </a:r>
            <a:r>
              <a:rPr lang="de-DE" dirty="0" err="1"/>
              <a:t>société</a:t>
            </a:r>
            <a:r>
              <a:rPr lang="de-DE" dirty="0"/>
              <a:t>.</a:t>
            </a:r>
          </a:p>
          <a:p>
            <a:pPr marL="483032" indent="-241516"/>
            <a:r>
              <a:rPr lang="de-DE" dirty="0"/>
              <a:t>Il </a:t>
            </a:r>
            <a:r>
              <a:rPr lang="de-DE" dirty="0" err="1"/>
              <a:t>existe</a:t>
            </a:r>
            <a:r>
              <a:rPr lang="de-DE" dirty="0"/>
              <a:t> en </a:t>
            </a:r>
            <a:r>
              <a:rPr lang="de-DE" dirty="0" err="1"/>
              <a:t>outre</a:t>
            </a:r>
            <a:r>
              <a:rPr lang="de-DE" dirty="0"/>
              <a:t> </a:t>
            </a:r>
            <a:r>
              <a:rPr lang="de-DE" dirty="0" err="1"/>
              <a:t>un</a:t>
            </a:r>
            <a:r>
              <a:rPr lang="de-DE" dirty="0"/>
              <a:t> </a:t>
            </a:r>
            <a:r>
              <a:rPr lang="de-DE" dirty="0" err="1"/>
              <a:t>catalogue</a:t>
            </a:r>
            <a:r>
              <a:rPr lang="de-DE" dirty="0"/>
              <a:t> des </a:t>
            </a:r>
            <a:r>
              <a:rPr lang="de-DE" dirty="0" err="1"/>
              <a:t>exigences</a:t>
            </a:r>
            <a:r>
              <a:rPr lang="de-DE" dirty="0"/>
              <a:t> </a:t>
            </a:r>
            <a:r>
              <a:rPr lang="de-DE" dirty="0" err="1"/>
              <a:t>accessible</a:t>
            </a:r>
            <a:r>
              <a:rPr lang="de-DE" dirty="0"/>
              <a:t> au </a:t>
            </a:r>
            <a:r>
              <a:rPr lang="de-DE" dirty="0" err="1"/>
              <a:t>public</a:t>
            </a:r>
            <a:r>
              <a:rPr lang="de-DE" dirty="0"/>
              <a:t>, </a:t>
            </a:r>
            <a:r>
              <a:rPr lang="de-DE" dirty="0" err="1"/>
              <a:t>afin</a:t>
            </a:r>
            <a:r>
              <a:rPr lang="de-DE" dirty="0"/>
              <a:t> </a:t>
            </a:r>
            <a:r>
              <a:rPr lang="de-DE" dirty="0" err="1"/>
              <a:t>que</a:t>
            </a:r>
            <a:r>
              <a:rPr lang="de-DE" dirty="0"/>
              <a:t> chacun </a:t>
            </a:r>
            <a:r>
              <a:rPr lang="de-DE" dirty="0" err="1"/>
              <a:t>puisse</a:t>
            </a:r>
            <a:r>
              <a:rPr lang="de-DE" dirty="0"/>
              <a:t> </a:t>
            </a:r>
            <a:r>
              <a:rPr lang="de-DE" dirty="0" err="1"/>
              <a:t>voir</a:t>
            </a:r>
            <a:r>
              <a:rPr lang="de-DE" dirty="0"/>
              <a:t> </a:t>
            </a:r>
            <a:r>
              <a:rPr lang="de-DE" dirty="0" err="1"/>
              <a:t>ce</a:t>
            </a:r>
            <a:r>
              <a:rPr lang="de-DE" dirty="0"/>
              <a:t> </a:t>
            </a:r>
            <a:r>
              <a:rPr lang="de-DE" dirty="0" err="1"/>
              <a:t>que</a:t>
            </a:r>
            <a:r>
              <a:rPr lang="de-DE" dirty="0"/>
              <a:t> </a:t>
            </a:r>
            <a:r>
              <a:rPr lang="de-DE" dirty="0" err="1"/>
              <a:t>recouvre</a:t>
            </a:r>
            <a:r>
              <a:rPr lang="de-DE" dirty="0"/>
              <a:t> le </a:t>
            </a:r>
            <a:r>
              <a:rPr lang="de-DE" dirty="0" err="1"/>
              <a:t>label</a:t>
            </a:r>
            <a:r>
              <a:rPr lang="de-DE" dirty="0"/>
              <a:t> et </a:t>
            </a:r>
            <a:r>
              <a:rPr lang="de-DE" dirty="0" err="1"/>
              <a:t>comment</a:t>
            </a:r>
            <a:r>
              <a:rPr lang="de-DE" dirty="0"/>
              <a:t> il </a:t>
            </a:r>
            <a:r>
              <a:rPr lang="de-DE" dirty="0" err="1"/>
              <a:t>est</a:t>
            </a:r>
            <a:r>
              <a:rPr lang="de-DE" dirty="0"/>
              <a:t> </a:t>
            </a:r>
            <a:r>
              <a:rPr lang="de-DE" dirty="0" err="1"/>
              <a:t>attribué</a:t>
            </a:r>
            <a:r>
              <a:rPr lang="de-DE" dirty="0"/>
              <a:t>. </a:t>
            </a:r>
            <a:r>
              <a:rPr lang="de-DE" dirty="0" err="1"/>
              <a:t>Cette</a:t>
            </a:r>
            <a:r>
              <a:rPr lang="de-DE" dirty="0"/>
              <a:t> </a:t>
            </a:r>
            <a:r>
              <a:rPr lang="de-DE" dirty="0" err="1"/>
              <a:t>transparence</a:t>
            </a:r>
            <a:r>
              <a:rPr lang="de-DE" dirty="0"/>
              <a:t> </a:t>
            </a:r>
            <a:r>
              <a:rPr lang="de-DE" dirty="0" err="1"/>
              <a:t>renforce</a:t>
            </a:r>
            <a:r>
              <a:rPr lang="de-DE" dirty="0"/>
              <a:t> la </a:t>
            </a:r>
            <a:r>
              <a:rPr lang="de-DE" dirty="0" err="1"/>
              <a:t>confiance</a:t>
            </a:r>
            <a:r>
              <a:rPr lang="de-DE" dirty="0"/>
              <a:t> du </a:t>
            </a:r>
            <a:r>
              <a:rPr lang="de-DE" dirty="0" err="1"/>
              <a:t>public</a:t>
            </a:r>
            <a:r>
              <a:rPr lang="de-DE" dirty="0"/>
              <a:t> et </a:t>
            </a:r>
            <a:r>
              <a:rPr lang="de-DE" dirty="0" err="1"/>
              <a:t>aide</a:t>
            </a:r>
            <a:r>
              <a:rPr lang="de-DE" dirty="0"/>
              <a:t> </a:t>
            </a:r>
            <a:r>
              <a:rPr lang="de-DE" dirty="0" err="1"/>
              <a:t>les</a:t>
            </a:r>
            <a:r>
              <a:rPr lang="de-DE" dirty="0"/>
              <a:t> </a:t>
            </a:r>
            <a:r>
              <a:rPr lang="de-DE" dirty="0" err="1"/>
              <a:t>consommateurs</a:t>
            </a:r>
            <a:r>
              <a:rPr lang="de-DE" dirty="0"/>
              <a:t> à </a:t>
            </a:r>
            <a:r>
              <a:rPr lang="de-DE" dirty="0" err="1"/>
              <a:t>prendre</a:t>
            </a:r>
            <a:r>
              <a:rPr lang="de-DE" dirty="0"/>
              <a:t> des </a:t>
            </a:r>
            <a:r>
              <a:rPr lang="de-DE" dirty="0" err="1"/>
              <a:t>décisions</a:t>
            </a:r>
            <a:r>
              <a:rPr lang="de-DE" dirty="0"/>
              <a:t> </a:t>
            </a:r>
            <a:r>
              <a:rPr lang="de-DE" dirty="0" err="1"/>
              <a:t>éclairées</a:t>
            </a:r>
            <a:r>
              <a:rPr lang="de-DE" dirty="0"/>
              <a:t>.</a:t>
            </a:r>
          </a:p>
          <a:p>
            <a:pPr marL="483032" indent="-241516"/>
            <a:endParaRPr lang="de-DE" dirty="0"/>
          </a:p>
          <a:p>
            <a:pPr marL="483032" indent="-241516"/>
            <a:r>
              <a:rPr lang="de-DE" dirty="0"/>
              <a:t>Dans </a:t>
            </a:r>
            <a:r>
              <a:rPr lang="de-DE" dirty="0" err="1"/>
              <a:t>l’ensemble</a:t>
            </a:r>
            <a:r>
              <a:rPr lang="de-DE" dirty="0"/>
              <a:t>, </a:t>
            </a:r>
            <a:r>
              <a:rPr lang="de-DE" dirty="0" err="1"/>
              <a:t>les</a:t>
            </a:r>
            <a:r>
              <a:rPr lang="de-DE" dirty="0"/>
              <a:t> </a:t>
            </a:r>
            <a:r>
              <a:rPr lang="de-DE" dirty="0" err="1"/>
              <a:t>labels</a:t>
            </a:r>
            <a:r>
              <a:rPr lang="de-DE" dirty="0"/>
              <a:t> </a:t>
            </a:r>
            <a:r>
              <a:rPr lang="de-DE" dirty="0" err="1"/>
              <a:t>environnementaux</a:t>
            </a:r>
            <a:r>
              <a:rPr lang="de-DE" dirty="0"/>
              <a:t> de type I </a:t>
            </a:r>
            <a:r>
              <a:rPr lang="de-DE" dirty="0" err="1"/>
              <a:t>offrent</a:t>
            </a:r>
            <a:r>
              <a:rPr lang="de-DE" dirty="0"/>
              <a:t> </a:t>
            </a:r>
            <a:r>
              <a:rPr lang="de-DE" dirty="0" err="1"/>
              <a:t>une</a:t>
            </a:r>
            <a:r>
              <a:rPr lang="de-DE" dirty="0"/>
              <a:t> </a:t>
            </a:r>
            <a:r>
              <a:rPr lang="de-DE" dirty="0" err="1"/>
              <a:t>évaluation</a:t>
            </a:r>
            <a:r>
              <a:rPr lang="de-DE" dirty="0"/>
              <a:t> </a:t>
            </a:r>
            <a:r>
              <a:rPr lang="de-DE" dirty="0" err="1"/>
              <a:t>complète</a:t>
            </a:r>
            <a:r>
              <a:rPr lang="de-DE" dirty="0"/>
              <a:t> et </a:t>
            </a:r>
            <a:r>
              <a:rPr lang="de-DE" dirty="0" err="1"/>
              <a:t>scientifiquement</a:t>
            </a:r>
            <a:r>
              <a:rPr lang="de-DE" dirty="0"/>
              <a:t> </a:t>
            </a:r>
            <a:r>
              <a:rPr lang="de-DE" dirty="0" err="1"/>
              <a:t>fondée</a:t>
            </a:r>
            <a:r>
              <a:rPr lang="de-DE" dirty="0"/>
              <a:t> de </a:t>
            </a:r>
            <a:r>
              <a:rPr lang="de-DE" dirty="0" err="1"/>
              <a:t>l’impact</a:t>
            </a:r>
            <a:r>
              <a:rPr lang="de-DE" dirty="0"/>
              <a:t> </a:t>
            </a:r>
            <a:r>
              <a:rPr lang="de-DE" dirty="0" err="1"/>
              <a:t>environnemental</a:t>
            </a:r>
            <a:r>
              <a:rPr lang="de-DE" dirty="0"/>
              <a:t> </a:t>
            </a:r>
            <a:r>
              <a:rPr lang="de-DE" dirty="0" err="1"/>
              <a:t>d’un</a:t>
            </a:r>
            <a:r>
              <a:rPr lang="de-DE" dirty="0"/>
              <a:t> </a:t>
            </a:r>
            <a:r>
              <a:rPr lang="de-DE" dirty="0" err="1"/>
              <a:t>produit</a:t>
            </a:r>
            <a:r>
              <a:rPr lang="de-DE" dirty="0"/>
              <a:t> </a:t>
            </a:r>
            <a:r>
              <a:rPr lang="de-DE" dirty="0" err="1"/>
              <a:t>tout</a:t>
            </a:r>
            <a:r>
              <a:rPr lang="de-DE" dirty="0"/>
              <a:t> au </a:t>
            </a:r>
            <a:r>
              <a:rPr lang="de-DE" dirty="0" err="1"/>
              <a:t>long</a:t>
            </a:r>
            <a:r>
              <a:rPr lang="de-DE" dirty="0"/>
              <a:t> de </a:t>
            </a:r>
            <a:r>
              <a:rPr lang="de-DE" dirty="0" err="1"/>
              <a:t>son</a:t>
            </a:r>
            <a:r>
              <a:rPr lang="de-DE" dirty="0"/>
              <a:t> </a:t>
            </a:r>
            <a:r>
              <a:rPr lang="de-DE" dirty="0" err="1"/>
              <a:t>cycle</a:t>
            </a:r>
            <a:r>
              <a:rPr lang="de-DE" dirty="0"/>
              <a:t> de </a:t>
            </a:r>
            <a:r>
              <a:rPr lang="de-DE" dirty="0" err="1"/>
              <a:t>vie</a:t>
            </a:r>
            <a:r>
              <a:rPr lang="de-DE" dirty="0"/>
              <a:t> et </a:t>
            </a:r>
            <a:r>
              <a:rPr lang="de-DE" dirty="0" err="1"/>
              <a:t>favorisent</a:t>
            </a:r>
            <a:r>
              <a:rPr lang="de-DE" dirty="0"/>
              <a:t> de </a:t>
            </a:r>
            <a:r>
              <a:rPr lang="de-DE" dirty="0" err="1"/>
              <a:t>réelles</a:t>
            </a:r>
            <a:r>
              <a:rPr lang="de-DE" dirty="0"/>
              <a:t> </a:t>
            </a:r>
            <a:r>
              <a:rPr lang="de-DE" dirty="0" err="1"/>
              <a:t>améliorations</a:t>
            </a:r>
            <a:r>
              <a:rPr lang="de-DE" dirty="0"/>
              <a:t> en </a:t>
            </a:r>
            <a:r>
              <a:rPr lang="de-DE" dirty="0" err="1"/>
              <a:t>matière</a:t>
            </a:r>
            <a:r>
              <a:rPr lang="de-DE" dirty="0"/>
              <a:t> de </a:t>
            </a:r>
            <a:r>
              <a:rPr lang="de-DE" dirty="0" err="1"/>
              <a:t>durabilité</a:t>
            </a:r>
            <a:r>
              <a:rPr lang="de-DE" dirty="0"/>
              <a:t> </a:t>
            </a:r>
            <a:r>
              <a:rPr lang="de-DE" dirty="0" err="1"/>
              <a:t>sur</a:t>
            </a:r>
            <a:r>
              <a:rPr lang="de-DE" dirty="0"/>
              <a:t> le </a:t>
            </a:r>
            <a:r>
              <a:rPr lang="de-DE" dirty="0" err="1"/>
              <a:t>marché</a:t>
            </a:r>
            <a:r>
              <a:rPr lang="de-DE" dirty="0"/>
              <a:t>.</a:t>
            </a:r>
          </a:p>
          <a:p>
            <a:pPr marL="483032" indent="-241516"/>
            <a:endParaRPr lang="de-DE" dirty="0"/>
          </a:p>
        </p:txBody>
      </p:sp>
      <p:sp>
        <p:nvSpPr>
          <p:cNvPr id="183" name="Google Shape;183;p35: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de-DE" sz="1300">
                <a:solidFill>
                  <a:schemeClr val="dk1"/>
                </a:solidFill>
                <a:latin typeface="Calibri"/>
                <a:ea typeface="Calibri"/>
                <a:cs typeface="Calibri"/>
                <a:sym typeface="Calibri"/>
              </a:rPr>
              <a:pPr algn="r">
                <a:buSzPts val="1200"/>
              </a:pPr>
              <a:t>9</a:t>
            </a:fld>
            <a:endParaRPr sz="1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 name="Google Shape;89;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0" name="Google Shape;90;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2" name="Google Shape;92;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4" name="Google Shape;94;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0" name="Google Shape;10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 name="Google Shape;10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2" name="Google Shape;7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2.png"/><Relationship Id="rId18" Type="http://schemas.openxmlformats.org/officeDocument/2006/relationships/image" Target="../media/image46.jpg"/><Relationship Id="rId3" Type="http://schemas.openxmlformats.org/officeDocument/2006/relationships/image" Target="../media/image35.jpg"/><Relationship Id="rId7" Type="http://schemas.openxmlformats.org/officeDocument/2006/relationships/image" Target="../media/image38.jpg"/><Relationship Id="rId12" Type="http://schemas.openxmlformats.org/officeDocument/2006/relationships/image" Target="../media/image8.jpg"/><Relationship Id="rId17" Type="http://schemas.openxmlformats.org/officeDocument/2006/relationships/image" Target="../media/image45.png"/><Relationship Id="rId2" Type="http://schemas.openxmlformats.org/officeDocument/2006/relationships/notesSlide" Target="../notesSlides/notesSlide33.xml"/><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16.png"/><Relationship Id="rId5" Type="http://schemas.openxmlformats.org/officeDocument/2006/relationships/image" Target="../media/image37.jpg"/><Relationship Id="rId15" Type="http://schemas.openxmlformats.org/officeDocument/2006/relationships/image" Target="../media/image44.png"/><Relationship Id="rId10" Type="http://schemas.openxmlformats.org/officeDocument/2006/relationships/image" Target="../media/image41.png"/><Relationship Id="rId19"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3.gif"/></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6.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8.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8.jpg"/><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jpg"/><Relationship Id="rId7" Type="http://schemas.openxmlformats.org/officeDocument/2006/relationships/image" Target="../media/image9.png"/><Relationship Id="rId12"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51.png"/><Relationship Id="rId5" Type="http://schemas.openxmlformats.org/officeDocument/2006/relationships/image" Target="../media/image49.png"/><Relationship Id="rId10" Type="http://schemas.openxmlformats.org/officeDocument/2006/relationships/image" Target="../media/image50.jpg"/><Relationship Id="rId4" Type="http://schemas.openxmlformats.org/officeDocument/2006/relationships/image" Target="../media/image8.jp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hyperlink" Target="https://www.blauer-engel.de/en" TargetMode="External"/><Relationship Id="rId7"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epeat.net/" TargetMode="External"/><Relationship Id="rId5" Type="http://schemas.openxmlformats.org/officeDocument/2006/relationships/hyperlink" Target="http://www.nordic-ecolabel.org/" TargetMode="External"/><Relationship Id="rId10" Type="http://schemas.openxmlformats.org/officeDocument/2006/relationships/image" Target="../media/image48.jpg"/><Relationship Id="rId4" Type="http://schemas.openxmlformats.org/officeDocument/2006/relationships/hyperlink" Target="https://tcocertified.de/" TargetMode="External"/><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hyperlink" Target="http://www.global-standard.org/" TargetMode="External"/><Relationship Id="rId7" Type="http://schemas.openxmlformats.org/officeDocument/2006/relationships/image" Target="../media/image5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bluesign.com/" TargetMode="External"/><Relationship Id="rId11" Type="http://schemas.openxmlformats.org/officeDocument/2006/relationships/image" Target="../media/image58.png"/><Relationship Id="rId5" Type="http://schemas.openxmlformats.org/officeDocument/2006/relationships/hyperlink" Target="http://www.naturtextil.de/profil/qualitaetszeichen.html" TargetMode="External"/><Relationship Id="rId10" Type="http://schemas.openxmlformats.org/officeDocument/2006/relationships/image" Target="../media/image57.png"/><Relationship Id="rId4" Type="http://schemas.openxmlformats.org/officeDocument/2006/relationships/hyperlink" Target="http://www.fairtrade-deutschland.de/index.php" TargetMode="External"/><Relationship Id="rId9"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www.blauer-engel.de/en" TargetMode="External"/><Relationship Id="rId7" Type="http://schemas.openxmlformats.org/officeDocument/2006/relationships/hyperlink" Target="https://pefc.org/" TargetMode="External"/><Relationship Id="rId12"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nordic-ecolabel.org/" TargetMode="External"/><Relationship Id="rId11" Type="http://schemas.openxmlformats.org/officeDocument/2006/relationships/image" Target="../media/image62.png"/><Relationship Id="rId5" Type="http://schemas.openxmlformats.org/officeDocument/2006/relationships/hyperlink" Target="http://www.fsc.org/" TargetMode="External"/><Relationship Id="rId10" Type="http://schemas.openxmlformats.org/officeDocument/2006/relationships/image" Target="../media/image61.png"/><Relationship Id="rId4" Type="http://schemas.openxmlformats.org/officeDocument/2006/relationships/hyperlink" Target="https://environment.ec.europa.eu/topics/circular-economy/eu-ecolabel_en" TargetMode="External"/><Relationship Id="rId9"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834173" y="4836746"/>
            <a:ext cx="5273749" cy="1904297"/>
          </a:xfrm>
          <a:prstGeom prst="rect">
            <a:avLst/>
          </a:prstGeom>
          <a:noFill/>
          <a:ln>
            <a:noFill/>
          </a:ln>
        </p:spPr>
      </p:pic>
      <p:sp>
        <p:nvSpPr>
          <p:cNvPr id="111" name="Google Shape;111;p1"/>
          <p:cNvSpPr txBox="1"/>
          <p:nvPr/>
        </p:nvSpPr>
        <p:spPr>
          <a:xfrm>
            <a:off x="6225822" y="4133114"/>
            <a:ext cx="2971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dirty="0">
                <a:solidFill>
                  <a:srgbClr val="3F3F3F"/>
                </a:solidFill>
                <a:latin typeface="Aptos" panose="020B0004020202020204" pitchFamily="34" charset="0"/>
              </a:rPr>
              <a:t>Date</a:t>
            </a:r>
            <a:endParaRPr sz="1400" b="0" i="0" u="none" strike="noStrike" cap="none" dirty="0">
              <a:solidFill>
                <a:srgbClr val="000000"/>
              </a:solidFill>
              <a:latin typeface="Aptos" panose="020B0004020202020204" pitchFamily="34" charset="0"/>
              <a:sym typeface="Arial"/>
            </a:endParaRPr>
          </a:p>
        </p:txBody>
      </p:sp>
      <p:sp>
        <p:nvSpPr>
          <p:cNvPr id="112" name="Google Shape;112;p1"/>
          <p:cNvSpPr txBox="1"/>
          <p:nvPr/>
        </p:nvSpPr>
        <p:spPr>
          <a:xfrm>
            <a:off x="6225822" y="1736751"/>
            <a:ext cx="58821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32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rPr>
              <a:t>Module 3: </a:t>
            </a:r>
          </a:p>
          <a:p>
            <a:pPr marL="0" marR="0" lvl="0" indent="0" algn="l" rtl="0">
              <a:lnSpc>
                <a:spcPct val="100000"/>
              </a:lnSpc>
              <a:spcBef>
                <a:spcPts val="0"/>
              </a:spcBef>
              <a:spcAft>
                <a:spcPts val="0"/>
              </a:spcAft>
              <a:buNone/>
            </a:pPr>
            <a:r>
              <a:rPr lang="fr-FR" sz="3200" b="1" noProof="0" dirty="0">
                <a:solidFill>
                  <a:srgbClr val="3F3F3F"/>
                </a:solidFill>
                <a:latin typeface="Aptos Serif" panose="02020604070405020304" pitchFamily="18" charset="0"/>
                <a:ea typeface="Play"/>
                <a:cs typeface="Aptos Serif" panose="02020604070405020304" pitchFamily="18" charset="0"/>
                <a:sym typeface="Play"/>
              </a:rPr>
              <a:t>utilisation des labels dans la procédure d‘approvisionnement</a:t>
            </a:r>
            <a:endParaRPr lang="fr-FR" sz="32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13" name="Google Shape;11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16" name="Google Shape;116;p1"/>
          <p:cNvSpPr txBox="1"/>
          <p:nvPr/>
        </p:nvSpPr>
        <p:spPr>
          <a:xfrm>
            <a:off x="6225822" y="1015603"/>
            <a:ext cx="48914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i="0" u="none" strike="noStrike" cap="none" noProof="0" dirty="0">
                <a:solidFill>
                  <a:srgbClr val="3F3F3F"/>
                </a:solidFill>
                <a:latin typeface="Aptos" panose="020B0004020202020204" pitchFamily="34" charset="0"/>
                <a:ea typeface="Play"/>
                <a:cs typeface="Play"/>
                <a:sym typeface="Play"/>
              </a:rPr>
              <a:t>Achats durables: programme </a:t>
            </a:r>
          </a:p>
        </p:txBody>
      </p:sp>
      <p:pic>
        <p:nvPicPr>
          <p:cNvPr id="3" name="Grafik 2" descr="Ein Bild, das Text, Screenshot, Schrift enthält.&#10;&#10;KI-generierte Inhalte können fehlerhaft sein.">
            <a:extLst>
              <a:ext uri="{FF2B5EF4-FFF2-40B4-BE49-F238E27FC236}">
                <a16:creationId xmlns:a16="http://schemas.microsoft.com/office/drawing/2014/main" id="{AD44E397-8C60-4F25-B32C-AA35305AAF3B}"/>
              </a:ext>
            </a:extLst>
          </p:cNvPr>
          <p:cNvPicPr>
            <a:picLocks noChangeAspect="1"/>
          </p:cNvPicPr>
          <p:nvPr/>
        </p:nvPicPr>
        <p:blipFill>
          <a:blip r:embed="rId5"/>
          <a:stretch>
            <a:fillRect/>
          </a:stretch>
        </p:blipFill>
        <p:spPr>
          <a:xfrm>
            <a:off x="234511" y="5271093"/>
            <a:ext cx="3674876" cy="1469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594359" y="46284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 social volontaire similaire au type I</a:t>
            </a:r>
          </a:p>
        </p:txBody>
      </p:sp>
      <p:sp>
        <p:nvSpPr>
          <p:cNvPr id="197" name="Google Shape;197;p36"/>
          <p:cNvSpPr txBox="1">
            <a:spLocks noGrp="1"/>
          </p:cNvSpPr>
          <p:nvPr>
            <p:ph type="body" idx="1"/>
          </p:nvPr>
        </p:nvSpPr>
        <p:spPr>
          <a:xfrm>
            <a:off x="594359" y="2281918"/>
            <a:ext cx="8419124" cy="4365625"/>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2200"/>
              </a:spcBef>
              <a:spcAft>
                <a:spcPts val="0"/>
              </a:spcAft>
              <a:buSzPct val="181818"/>
              <a:buFont typeface="Arial" panose="020B0604020202020204" pitchFamily="34" charset="0"/>
              <a:buChar char="•"/>
            </a:pPr>
            <a:r>
              <a:rPr lang="fr-FR" noProof="0" dirty="0">
                <a:latin typeface="Aptos" panose="020B0004020202020204" pitchFamily="34" charset="0"/>
              </a:rPr>
              <a:t>Certification indépendante par des tiers et définition de critères au cours d’un processus transparent</a:t>
            </a:r>
          </a:p>
          <a:p>
            <a:pPr marL="571500" lvl="0" indent="-342900" algn="l" rtl="0">
              <a:lnSpc>
                <a:spcPct val="80000"/>
              </a:lnSpc>
              <a:spcBef>
                <a:spcPts val="2200"/>
              </a:spcBef>
              <a:spcAft>
                <a:spcPts val="0"/>
              </a:spcAft>
              <a:buSzPct val="181818"/>
              <a:buFont typeface="Arial" panose="020B0604020202020204" pitchFamily="34" charset="0"/>
              <a:buChar char="•"/>
            </a:pPr>
            <a:r>
              <a:rPr lang="fr-FR" noProof="0" dirty="0">
                <a:latin typeface="Aptos" panose="020B0004020202020204" pitchFamily="34" charset="0"/>
              </a:rPr>
              <a:t>Les critères s’orientent souvent selon les normes fondamentales du travail de l’OIT</a:t>
            </a:r>
          </a:p>
          <a:p>
            <a:pPr marL="1028700" lvl="1" indent="-342900">
              <a:buSzPct val="181818"/>
            </a:pPr>
            <a:r>
              <a:rPr lang="fr-FR" noProof="0" dirty="0">
                <a:latin typeface="Aptos" panose="020B0004020202020204" pitchFamily="34" charset="0"/>
              </a:rPr>
              <a:t>Pas de travail forcé</a:t>
            </a:r>
          </a:p>
          <a:p>
            <a:pPr marL="1028700" lvl="1" indent="-342900">
              <a:buSzPct val="181818"/>
            </a:pPr>
            <a:r>
              <a:rPr lang="fr-FR" noProof="0" dirty="0">
                <a:latin typeface="Aptos" panose="020B0004020202020204" pitchFamily="34" charset="0"/>
              </a:rPr>
              <a:t>Liberté syndicale </a:t>
            </a:r>
          </a:p>
          <a:p>
            <a:pPr marL="1028700" lvl="1" indent="-342900">
              <a:buSzPct val="181818"/>
            </a:pPr>
            <a:r>
              <a:rPr lang="fr-FR" noProof="0" dirty="0">
                <a:latin typeface="Aptos" panose="020B0004020202020204" pitchFamily="34" charset="0"/>
              </a:rPr>
              <a:t>Pas de discrimination de la race, du sexe ou de la couleur de la peau</a:t>
            </a:r>
          </a:p>
          <a:p>
            <a:pPr marL="1028700" lvl="1" indent="-342900">
              <a:buSzPct val="181818"/>
            </a:pPr>
            <a:r>
              <a:rPr lang="fr-FR" noProof="0" dirty="0">
                <a:latin typeface="Aptos" panose="020B0004020202020204" pitchFamily="34" charset="0"/>
              </a:rPr>
              <a:t>Égalité salariale à travail égal</a:t>
            </a:r>
          </a:p>
          <a:p>
            <a:pPr marL="1028700" lvl="1" indent="-342900">
              <a:buSzPct val="181818"/>
            </a:pPr>
            <a:r>
              <a:rPr lang="fr-FR" noProof="0" dirty="0">
                <a:latin typeface="Aptos" panose="020B0004020202020204" pitchFamily="34" charset="0"/>
              </a:rPr>
              <a:t>Interdiction du travail abusif des enfants</a:t>
            </a:r>
          </a:p>
          <a:p>
            <a:pPr marL="571500" lvl="0" indent="-342900" algn="l" rtl="0">
              <a:lnSpc>
                <a:spcPct val="80000"/>
              </a:lnSpc>
              <a:spcBef>
                <a:spcPts val="2200"/>
              </a:spcBef>
              <a:spcAft>
                <a:spcPts val="0"/>
              </a:spcAft>
              <a:buSzPct val="181818"/>
              <a:buFont typeface="Arial" panose="020B0604020202020204" pitchFamily="34" charset="0"/>
              <a:buChar char="•"/>
            </a:pPr>
            <a:r>
              <a:rPr lang="fr-FR" noProof="0" dirty="0">
                <a:latin typeface="Aptos" panose="020B0004020202020204" pitchFamily="34" charset="0"/>
              </a:rPr>
              <a:t>Commerce équitable (en dehors de l’OIT)</a:t>
            </a:r>
          </a:p>
          <a:p>
            <a:pPr marL="1028700" lvl="1" indent="-342900">
              <a:buSzPct val="181818"/>
            </a:pPr>
            <a:r>
              <a:rPr lang="fr-FR" noProof="0" dirty="0">
                <a:latin typeface="Aptos" panose="020B0004020202020204" pitchFamily="34" charset="0"/>
              </a:rPr>
              <a:t>Prix minimum et rémunérations vitales (salaires vitaux) </a:t>
            </a:r>
          </a:p>
          <a:p>
            <a:pPr marL="1028700" lvl="1" indent="-342900">
              <a:buSzPct val="181818"/>
            </a:pPr>
            <a:r>
              <a:rPr lang="fr-FR" noProof="0" dirty="0">
                <a:latin typeface="Aptos" panose="020B0004020202020204" pitchFamily="34" charset="0"/>
              </a:rPr>
              <a:t>Contrats de fourniture longue durée</a:t>
            </a:r>
          </a:p>
          <a:p>
            <a:pPr marL="1028700" lvl="1" indent="-342900">
              <a:buSzPct val="181818"/>
            </a:pPr>
            <a:r>
              <a:rPr lang="fr-FR" noProof="0" dirty="0">
                <a:latin typeface="Aptos" panose="020B0004020202020204" pitchFamily="34" charset="0"/>
              </a:rPr>
              <a:t>Préfinancement </a:t>
            </a:r>
          </a:p>
          <a:p>
            <a:pPr marL="1028700" lvl="1" indent="-342900">
              <a:buSzPct val="181818"/>
            </a:pPr>
            <a:r>
              <a:rPr lang="fr-FR" noProof="0" dirty="0">
                <a:latin typeface="Aptos" panose="020B0004020202020204" pitchFamily="34" charset="0"/>
              </a:rPr>
              <a:t>Primes de commerce équitable pour la promotion de projets sociaux dans la commune, pour couvrir les frais de scolarité, etc.. </a:t>
            </a:r>
          </a:p>
          <a:p>
            <a:pPr marL="685800" lvl="1" indent="0" algn="l" rtl="0">
              <a:lnSpc>
                <a:spcPct val="90000"/>
              </a:lnSpc>
              <a:spcBef>
                <a:spcPts val="600"/>
              </a:spcBef>
              <a:spcAft>
                <a:spcPts val="0"/>
              </a:spcAft>
              <a:buSzPct val="181818"/>
              <a:buNone/>
            </a:pPr>
            <a:endParaRPr dirty="0">
              <a:latin typeface="Aptos" panose="020B0004020202020204" pitchFamily="34" charset="0"/>
            </a:endParaRPr>
          </a:p>
        </p:txBody>
      </p:sp>
      <p:pic>
        <p:nvPicPr>
          <p:cNvPr id="198" name="Google Shape;198;p36"/>
          <p:cNvPicPr preferRelativeResize="0"/>
          <p:nvPr/>
        </p:nvPicPr>
        <p:blipFill rotWithShape="1">
          <a:blip r:embed="rId3">
            <a:alphaModFix/>
          </a:blip>
          <a:srcRect/>
          <a:stretch/>
        </p:blipFill>
        <p:spPr>
          <a:xfrm>
            <a:off x="9263211" y="2056348"/>
            <a:ext cx="1033163" cy="1212843"/>
          </a:xfrm>
          <a:prstGeom prst="rect">
            <a:avLst/>
          </a:prstGeom>
          <a:noFill/>
          <a:ln>
            <a:noFill/>
          </a:ln>
        </p:spPr>
      </p:pic>
      <p:pic>
        <p:nvPicPr>
          <p:cNvPr id="199" name="Google Shape;199;p36"/>
          <p:cNvPicPr preferRelativeResize="0"/>
          <p:nvPr/>
        </p:nvPicPr>
        <p:blipFill rotWithShape="1">
          <a:blip r:embed="rId4">
            <a:alphaModFix/>
          </a:blip>
          <a:srcRect/>
          <a:stretch/>
        </p:blipFill>
        <p:spPr>
          <a:xfrm>
            <a:off x="10613545" y="4190438"/>
            <a:ext cx="1162896" cy="1152128"/>
          </a:xfrm>
          <a:prstGeom prst="rect">
            <a:avLst/>
          </a:prstGeom>
          <a:noFill/>
          <a:ln>
            <a:noFill/>
          </a:ln>
        </p:spPr>
      </p:pic>
      <p:pic>
        <p:nvPicPr>
          <p:cNvPr id="200" name="Google Shape;200;p36" descr="Fairtrade Siegel: So erkennst Du ein fair gehandeltes Produkt"/>
          <p:cNvPicPr preferRelativeResize="0"/>
          <p:nvPr/>
        </p:nvPicPr>
        <p:blipFill rotWithShape="1">
          <a:blip r:embed="rId5">
            <a:alphaModFix/>
          </a:blip>
          <a:srcRect/>
          <a:stretch/>
        </p:blipFill>
        <p:spPr>
          <a:xfrm>
            <a:off x="10546102" y="2056348"/>
            <a:ext cx="1297782" cy="18621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594359" y="446528"/>
            <a:ext cx="8896482"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Label social et environnemental de type I ou similaire au type</a:t>
            </a:r>
            <a:r>
              <a:rPr lang="fr-FR" noProof="0"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I</a:t>
            </a:r>
            <a:endParaRPr lang="fr-FR" noProof="0" dirty="0">
              <a:latin typeface="Aptos Serif" panose="02020604070405020304" pitchFamily="18" charset="0"/>
              <a:cs typeface="Aptos Serif" panose="02020604070405020304" pitchFamily="18" charset="0"/>
            </a:endParaRPr>
          </a:p>
        </p:txBody>
      </p:sp>
      <p:sp>
        <p:nvSpPr>
          <p:cNvPr id="207" name="Google Shape;207;p37"/>
          <p:cNvSpPr txBox="1">
            <a:spLocks noGrp="1"/>
          </p:cNvSpPr>
          <p:nvPr>
            <p:ph type="body" idx="1"/>
          </p:nvPr>
        </p:nvSpPr>
        <p:spPr>
          <a:xfrm>
            <a:off x="594359" y="2281918"/>
            <a:ext cx="9884455"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Certains labels combinent des critères écologiques et des critères sociaux</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L’un ou l’autre des aspects est souvent mis en exergue, mais le second est toujours pris en compte</a:t>
            </a:r>
          </a:p>
        </p:txBody>
      </p:sp>
      <p:pic>
        <p:nvPicPr>
          <p:cNvPr id="208" name="Google Shape;208;p37" descr="naturland fair"/>
          <p:cNvPicPr preferRelativeResize="0"/>
          <p:nvPr/>
        </p:nvPicPr>
        <p:blipFill rotWithShape="1">
          <a:blip r:embed="rId3">
            <a:alphaModFix/>
          </a:blip>
          <a:srcRect/>
          <a:stretch/>
        </p:blipFill>
        <p:spPr>
          <a:xfrm>
            <a:off x="705601" y="4401042"/>
            <a:ext cx="944868" cy="2088232"/>
          </a:xfrm>
          <a:prstGeom prst="rect">
            <a:avLst/>
          </a:prstGeom>
          <a:noFill/>
          <a:ln>
            <a:noFill/>
          </a:ln>
        </p:spPr>
      </p:pic>
      <p:pic>
        <p:nvPicPr>
          <p:cNvPr id="209" name="Google Shape;209;p37"/>
          <p:cNvPicPr preferRelativeResize="0"/>
          <p:nvPr/>
        </p:nvPicPr>
        <p:blipFill rotWithShape="1">
          <a:blip r:embed="rId4">
            <a:alphaModFix/>
          </a:blip>
          <a:srcRect/>
          <a:stretch/>
        </p:blipFill>
        <p:spPr>
          <a:xfrm>
            <a:off x="2197805" y="5236480"/>
            <a:ext cx="1327502" cy="1252794"/>
          </a:xfrm>
          <a:prstGeom prst="rect">
            <a:avLst/>
          </a:prstGeom>
          <a:noFill/>
          <a:ln>
            <a:noFill/>
          </a:ln>
        </p:spPr>
      </p:pic>
      <p:pic>
        <p:nvPicPr>
          <p:cNvPr id="210" name="Google Shape;210;p37"/>
          <p:cNvPicPr preferRelativeResize="0"/>
          <p:nvPr/>
        </p:nvPicPr>
        <p:blipFill rotWithShape="1">
          <a:blip r:embed="rId5">
            <a:alphaModFix/>
          </a:blip>
          <a:srcRect/>
          <a:stretch/>
        </p:blipFill>
        <p:spPr>
          <a:xfrm>
            <a:off x="3988232" y="5236480"/>
            <a:ext cx="1891936" cy="11749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594359" y="494372"/>
            <a:ext cx="769830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Auto-déclarations</a:t>
            </a:r>
            <a:r>
              <a:rPr lang="fr-FR" noProof="0"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du type II</a:t>
            </a:r>
            <a:endParaRPr lang="fr-FR" noProof="0" dirty="0">
              <a:latin typeface="Aptos Serif" panose="02020604070405020304" pitchFamily="18" charset="0"/>
              <a:cs typeface="Aptos Serif" panose="02020604070405020304" pitchFamily="18" charset="0"/>
            </a:endParaRPr>
          </a:p>
        </p:txBody>
      </p:sp>
      <p:sp>
        <p:nvSpPr>
          <p:cNvPr id="217" name="Google Shape;217;p38"/>
          <p:cNvSpPr txBox="1">
            <a:spLocks noGrp="1"/>
          </p:cNvSpPr>
          <p:nvPr>
            <p:ph type="body" idx="1"/>
          </p:nvPr>
        </p:nvSpPr>
        <p:spPr>
          <a:xfrm>
            <a:off x="594359" y="2281918"/>
            <a:ext cx="7977061"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Lignes de produits d’une entreprise commerciale d’une certaine qualité</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Ces labels sont exclusivement utilisés au niveau de l’entreprise ou d’un groupe d’entreprises.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Pas de </a:t>
            </a:r>
            <a:r>
              <a:rPr lang="fr-FR" noProof="0"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certification</a:t>
            </a:r>
            <a:r>
              <a:rPr lang="fr-FR" noProof="0"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fr-FR" noProof="0"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indépendante</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Avantages supplémentaires – par exemple produits bio ou de commerce équitable</a:t>
            </a:r>
          </a:p>
        </p:txBody>
      </p:sp>
      <p:pic>
        <p:nvPicPr>
          <p:cNvPr id="218" name="Google Shape;218;p38"/>
          <p:cNvPicPr preferRelativeResize="0"/>
          <p:nvPr/>
        </p:nvPicPr>
        <p:blipFill rotWithShape="1">
          <a:blip r:embed="rId3">
            <a:alphaModFix/>
          </a:blip>
          <a:srcRect/>
          <a:stretch/>
        </p:blipFill>
        <p:spPr>
          <a:xfrm>
            <a:off x="8571420" y="1931104"/>
            <a:ext cx="2117893" cy="14960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594359" y="452331"/>
            <a:ext cx="774677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Marques ou dénominations d‘origine régionales</a:t>
            </a:r>
          </a:p>
        </p:txBody>
      </p:sp>
      <p:sp>
        <p:nvSpPr>
          <p:cNvPr id="225" name="Google Shape;225;p39"/>
          <p:cNvSpPr txBox="1">
            <a:spLocks noGrp="1"/>
          </p:cNvSpPr>
          <p:nvPr>
            <p:ph type="body" idx="1"/>
          </p:nvPr>
        </p:nvSpPr>
        <p:spPr>
          <a:xfrm>
            <a:off x="594359" y="2281918"/>
            <a:ext cx="7654582"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Produits régionaux – la définition de la région varie et peut inclure :</a:t>
            </a:r>
          </a:p>
          <a:p>
            <a:pPr marL="1028700" lvl="1" indent="-342900">
              <a:lnSpc>
                <a:spcPct val="80000"/>
              </a:lnSpc>
              <a:spcBef>
                <a:spcPts val="2200"/>
              </a:spcBef>
              <a:buSzPts val="2400"/>
              <a:buFont typeface="Arial" panose="020B0604020202020204" pitchFamily="34" charset="0"/>
              <a:buChar char="•"/>
            </a:pPr>
            <a:r>
              <a:rPr lang="fr-FR" noProof="0" dirty="0">
                <a:latin typeface="Aptos" panose="020B0004020202020204" pitchFamily="34" charset="0"/>
              </a:rPr>
              <a:t>des labels nationaux des autorités régionales</a:t>
            </a:r>
          </a:p>
          <a:p>
            <a:pPr marL="1028700" lvl="1" indent="-342900">
              <a:lnSpc>
                <a:spcPct val="80000"/>
              </a:lnSpc>
              <a:spcBef>
                <a:spcPts val="2200"/>
              </a:spcBef>
              <a:buSzPts val="2400"/>
            </a:pPr>
            <a:r>
              <a:rPr lang="fr-FR" noProof="0" dirty="0">
                <a:latin typeface="Aptos" panose="020B0004020202020204" pitchFamily="34" charset="0"/>
              </a:rPr>
              <a:t>des associations privées – des marques régionales</a:t>
            </a:r>
          </a:p>
        </p:txBody>
      </p:sp>
      <p:pic>
        <p:nvPicPr>
          <p:cNvPr id="226" name="Google Shape;226;p39"/>
          <p:cNvPicPr preferRelativeResize="0"/>
          <p:nvPr/>
        </p:nvPicPr>
        <p:blipFill rotWithShape="1">
          <a:blip r:embed="rId3">
            <a:alphaModFix/>
          </a:blip>
          <a:srcRect/>
          <a:stretch/>
        </p:blipFill>
        <p:spPr>
          <a:xfrm>
            <a:off x="8341133" y="4367885"/>
            <a:ext cx="2426019" cy="1358570"/>
          </a:xfrm>
          <a:prstGeom prst="rect">
            <a:avLst/>
          </a:prstGeom>
          <a:noFill/>
          <a:ln>
            <a:noFill/>
          </a:ln>
        </p:spPr>
      </p:pic>
      <p:pic>
        <p:nvPicPr>
          <p:cNvPr id="227" name="Google Shape;227;p39"/>
          <p:cNvPicPr preferRelativeResize="0"/>
          <p:nvPr/>
        </p:nvPicPr>
        <p:blipFill rotWithShape="1">
          <a:blip r:embed="rId4">
            <a:alphaModFix/>
          </a:blip>
          <a:srcRect/>
          <a:stretch/>
        </p:blipFill>
        <p:spPr>
          <a:xfrm>
            <a:off x="8248941" y="1436746"/>
            <a:ext cx="2393922" cy="23939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594359" y="431310"/>
            <a:ext cx="7698303"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Certifications d‘entreprises / systèmes de gestion</a:t>
            </a:r>
          </a:p>
        </p:txBody>
      </p:sp>
      <p:sp>
        <p:nvSpPr>
          <p:cNvPr id="234" name="Google Shape;234;p40"/>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10000"/>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Certifications d’entreprises ou certifications relevant d’un site d’exploitation – gestion de process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Exemples </a:t>
            </a:r>
          </a:p>
          <a:p>
            <a:pPr marL="1028700" lvl="1" indent="-342900"/>
            <a:r>
              <a:rPr lang="fr-FR" noProof="0" dirty="0">
                <a:latin typeface="Aptos" panose="020B0004020202020204" pitchFamily="34" charset="0"/>
              </a:rPr>
              <a:t>EMAS (Eco-Management and Audit Scheme – système commun de gestion d’entreprises et d’audit environnemental interne)  </a:t>
            </a:r>
          </a:p>
          <a:p>
            <a:pPr marL="1028700" lvl="1" indent="-342900"/>
            <a:r>
              <a:rPr lang="fr-FR" noProof="0" dirty="0">
                <a:latin typeface="Aptos" panose="020B0004020202020204" pitchFamily="34" charset="0"/>
              </a:rPr>
              <a:t>SA8000-Standard (normes fondamentales du travail, de l’OIT) </a:t>
            </a:r>
          </a:p>
          <a:p>
            <a:pPr marL="1028700" lvl="1" indent="-342900"/>
            <a:r>
              <a:rPr lang="fr-FR" noProof="0" dirty="0" err="1">
                <a:latin typeface="Aptos" panose="020B0004020202020204" pitchFamily="34" charset="0"/>
              </a:rPr>
              <a:t>Fair</a:t>
            </a:r>
            <a:r>
              <a:rPr lang="fr-FR" noProof="0" dirty="0">
                <a:latin typeface="Aptos" panose="020B0004020202020204" pitchFamily="34" charset="0"/>
              </a:rPr>
              <a:t> Wear </a:t>
            </a:r>
            <a:r>
              <a:rPr lang="fr-FR" noProof="0" dirty="0" err="1">
                <a:latin typeface="Aptos" panose="020B0004020202020204" pitchFamily="34" charset="0"/>
              </a:rPr>
              <a:t>Foundation</a:t>
            </a:r>
            <a:r>
              <a:rPr lang="fr-FR" noProof="0" dirty="0">
                <a:latin typeface="Aptos" panose="020B0004020202020204" pitchFamily="34" charset="0"/>
              </a:rPr>
              <a:t> (conditions de travail dans la branche textile – </a:t>
            </a:r>
            <a:r>
              <a:rPr lang="fr-FR" noProof="0" dirty="0" err="1">
                <a:latin typeface="Aptos" panose="020B0004020202020204" pitchFamily="34" charset="0"/>
              </a:rPr>
              <a:t>CoC</a:t>
            </a:r>
            <a:r>
              <a:rPr lang="fr-FR" noProof="0" dirty="0">
                <a:latin typeface="Aptos" panose="020B0004020202020204" pitchFamily="34" charset="0"/>
              </a:rPr>
              <a:t> textile)</a:t>
            </a:r>
          </a:p>
        </p:txBody>
      </p:sp>
      <p:pic>
        <p:nvPicPr>
          <p:cNvPr id="235" name="Google Shape;235;p40"/>
          <p:cNvPicPr preferRelativeResize="0"/>
          <p:nvPr/>
        </p:nvPicPr>
        <p:blipFill rotWithShape="1">
          <a:blip r:embed="rId3">
            <a:alphaModFix/>
          </a:blip>
          <a:srcRect/>
          <a:stretch/>
        </p:blipFill>
        <p:spPr>
          <a:xfrm>
            <a:off x="7712205" y="1490345"/>
            <a:ext cx="2234722" cy="1251444"/>
          </a:xfrm>
          <a:prstGeom prst="rect">
            <a:avLst/>
          </a:prstGeom>
          <a:noFill/>
          <a:ln>
            <a:noFill/>
          </a:ln>
        </p:spPr>
      </p:pic>
      <p:pic>
        <p:nvPicPr>
          <p:cNvPr id="236" name="Google Shape;236;p40"/>
          <p:cNvPicPr preferRelativeResize="0"/>
          <p:nvPr/>
        </p:nvPicPr>
        <p:blipFill rotWithShape="1">
          <a:blip r:embed="rId4">
            <a:alphaModFix/>
          </a:blip>
          <a:srcRect/>
          <a:stretch/>
        </p:blipFill>
        <p:spPr>
          <a:xfrm>
            <a:off x="10672649" y="1490345"/>
            <a:ext cx="1110283" cy="1675899"/>
          </a:xfrm>
          <a:prstGeom prst="rect">
            <a:avLst/>
          </a:prstGeom>
          <a:noFill/>
          <a:ln>
            <a:noFill/>
          </a:ln>
        </p:spPr>
      </p:pic>
      <p:pic>
        <p:nvPicPr>
          <p:cNvPr id="237" name="Google Shape;237;p40"/>
          <p:cNvPicPr preferRelativeResize="0"/>
          <p:nvPr/>
        </p:nvPicPr>
        <p:blipFill rotWithShape="1">
          <a:blip r:embed="rId5">
            <a:alphaModFix/>
          </a:blip>
          <a:srcRect/>
          <a:stretch/>
        </p:blipFill>
        <p:spPr>
          <a:xfrm>
            <a:off x="9539646" y="3550627"/>
            <a:ext cx="2554783" cy="1021913"/>
          </a:xfrm>
          <a:prstGeom prst="rect">
            <a:avLst/>
          </a:prstGeom>
          <a:noFill/>
          <a:ln>
            <a:noFill/>
          </a:ln>
        </p:spPr>
      </p:pic>
      <p:pic>
        <p:nvPicPr>
          <p:cNvPr id="238" name="Google Shape;238;p40" descr="Ein Bild, das Grafiken, Grafikdesign, Schrift, Logo enthält.&#10;&#10;KI-generierte Inhalte können fehlerhaft sein."/>
          <p:cNvPicPr preferRelativeResize="0"/>
          <p:nvPr/>
        </p:nvPicPr>
        <p:blipFill rotWithShape="1">
          <a:blip r:embed="rId6">
            <a:alphaModFix/>
          </a:blip>
          <a:srcRect/>
          <a:stretch/>
        </p:blipFill>
        <p:spPr>
          <a:xfrm>
            <a:off x="7945580" y="3080346"/>
            <a:ext cx="1306624" cy="1785719"/>
          </a:xfrm>
          <a:prstGeom prst="rect">
            <a:avLst/>
          </a:prstGeom>
          <a:noFill/>
          <a:ln>
            <a:noFill/>
          </a:ln>
        </p:spPr>
      </p:pic>
      <p:pic>
        <p:nvPicPr>
          <p:cNvPr id="239" name="Google Shape;239;p40" descr="Iso 14001 Logo PNG Vectors Free Download"/>
          <p:cNvPicPr preferRelativeResize="0"/>
          <p:nvPr/>
        </p:nvPicPr>
        <p:blipFill rotWithShape="1">
          <a:blip r:embed="rId7">
            <a:alphaModFix/>
          </a:blip>
          <a:srcRect/>
          <a:stretch/>
        </p:blipFill>
        <p:spPr>
          <a:xfrm>
            <a:off x="8055039" y="5062654"/>
            <a:ext cx="1484607" cy="14846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594359" y="41029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Questions</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594359" y="44182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252" name="Google Shape;252;p4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Labels, marques, certifications – une lueur dans la jungle des étiquetages</a:t>
            </a:r>
          </a:p>
          <a:p>
            <a:pPr marL="685800" lvl="0" indent="-457200" algn="l" rtl="0">
              <a:lnSpc>
                <a:spcPct val="80000"/>
              </a:lnSpc>
              <a:spcBef>
                <a:spcPts val="2200"/>
              </a:spcBef>
              <a:spcAft>
                <a:spcPts val="0"/>
              </a:spcAft>
              <a:buSzPts val="2400"/>
              <a:buFont typeface="Arial"/>
              <a:buAutoNum type="arabicPeriod"/>
            </a:pPr>
            <a:r>
              <a:rPr lang="fr-FR" noProof="0" dirty="0">
                <a:solidFill>
                  <a:srgbClr val="A3C42A"/>
                </a:solidFill>
                <a:latin typeface="Aptos" panose="020B0004020202020204" pitchFamily="34" charset="0"/>
              </a:rPr>
              <a:t>L’utilisation des labels dans le cadre d’appels d’offres</a:t>
            </a:r>
            <a:endParaRPr lang="fr-FR" noProof="0"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Échange avec des partenaires de terrain </a:t>
            </a: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Présentation des labels choisis</a:t>
            </a: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Soutien pratique</a:t>
            </a:r>
          </a:p>
        </p:txBody>
      </p:sp>
      <p:pic>
        <p:nvPicPr>
          <p:cNvPr id="253" name="Google Shape;253;p42"/>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594360" y="1074974"/>
            <a:ext cx="6058688"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2. </a:t>
            </a:r>
            <a:r>
              <a:rPr lang="fr-FR" noProof="0" dirty="0">
                <a:latin typeface="Aptos Serif" panose="02020604070405020304" pitchFamily="18" charset="0"/>
                <a:cs typeface="Aptos Serif" panose="02020604070405020304" pitchFamily="18" charset="0"/>
              </a:rPr>
              <a:t>L‘utilisation des labels dans le cadre d‘appels d‘offres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260" name="Google Shape;260;p43"/>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594360" y="189572"/>
            <a:ext cx="8707295" cy="18614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Comment utiliser les étiquettes et les labels dans le processus d‘approvisionnement</a:t>
            </a:r>
          </a:p>
        </p:txBody>
      </p:sp>
      <p:sp>
        <p:nvSpPr>
          <p:cNvPr id="267" name="Google Shape;267;p44"/>
          <p:cNvSpPr txBox="1">
            <a:spLocks noGrp="1"/>
          </p:cNvSpPr>
          <p:nvPr>
            <p:ph type="body" idx="1"/>
          </p:nvPr>
        </p:nvSpPr>
        <p:spPr>
          <a:xfrm>
            <a:off x="594359" y="2281918"/>
            <a:ext cx="7961062"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Exigences des labels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Utilisation des critères dans la rédaction d’un </a:t>
            </a:r>
            <a:r>
              <a:rPr lang="fr-FR" noProof="0" dirty="0" err="1">
                <a:latin typeface="Aptos" panose="020B0004020202020204" pitchFamily="34" charset="0"/>
              </a:rPr>
              <a:t>CdC</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Aide au contrôle de la conformité</a:t>
            </a:r>
          </a:p>
        </p:txBody>
      </p:sp>
      <p:pic>
        <p:nvPicPr>
          <p:cNvPr id="268" name="Google Shape;268;p44"/>
          <p:cNvPicPr preferRelativeResize="0"/>
          <p:nvPr/>
        </p:nvPicPr>
        <p:blipFill rotWithShape="1">
          <a:blip r:embed="rId3">
            <a:alphaModFix/>
          </a:blip>
          <a:srcRect/>
          <a:stretch/>
        </p:blipFill>
        <p:spPr>
          <a:xfrm>
            <a:off x="9097084" y="2050998"/>
            <a:ext cx="2290564" cy="356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594360" y="452330"/>
            <a:ext cx="923281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Exigences relatives aux étiquettes – Directive européenne</a:t>
            </a:r>
          </a:p>
        </p:txBody>
      </p:sp>
      <p:sp>
        <p:nvSpPr>
          <p:cNvPr id="275" name="Google Shape;275;p45"/>
          <p:cNvSpPr txBox="1">
            <a:spLocks noGrp="1"/>
          </p:cNvSpPr>
          <p:nvPr>
            <p:ph type="body" idx="1"/>
          </p:nvPr>
        </p:nvSpPr>
        <p:spPr>
          <a:xfrm>
            <a:off x="594360" y="1967593"/>
            <a:ext cx="8931380" cy="3928382"/>
          </a:xfrm>
          <a:prstGeom prst="rect">
            <a:avLst/>
          </a:prstGeom>
          <a:noFill/>
          <a:ln>
            <a:noFill/>
          </a:ln>
        </p:spPr>
        <p:txBody>
          <a:bodyPr spcFirstLastPara="1" wrap="square" lIns="0" tIns="228600" rIns="0" bIns="0" anchor="t" anchorCtr="0">
            <a:noAutofit/>
          </a:bodyPr>
          <a:lstStyle/>
          <a:p>
            <a:pPr marL="514350" lvl="0" indent="-285750" algn="l" rtl="0">
              <a:lnSpc>
                <a:spcPct val="150000"/>
              </a:lnSpc>
              <a:spcBef>
                <a:spcPts val="0"/>
              </a:spcBef>
              <a:spcAft>
                <a:spcPts val="0"/>
              </a:spcAft>
              <a:buSzPts val="2400"/>
              <a:buFont typeface="Arial" panose="020B0604020202020204" pitchFamily="34" charset="0"/>
              <a:buChar char="•"/>
            </a:pPr>
            <a:r>
              <a:rPr lang="fr-FR" sz="1600" noProof="0" dirty="0">
                <a:solidFill>
                  <a:srgbClr val="035854"/>
                </a:solidFill>
                <a:latin typeface="Aptos" panose="020B0004020202020204" pitchFamily="34" charset="0"/>
              </a:rPr>
              <a:t>Les exigences ne concernent que des critères liés à l’objet du contrat.</a:t>
            </a:r>
            <a:endParaRPr lang="fr-FR" sz="1600" noProof="0"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fr-FR" sz="1600" noProof="0" dirty="0">
                <a:solidFill>
                  <a:srgbClr val="035854"/>
                </a:solidFill>
                <a:latin typeface="Aptos" panose="020B0004020202020204" pitchFamily="34" charset="0"/>
              </a:rPr>
              <a:t>Elles sont basées sur des critères objectifs, non-discriminatoires.</a:t>
            </a:r>
            <a:endParaRPr lang="fr-FR" noProof="0"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fr-FR" sz="1600" noProof="0" dirty="0">
                <a:solidFill>
                  <a:srgbClr val="035854"/>
                </a:solidFill>
                <a:latin typeface="Aptos" panose="020B0004020202020204" pitchFamily="34" charset="0"/>
              </a:rPr>
              <a:t>Elles sont définies dans le cadre d‘une procédure ouverte, transparente, à laquelle tous les groupes d’intérêt pertinents, y compris des organisations gouvernementales, des consommateurs, des partenaires sociaux, des fabricants, des commerçants et des ONG peuvent participer. </a:t>
            </a:r>
          </a:p>
          <a:p>
            <a:pPr marL="514350" lvl="0" indent="-285750" algn="l" rtl="0">
              <a:lnSpc>
                <a:spcPct val="150000"/>
              </a:lnSpc>
              <a:spcBef>
                <a:spcPts val="0"/>
              </a:spcBef>
              <a:spcAft>
                <a:spcPts val="0"/>
              </a:spcAft>
              <a:buSzPts val="2400"/>
              <a:buFont typeface="Arial" panose="020B0604020202020204" pitchFamily="34" charset="0"/>
              <a:buChar char="•"/>
            </a:pPr>
            <a:r>
              <a:rPr lang="fr-FR" sz="1600" noProof="0" dirty="0">
                <a:solidFill>
                  <a:srgbClr val="035854"/>
                </a:solidFill>
                <a:latin typeface="Aptos" panose="020B0004020202020204" pitchFamily="34" charset="0"/>
              </a:rPr>
              <a:t>Elles sont accessibles à toutes les parties prenantes.</a:t>
            </a:r>
            <a:endParaRPr lang="fr-FR" noProof="0"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fr-FR" sz="1600" noProof="0" dirty="0">
                <a:solidFill>
                  <a:srgbClr val="035854"/>
                </a:solidFill>
                <a:latin typeface="Aptos" panose="020B0004020202020204" pitchFamily="34" charset="0"/>
              </a:rPr>
              <a:t>Elles sont définies par une instance tierce indépendante des opérateurs demandeurs d’un label.</a:t>
            </a:r>
          </a:p>
          <a:p>
            <a:pPr marL="228600" lvl="0" indent="0">
              <a:lnSpc>
                <a:spcPct val="150000"/>
              </a:lnSpc>
              <a:spcBef>
                <a:spcPts val="0"/>
              </a:spcBef>
            </a:pPr>
            <a:r>
              <a:rPr lang="fr-FR" sz="1600" i="1" noProof="0" dirty="0">
                <a:solidFill>
                  <a:srgbClr val="035854"/>
                </a:solidFill>
                <a:latin typeface="Aptos" panose="020B0004020202020204" pitchFamily="34" charset="0"/>
              </a:rPr>
              <a:t>Article 43 de la directive </a:t>
            </a:r>
            <a:r>
              <a:rPr lang="fr-FR" sz="1600" i="1" noProof="0" dirty="0">
                <a:latin typeface="Aptos" panose="020B0004020202020204" pitchFamily="34" charset="0"/>
              </a:rPr>
              <a:t>2014/24/UE sur la passation des marchés publics</a:t>
            </a:r>
            <a:endParaRPr lang="fr-FR" sz="1600" i="1" noProof="0" dirty="0">
              <a:solidFill>
                <a:srgbClr val="035854"/>
              </a:solidFill>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594359" y="41028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cs typeface="Aptos Serif" panose="02020604070405020304" pitchFamily="18" charset="0"/>
              </a:rPr>
              <a:t>Sommaire</a:t>
            </a:r>
            <a:endParaRPr dirty="0">
              <a:latin typeface="Aptos Serif" panose="02020604070405020304" pitchFamily="18" charset="0"/>
              <a:cs typeface="Aptos Serif" panose="02020604070405020304" pitchFamily="18" charset="0"/>
            </a:endParaRPr>
          </a:p>
        </p:txBody>
      </p:sp>
      <p:sp>
        <p:nvSpPr>
          <p:cNvPr id="122" name="Google Shape;122;p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Quelles sortes de labels? </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Comment utiliser les labels dans la procédure d’appel d’offres? </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Comment savoir si les labels sont fiables?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604871" y="420800"/>
            <a:ext cx="9852923"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L‘admission d‘étiquettes de contrôle </a:t>
            </a:r>
          </a:p>
        </p:txBody>
      </p:sp>
      <p:sp>
        <p:nvSpPr>
          <p:cNvPr id="283" name="Google Shape;283;p46"/>
          <p:cNvSpPr/>
          <p:nvPr/>
        </p:nvSpPr>
        <p:spPr>
          <a:xfrm>
            <a:off x="871742" y="2494245"/>
            <a:ext cx="2808312" cy="1296144"/>
          </a:xfrm>
          <a:prstGeom prst="rect">
            <a:avLst/>
          </a:prstGeom>
          <a:solidFill>
            <a:srgbClr val="CAE4E9">
              <a:alpha val="61960"/>
            </a:srgbClr>
          </a:solidFill>
          <a:ln w="25400" cap="flat" cmpd="sng">
            <a:solidFill>
              <a:srgbClr val="316C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noProof="0" dirty="0">
                <a:solidFill>
                  <a:schemeClr val="dk1"/>
                </a:solidFill>
                <a:latin typeface="Aptos" panose="020B0004020202020204" pitchFamily="34" charset="0"/>
                <a:sym typeface="Arial"/>
              </a:rPr>
              <a:t>Auto-certification par le fabricant/la marque</a:t>
            </a:r>
          </a:p>
        </p:txBody>
      </p:sp>
      <p:sp>
        <p:nvSpPr>
          <p:cNvPr id="284" name="Google Shape;284;p46"/>
          <p:cNvSpPr/>
          <p:nvPr/>
        </p:nvSpPr>
        <p:spPr>
          <a:xfrm>
            <a:off x="4315323" y="2494245"/>
            <a:ext cx="2808045" cy="1296144"/>
          </a:xfrm>
          <a:prstGeom prst="rect">
            <a:avLst/>
          </a:prstGeom>
          <a:solidFill>
            <a:srgbClr val="CAE4E9">
              <a:alpha val="61960"/>
            </a:srgbClr>
          </a:solidFill>
          <a:ln w="25400" cap="flat" cmpd="sng">
            <a:solidFill>
              <a:srgbClr val="316C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noProof="0" dirty="0">
                <a:solidFill>
                  <a:schemeClr val="dk1"/>
                </a:solidFill>
                <a:latin typeface="Aptos" panose="020B0004020202020204" pitchFamily="34" charset="0"/>
                <a:sym typeface="Arial"/>
              </a:rPr>
              <a:t>Certifié par une instance indépendante</a:t>
            </a:r>
          </a:p>
        </p:txBody>
      </p:sp>
      <p:sp>
        <p:nvSpPr>
          <p:cNvPr id="285" name="Google Shape;285;p46"/>
          <p:cNvSpPr/>
          <p:nvPr/>
        </p:nvSpPr>
        <p:spPr>
          <a:xfrm>
            <a:off x="871742" y="4187986"/>
            <a:ext cx="2808312" cy="1226485"/>
          </a:xfrm>
          <a:prstGeom prst="rect">
            <a:avLst/>
          </a:prstGeom>
          <a:solidFill>
            <a:srgbClr val="FF0000"/>
          </a:solidFill>
          <a:ln w="25400" cap="flat" cmpd="sng">
            <a:solidFill>
              <a:srgbClr val="7B9A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dirty="0">
                <a:solidFill>
                  <a:schemeClr val="lt1"/>
                </a:solidFill>
                <a:latin typeface="Aptos" panose="020B0004020202020204" pitchFamily="34" charset="0"/>
                <a:sym typeface="Arial"/>
              </a:rPr>
              <a:t>Non</a:t>
            </a:r>
            <a:endParaRPr sz="1400" b="0" i="0" u="none" strike="noStrike" cap="none" dirty="0">
              <a:solidFill>
                <a:schemeClr val="lt1"/>
              </a:solidFill>
              <a:latin typeface="Aptos" panose="020B0004020202020204" pitchFamily="34" charset="0"/>
              <a:sym typeface="Arial"/>
            </a:endParaRPr>
          </a:p>
        </p:txBody>
      </p:sp>
      <p:sp>
        <p:nvSpPr>
          <p:cNvPr id="286" name="Google Shape;286;p46"/>
          <p:cNvSpPr/>
          <p:nvPr/>
        </p:nvSpPr>
        <p:spPr>
          <a:xfrm>
            <a:off x="4315323" y="4136176"/>
            <a:ext cx="2808312" cy="1224136"/>
          </a:xfrm>
          <a:prstGeom prst="rect">
            <a:avLst/>
          </a:prstGeom>
          <a:solidFill>
            <a:srgbClr val="92D050"/>
          </a:solidFill>
          <a:ln w="25400" cap="flat" cmpd="sng">
            <a:solidFill>
              <a:srgbClr val="949F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dirty="0">
                <a:solidFill>
                  <a:schemeClr val="lt1"/>
                </a:solidFill>
                <a:latin typeface="Aptos" panose="020B0004020202020204" pitchFamily="34" charset="0"/>
                <a:sym typeface="Arial"/>
              </a:rPr>
              <a:t>Oui</a:t>
            </a:r>
            <a:endParaRPr dirty="0">
              <a:latin typeface="Aptos" panose="020B00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594359" y="46284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Autres dispositions</a:t>
            </a:r>
          </a:p>
        </p:txBody>
      </p:sp>
      <p:sp>
        <p:nvSpPr>
          <p:cNvPr id="293" name="Google Shape;293;p47"/>
          <p:cNvSpPr txBox="1">
            <a:spLocks noGrp="1"/>
          </p:cNvSpPr>
          <p:nvPr>
            <p:ph type="body" idx="1"/>
          </p:nvPr>
        </p:nvSpPr>
        <p:spPr>
          <a:xfrm>
            <a:off x="594359" y="2281918"/>
            <a:ext cx="7957970"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ct val="108108"/>
              <a:buFont typeface="Arial" panose="020B0604020202020204" pitchFamily="34" charset="0"/>
              <a:buChar char="•"/>
            </a:pPr>
            <a:r>
              <a:rPr lang="fr-FR" noProof="0" dirty="0">
                <a:latin typeface="Aptos" panose="020B0004020202020204" pitchFamily="34" charset="0"/>
              </a:rPr>
              <a:t>Si le produit/le service n’a pas besoin de satisfaire à toutes les exigences du label, le client public doit indiquer les exigences contraignantes. </a:t>
            </a:r>
          </a:p>
          <a:p>
            <a:pPr marL="571500" lvl="0" indent="-342900" algn="l" rtl="0">
              <a:lnSpc>
                <a:spcPct val="80000"/>
              </a:lnSpc>
              <a:spcBef>
                <a:spcPts val="2200"/>
              </a:spcBef>
              <a:spcAft>
                <a:spcPts val="0"/>
              </a:spcAft>
              <a:buSzPct val="108108"/>
              <a:buFont typeface="Arial" panose="020B0604020202020204" pitchFamily="34" charset="0"/>
              <a:buChar char="•"/>
            </a:pPr>
            <a:r>
              <a:rPr lang="fr-FR" noProof="0" dirty="0">
                <a:latin typeface="Aptos" panose="020B0004020202020204" pitchFamily="34" charset="0"/>
              </a:rPr>
              <a:t>Le client public doit accepter d’autres labels équivalents du point de vue des exigences (relatives au produit ou service).</a:t>
            </a:r>
          </a:p>
          <a:p>
            <a:pPr marL="571500" lvl="0" indent="-342900" algn="l" rtl="0">
              <a:lnSpc>
                <a:spcPct val="80000"/>
              </a:lnSpc>
              <a:spcBef>
                <a:spcPts val="2200"/>
              </a:spcBef>
              <a:spcAft>
                <a:spcPts val="0"/>
              </a:spcAft>
              <a:buSzPct val="108108"/>
              <a:buFont typeface="Arial" panose="020B0604020202020204" pitchFamily="34" charset="0"/>
              <a:buChar char="•"/>
            </a:pPr>
            <a:r>
              <a:rPr lang="fr-FR" noProof="0" dirty="0">
                <a:latin typeface="Aptos" panose="020B0004020202020204" pitchFamily="34" charset="0"/>
              </a:rPr>
              <a:t>D’autres preuves appropriées ne sont acceptées que si l’entreprise n’a pas reçu de label de qualité pour des raisons qui ne peuvent pas lui être imputées. </a:t>
            </a:r>
          </a:p>
        </p:txBody>
      </p:sp>
      <p:pic>
        <p:nvPicPr>
          <p:cNvPr id="294" name="Google Shape;294;p47"/>
          <p:cNvPicPr preferRelativeResize="0"/>
          <p:nvPr/>
        </p:nvPicPr>
        <p:blipFill rotWithShape="1">
          <a:blip r:embed="rId3">
            <a:alphaModFix/>
          </a:blip>
          <a:srcRect/>
          <a:stretch/>
        </p:blipFill>
        <p:spPr>
          <a:xfrm>
            <a:off x="8996020" y="2834927"/>
            <a:ext cx="2788639" cy="20887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594359" y="53557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Fiabilité des labels</a:t>
            </a:r>
          </a:p>
        </p:txBody>
      </p:sp>
      <p:sp>
        <p:nvSpPr>
          <p:cNvPr id="301" name="Google Shape;301;p48"/>
          <p:cNvSpPr txBox="1">
            <a:spLocks noGrp="1"/>
          </p:cNvSpPr>
          <p:nvPr>
            <p:ph type="body" idx="1"/>
          </p:nvPr>
        </p:nvSpPr>
        <p:spPr>
          <a:xfrm>
            <a:off x="594359" y="2246384"/>
            <a:ext cx="10588648" cy="4366325"/>
          </a:xfrm>
          <a:prstGeom prst="rect">
            <a:avLst/>
          </a:prstGeom>
          <a:noFill/>
          <a:ln>
            <a:noFill/>
          </a:ln>
        </p:spPr>
        <p:txBody>
          <a:bodyPr spcFirstLastPara="1" wrap="square" lIns="0" tIns="228600" rIns="0" bIns="0" anchor="t" anchorCtr="0">
            <a:noAutofit/>
          </a:bodyPr>
          <a:lstStyle/>
          <a:p>
            <a:pPr marL="400050" lvl="0" indent="-171450" algn="l" rtl="0">
              <a:lnSpc>
                <a:spcPct val="100000"/>
              </a:lnSpc>
              <a:spcBef>
                <a:spcPts val="600"/>
              </a:spcBef>
              <a:spcAft>
                <a:spcPts val="0"/>
              </a:spcAft>
              <a:buSzPct val="181818"/>
              <a:buFont typeface="Arial" panose="020B0604020202020204" pitchFamily="34" charset="0"/>
              <a:buChar char="•"/>
            </a:pPr>
            <a:r>
              <a:rPr lang="fr-FR" sz="1600" noProof="0" dirty="0">
                <a:latin typeface="Aptos" panose="020B0004020202020204" pitchFamily="34" charset="0"/>
              </a:rPr>
              <a:t>Les labels de type I se basent sur plusieurs critères convenus avec les partenaires (parties prenantes) et sont attribués par des organes de certification et/ou de contrôle indépendants.</a:t>
            </a:r>
          </a:p>
          <a:p>
            <a:pPr marL="857250" lvl="1" indent="-171450">
              <a:lnSpc>
                <a:spcPct val="100000"/>
              </a:lnSpc>
              <a:buSzPct val="181818"/>
              <a:buFont typeface="Arial" panose="020B0604020202020204" pitchFamily="34" charset="0"/>
              <a:buChar char="•"/>
            </a:pPr>
            <a:r>
              <a:rPr lang="fr-FR" sz="1600" noProof="0" dirty="0">
                <a:latin typeface="Aptos" panose="020B0004020202020204" pitchFamily="34" charset="0"/>
              </a:rPr>
              <a:t>Exemples : l’</a:t>
            </a:r>
            <a:r>
              <a:rPr lang="fr-FR" sz="1600" noProof="0" dirty="0">
                <a:solidFill>
                  <a:schemeClr val="dk1"/>
                </a:solidFill>
                <a:latin typeface="Aptos" panose="020B0004020202020204" pitchFamily="34" charset="0"/>
              </a:rPr>
              <a:t>Ange bleu et écolabel européen</a:t>
            </a:r>
            <a:endParaRPr lang="fr-FR" sz="1600" noProof="0" dirty="0">
              <a:latin typeface="Aptos" panose="020B0004020202020204" pitchFamily="34" charset="0"/>
            </a:endParaRPr>
          </a:p>
          <a:p>
            <a:pPr marL="400050" lvl="0" indent="-171450" algn="l" rtl="0">
              <a:lnSpc>
                <a:spcPct val="100000"/>
              </a:lnSpc>
              <a:spcBef>
                <a:spcPts val="600"/>
              </a:spcBef>
              <a:spcAft>
                <a:spcPts val="0"/>
              </a:spcAft>
              <a:buSzPct val="181818"/>
              <a:buFont typeface="Arial" panose="020B0604020202020204" pitchFamily="34" charset="0"/>
              <a:buChar char="•"/>
            </a:pPr>
            <a:r>
              <a:rPr lang="fr-FR" sz="1600" noProof="0" dirty="0">
                <a:latin typeface="Aptos" panose="020B0004020202020204" pitchFamily="34" charset="0"/>
              </a:rPr>
              <a:t>Contrairement aux labels attribués par des organes publics, il est impossible de s’exprimer sur la fiabilité de l’aptitude ou la fiabilité de labels privés (attribués par des ONG ou des associations)..</a:t>
            </a:r>
          </a:p>
          <a:p>
            <a:pPr marL="400050" lvl="0" indent="-171450" algn="l" rtl="0">
              <a:lnSpc>
                <a:spcPct val="100000"/>
              </a:lnSpc>
              <a:spcBef>
                <a:spcPts val="600"/>
              </a:spcBef>
              <a:spcAft>
                <a:spcPts val="0"/>
              </a:spcAft>
              <a:buSzPct val="181818"/>
              <a:buFont typeface="Arial" panose="020B0604020202020204" pitchFamily="34" charset="0"/>
              <a:buChar char="•"/>
            </a:pPr>
            <a:r>
              <a:rPr lang="fr-FR" sz="1600" noProof="0" dirty="0">
                <a:latin typeface="Aptos" panose="020B0004020202020204" pitchFamily="34" charset="0"/>
              </a:rPr>
              <a:t>Vérification rapide de la fiabilité</a:t>
            </a:r>
          </a:p>
          <a:p>
            <a:pPr marL="857250" lvl="1" indent="-171450">
              <a:lnSpc>
                <a:spcPct val="100000"/>
              </a:lnSpc>
              <a:buSzPct val="181818"/>
            </a:pPr>
            <a:r>
              <a:rPr lang="fr-FR" sz="1600" noProof="0" dirty="0">
                <a:latin typeface="Aptos" panose="020B0004020202020204" pitchFamily="34" charset="0"/>
              </a:rPr>
              <a:t>Les critères sont-ils justifiables, transparents et issus d’un développement participatif?  </a:t>
            </a:r>
          </a:p>
          <a:p>
            <a:pPr marL="857250" lvl="1" indent="-171450">
              <a:lnSpc>
                <a:spcPct val="100000"/>
              </a:lnSpc>
              <a:buSzPct val="181818"/>
            </a:pPr>
            <a:r>
              <a:rPr lang="fr-FR" sz="1600" noProof="0" dirty="0">
                <a:latin typeface="Aptos" panose="020B0004020202020204" pitchFamily="34" charset="0"/>
              </a:rPr>
              <a:t>Les critères d’attribution sont-ils accessibles pour tout le monde?</a:t>
            </a:r>
          </a:p>
          <a:p>
            <a:pPr marL="857250" lvl="1" indent="-171450">
              <a:lnSpc>
                <a:spcPct val="100000"/>
              </a:lnSpc>
              <a:buSzPct val="181818"/>
            </a:pPr>
            <a:r>
              <a:rPr lang="fr-FR" sz="1600" noProof="0" dirty="0">
                <a:latin typeface="Aptos" panose="020B0004020202020204" pitchFamily="34" charset="0"/>
              </a:rPr>
              <a:t>Y a-t-il des contrôles externes, d’impartialité? </a:t>
            </a:r>
          </a:p>
          <a:p>
            <a:pPr marL="857250" lvl="1" indent="-171450">
              <a:lnSpc>
                <a:spcPct val="100000"/>
              </a:lnSpc>
              <a:buSzPct val="181818"/>
            </a:pPr>
            <a:r>
              <a:rPr lang="fr-FR" sz="1600" noProof="0" dirty="0">
                <a:latin typeface="Aptos" panose="020B0004020202020204" pitchFamily="34" charset="0"/>
              </a:rPr>
              <a:t>À quel point l’organe ou l’initiative de certification est-il transparent pour les consommateurs? Les résultats de contrôle sont-ils publiés? Les demandeurs sont-ils informés en cas de problèmes ou de non-conformités? </a:t>
            </a:r>
          </a:p>
          <a:p>
            <a:pPr marL="400050" lvl="0" indent="-171450" algn="l" rtl="0">
              <a:lnSpc>
                <a:spcPct val="100000"/>
              </a:lnSpc>
              <a:spcBef>
                <a:spcPts val="600"/>
              </a:spcBef>
              <a:spcAft>
                <a:spcPts val="0"/>
              </a:spcAft>
              <a:buSzPct val="181818"/>
              <a:buFont typeface="Arial" panose="020B0604020202020204" pitchFamily="34" charset="0"/>
              <a:buChar char="•"/>
            </a:pPr>
            <a:r>
              <a:rPr lang="fr-FR" sz="1600" noProof="0" dirty="0">
                <a:latin typeface="Aptos" panose="020B0004020202020204" pitchFamily="34" charset="0"/>
              </a:rPr>
              <a:t>Liste des labels avec une description: Ecolabel Index: https://www.ecolabelindex.com/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9"/>
          <p:cNvSpPr txBox="1">
            <a:spLocks noGrp="1"/>
          </p:cNvSpPr>
          <p:nvPr>
            <p:ph type="title"/>
          </p:nvPr>
        </p:nvSpPr>
        <p:spPr>
          <a:xfrm>
            <a:off x="594359" y="431310"/>
            <a:ext cx="843402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Utilisation possible des labels</a:t>
            </a:r>
          </a:p>
        </p:txBody>
      </p:sp>
      <p:sp>
        <p:nvSpPr>
          <p:cNvPr id="307" name="Google Shape;307;p49"/>
          <p:cNvSpPr txBox="1">
            <a:spLocks noGrp="1"/>
          </p:cNvSpPr>
          <p:nvPr>
            <p:ph type="body" idx="1"/>
          </p:nvPr>
        </p:nvSpPr>
        <p:spPr>
          <a:xfrm>
            <a:off x="594359" y="2281918"/>
            <a:ext cx="9243324"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Les critères des labels peuvent servir à décrire les spécifications d’un cahier des charges.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Les entreprises soumissionnaires peuvent être invitées à présenter une certification et un label prouvant que les règles ou normes requises ont été respectées.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0"/>
          <p:cNvSpPr txBox="1">
            <a:spLocks noGrp="1"/>
          </p:cNvSpPr>
          <p:nvPr>
            <p:ph type="title"/>
          </p:nvPr>
        </p:nvSpPr>
        <p:spPr>
          <a:xfrm>
            <a:off x="594359" y="431310"/>
            <a:ext cx="752645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Utilisation des critères pour remplir les exigences</a:t>
            </a:r>
          </a:p>
        </p:txBody>
      </p:sp>
      <p:sp>
        <p:nvSpPr>
          <p:cNvPr id="314" name="Google Shape;314;p50"/>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Mention des critères dans le dossier d’appel d’offres</a:t>
            </a:r>
          </a:p>
          <a:p>
            <a:pPr marL="1028700" lvl="1" indent="-342900"/>
            <a:r>
              <a:rPr lang="fr-FR" noProof="0" dirty="0">
                <a:latin typeface="Aptos" panose="020B0004020202020204" pitchFamily="34" charset="0"/>
              </a:rPr>
              <a:t>Référence générale : le produit doit correspondre aux critères du label de commerce équitable </a:t>
            </a:r>
            <a:r>
              <a:rPr lang="fr-FR" i="1" noProof="0" dirty="0">
                <a:latin typeface="Aptos" panose="020B0004020202020204" pitchFamily="34" charset="0"/>
              </a:rPr>
              <a:t>ou</a:t>
            </a:r>
            <a:endParaRPr lang="fr-FR" noProof="0" dirty="0">
              <a:latin typeface="Aptos" panose="020B0004020202020204" pitchFamily="34" charset="0"/>
            </a:endParaRPr>
          </a:p>
          <a:p>
            <a:pPr marL="1028700" lvl="1" indent="-342900"/>
            <a:r>
              <a:rPr lang="fr-FR" noProof="0" dirty="0">
                <a:latin typeface="Aptos" panose="020B0004020202020204" pitchFamily="34" charset="0"/>
              </a:rPr>
              <a:t>Critère individuel: exclusion du travail abusif des enfants selon l’OIT 182 (extrait du label de commerce équitable) </a:t>
            </a:r>
          </a:p>
        </p:txBody>
      </p:sp>
      <p:pic>
        <p:nvPicPr>
          <p:cNvPr id="315" name="Google Shape;315;p50"/>
          <p:cNvPicPr preferRelativeResize="0"/>
          <p:nvPr/>
        </p:nvPicPr>
        <p:blipFill rotWithShape="1">
          <a:blip r:embed="rId3">
            <a:alphaModFix/>
          </a:blip>
          <a:srcRect/>
          <a:stretch/>
        </p:blipFill>
        <p:spPr>
          <a:xfrm>
            <a:off x="8120813" y="4868866"/>
            <a:ext cx="1275456" cy="1530547"/>
          </a:xfrm>
          <a:prstGeom prst="rect">
            <a:avLst/>
          </a:prstGeom>
          <a:noFill/>
          <a:ln>
            <a:noFill/>
          </a:ln>
        </p:spPr>
      </p:pic>
      <p:pic>
        <p:nvPicPr>
          <p:cNvPr id="316" name="Google Shape;316;p50"/>
          <p:cNvPicPr preferRelativeResize="0"/>
          <p:nvPr/>
        </p:nvPicPr>
        <p:blipFill rotWithShape="1">
          <a:blip r:embed="rId4">
            <a:alphaModFix/>
          </a:blip>
          <a:srcRect/>
          <a:stretch/>
        </p:blipFill>
        <p:spPr>
          <a:xfrm>
            <a:off x="10431255" y="3403485"/>
            <a:ext cx="1407790" cy="1465381"/>
          </a:xfrm>
          <a:prstGeom prst="rect">
            <a:avLst/>
          </a:prstGeom>
          <a:noFill/>
          <a:ln>
            <a:noFill/>
          </a:ln>
        </p:spPr>
      </p:pic>
      <p:pic>
        <p:nvPicPr>
          <p:cNvPr id="317" name="Google Shape;317;p50"/>
          <p:cNvPicPr preferRelativeResize="0"/>
          <p:nvPr/>
        </p:nvPicPr>
        <p:blipFill rotWithShape="1">
          <a:blip r:embed="rId5">
            <a:alphaModFix/>
          </a:blip>
          <a:srcRect/>
          <a:stretch/>
        </p:blipFill>
        <p:spPr>
          <a:xfrm>
            <a:off x="7691427" y="1783079"/>
            <a:ext cx="1891936" cy="1174992"/>
          </a:xfrm>
          <a:prstGeom prst="rect">
            <a:avLst/>
          </a:prstGeom>
          <a:noFill/>
          <a:ln>
            <a:noFill/>
          </a:ln>
        </p:spPr>
      </p:pic>
      <p:pic>
        <p:nvPicPr>
          <p:cNvPr id="318" name="Google Shape;318;p50"/>
          <p:cNvPicPr preferRelativeResize="0"/>
          <p:nvPr/>
        </p:nvPicPr>
        <p:blipFill rotWithShape="1">
          <a:blip r:embed="rId6">
            <a:alphaModFix/>
          </a:blip>
          <a:srcRect/>
          <a:stretch/>
        </p:blipFill>
        <p:spPr>
          <a:xfrm>
            <a:off x="8120813" y="3403485"/>
            <a:ext cx="1033163" cy="1212843"/>
          </a:xfrm>
          <a:prstGeom prst="rect">
            <a:avLst/>
          </a:prstGeom>
          <a:noFill/>
          <a:ln>
            <a:noFill/>
          </a:ln>
        </p:spPr>
      </p:pic>
      <p:pic>
        <p:nvPicPr>
          <p:cNvPr id="319" name="Google Shape;319;p50" descr="EU-Bio-Logo.jpg"/>
          <p:cNvPicPr preferRelativeResize="0"/>
          <p:nvPr/>
        </p:nvPicPr>
        <p:blipFill rotWithShape="1">
          <a:blip r:embed="rId7">
            <a:alphaModFix/>
          </a:blip>
          <a:srcRect/>
          <a:stretch/>
        </p:blipFill>
        <p:spPr>
          <a:xfrm>
            <a:off x="10309683" y="1858238"/>
            <a:ext cx="1529362" cy="102467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594359" y="431310"/>
            <a:ext cx="752645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Utilisation d‘un label pour vérifier la conformité</a:t>
            </a:r>
          </a:p>
        </p:txBody>
      </p:sp>
      <p:sp>
        <p:nvSpPr>
          <p:cNvPr id="326" name="Google Shape;326;p51"/>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Label certifiant le respect des critères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Les preuves équivalentes doivent être acceptées</a:t>
            </a:r>
          </a:p>
          <a:p>
            <a:pPr marL="1028700" lvl="1" indent="-342900"/>
            <a:r>
              <a:rPr lang="fr-FR" noProof="0" dirty="0">
                <a:latin typeface="Aptos" panose="020B0004020202020204" pitchFamily="34" charset="0"/>
              </a:rPr>
              <a:t>Label équivalent</a:t>
            </a:r>
          </a:p>
          <a:p>
            <a:pPr marL="1028700" lvl="1" indent="-342900"/>
            <a:r>
              <a:rPr lang="fr-FR" noProof="0" dirty="0">
                <a:latin typeface="Aptos" panose="020B0004020202020204" pitchFamily="34" charset="0"/>
              </a:rPr>
              <a:t>Respect des critères par d’autres moyens (fiches techniques)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Preuve de l’équivalence par le soumissionnaire</a:t>
            </a:r>
          </a:p>
          <a:p>
            <a:pPr marL="1028700" lvl="1" indent="-342900"/>
            <a:r>
              <a:rPr lang="fr-FR" noProof="0" dirty="0">
                <a:latin typeface="Aptos" panose="020B0004020202020204" pitchFamily="34" charset="0"/>
              </a:rPr>
              <a:t>L’autorité de mise en concurrence peut décider de l’équivalence ou non d’une preuve</a:t>
            </a:r>
          </a:p>
        </p:txBody>
      </p:sp>
      <p:pic>
        <p:nvPicPr>
          <p:cNvPr id="327" name="Google Shape;327;p51"/>
          <p:cNvPicPr preferRelativeResize="0"/>
          <p:nvPr/>
        </p:nvPicPr>
        <p:blipFill rotWithShape="1">
          <a:blip r:embed="rId3">
            <a:alphaModFix/>
          </a:blip>
          <a:srcRect/>
          <a:stretch/>
        </p:blipFill>
        <p:spPr>
          <a:xfrm>
            <a:off x="10431255" y="3403485"/>
            <a:ext cx="1407790" cy="1465381"/>
          </a:xfrm>
          <a:prstGeom prst="rect">
            <a:avLst/>
          </a:prstGeom>
          <a:noFill/>
          <a:ln>
            <a:noFill/>
          </a:ln>
        </p:spPr>
      </p:pic>
      <p:pic>
        <p:nvPicPr>
          <p:cNvPr id="328" name="Google Shape;328;p51"/>
          <p:cNvPicPr preferRelativeResize="0"/>
          <p:nvPr/>
        </p:nvPicPr>
        <p:blipFill rotWithShape="1">
          <a:blip r:embed="rId4">
            <a:alphaModFix/>
          </a:blip>
          <a:srcRect/>
          <a:stretch/>
        </p:blipFill>
        <p:spPr>
          <a:xfrm>
            <a:off x="7691427" y="1783079"/>
            <a:ext cx="1891936" cy="1174992"/>
          </a:xfrm>
          <a:prstGeom prst="rect">
            <a:avLst/>
          </a:prstGeom>
          <a:noFill/>
          <a:ln>
            <a:noFill/>
          </a:ln>
        </p:spPr>
      </p:pic>
      <p:pic>
        <p:nvPicPr>
          <p:cNvPr id="329" name="Google Shape;329;p51"/>
          <p:cNvPicPr preferRelativeResize="0"/>
          <p:nvPr/>
        </p:nvPicPr>
        <p:blipFill rotWithShape="1">
          <a:blip r:embed="rId5">
            <a:alphaModFix/>
          </a:blip>
          <a:srcRect/>
          <a:stretch/>
        </p:blipFill>
        <p:spPr>
          <a:xfrm>
            <a:off x="8120813" y="3403485"/>
            <a:ext cx="1033163" cy="1212843"/>
          </a:xfrm>
          <a:prstGeom prst="rect">
            <a:avLst/>
          </a:prstGeom>
          <a:noFill/>
          <a:ln>
            <a:noFill/>
          </a:ln>
        </p:spPr>
      </p:pic>
      <p:pic>
        <p:nvPicPr>
          <p:cNvPr id="330" name="Google Shape;330;p51" descr="EU-Bio-Logo.jpg"/>
          <p:cNvPicPr preferRelativeResize="0"/>
          <p:nvPr/>
        </p:nvPicPr>
        <p:blipFill rotWithShape="1">
          <a:blip r:embed="rId6">
            <a:alphaModFix/>
          </a:blip>
          <a:srcRect/>
          <a:stretch/>
        </p:blipFill>
        <p:spPr>
          <a:xfrm>
            <a:off x="10309683" y="1858238"/>
            <a:ext cx="1529362" cy="1024673"/>
          </a:xfrm>
          <a:prstGeom prst="rect">
            <a:avLst/>
          </a:prstGeom>
          <a:noFill/>
          <a:ln>
            <a:noFill/>
          </a:ln>
        </p:spPr>
      </p:pic>
      <p:pic>
        <p:nvPicPr>
          <p:cNvPr id="331" name="Google Shape;331;p51"/>
          <p:cNvPicPr preferRelativeResize="0"/>
          <p:nvPr/>
        </p:nvPicPr>
        <p:blipFill rotWithShape="1">
          <a:blip r:embed="rId7">
            <a:alphaModFix/>
          </a:blip>
          <a:srcRect/>
          <a:stretch/>
        </p:blipFill>
        <p:spPr>
          <a:xfrm>
            <a:off x="8120813" y="4868866"/>
            <a:ext cx="1275456" cy="15305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594359" y="530916"/>
            <a:ext cx="981841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 gestion des ressources naturelles comme critère de sélection</a:t>
            </a:r>
          </a:p>
        </p:txBody>
      </p:sp>
      <p:sp>
        <p:nvSpPr>
          <p:cNvPr id="338" name="Google Shape;338;p52"/>
          <p:cNvSpPr txBox="1">
            <a:spLocks noGrp="1"/>
          </p:cNvSpPr>
          <p:nvPr>
            <p:ph type="body" idx="1"/>
          </p:nvPr>
        </p:nvSpPr>
        <p:spPr>
          <a:xfrm>
            <a:off x="594359" y="2281918"/>
            <a:ext cx="7488996" cy="3708517"/>
          </a:xfrm>
          <a:prstGeom prst="rect">
            <a:avLst/>
          </a:prstGeom>
          <a:noFill/>
          <a:ln>
            <a:noFill/>
          </a:ln>
        </p:spPr>
        <p:txBody>
          <a:bodyPr spcFirstLastPara="1" wrap="square" lIns="0" tIns="228600" rIns="0" bIns="0" anchor="t" anchorCtr="0">
            <a:normAutofit fontScale="92500"/>
          </a:bodyPr>
          <a:lstStyle/>
          <a:p>
            <a:pPr marL="457200" lvl="0" indent="-228600" algn="l" rtl="0">
              <a:lnSpc>
                <a:spcPct val="120000"/>
              </a:lnSpc>
              <a:spcBef>
                <a:spcPts val="600"/>
              </a:spcBef>
              <a:spcAft>
                <a:spcPts val="0"/>
              </a:spcAft>
              <a:buSzPct val="160000"/>
              <a:buNone/>
            </a:pPr>
            <a:r>
              <a:rPr lang="fr-FR" sz="1800" b="0" noProof="0" dirty="0">
                <a:solidFill>
                  <a:schemeClr val="tx1">
                    <a:lumMod val="75000"/>
                    <a:lumOff val="25000"/>
                  </a:schemeClr>
                </a:solidFill>
                <a:latin typeface="Aptos" panose="020B0004020202020204" pitchFamily="34" charset="0"/>
              </a:rPr>
              <a:t>Exigences par rapport à la performance technique et professionnelle d’un soumissionnaire</a:t>
            </a:r>
          </a:p>
          <a:p>
            <a:pPr marL="457200" lvl="0" indent="-228600" algn="l" rtl="0">
              <a:lnSpc>
                <a:spcPct val="120000"/>
              </a:lnSpc>
              <a:spcBef>
                <a:spcPts val="600"/>
              </a:spcBef>
              <a:spcAft>
                <a:spcPts val="0"/>
              </a:spcAft>
              <a:buSzPct val="160000"/>
              <a:buNone/>
            </a:pPr>
            <a:r>
              <a:rPr lang="fr-FR" sz="1800" b="0" noProof="0" dirty="0">
                <a:solidFill>
                  <a:schemeClr val="tx1">
                    <a:lumMod val="75000"/>
                    <a:lumOff val="25000"/>
                  </a:schemeClr>
                </a:solidFill>
                <a:latin typeface="Aptos" panose="020B0004020202020204" pitchFamily="34" charset="0"/>
              </a:rPr>
              <a:t>Relation à l’objet du marché et adéquation à l’étendue et la nature du marché</a:t>
            </a:r>
          </a:p>
          <a:p>
            <a:pPr marL="457200" lvl="0" indent="-228600" algn="l" rtl="0">
              <a:lnSpc>
                <a:spcPct val="120000"/>
              </a:lnSpc>
              <a:spcBef>
                <a:spcPts val="600"/>
              </a:spcBef>
              <a:spcAft>
                <a:spcPts val="0"/>
              </a:spcAft>
              <a:buSzPct val="160000"/>
              <a:buNone/>
            </a:pPr>
            <a:r>
              <a:rPr lang="fr-FR" sz="1800" b="0" noProof="0" dirty="0">
                <a:solidFill>
                  <a:schemeClr val="tx1">
                    <a:lumMod val="75000"/>
                    <a:lumOff val="25000"/>
                  </a:schemeClr>
                </a:solidFill>
                <a:latin typeface="Aptos" panose="020B0004020202020204" pitchFamily="34" charset="0"/>
              </a:rPr>
              <a:t>On peut supposer qu’il y a une relation si l’objet du marché exige le respect de certaines normes environnementales ou d’un certain comportement environnemental.</a:t>
            </a:r>
          </a:p>
          <a:p>
            <a:pPr marL="457200" lvl="0" indent="-228600" algn="l" rtl="0">
              <a:lnSpc>
                <a:spcPct val="120000"/>
              </a:lnSpc>
              <a:spcBef>
                <a:spcPts val="600"/>
              </a:spcBef>
              <a:spcAft>
                <a:spcPts val="0"/>
              </a:spcAft>
              <a:buSzPct val="160000"/>
              <a:buNone/>
            </a:pPr>
            <a:r>
              <a:rPr lang="fr-FR" sz="1800" b="0" noProof="0" dirty="0">
                <a:solidFill>
                  <a:schemeClr val="tx1">
                    <a:lumMod val="75000"/>
                    <a:lumOff val="25000"/>
                  </a:schemeClr>
                </a:solidFill>
                <a:latin typeface="Aptos" panose="020B0004020202020204" pitchFamily="34" charset="0"/>
              </a:rPr>
              <a:t>Marchés relevant des domaines du transport (en commun, par exemple), services de ménage ou de nettoyage, élimination de déchets, TP ou architecture, maintenance ou rénovation de bâtiments, achat de produits chimiques</a:t>
            </a:r>
          </a:p>
          <a:p>
            <a:pPr marL="457200" lvl="0" indent="-228600" algn="l" rtl="0">
              <a:lnSpc>
                <a:spcPct val="80000"/>
              </a:lnSpc>
              <a:spcBef>
                <a:spcPts val="600"/>
              </a:spcBef>
              <a:spcAft>
                <a:spcPts val="0"/>
              </a:spcAft>
              <a:buClr>
                <a:schemeClr val="accent4"/>
              </a:buClr>
              <a:buSzPct val="160000"/>
              <a:buFont typeface="Arial"/>
              <a:buNone/>
            </a:pPr>
            <a:endParaRPr sz="1800" b="0" dirty="0">
              <a:solidFill>
                <a:schemeClr val="tx1">
                  <a:lumMod val="75000"/>
                  <a:lumOff val="25000"/>
                </a:schemeClr>
              </a:solidFill>
              <a:latin typeface="Aptos" panose="020B0004020202020204" pitchFamily="34" charset="0"/>
            </a:endParaRPr>
          </a:p>
        </p:txBody>
      </p:sp>
      <p:pic>
        <p:nvPicPr>
          <p:cNvPr id="339" name="Google Shape;339;p52"/>
          <p:cNvPicPr preferRelativeResize="0"/>
          <p:nvPr/>
        </p:nvPicPr>
        <p:blipFill rotWithShape="1">
          <a:blip r:embed="rId3">
            <a:alphaModFix/>
          </a:blip>
          <a:srcRect/>
          <a:stretch/>
        </p:blipFill>
        <p:spPr>
          <a:xfrm>
            <a:off x="10412776" y="2540351"/>
            <a:ext cx="1184865" cy="888649"/>
          </a:xfrm>
          <a:prstGeom prst="rect">
            <a:avLst/>
          </a:prstGeom>
          <a:noFill/>
          <a:ln>
            <a:noFill/>
          </a:ln>
        </p:spPr>
      </p:pic>
      <p:pic>
        <p:nvPicPr>
          <p:cNvPr id="340" name="Google Shape;340;p52"/>
          <p:cNvPicPr preferRelativeResize="0"/>
          <p:nvPr/>
        </p:nvPicPr>
        <p:blipFill rotWithShape="1">
          <a:blip r:embed="rId4">
            <a:alphaModFix/>
          </a:blip>
          <a:srcRect/>
          <a:stretch/>
        </p:blipFill>
        <p:spPr>
          <a:xfrm>
            <a:off x="10691312" y="4383248"/>
            <a:ext cx="627791" cy="947609"/>
          </a:xfrm>
          <a:prstGeom prst="rect">
            <a:avLst/>
          </a:prstGeom>
          <a:noFill/>
          <a:ln>
            <a:noFill/>
          </a:ln>
        </p:spPr>
      </p:pic>
      <p:pic>
        <p:nvPicPr>
          <p:cNvPr id="341" name="Google Shape;341;p52"/>
          <p:cNvPicPr preferRelativeResize="0"/>
          <p:nvPr/>
        </p:nvPicPr>
        <p:blipFill rotWithShape="1">
          <a:blip r:embed="rId5">
            <a:alphaModFix/>
          </a:blip>
          <a:srcRect/>
          <a:stretch/>
        </p:blipFill>
        <p:spPr>
          <a:xfrm>
            <a:off x="8083355" y="4568142"/>
            <a:ext cx="1444559" cy="577823"/>
          </a:xfrm>
          <a:prstGeom prst="rect">
            <a:avLst/>
          </a:prstGeom>
          <a:noFill/>
          <a:ln>
            <a:noFill/>
          </a:ln>
        </p:spPr>
      </p:pic>
      <p:pic>
        <p:nvPicPr>
          <p:cNvPr id="342" name="Google Shape;342;p52" descr="Ein Bild, das Grafiken, Grafikdesign, Schrift, Logo enthält.&#10;&#10;KI-generierte Inhalte können fehlerhaft sein."/>
          <p:cNvPicPr preferRelativeResize="0"/>
          <p:nvPr/>
        </p:nvPicPr>
        <p:blipFill rotWithShape="1">
          <a:blip r:embed="rId6">
            <a:alphaModFix/>
          </a:blip>
          <a:srcRect/>
          <a:stretch/>
        </p:blipFill>
        <p:spPr>
          <a:xfrm>
            <a:off x="8440471" y="2540351"/>
            <a:ext cx="913940" cy="1249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594359" y="41028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Questions</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title"/>
          </p:nvPr>
        </p:nvSpPr>
        <p:spPr>
          <a:xfrm>
            <a:off x="594359" y="42079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cs typeface="Aptos Serif" panose="02020604070405020304" pitchFamily="18" charset="0"/>
              </a:rPr>
              <a:t>Agenda</a:t>
            </a:r>
            <a:endParaRPr>
              <a:latin typeface="Aptos Serif" panose="02020604070405020304" pitchFamily="18" charset="0"/>
              <a:cs typeface="Aptos Serif" panose="02020604070405020304" pitchFamily="18" charset="0"/>
            </a:endParaRPr>
          </a:p>
        </p:txBody>
      </p:sp>
      <p:sp>
        <p:nvSpPr>
          <p:cNvPr id="355" name="Google Shape;355;p54"/>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Labels, certifications, systèmes de gestion – comment sortir de la jungle</a:t>
            </a: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L’utilisation de labels dans le cadre d’appels d’offres</a:t>
            </a:r>
          </a:p>
          <a:p>
            <a:pPr marL="685800" lvl="0" indent="-457200" algn="l" rtl="0">
              <a:lnSpc>
                <a:spcPct val="80000"/>
              </a:lnSpc>
              <a:spcBef>
                <a:spcPts val="2200"/>
              </a:spcBef>
              <a:spcAft>
                <a:spcPts val="0"/>
              </a:spcAft>
              <a:buSzPts val="2400"/>
              <a:buFont typeface="Arial"/>
              <a:buAutoNum type="arabicPeriod"/>
            </a:pPr>
            <a:r>
              <a:rPr lang="fr-FR" noProof="0" dirty="0">
                <a:solidFill>
                  <a:srgbClr val="A3C42A"/>
                </a:solidFill>
                <a:latin typeface="Aptos" panose="020B0004020202020204" pitchFamily="34" charset="0"/>
              </a:rPr>
              <a:t>Exercice</a:t>
            </a:r>
            <a:endParaRPr lang="fr-FR" noProof="0"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Présentation des labels choisis</a:t>
            </a:r>
          </a:p>
        </p:txBody>
      </p:sp>
      <p:pic>
        <p:nvPicPr>
          <p:cNvPr id="356" name="Google Shape;356;p54"/>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575310" y="1074974"/>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3. Exercice</a:t>
            </a:r>
            <a:br>
              <a:rPr lang="de-DE" dirty="0">
                <a:solidFill>
                  <a:srgbClr val="A3C42A"/>
                </a:solidFill>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62" name="Google Shape;362;p5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fr-FR" noProof="0" dirty="0">
                <a:latin typeface="Aptos" panose="020B0004020202020204" pitchFamily="34" charset="0"/>
              </a:rPr>
              <a:t>Détective d’étiquette</a:t>
            </a:r>
          </a:p>
        </p:txBody>
      </p:sp>
      <p:sp>
        <p:nvSpPr>
          <p:cNvPr id="363" name="Google Shape;363;p5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594359" y="42080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128" name="Google Shape;128;p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Labels, certifications, systèmes de gestion – comment sortir de la jungle</a:t>
            </a: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L’utilisation des labels dans le cadre d’appels d‘offres</a:t>
            </a: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Exercice</a:t>
            </a:r>
          </a:p>
          <a:p>
            <a:pPr marL="685800" lvl="0" indent="-457200" algn="l" rtl="0">
              <a:lnSpc>
                <a:spcPct val="80000"/>
              </a:lnSpc>
              <a:spcBef>
                <a:spcPts val="2200"/>
              </a:spcBef>
              <a:spcAft>
                <a:spcPts val="0"/>
              </a:spcAft>
              <a:buSzPts val="2400"/>
              <a:buFont typeface="Arial"/>
              <a:buAutoNum type="arabicPeriod"/>
            </a:pPr>
            <a:r>
              <a:rPr lang="fr-FR" noProof="0" dirty="0">
                <a:latin typeface="Aptos" panose="020B0004020202020204" pitchFamily="34" charset="0"/>
              </a:rPr>
              <a:t>Présentation des labels sélectionnés</a:t>
            </a:r>
          </a:p>
        </p:txBody>
      </p:sp>
      <p:pic>
        <p:nvPicPr>
          <p:cNvPr id="129" name="Google Shape;129;p8"/>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594361" y="278128"/>
            <a:ext cx="8612702" cy="1817371"/>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br>
              <a:rPr lang="de-DE"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Détective d‘étiquette: analyse des affirmations de durabilité sur les produits</a:t>
            </a:r>
            <a:endParaRPr dirty="0">
              <a:latin typeface="Aptos Serif" panose="02020604070405020304" pitchFamily="18" charset="0"/>
              <a:cs typeface="Aptos Serif" panose="02020604070405020304" pitchFamily="18" charset="0"/>
            </a:endParaRPr>
          </a:p>
        </p:txBody>
      </p:sp>
      <p:sp>
        <p:nvSpPr>
          <p:cNvPr id="369" name="Google Shape;369;p56"/>
          <p:cNvSpPr txBox="1">
            <a:spLocks noGrp="1"/>
          </p:cNvSpPr>
          <p:nvPr>
            <p:ph type="body" idx="1"/>
          </p:nvPr>
        </p:nvSpPr>
        <p:spPr>
          <a:xfrm>
            <a:off x="594360" y="2676525"/>
            <a:ext cx="4921069"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fr-FR" sz="1600" noProof="0" dirty="0">
                <a:latin typeface="Aptos" panose="020B0004020202020204" pitchFamily="34" charset="0"/>
              </a:rPr>
              <a:t>Évaluez les labels de durabilité de différents produits en vous renseignant en ligne et à l’aide d’une liste de contrôle mise à disposition. </a:t>
            </a:r>
          </a:p>
          <a:p>
            <a:pPr marL="457200" lvl="0" indent="-228600" algn="l" rtl="0">
              <a:lnSpc>
                <a:spcPct val="90000"/>
              </a:lnSpc>
              <a:spcBef>
                <a:spcPts val="1800"/>
              </a:spcBef>
              <a:spcAft>
                <a:spcPts val="0"/>
              </a:spcAft>
              <a:buClr>
                <a:srgbClr val="3F3F3F"/>
              </a:buClr>
              <a:buSzPts val="2000"/>
              <a:buFont typeface="Arial"/>
              <a:buNone/>
            </a:pPr>
            <a:r>
              <a:rPr lang="fr-FR" sz="1600" noProof="0" dirty="0">
                <a:latin typeface="Aptos" panose="020B0004020202020204" pitchFamily="34" charset="0"/>
              </a:rPr>
              <a:t>Jugez de la crédibilité, la transparence et la pertinence de chaque label. Présentez vos résultats. </a:t>
            </a:r>
          </a:p>
        </p:txBody>
      </p:sp>
      <p:sp>
        <p:nvSpPr>
          <p:cNvPr id="370" name="Google Shape;370;p56"/>
          <p:cNvSpPr txBox="1">
            <a:spLocks noGrp="1"/>
          </p:cNvSpPr>
          <p:nvPr>
            <p:ph type="body" idx="2"/>
          </p:nvPr>
        </p:nvSpPr>
        <p:spPr>
          <a:xfrm>
            <a:off x="5881898" y="2676525"/>
            <a:ext cx="5715742" cy="3597470"/>
          </a:xfrm>
          <a:prstGeom prst="rect">
            <a:avLst/>
          </a:prstGeom>
          <a:noFill/>
          <a:ln>
            <a:noFill/>
          </a:ln>
        </p:spPr>
        <p:txBody>
          <a:bodyPr spcFirstLastPara="1" wrap="square" lIns="0" tIns="45700" rIns="0" bIns="0" anchor="t" anchorCtr="0">
            <a:noAutofit/>
          </a:bodyPr>
          <a:lstStyle/>
          <a:p>
            <a:pPr marL="457200" lvl="0" indent="-228600" algn="l" rtl="0">
              <a:lnSpc>
                <a:spcPct val="90000"/>
              </a:lnSpc>
              <a:spcBef>
                <a:spcPts val="1800"/>
              </a:spcBef>
              <a:spcAft>
                <a:spcPts val="0"/>
              </a:spcAft>
              <a:buClr>
                <a:srgbClr val="3F3F3F"/>
              </a:buClr>
              <a:buSzPct val="117647"/>
              <a:buFont typeface="Arial"/>
              <a:buNone/>
            </a:pPr>
            <a:r>
              <a:rPr lang="de-DE" sz="1600" dirty="0">
                <a:latin typeface="Aptos" panose="020B0004020202020204" pitchFamily="34" charset="0"/>
              </a:rPr>
              <a:t>Questions:</a:t>
            </a:r>
            <a:endParaRPr sz="1600"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fr-FR" sz="1600" b="1" noProof="0" dirty="0">
                <a:latin typeface="Aptos" panose="020B0004020202020204" pitchFamily="34" charset="0"/>
              </a:rPr>
              <a:t>Qui octroie le label ? </a:t>
            </a:r>
            <a:r>
              <a:rPr lang="fr-FR" sz="1600" noProof="0" dirty="0">
                <a:latin typeface="Aptos" panose="020B0004020202020204" pitchFamily="34" charset="0"/>
              </a:rPr>
              <a:t>(par exemple, le gouvernement, une ONG, une entreprise privée)</a:t>
            </a:r>
          </a:p>
          <a:p>
            <a:pPr marL="914400" lvl="1" indent="-355600" algn="l" rtl="0">
              <a:lnSpc>
                <a:spcPct val="90000"/>
              </a:lnSpc>
              <a:spcBef>
                <a:spcPts val="1800"/>
              </a:spcBef>
              <a:spcAft>
                <a:spcPts val="0"/>
              </a:spcAft>
              <a:buSzPct val="117647"/>
              <a:buChar char="•"/>
            </a:pPr>
            <a:r>
              <a:rPr lang="fr-FR" sz="1600" b="1" noProof="0" dirty="0">
                <a:latin typeface="Aptos" panose="020B0004020202020204" pitchFamily="34" charset="0"/>
              </a:rPr>
              <a:t>Quels critères ont été utilisés? </a:t>
            </a:r>
            <a:r>
              <a:rPr lang="fr-FR" sz="1600" noProof="0" dirty="0">
                <a:latin typeface="Aptos" panose="020B0004020202020204" pitchFamily="34" charset="0"/>
              </a:rPr>
              <a:t>(normes sociales, écologiques, économiques)</a:t>
            </a:r>
          </a:p>
          <a:p>
            <a:pPr marL="914400" lvl="1" indent="-355600" algn="l" rtl="0">
              <a:lnSpc>
                <a:spcPct val="90000"/>
              </a:lnSpc>
              <a:spcBef>
                <a:spcPts val="1800"/>
              </a:spcBef>
              <a:spcAft>
                <a:spcPts val="0"/>
              </a:spcAft>
              <a:buSzPct val="117647"/>
              <a:buChar char="•"/>
            </a:pPr>
            <a:r>
              <a:rPr lang="fr-FR" sz="1600" b="1" noProof="0" dirty="0">
                <a:latin typeface="Aptos" panose="020B0004020202020204" pitchFamily="34" charset="0"/>
              </a:rPr>
              <a:t>Comment le respect des critères est-il contrôlé? </a:t>
            </a:r>
            <a:r>
              <a:rPr lang="fr-FR" sz="1600" noProof="0" dirty="0">
                <a:latin typeface="Aptos" panose="020B0004020202020204" pitchFamily="34" charset="0"/>
              </a:rPr>
              <a:t>(audits indépendants, auto-déclaration, etc.</a:t>
            </a:r>
          </a:p>
          <a:p>
            <a:pPr marL="914400" lvl="1" indent="-355600" algn="l" rtl="0">
              <a:lnSpc>
                <a:spcPct val="90000"/>
              </a:lnSpc>
              <a:spcBef>
                <a:spcPts val="1800"/>
              </a:spcBef>
              <a:spcAft>
                <a:spcPts val="0"/>
              </a:spcAft>
              <a:buSzPct val="117647"/>
              <a:buChar char="•"/>
            </a:pPr>
            <a:r>
              <a:rPr lang="fr-FR" sz="1600" b="1" noProof="0" dirty="0">
                <a:latin typeface="Aptos" panose="020B0004020202020204" pitchFamily="34" charset="0"/>
              </a:rPr>
              <a:t>Le label est-il transparent et fiable?</a:t>
            </a:r>
            <a:endParaRPr lang="fr-FR" sz="1600" noProof="0"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fr-FR" sz="1600" b="1" noProof="0" dirty="0">
                <a:latin typeface="Aptos" panose="020B0004020202020204" pitchFamily="34" charset="0"/>
              </a:rPr>
              <a:t>Suit-il les objectifs d’achat durable?</a:t>
            </a:r>
            <a:endParaRPr lang="fr-FR" sz="1600" noProof="0" dirty="0">
              <a:latin typeface="Aptos" panose="020B0004020202020204" pitchFamily="34" charset="0"/>
            </a:endParaRPr>
          </a:p>
          <a:p>
            <a:pPr marL="457200" lvl="0" indent="-228600" algn="l" rtl="0">
              <a:lnSpc>
                <a:spcPct val="90000"/>
              </a:lnSpc>
              <a:spcBef>
                <a:spcPts val="1800"/>
              </a:spcBef>
              <a:spcAft>
                <a:spcPts val="0"/>
              </a:spcAft>
              <a:buClr>
                <a:srgbClr val="3F3F3F"/>
              </a:buClr>
              <a:buSzPct val="117647"/>
              <a:buFont typeface="Arial"/>
              <a:buNone/>
            </a:pPr>
            <a:endParaRPr sz="1600" dirty="0">
              <a:latin typeface="Aptos" panose="020B00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7"/>
          <p:cNvSpPr txBox="1">
            <a:spLocks noGrp="1"/>
          </p:cNvSpPr>
          <p:nvPr>
            <p:ph type="title"/>
          </p:nvPr>
        </p:nvSpPr>
        <p:spPr>
          <a:xfrm>
            <a:off x="594359" y="39977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376" name="Google Shape;376;p57"/>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buFont typeface="Arial"/>
              <a:buAutoNum type="arabicPeriod"/>
            </a:pPr>
            <a:r>
              <a:rPr lang="fr-FR" dirty="0">
                <a:latin typeface="Aptos" panose="020B0004020202020204" pitchFamily="34" charset="0"/>
              </a:rPr>
              <a:t>Labels, certifications, systèmes de gestion – comment sortir de la jungle</a:t>
            </a:r>
          </a:p>
          <a:p>
            <a:pPr marL="685800" lvl="0" indent="-457200">
              <a:buFont typeface="Arial"/>
              <a:buAutoNum type="arabicPeriod"/>
            </a:pPr>
            <a:r>
              <a:rPr lang="fr-FR" dirty="0">
                <a:latin typeface="Aptos" panose="020B0004020202020204" pitchFamily="34" charset="0"/>
              </a:rPr>
              <a:t>L’utilisation de labels dans le cadre d’appels d’offres</a:t>
            </a:r>
          </a:p>
          <a:p>
            <a:pPr marL="685800" lvl="0" indent="-457200">
              <a:buFont typeface="Arial"/>
              <a:buAutoNum type="arabicPeriod"/>
            </a:pPr>
            <a:r>
              <a:rPr lang="fr-FR" dirty="0">
                <a:latin typeface="Aptos" panose="020B0004020202020204" pitchFamily="34" charset="0"/>
              </a:rPr>
              <a:t>Exercice</a:t>
            </a:r>
          </a:p>
          <a:p>
            <a:pPr marL="685800" lvl="0" indent="-457200">
              <a:buFont typeface="Arial"/>
              <a:buAutoNum type="arabicPeriod"/>
            </a:pPr>
            <a:r>
              <a:rPr lang="fr-FR" dirty="0">
                <a:solidFill>
                  <a:srgbClr val="92D050"/>
                </a:solidFill>
                <a:latin typeface="Aptos" panose="020B0004020202020204" pitchFamily="34" charset="0"/>
              </a:rPr>
              <a:t>Présentation des labels choisis</a:t>
            </a:r>
          </a:p>
        </p:txBody>
      </p:sp>
      <p:pic>
        <p:nvPicPr>
          <p:cNvPr id="377" name="Google Shape;377;p57"/>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8"/>
          <p:cNvSpPr txBox="1">
            <a:spLocks noGrp="1"/>
          </p:cNvSpPr>
          <p:nvPr>
            <p:ph type="title"/>
          </p:nvPr>
        </p:nvSpPr>
        <p:spPr>
          <a:xfrm>
            <a:off x="594360" y="1074974"/>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4. </a:t>
            </a:r>
            <a:r>
              <a:rPr lang="fr-FR" noProof="0" dirty="0">
                <a:latin typeface="Aptos Serif" panose="02020604070405020304" pitchFamily="18" charset="0"/>
                <a:cs typeface="Aptos Serif" panose="02020604070405020304" pitchFamily="18" charset="0"/>
              </a:rPr>
              <a:t>Présentation des labels choisis</a:t>
            </a:r>
            <a:br>
              <a:rPr lang="de-DE" dirty="0">
                <a:solidFill>
                  <a:srgbClr val="A3C42A"/>
                </a:solidFill>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84" name="Google Shape;384;p5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9"/>
          <p:cNvPicPr preferRelativeResize="0"/>
          <p:nvPr/>
        </p:nvPicPr>
        <p:blipFill rotWithShape="1">
          <a:blip r:embed="rId3">
            <a:alphaModFix/>
          </a:blip>
          <a:srcRect/>
          <a:stretch/>
        </p:blipFill>
        <p:spPr>
          <a:xfrm>
            <a:off x="7019172" y="1245542"/>
            <a:ext cx="1422515" cy="1410609"/>
          </a:xfrm>
          <a:prstGeom prst="rect">
            <a:avLst/>
          </a:prstGeom>
          <a:noFill/>
          <a:ln>
            <a:noFill/>
          </a:ln>
        </p:spPr>
      </p:pic>
      <p:sp>
        <p:nvSpPr>
          <p:cNvPr id="391" name="Google Shape;391;p59"/>
          <p:cNvSpPr txBox="1">
            <a:spLocks noGrp="1"/>
          </p:cNvSpPr>
          <p:nvPr>
            <p:ph type="title"/>
          </p:nvPr>
        </p:nvSpPr>
        <p:spPr>
          <a:xfrm>
            <a:off x="661596" y="228206"/>
            <a:ext cx="781350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Étiquetage chevauchant de produits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92" name="Google Shape;392;p59"/>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endParaRPr/>
          </a:p>
          <a:p>
            <a:pPr marL="457200" lvl="0" indent="-228600" algn="l" rtl="0">
              <a:lnSpc>
                <a:spcPct val="80000"/>
              </a:lnSpc>
              <a:spcBef>
                <a:spcPts val="2200"/>
              </a:spcBef>
              <a:spcAft>
                <a:spcPts val="0"/>
              </a:spcAft>
              <a:buClr>
                <a:schemeClr val="accent4"/>
              </a:buClr>
              <a:buSzPts val="2400"/>
              <a:buFont typeface="Arial"/>
              <a:buNone/>
            </a:pPr>
            <a:endParaRPr/>
          </a:p>
          <a:p>
            <a:pPr marL="457200" lvl="0" indent="-228600" algn="l" rtl="0">
              <a:lnSpc>
                <a:spcPct val="80000"/>
              </a:lnSpc>
              <a:spcBef>
                <a:spcPts val="2200"/>
              </a:spcBef>
              <a:spcAft>
                <a:spcPts val="0"/>
              </a:spcAft>
              <a:buClr>
                <a:schemeClr val="accent4"/>
              </a:buClr>
              <a:buSzPts val="2400"/>
              <a:buFont typeface="Arial"/>
              <a:buNone/>
            </a:pPr>
            <a:endParaRPr/>
          </a:p>
        </p:txBody>
      </p:sp>
      <p:pic>
        <p:nvPicPr>
          <p:cNvPr id="393" name="Google Shape;393;p59"/>
          <p:cNvPicPr preferRelativeResize="0"/>
          <p:nvPr/>
        </p:nvPicPr>
        <p:blipFill rotWithShape="1">
          <a:blip r:embed="rId4">
            <a:alphaModFix/>
          </a:blip>
          <a:srcRect l="19535" r="19535"/>
          <a:stretch/>
        </p:blipFill>
        <p:spPr>
          <a:xfrm>
            <a:off x="884167" y="1466916"/>
            <a:ext cx="1037946" cy="854512"/>
          </a:xfrm>
          <a:prstGeom prst="rect">
            <a:avLst/>
          </a:prstGeom>
          <a:noFill/>
          <a:ln>
            <a:noFill/>
          </a:ln>
        </p:spPr>
      </p:pic>
      <p:pic>
        <p:nvPicPr>
          <p:cNvPr id="394" name="Google Shape;394;p59"/>
          <p:cNvPicPr preferRelativeResize="0"/>
          <p:nvPr/>
        </p:nvPicPr>
        <p:blipFill rotWithShape="1">
          <a:blip r:embed="rId5">
            <a:alphaModFix/>
          </a:blip>
          <a:srcRect l="25519" r="19754"/>
          <a:stretch/>
        </p:blipFill>
        <p:spPr>
          <a:xfrm>
            <a:off x="858650" y="2539386"/>
            <a:ext cx="1287296" cy="1176111"/>
          </a:xfrm>
          <a:prstGeom prst="rect">
            <a:avLst/>
          </a:prstGeom>
          <a:noFill/>
          <a:ln>
            <a:noFill/>
          </a:ln>
        </p:spPr>
      </p:pic>
      <p:pic>
        <p:nvPicPr>
          <p:cNvPr id="395" name="Google Shape;395;p59"/>
          <p:cNvPicPr preferRelativeResize="0"/>
          <p:nvPr/>
        </p:nvPicPr>
        <p:blipFill rotWithShape="1">
          <a:blip r:embed="rId6">
            <a:alphaModFix/>
          </a:blip>
          <a:srcRect/>
          <a:stretch/>
        </p:blipFill>
        <p:spPr>
          <a:xfrm>
            <a:off x="858650" y="4005695"/>
            <a:ext cx="1010215" cy="990578"/>
          </a:xfrm>
          <a:prstGeom prst="rect">
            <a:avLst/>
          </a:prstGeom>
          <a:noFill/>
          <a:ln>
            <a:noFill/>
          </a:ln>
        </p:spPr>
      </p:pic>
      <p:sp>
        <p:nvSpPr>
          <p:cNvPr id="396" name="Google Shape;396;p59"/>
          <p:cNvSpPr/>
          <p:nvPr/>
        </p:nvSpPr>
        <p:spPr>
          <a:xfrm>
            <a:off x="707436" y="1268760"/>
            <a:ext cx="1505185" cy="49941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97" name="Google Shape;397;p59"/>
          <p:cNvPicPr preferRelativeResize="0"/>
          <p:nvPr/>
        </p:nvPicPr>
        <p:blipFill rotWithShape="1">
          <a:blip r:embed="rId7">
            <a:alphaModFix/>
          </a:blip>
          <a:srcRect/>
          <a:stretch/>
        </p:blipFill>
        <p:spPr>
          <a:xfrm>
            <a:off x="884167" y="5099333"/>
            <a:ext cx="1037946" cy="933943"/>
          </a:xfrm>
          <a:prstGeom prst="rect">
            <a:avLst/>
          </a:prstGeom>
          <a:noFill/>
          <a:ln>
            <a:noFill/>
          </a:ln>
        </p:spPr>
      </p:pic>
      <p:pic>
        <p:nvPicPr>
          <p:cNvPr id="398" name="Google Shape;398;p59"/>
          <p:cNvPicPr preferRelativeResize="0"/>
          <p:nvPr/>
        </p:nvPicPr>
        <p:blipFill rotWithShape="1">
          <a:blip r:embed="rId4">
            <a:alphaModFix/>
          </a:blip>
          <a:srcRect l="19535" r="19535"/>
          <a:stretch/>
        </p:blipFill>
        <p:spPr>
          <a:xfrm>
            <a:off x="851761" y="1483990"/>
            <a:ext cx="1037946" cy="854512"/>
          </a:xfrm>
          <a:prstGeom prst="rect">
            <a:avLst/>
          </a:prstGeom>
          <a:noFill/>
          <a:ln>
            <a:noFill/>
          </a:ln>
        </p:spPr>
      </p:pic>
      <p:pic>
        <p:nvPicPr>
          <p:cNvPr id="399" name="Google Shape;399;p59"/>
          <p:cNvPicPr preferRelativeResize="0"/>
          <p:nvPr/>
        </p:nvPicPr>
        <p:blipFill rotWithShape="1">
          <a:blip r:embed="rId5">
            <a:alphaModFix/>
          </a:blip>
          <a:srcRect l="25519" r="19754"/>
          <a:stretch/>
        </p:blipFill>
        <p:spPr>
          <a:xfrm>
            <a:off x="826244" y="2556460"/>
            <a:ext cx="1287296" cy="1176111"/>
          </a:xfrm>
          <a:prstGeom prst="rect">
            <a:avLst/>
          </a:prstGeom>
          <a:noFill/>
          <a:ln>
            <a:noFill/>
          </a:ln>
        </p:spPr>
      </p:pic>
      <p:pic>
        <p:nvPicPr>
          <p:cNvPr id="400" name="Google Shape;400;p59"/>
          <p:cNvPicPr preferRelativeResize="0"/>
          <p:nvPr/>
        </p:nvPicPr>
        <p:blipFill rotWithShape="1">
          <a:blip r:embed="rId6">
            <a:alphaModFix/>
          </a:blip>
          <a:srcRect/>
          <a:stretch/>
        </p:blipFill>
        <p:spPr>
          <a:xfrm>
            <a:off x="826244" y="4022769"/>
            <a:ext cx="1010215" cy="990578"/>
          </a:xfrm>
          <a:prstGeom prst="rect">
            <a:avLst/>
          </a:prstGeom>
          <a:noFill/>
          <a:ln>
            <a:noFill/>
          </a:ln>
        </p:spPr>
      </p:pic>
      <p:pic>
        <p:nvPicPr>
          <p:cNvPr id="401" name="Google Shape;401;p59"/>
          <p:cNvPicPr preferRelativeResize="0"/>
          <p:nvPr/>
        </p:nvPicPr>
        <p:blipFill rotWithShape="1">
          <a:blip r:embed="rId8">
            <a:alphaModFix/>
          </a:blip>
          <a:srcRect/>
          <a:stretch/>
        </p:blipFill>
        <p:spPr>
          <a:xfrm>
            <a:off x="5026495" y="2904672"/>
            <a:ext cx="1064376" cy="1232790"/>
          </a:xfrm>
          <a:prstGeom prst="rect">
            <a:avLst/>
          </a:prstGeom>
          <a:noFill/>
          <a:ln>
            <a:noFill/>
          </a:ln>
        </p:spPr>
      </p:pic>
      <p:pic>
        <p:nvPicPr>
          <p:cNvPr id="402" name="Google Shape;402;p59"/>
          <p:cNvPicPr preferRelativeResize="0"/>
          <p:nvPr/>
        </p:nvPicPr>
        <p:blipFill rotWithShape="1">
          <a:blip r:embed="rId9">
            <a:alphaModFix/>
          </a:blip>
          <a:srcRect/>
          <a:stretch/>
        </p:blipFill>
        <p:spPr>
          <a:xfrm>
            <a:off x="4983010" y="4596550"/>
            <a:ext cx="1232791" cy="1232791"/>
          </a:xfrm>
          <a:prstGeom prst="rect">
            <a:avLst/>
          </a:prstGeom>
          <a:noFill/>
          <a:ln>
            <a:noFill/>
          </a:ln>
        </p:spPr>
      </p:pic>
      <p:sp>
        <p:nvSpPr>
          <p:cNvPr id="403" name="Google Shape;403;p59"/>
          <p:cNvSpPr/>
          <p:nvPr/>
        </p:nvSpPr>
        <p:spPr>
          <a:xfrm>
            <a:off x="4666450" y="1271587"/>
            <a:ext cx="1837383" cy="49941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grpSp>
        <p:nvGrpSpPr>
          <p:cNvPr id="404" name="Google Shape;404;p59"/>
          <p:cNvGrpSpPr/>
          <p:nvPr/>
        </p:nvGrpSpPr>
        <p:grpSpPr>
          <a:xfrm>
            <a:off x="2545459" y="1251397"/>
            <a:ext cx="1730310" cy="5010602"/>
            <a:chOff x="7608168" y="1412776"/>
            <a:chExt cx="1730310" cy="5010602"/>
          </a:xfrm>
        </p:grpSpPr>
        <p:pic>
          <p:nvPicPr>
            <p:cNvPr id="405" name="Google Shape;405;p59"/>
            <p:cNvPicPr preferRelativeResize="0"/>
            <p:nvPr/>
          </p:nvPicPr>
          <p:blipFill rotWithShape="1">
            <a:blip r:embed="rId10">
              <a:alphaModFix/>
            </a:blip>
            <a:srcRect l="21182" r="18724"/>
            <a:stretch/>
          </p:blipFill>
          <p:spPr>
            <a:xfrm>
              <a:off x="7823458" y="1602110"/>
              <a:ext cx="1318233" cy="1052775"/>
            </a:xfrm>
            <a:prstGeom prst="rect">
              <a:avLst/>
            </a:prstGeom>
            <a:noFill/>
            <a:ln>
              <a:noFill/>
            </a:ln>
          </p:spPr>
        </p:pic>
        <p:sp>
          <p:nvSpPr>
            <p:cNvPr id="406" name="Google Shape;406;p59"/>
            <p:cNvSpPr/>
            <p:nvPr/>
          </p:nvSpPr>
          <p:spPr>
            <a:xfrm>
              <a:off x="7608168" y="1412776"/>
              <a:ext cx="1730310" cy="501060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07" name="Google Shape;407;p59"/>
            <p:cNvPicPr preferRelativeResize="0"/>
            <p:nvPr/>
          </p:nvPicPr>
          <p:blipFill rotWithShape="1">
            <a:blip r:embed="rId11">
              <a:alphaModFix/>
            </a:blip>
            <a:srcRect/>
            <a:stretch/>
          </p:blipFill>
          <p:spPr>
            <a:xfrm>
              <a:off x="7968208" y="2924944"/>
              <a:ext cx="1062863" cy="1053022"/>
            </a:xfrm>
            <a:prstGeom prst="rect">
              <a:avLst/>
            </a:prstGeom>
            <a:noFill/>
            <a:ln>
              <a:noFill/>
            </a:ln>
          </p:spPr>
        </p:pic>
        <p:pic>
          <p:nvPicPr>
            <p:cNvPr id="408" name="Google Shape;408;p59" descr="naturland fair"/>
            <p:cNvPicPr preferRelativeResize="0"/>
            <p:nvPr/>
          </p:nvPicPr>
          <p:blipFill rotWithShape="1">
            <a:blip r:embed="rId12">
              <a:alphaModFix/>
            </a:blip>
            <a:srcRect/>
            <a:stretch/>
          </p:blipFill>
          <p:spPr>
            <a:xfrm>
              <a:off x="8040216" y="4219776"/>
              <a:ext cx="944868" cy="2088232"/>
            </a:xfrm>
            <a:prstGeom prst="rect">
              <a:avLst/>
            </a:prstGeom>
            <a:noFill/>
            <a:ln>
              <a:noFill/>
            </a:ln>
          </p:spPr>
        </p:pic>
      </p:grpSp>
      <p:sp>
        <p:nvSpPr>
          <p:cNvPr id="409" name="Google Shape;409;p59"/>
          <p:cNvSpPr/>
          <p:nvPr/>
        </p:nvSpPr>
        <p:spPr>
          <a:xfrm>
            <a:off x="6884458" y="1242507"/>
            <a:ext cx="2361143" cy="210727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0" name="Google Shape;410;p59"/>
          <p:cNvPicPr preferRelativeResize="0"/>
          <p:nvPr/>
        </p:nvPicPr>
        <p:blipFill rotWithShape="1">
          <a:blip r:embed="rId13">
            <a:alphaModFix/>
          </a:blip>
          <a:srcRect l="21023" t="-6485" r="23864" b="2418"/>
          <a:stretch/>
        </p:blipFill>
        <p:spPr>
          <a:xfrm>
            <a:off x="7960674" y="2100347"/>
            <a:ext cx="1154550" cy="1023559"/>
          </a:xfrm>
          <a:prstGeom prst="rect">
            <a:avLst/>
          </a:prstGeom>
          <a:noFill/>
          <a:ln>
            <a:noFill/>
          </a:ln>
        </p:spPr>
      </p:pic>
      <p:grpSp>
        <p:nvGrpSpPr>
          <p:cNvPr id="411" name="Google Shape;411;p59"/>
          <p:cNvGrpSpPr/>
          <p:nvPr/>
        </p:nvGrpSpPr>
        <p:grpSpPr>
          <a:xfrm>
            <a:off x="6911511" y="3537965"/>
            <a:ext cx="2361143" cy="2708726"/>
            <a:chOff x="2628760" y="3720551"/>
            <a:chExt cx="2361143" cy="2708726"/>
          </a:xfrm>
        </p:grpSpPr>
        <p:pic>
          <p:nvPicPr>
            <p:cNvPr id="412" name="Google Shape;412;p59"/>
            <p:cNvPicPr preferRelativeResize="0"/>
            <p:nvPr/>
          </p:nvPicPr>
          <p:blipFill rotWithShape="1">
            <a:blip r:embed="rId14">
              <a:alphaModFix/>
            </a:blip>
            <a:srcRect/>
            <a:stretch/>
          </p:blipFill>
          <p:spPr>
            <a:xfrm>
              <a:off x="2919413" y="3887707"/>
              <a:ext cx="1725733" cy="1075132"/>
            </a:xfrm>
            <a:prstGeom prst="rect">
              <a:avLst/>
            </a:prstGeom>
            <a:noFill/>
            <a:ln>
              <a:noFill/>
            </a:ln>
          </p:spPr>
        </p:pic>
        <p:sp>
          <p:nvSpPr>
            <p:cNvPr id="413" name="Google Shape;413;p59"/>
            <p:cNvSpPr/>
            <p:nvPr/>
          </p:nvSpPr>
          <p:spPr>
            <a:xfrm>
              <a:off x="2628760" y="3720551"/>
              <a:ext cx="2361143" cy="270872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4" name="Google Shape;414;p59"/>
            <p:cNvPicPr preferRelativeResize="0"/>
            <p:nvPr/>
          </p:nvPicPr>
          <p:blipFill rotWithShape="1">
            <a:blip r:embed="rId15">
              <a:alphaModFix/>
            </a:blip>
            <a:srcRect/>
            <a:stretch/>
          </p:blipFill>
          <p:spPr>
            <a:xfrm>
              <a:off x="3094956" y="4975459"/>
              <a:ext cx="1428750" cy="1428750"/>
            </a:xfrm>
            <a:prstGeom prst="rect">
              <a:avLst/>
            </a:prstGeom>
            <a:noFill/>
            <a:ln>
              <a:noFill/>
            </a:ln>
          </p:spPr>
        </p:pic>
      </p:grpSp>
      <p:sp>
        <p:nvSpPr>
          <p:cNvPr id="415" name="Google Shape;415;p59"/>
          <p:cNvSpPr/>
          <p:nvPr/>
        </p:nvSpPr>
        <p:spPr>
          <a:xfrm>
            <a:off x="9648252" y="1268760"/>
            <a:ext cx="2093902" cy="45634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6" name="Google Shape;416;p59" descr="EU-Bio-Logo.jpg"/>
          <p:cNvPicPr preferRelativeResize="0"/>
          <p:nvPr/>
        </p:nvPicPr>
        <p:blipFill rotWithShape="1">
          <a:blip r:embed="rId16">
            <a:alphaModFix/>
          </a:blip>
          <a:srcRect/>
          <a:stretch/>
        </p:blipFill>
        <p:spPr>
          <a:xfrm>
            <a:off x="5069093" y="1749113"/>
            <a:ext cx="1058470" cy="709175"/>
          </a:xfrm>
          <a:prstGeom prst="rect">
            <a:avLst/>
          </a:prstGeom>
          <a:noFill/>
          <a:ln>
            <a:noFill/>
          </a:ln>
        </p:spPr>
      </p:pic>
      <p:pic>
        <p:nvPicPr>
          <p:cNvPr id="417" name="Google Shape;417;p59" descr="Ein Bild, das Text, Schrift, Screenshot, Grafiken enthält.&#10;&#10;KI-generierte Inhalte können fehlerhaft sein."/>
          <p:cNvPicPr preferRelativeResize="0"/>
          <p:nvPr/>
        </p:nvPicPr>
        <p:blipFill rotWithShape="1">
          <a:blip r:embed="rId17">
            <a:alphaModFix/>
          </a:blip>
          <a:srcRect/>
          <a:stretch/>
        </p:blipFill>
        <p:spPr>
          <a:xfrm>
            <a:off x="9682457" y="1366355"/>
            <a:ext cx="1910658" cy="1473937"/>
          </a:xfrm>
          <a:prstGeom prst="rect">
            <a:avLst/>
          </a:prstGeom>
          <a:noFill/>
          <a:ln>
            <a:noFill/>
          </a:ln>
        </p:spPr>
      </p:pic>
      <p:pic>
        <p:nvPicPr>
          <p:cNvPr id="418" name="Google Shape;418;p59" descr="Cradle to Cradle Products Innovation Institute Launches Cradle to ..."/>
          <p:cNvPicPr preferRelativeResize="0"/>
          <p:nvPr/>
        </p:nvPicPr>
        <p:blipFill rotWithShape="1">
          <a:blip r:embed="rId18">
            <a:alphaModFix/>
          </a:blip>
          <a:srcRect l="13407" t="4818" r="18545" b="-733"/>
          <a:stretch/>
        </p:blipFill>
        <p:spPr>
          <a:xfrm>
            <a:off x="9915525" y="4510087"/>
            <a:ext cx="1445373" cy="1331330"/>
          </a:xfrm>
          <a:prstGeom prst="rect">
            <a:avLst/>
          </a:prstGeom>
          <a:noFill/>
          <a:ln>
            <a:noFill/>
          </a:ln>
        </p:spPr>
      </p:pic>
      <p:pic>
        <p:nvPicPr>
          <p:cNvPr id="419" name="Google Shape;419;p59" descr="De La Rue is proud to announce that its Bathford Paper Mill has ..."/>
          <p:cNvPicPr preferRelativeResize="0"/>
          <p:nvPr/>
        </p:nvPicPr>
        <p:blipFill rotWithShape="1">
          <a:blip r:embed="rId19">
            <a:alphaModFix/>
          </a:blip>
          <a:srcRect/>
          <a:stretch/>
        </p:blipFill>
        <p:spPr>
          <a:xfrm>
            <a:off x="10070306" y="3011557"/>
            <a:ext cx="1254918" cy="13706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a:off x="594359" y="44182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Étiquetage chevauchant des produits –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écolabels européens</a:t>
            </a:r>
          </a:p>
        </p:txBody>
      </p:sp>
      <p:sp>
        <p:nvSpPr>
          <p:cNvPr id="426" name="Google Shape;426;p60"/>
          <p:cNvSpPr txBox="1">
            <a:spLocks noGrp="1"/>
          </p:cNvSpPr>
          <p:nvPr>
            <p:ph type="body" idx="1"/>
          </p:nvPr>
        </p:nvSpPr>
        <p:spPr>
          <a:xfrm>
            <a:off x="594359" y="2281918"/>
            <a:ext cx="7344955" cy="3708517"/>
          </a:xfrm>
          <a:prstGeom prst="rect">
            <a:avLst/>
          </a:prstGeom>
          <a:noFill/>
          <a:ln>
            <a:noFill/>
          </a:ln>
        </p:spPr>
        <p:txBody>
          <a:bodyPr spcFirstLastPara="1" wrap="square" lIns="0" tIns="228600" rIns="0" bIns="0" anchor="t" anchorCtr="0">
            <a:noAutofit/>
          </a:bodyPr>
          <a:lstStyle/>
          <a:p>
            <a:pPr marL="400050" lvl="0" indent="-171450" algn="l" rtl="0">
              <a:lnSpc>
                <a:spcPct val="120000"/>
              </a:lnSpc>
              <a:spcBef>
                <a:spcPts val="400"/>
              </a:spcBef>
              <a:spcAft>
                <a:spcPts val="0"/>
              </a:spcAft>
              <a:buSzPct val="181818"/>
              <a:buFont typeface="Arial" panose="020B0604020202020204" pitchFamily="34" charset="0"/>
              <a:buChar char="•"/>
            </a:pPr>
            <a:r>
              <a:rPr lang="fr-FR" sz="1600" b="0" noProof="0" dirty="0">
                <a:solidFill>
                  <a:schemeClr val="tx1">
                    <a:lumMod val="75000"/>
                    <a:lumOff val="25000"/>
                  </a:schemeClr>
                </a:solidFill>
                <a:latin typeface="Aptos" panose="020B0004020202020204" pitchFamily="34" charset="0"/>
              </a:rPr>
              <a:t>A ce jour, 87 485 produits européens de plus de 20 familles de produits, allant de l’électroménager aux textiles, peintures et autres laques et même à des campings se sont vu attribuer un écolabel.</a:t>
            </a:r>
          </a:p>
          <a:p>
            <a:pPr marL="400050" lvl="0" indent="-171450" algn="l" rtl="0">
              <a:lnSpc>
                <a:spcPct val="120000"/>
              </a:lnSpc>
              <a:spcBef>
                <a:spcPts val="400"/>
              </a:spcBef>
              <a:spcAft>
                <a:spcPts val="0"/>
              </a:spcAft>
              <a:buSzPct val="181818"/>
              <a:buFont typeface="Arial" panose="020B0604020202020204" pitchFamily="34" charset="0"/>
              <a:buChar char="•"/>
            </a:pPr>
            <a:r>
              <a:rPr lang="fr-FR" sz="1600" b="0" noProof="0" dirty="0">
                <a:solidFill>
                  <a:schemeClr val="tx1">
                    <a:lumMod val="75000"/>
                    <a:lumOff val="25000"/>
                  </a:schemeClr>
                </a:solidFill>
                <a:latin typeface="Aptos" panose="020B0004020202020204" pitchFamily="34" charset="0"/>
              </a:rPr>
              <a:t>Géré par la Commission européenne, comité pour le label écologique de l’Union européenne (CUELE) – ou par un organisme sur le plan national désigné par un pays membre.</a:t>
            </a:r>
          </a:p>
          <a:p>
            <a:pPr marL="400050" lvl="0" indent="-171450" algn="l" rtl="0">
              <a:lnSpc>
                <a:spcPct val="120000"/>
              </a:lnSpc>
              <a:spcBef>
                <a:spcPts val="400"/>
              </a:spcBef>
              <a:spcAft>
                <a:spcPts val="0"/>
              </a:spcAft>
              <a:buSzPct val="181818"/>
              <a:buFont typeface="Arial" panose="020B0604020202020204" pitchFamily="34" charset="0"/>
              <a:buChar char="•"/>
            </a:pPr>
            <a:r>
              <a:rPr lang="fr-FR" sz="1600" b="0" noProof="0" dirty="0">
                <a:solidFill>
                  <a:schemeClr val="tx1">
                    <a:lumMod val="75000"/>
                    <a:lumOff val="25000"/>
                  </a:schemeClr>
                </a:solidFill>
                <a:latin typeface="Aptos" panose="020B0004020202020204" pitchFamily="34" charset="0"/>
              </a:rPr>
              <a:t>Définition et révision des critères : selon les groupes de produits, critères d’attribution définis par la commission européenne après concertation avec le CUELE et consultation avec des </a:t>
            </a:r>
            <a:r>
              <a:rPr lang="fr-FR" sz="1600" b="0" noProof="0" dirty="0" err="1">
                <a:solidFill>
                  <a:schemeClr val="tx1">
                    <a:lumMod val="75000"/>
                    <a:lumOff val="25000"/>
                  </a:schemeClr>
                </a:solidFill>
                <a:latin typeface="Aptos" panose="020B0004020202020204" pitchFamily="34" charset="0"/>
              </a:rPr>
              <a:t>expert∙e∙s</a:t>
            </a:r>
            <a:r>
              <a:rPr lang="fr-FR" sz="1600" b="0" noProof="0" dirty="0">
                <a:solidFill>
                  <a:schemeClr val="tx1">
                    <a:lumMod val="75000"/>
                    <a:lumOff val="25000"/>
                  </a:schemeClr>
                </a:solidFill>
                <a:latin typeface="Aptos" panose="020B0004020202020204" pitchFamily="34" charset="0"/>
              </a:rPr>
              <a:t> et organisations non gouvernementales </a:t>
            </a:r>
            <a:r>
              <a:rPr lang="fr-FR" sz="1600" b="0" noProof="0" dirty="0" err="1">
                <a:solidFill>
                  <a:schemeClr val="tx1">
                    <a:lumMod val="75000"/>
                    <a:lumOff val="25000"/>
                  </a:schemeClr>
                </a:solidFill>
                <a:latin typeface="Aptos" panose="020B0004020202020204" pitchFamily="34" charset="0"/>
              </a:rPr>
              <a:t>indépendant∙e·s</a:t>
            </a:r>
            <a:r>
              <a:rPr lang="fr-FR" sz="1600" b="0" noProof="0" dirty="0">
                <a:solidFill>
                  <a:schemeClr val="tx1">
                    <a:lumMod val="75000"/>
                    <a:lumOff val="25000"/>
                  </a:schemeClr>
                </a:solidFill>
                <a:latin typeface="Aptos" panose="020B0004020202020204" pitchFamily="34" charset="0"/>
              </a:rPr>
              <a:t>; ces critères sont régulièrement révisés.</a:t>
            </a:r>
          </a:p>
          <a:p>
            <a:pPr marL="400050" lvl="0" indent="-171450" algn="l" rtl="0">
              <a:lnSpc>
                <a:spcPct val="120000"/>
              </a:lnSpc>
              <a:spcBef>
                <a:spcPts val="400"/>
              </a:spcBef>
              <a:spcAft>
                <a:spcPts val="0"/>
              </a:spcAft>
              <a:buSzPct val="181818"/>
              <a:buFont typeface="Arial" panose="020B0604020202020204" pitchFamily="34" charset="0"/>
              <a:buChar char="•"/>
            </a:pPr>
            <a:r>
              <a:rPr lang="fr-FR" sz="1600" b="0" noProof="0" dirty="0">
                <a:solidFill>
                  <a:schemeClr val="tx1">
                    <a:lumMod val="75000"/>
                    <a:lumOff val="25000"/>
                  </a:schemeClr>
                </a:solidFill>
                <a:latin typeface="Aptos" panose="020B0004020202020204" pitchFamily="34" charset="0"/>
              </a:rPr>
              <a:t>Mécanismes de contrôle et d’examen : échantillonnage par l’organisme national; retrait de l’écolabel en cas de non-conformités.</a:t>
            </a:r>
          </a:p>
        </p:txBody>
      </p:sp>
      <p:pic>
        <p:nvPicPr>
          <p:cNvPr id="427" name="Google Shape;427;p60"/>
          <p:cNvPicPr preferRelativeResize="0"/>
          <p:nvPr/>
        </p:nvPicPr>
        <p:blipFill rotWithShape="1">
          <a:blip r:embed="rId3">
            <a:alphaModFix/>
          </a:blip>
          <a:srcRect l="25519" r="19754"/>
          <a:stretch/>
        </p:blipFill>
        <p:spPr>
          <a:xfrm>
            <a:off x="6709595" y="995879"/>
            <a:ext cx="1656184" cy="1440960"/>
          </a:xfrm>
          <a:prstGeom prst="rect">
            <a:avLst/>
          </a:prstGeom>
          <a:noFill/>
          <a:ln>
            <a:noFill/>
          </a:ln>
        </p:spPr>
      </p:pic>
      <p:pic>
        <p:nvPicPr>
          <p:cNvPr id="428" name="Google Shape;428;p60"/>
          <p:cNvPicPr preferRelativeResize="0"/>
          <p:nvPr/>
        </p:nvPicPr>
        <p:blipFill rotWithShape="1">
          <a:blip r:embed="rId4">
            <a:alphaModFix/>
          </a:blip>
          <a:srcRect l="21182" r="18724"/>
          <a:stretch/>
        </p:blipFill>
        <p:spPr>
          <a:xfrm>
            <a:off x="8149915" y="2573023"/>
            <a:ext cx="1318233" cy="1002557"/>
          </a:xfrm>
          <a:prstGeom prst="rect">
            <a:avLst/>
          </a:prstGeom>
          <a:noFill/>
          <a:ln>
            <a:noFill/>
          </a:ln>
        </p:spPr>
      </p:pic>
      <p:pic>
        <p:nvPicPr>
          <p:cNvPr id="429" name="Google Shape;429;p60"/>
          <p:cNvPicPr preferRelativeResize="0"/>
          <p:nvPr/>
        </p:nvPicPr>
        <p:blipFill rotWithShape="1">
          <a:blip r:embed="rId5">
            <a:alphaModFix/>
          </a:blip>
          <a:srcRect l="19535" r="19535"/>
          <a:stretch/>
        </p:blipFill>
        <p:spPr>
          <a:xfrm>
            <a:off x="10029886" y="4136176"/>
            <a:ext cx="1233264" cy="966881"/>
          </a:xfrm>
          <a:prstGeom prst="rect">
            <a:avLst/>
          </a:prstGeom>
          <a:noFill/>
          <a:ln>
            <a:noFill/>
          </a:ln>
        </p:spPr>
      </p:pic>
      <p:pic>
        <p:nvPicPr>
          <p:cNvPr id="430" name="Google Shape;430;p60"/>
          <p:cNvPicPr preferRelativeResize="0"/>
          <p:nvPr/>
        </p:nvPicPr>
        <p:blipFill rotWithShape="1">
          <a:blip r:embed="rId6">
            <a:alphaModFix/>
          </a:blip>
          <a:srcRect/>
          <a:stretch/>
        </p:blipFill>
        <p:spPr>
          <a:xfrm>
            <a:off x="8279569" y="4002870"/>
            <a:ext cx="1087818" cy="1015792"/>
          </a:xfrm>
          <a:prstGeom prst="rect">
            <a:avLst/>
          </a:prstGeom>
          <a:noFill/>
          <a:ln>
            <a:noFill/>
          </a:ln>
        </p:spPr>
      </p:pic>
      <p:pic>
        <p:nvPicPr>
          <p:cNvPr id="431" name="Google Shape;431;p60"/>
          <p:cNvPicPr preferRelativeResize="0"/>
          <p:nvPr/>
        </p:nvPicPr>
        <p:blipFill rotWithShape="1">
          <a:blip r:embed="rId7">
            <a:alphaModFix/>
          </a:blip>
          <a:srcRect/>
          <a:stretch/>
        </p:blipFill>
        <p:spPr>
          <a:xfrm>
            <a:off x="10225204" y="2622780"/>
            <a:ext cx="1037946" cy="88939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1"/>
          <p:cNvSpPr txBox="1">
            <a:spLocks noGrp="1"/>
          </p:cNvSpPr>
          <p:nvPr>
            <p:ph type="title"/>
          </p:nvPr>
        </p:nvSpPr>
        <p:spPr>
          <a:xfrm>
            <a:off x="594359" y="45233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 multiproduits– Ange bleu</a:t>
            </a:r>
          </a:p>
        </p:txBody>
      </p:sp>
      <p:sp>
        <p:nvSpPr>
          <p:cNvPr id="438" name="Google Shape;438;p61"/>
          <p:cNvSpPr txBox="1">
            <a:spLocks noGrp="1"/>
          </p:cNvSpPr>
          <p:nvPr>
            <p:ph type="body" idx="1"/>
          </p:nvPr>
        </p:nvSpPr>
        <p:spPr>
          <a:xfrm>
            <a:off x="594358" y="2281918"/>
            <a:ext cx="8522018" cy="3708517"/>
          </a:xfrm>
          <a:prstGeom prst="rect">
            <a:avLst/>
          </a:prstGeom>
          <a:noFill/>
          <a:ln>
            <a:noFill/>
          </a:ln>
        </p:spPr>
        <p:txBody>
          <a:bodyPr spcFirstLastPara="1" wrap="square" lIns="0" tIns="228600" rIns="0" bIns="0" anchor="t" anchorCtr="0">
            <a:noAutofit/>
          </a:bodyPr>
          <a:lstStyle/>
          <a:p>
            <a:pPr marL="514350" lvl="0" indent="-285750" algn="l" rtl="0">
              <a:lnSpc>
                <a:spcPct val="120000"/>
              </a:lnSpc>
              <a:spcBef>
                <a:spcPts val="400"/>
              </a:spcBef>
              <a:spcAft>
                <a:spcPts val="0"/>
              </a:spcAft>
              <a:buSzPct val="210526"/>
              <a:buFont typeface="Arial" panose="020B0604020202020204" pitchFamily="34" charset="0"/>
              <a:buChar char="•"/>
            </a:pPr>
            <a:r>
              <a:rPr lang="fr-FR" sz="1500" b="0" noProof="0" dirty="0">
                <a:solidFill>
                  <a:schemeClr val="tx1">
                    <a:lumMod val="75000"/>
                    <a:lumOff val="25000"/>
                  </a:schemeClr>
                </a:solidFill>
                <a:latin typeface="Aptos" panose="020B0004020202020204" pitchFamily="34" charset="0"/>
              </a:rPr>
              <a:t>A ce jour, environ 20 000 produits et service de 1600 entreprises se sont vu attribuer l’écolabel.</a:t>
            </a:r>
          </a:p>
          <a:p>
            <a:pPr marL="400050" lvl="0" indent="-171450" algn="l" rtl="0">
              <a:lnSpc>
                <a:spcPct val="120000"/>
              </a:lnSpc>
              <a:spcBef>
                <a:spcPts val="400"/>
              </a:spcBef>
              <a:spcAft>
                <a:spcPts val="0"/>
              </a:spcAft>
              <a:buSzPct val="210526"/>
              <a:buFont typeface="Arial" panose="020B0604020202020204" pitchFamily="34" charset="0"/>
              <a:buChar char="•"/>
            </a:pPr>
            <a:r>
              <a:rPr lang="fr-FR" sz="1500" b="0" noProof="0" dirty="0">
                <a:solidFill>
                  <a:schemeClr val="tx1">
                    <a:lumMod val="75000"/>
                    <a:lumOff val="25000"/>
                  </a:schemeClr>
                </a:solidFill>
                <a:latin typeface="Aptos" panose="020B0004020202020204" pitchFamily="34" charset="0"/>
              </a:rPr>
              <a:t>Catégories de produits et de services : vie quotidienne</a:t>
            </a:r>
            <a:r>
              <a:rPr lang="fr-FR" sz="1500" b="0" dirty="0">
                <a:solidFill>
                  <a:schemeClr val="tx1">
                    <a:lumMod val="75000"/>
                    <a:lumOff val="25000"/>
                  </a:schemeClr>
                </a:solidFill>
                <a:latin typeface="Aptos" panose="020B0004020202020204" pitchFamily="34" charset="0"/>
              </a:rPr>
              <a:t> </a:t>
            </a:r>
            <a:r>
              <a:rPr lang="fr-FR" sz="1500" b="0" noProof="0" dirty="0">
                <a:solidFill>
                  <a:schemeClr val="tx1">
                    <a:lumMod val="75000"/>
                    <a:lumOff val="25000"/>
                  </a:schemeClr>
                </a:solidFill>
                <a:latin typeface="Aptos" panose="020B0004020202020204" pitchFamily="34" charset="0"/>
              </a:rPr>
              <a:t>&amp; habitation; papiers &amp; impression; appareils électriques; construction &amp; chauffage; commerce &amp; communes; véhicules et mobilité.</a:t>
            </a:r>
          </a:p>
          <a:p>
            <a:pPr marL="400050" lvl="0" indent="-171450" algn="l" rtl="0">
              <a:lnSpc>
                <a:spcPct val="120000"/>
              </a:lnSpc>
              <a:spcBef>
                <a:spcPts val="400"/>
              </a:spcBef>
              <a:spcAft>
                <a:spcPts val="0"/>
              </a:spcAft>
              <a:buSzPct val="210526"/>
              <a:buFont typeface="Arial" panose="020B0604020202020204" pitchFamily="34" charset="0"/>
              <a:buChar char="•"/>
            </a:pPr>
            <a:r>
              <a:rPr lang="fr-FR" sz="1500" b="0" noProof="0" dirty="0">
                <a:solidFill>
                  <a:schemeClr val="tx1">
                    <a:lumMod val="75000"/>
                    <a:lumOff val="25000"/>
                  </a:schemeClr>
                </a:solidFill>
                <a:latin typeface="Aptos" panose="020B0004020202020204" pitchFamily="34" charset="0"/>
              </a:rPr>
              <a:t>Géré par le ministère fédéral de l’environnement, de la protection de la nature et la sécurité des réacteurs, l’office fédéral de l‘environnement, le jury de l’écolabel et RAL GmbH (Allemagne)</a:t>
            </a:r>
          </a:p>
          <a:p>
            <a:pPr marL="400050" lvl="0" indent="-171450">
              <a:lnSpc>
                <a:spcPct val="120000"/>
              </a:lnSpc>
              <a:spcBef>
                <a:spcPts val="400"/>
              </a:spcBef>
              <a:buSzPct val="210526"/>
              <a:buFont typeface="Arial" panose="020B0604020202020204" pitchFamily="34" charset="0"/>
              <a:buChar char="•"/>
            </a:pPr>
            <a:r>
              <a:rPr lang="fr-FR" sz="1500" b="0" noProof="0" dirty="0">
                <a:solidFill>
                  <a:schemeClr val="tx1">
                    <a:lumMod val="75000"/>
                    <a:lumOff val="25000"/>
                  </a:schemeClr>
                </a:solidFill>
                <a:latin typeface="Aptos" panose="020B0004020202020204" pitchFamily="34" charset="0"/>
              </a:rPr>
              <a:t>Définition et révision des critères: critères inhérents aux groupes de produits développés et définis par l’office fédéral de l’environnement sur la base d’un processus de consultation étendu; les critères sont mis à jour régulièrement. </a:t>
            </a:r>
          </a:p>
          <a:p>
            <a:pPr marL="400050" lvl="0" indent="-171450" algn="l" rtl="0">
              <a:lnSpc>
                <a:spcPct val="120000"/>
              </a:lnSpc>
              <a:spcBef>
                <a:spcPts val="400"/>
              </a:spcBef>
              <a:spcAft>
                <a:spcPts val="0"/>
              </a:spcAft>
              <a:buSzPct val="210526"/>
              <a:buFont typeface="Arial" panose="020B0604020202020204" pitchFamily="34" charset="0"/>
              <a:buChar char="•"/>
            </a:pPr>
            <a:r>
              <a:rPr lang="fr-FR" sz="1500" b="0" noProof="0" dirty="0">
                <a:solidFill>
                  <a:schemeClr val="tx1">
                    <a:lumMod val="75000"/>
                    <a:lumOff val="25000"/>
                  </a:schemeClr>
                </a:solidFill>
                <a:latin typeface="Aptos" panose="020B0004020202020204" pitchFamily="34" charset="0"/>
              </a:rPr>
              <a:t>Examen des mécanismes de contrôle: examen conduit par RAL pour détecter des abus; sur signalements; mise en garde en cas d’abus; retrait en cas de non-conformités avec les critères d’attribution. </a:t>
            </a:r>
          </a:p>
        </p:txBody>
      </p:sp>
      <p:pic>
        <p:nvPicPr>
          <p:cNvPr id="439" name="Google Shape;439;p61"/>
          <p:cNvPicPr preferRelativeResize="0"/>
          <p:nvPr/>
        </p:nvPicPr>
        <p:blipFill rotWithShape="1">
          <a:blip r:embed="rId3">
            <a:alphaModFix/>
          </a:blip>
          <a:srcRect l="25519" r="19754"/>
          <a:stretch/>
        </p:blipFill>
        <p:spPr>
          <a:xfrm>
            <a:off x="10739198" y="2748631"/>
            <a:ext cx="1287296" cy="1120010"/>
          </a:xfrm>
          <a:prstGeom prst="rect">
            <a:avLst/>
          </a:prstGeom>
          <a:noFill/>
          <a:ln>
            <a:noFill/>
          </a:ln>
        </p:spPr>
      </p:pic>
      <p:pic>
        <p:nvPicPr>
          <p:cNvPr id="440" name="Google Shape;440;p61"/>
          <p:cNvPicPr preferRelativeResize="0"/>
          <p:nvPr/>
        </p:nvPicPr>
        <p:blipFill rotWithShape="1">
          <a:blip r:embed="rId4">
            <a:alphaModFix/>
          </a:blip>
          <a:srcRect/>
          <a:stretch/>
        </p:blipFill>
        <p:spPr>
          <a:xfrm>
            <a:off x="10838937" y="4115870"/>
            <a:ext cx="1087818" cy="1015792"/>
          </a:xfrm>
          <a:prstGeom prst="rect">
            <a:avLst/>
          </a:prstGeom>
          <a:noFill/>
          <a:ln>
            <a:noFill/>
          </a:ln>
        </p:spPr>
      </p:pic>
      <p:pic>
        <p:nvPicPr>
          <p:cNvPr id="441" name="Google Shape;441;p61"/>
          <p:cNvPicPr preferRelativeResize="0"/>
          <p:nvPr/>
        </p:nvPicPr>
        <p:blipFill rotWithShape="1">
          <a:blip r:embed="rId5">
            <a:alphaModFix/>
          </a:blip>
          <a:srcRect/>
          <a:stretch/>
        </p:blipFill>
        <p:spPr>
          <a:xfrm>
            <a:off x="10739198" y="1601141"/>
            <a:ext cx="1037946" cy="889394"/>
          </a:xfrm>
          <a:prstGeom prst="rect">
            <a:avLst/>
          </a:prstGeom>
          <a:noFill/>
          <a:ln>
            <a:noFill/>
          </a:ln>
        </p:spPr>
      </p:pic>
      <p:pic>
        <p:nvPicPr>
          <p:cNvPr id="442" name="Google Shape;442;p61"/>
          <p:cNvPicPr preferRelativeResize="0"/>
          <p:nvPr/>
        </p:nvPicPr>
        <p:blipFill rotWithShape="1">
          <a:blip r:embed="rId6">
            <a:alphaModFix/>
          </a:blip>
          <a:srcRect l="21182" r="18724"/>
          <a:stretch/>
        </p:blipFill>
        <p:spPr>
          <a:xfrm>
            <a:off x="9271623" y="2807358"/>
            <a:ext cx="1318233" cy="1002557"/>
          </a:xfrm>
          <a:prstGeom prst="rect">
            <a:avLst/>
          </a:prstGeom>
          <a:noFill/>
          <a:ln>
            <a:noFill/>
          </a:ln>
        </p:spPr>
      </p:pic>
      <p:pic>
        <p:nvPicPr>
          <p:cNvPr id="443" name="Google Shape;443;p61"/>
          <p:cNvPicPr preferRelativeResize="0"/>
          <p:nvPr/>
        </p:nvPicPr>
        <p:blipFill rotWithShape="1">
          <a:blip r:embed="rId7">
            <a:alphaModFix/>
          </a:blip>
          <a:srcRect l="19535" r="19535"/>
          <a:stretch/>
        </p:blipFill>
        <p:spPr>
          <a:xfrm>
            <a:off x="9116376" y="1544559"/>
            <a:ext cx="1318233" cy="10025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2"/>
          <p:cNvSpPr txBox="1">
            <a:spLocks noGrp="1"/>
          </p:cNvSpPr>
          <p:nvPr>
            <p:ph type="title"/>
          </p:nvPr>
        </p:nvSpPr>
        <p:spPr>
          <a:xfrm>
            <a:off x="594359" y="39957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Labels multiproduits -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commerce équitable</a:t>
            </a:r>
          </a:p>
        </p:txBody>
      </p:sp>
      <p:sp>
        <p:nvSpPr>
          <p:cNvPr id="450" name="Google Shape;450;p62"/>
          <p:cNvSpPr txBox="1">
            <a:spLocks noGrp="1"/>
          </p:cNvSpPr>
          <p:nvPr>
            <p:ph type="body" idx="1"/>
          </p:nvPr>
        </p:nvSpPr>
        <p:spPr>
          <a:xfrm>
            <a:off x="594359" y="2281918"/>
            <a:ext cx="7911012" cy="3708517"/>
          </a:xfrm>
          <a:prstGeom prst="rect">
            <a:avLst/>
          </a:prstGeom>
          <a:noFill/>
          <a:ln>
            <a:noFill/>
          </a:ln>
        </p:spPr>
        <p:txBody>
          <a:bodyPr spcFirstLastPara="1" wrap="square" lIns="0" tIns="228600" rIns="0" bIns="0" anchor="t" anchorCtr="0">
            <a:normAutofit fontScale="85000" lnSpcReduction="20000"/>
          </a:bodyPr>
          <a:lstStyle/>
          <a:p>
            <a:pPr marL="571500" lvl="0" indent="-342900" algn="l" rtl="0">
              <a:lnSpc>
                <a:spcPct val="120000"/>
              </a:lnSpc>
              <a:spcBef>
                <a:spcPts val="400"/>
              </a:spcBef>
              <a:spcAft>
                <a:spcPts val="0"/>
              </a:spcAft>
              <a:buSzPct val="142857"/>
              <a:buFont typeface="Arial" panose="020B0604020202020204" pitchFamily="34" charset="0"/>
              <a:buChar char="•"/>
            </a:pPr>
            <a:r>
              <a:rPr lang="fr-FR" b="0" noProof="0" dirty="0">
                <a:solidFill>
                  <a:schemeClr val="tx1">
                    <a:lumMod val="75000"/>
                    <a:lumOff val="25000"/>
                  </a:schemeClr>
                </a:solidFill>
                <a:latin typeface="Aptos" panose="020B0004020202020204" pitchFamily="34" charset="0"/>
              </a:rPr>
              <a:t>À ce jour, plus de 6000 produits – denrées alimentaires, textiles, balles et ballons, fleurs, produits cosmétiques, produits en or – se sont vu attribuer ce label.</a:t>
            </a:r>
          </a:p>
          <a:p>
            <a:pPr marL="571500" lvl="0" indent="-342900" algn="l" rtl="0">
              <a:lnSpc>
                <a:spcPct val="120000"/>
              </a:lnSpc>
              <a:spcBef>
                <a:spcPts val="400"/>
              </a:spcBef>
              <a:spcAft>
                <a:spcPts val="0"/>
              </a:spcAft>
              <a:buSzPct val="142857"/>
              <a:buFont typeface="Arial" panose="020B0604020202020204" pitchFamily="34" charset="0"/>
              <a:buChar char="•"/>
            </a:pPr>
            <a:r>
              <a:rPr lang="fr-FR" b="0" noProof="0" dirty="0">
                <a:solidFill>
                  <a:schemeClr val="tx1">
                    <a:lumMod val="75000"/>
                    <a:lumOff val="25000"/>
                  </a:schemeClr>
                </a:solidFill>
                <a:latin typeface="Aptos" panose="020B0004020202020204" pitchFamily="34" charset="0"/>
              </a:rPr>
              <a:t>Géré par Fairtrade International</a:t>
            </a:r>
          </a:p>
          <a:p>
            <a:pPr marL="571500" lvl="0" indent="-342900">
              <a:lnSpc>
                <a:spcPct val="120000"/>
              </a:lnSpc>
              <a:spcBef>
                <a:spcPts val="400"/>
              </a:spcBef>
              <a:buSzPct val="142857"/>
              <a:buFont typeface="Arial" panose="020B0604020202020204" pitchFamily="34" charset="0"/>
              <a:buChar char="•"/>
            </a:pPr>
            <a:r>
              <a:rPr lang="fr-FR" b="0" noProof="0" dirty="0">
                <a:solidFill>
                  <a:schemeClr val="tx1">
                    <a:lumMod val="75000"/>
                    <a:lumOff val="25000"/>
                  </a:schemeClr>
                </a:solidFill>
                <a:latin typeface="Aptos" panose="020B0004020202020204" pitchFamily="34" charset="0"/>
              </a:rPr>
              <a:t>Définition et révision des critères: définition et mise à jour régulière par Fairtrade International après un processus transparent intégrant tous les groupes d’intérêt. </a:t>
            </a:r>
          </a:p>
          <a:p>
            <a:pPr marL="571500" lvl="0" indent="-342900" algn="l" rtl="0">
              <a:lnSpc>
                <a:spcPct val="120000"/>
              </a:lnSpc>
              <a:spcBef>
                <a:spcPts val="400"/>
              </a:spcBef>
              <a:spcAft>
                <a:spcPts val="0"/>
              </a:spcAft>
              <a:buSzPct val="142857"/>
              <a:buFont typeface="Arial" panose="020B0604020202020204" pitchFamily="34" charset="0"/>
              <a:buChar char="•"/>
            </a:pPr>
            <a:r>
              <a:rPr lang="fr-FR" b="0" noProof="0" dirty="0">
                <a:solidFill>
                  <a:schemeClr val="tx1">
                    <a:lumMod val="75000"/>
                    <a:lumOff val="25000"/>
                  </a:schemeClr>
                </a:solidFill>
                <a:latin typeface="Aptos" panose="020B0004020202020204" pitchFamily="34" charset="0"/>
              </a:rPr>
              <a:t>Mécanisme de contrôle et d’examen: audits réguliers des partenaires du contrat; ces audits sont mis en œuvre par des </a:t>
            </a:r>
            <a:r>
              <a:rPr lang="fr-FR" b="0" dirty="0">
                <a:solidFill>
                  <a:schemeClr val="tx1">
                    <a:lumMod val="75000"/>
                    <a:lumOff val="25000"/>
                  </a:schemeClr>
                </a:solidFill>
                <a:latin typeface="Aptos" panose="020B0004020202020204" pitchFamily="34" charset="0"/>
              </a:rPr>
              <a:t>auditeurs selon des normes reconnues.</a:t>
            </a:r>
          </a:p>
        </p:txBody>
      </p:sp>
      <p:pic>
        <p:nvPicPr>
          <p:cNvPr id="4" name="Google Shape;439;p61">
            <a:extLst>
              <a:ext uri="{FF2B5EF4-FFF2-40B4-BE49-F238E27FC236}">
                <a16:creationId xmlns:a16="http://schemas.microsoft.com/office/drawing/2014/main" id="{DBF924D0-ECF9-EC5D-B3FE-39F01A50CA72}"/>
              </a:ext>
            </a:extLst>
          </p:cNvPr>
          <p:cNvPicPr preferRelativeResize="0"/>
          <p:nvPr/>
        </p:nvPicPr>
        <p:blipFill rotWithShape="1">
          <a:blip r:embed="rId3">
            <a:alphaModFix/>
          </a:blip>
          <a:srcRect l="25519" r="19754"/>
          <a:stretch/>
        </p:blipFill>
        <p:spPr>
          <a:xfrm>
            <a:off x="10739198" y="2748631"/>
            <a:ext cx="1287296" cy="1120010"/>
          </a:xfrm>
          <a:prstGeom prst="rect">
            <a:avLst/>
          </a:prstGeom>
          <a:noFill/>
          <a:ln>
            <a:noFill/>
          </a:ln>
        </p:spPr>
      </p:pic>
      <p:pic>
        <p:nvPicPr>
          <p:cNvPr id="5" name="Google Shape;440;p61">
            <a:extLst>
              <a:ext uri="{FF2B5EF4-FFF2-40B4-BE49-F238E27FC236}">
                <a16:creationId xmlns:a16="http://schemas.microsoft.com/office/drawing/2014/main" id="{1E9933BC-9B59-E101-169B-5C02790D119D}"/>
              </a:ext>
            </a:extLst>
          </p:cNvPr>
          <p:cNvPicPr preferRelativeResize="0"/>
          <p:nvPr/>
        </p:nvPicPr>
        <p:blipFill rotWithShape="1">
          <a:blip r:embed="rId4">
            <a:alphaModFix/>
          </a:blip>
          <a:srcRect/>
          <a:stretch/>
        </p:blipFill>
        <p:spPr>
          <a:xfrm>
            <a:off x="10838937" y="4115870"/>
            <a:ext cx="1087818" cy="1015792"/>
          </a:xfrm>
          <a:prstGeom prst="rect">
            <a:avLst/>
          </a:prstGeom>
          <a:noFill/>
          <a:ln>
            <a:noFill/>
          </a:ln>
        </p:spPr>
      </p:pic>
      <p:pic>
        <p:nvPicPr>
          <p:cNvPr id="6" name="Google Shape;441;p61">
            <a:extLst>
              <a:ext uri="{FF2B5EF4-FFF2-40B4-BE49-F238E27FC236}">
                <a16:creationId xmlns:a16="http://schemas.microsoft.com/office/drawing/2014/main" id="{04543AFE-B51C-FF52-5255-FFBB6085BF93}"/>
              </a:ext>
            </a:extLst>
          </p:cNvPr>
          <p:cNvPicPr preferRelativeResize="0"/>
          <p:nvPr/>
        </p:nvPicPr>
        <p:blipFill rotWithShape="1">
          <a:blip r:embed="rId5">
            <a:alphaModFix/>
          </a:blip>
          <a:srcRect/>
          <a:stretch/>
        </p:blipFill>
        <p:spPr>
          <a:xfrm>
            <a:off x="10739198" y="1601141"/>
            <a:ext cx="1037946" cy="889394"/>
          </a:xfrm>
          <a:prstGeom prst="rect">
            <a:avLst/>
          </a:prstGeom>
          <a:noFill/>
          <a:ln>
            <a:noFill/>
          </a:ln>
        </p:spPr>
      </p:pic>
      <p:pic>
        <p:nvPicPr>
          <p:cNvPr id="7" name="Google Shape;442;p61">
            <a:extLst>
              <a:ext uri="{FF2B5EF4-FFF2-40B4-BE49-F238E27FC236}">
                <a16:creationId xmlns:a16="http://schemas.microsoft.com/office/drawing/2014/main" id="{34A075AB-FF06-8287-2CE5-A0C58D6C7708}"/>
              </a:ext>
            </a:extLst>
          </p:cNvPr>
          <p:cNvPicPr preferRelativeResize="0"/>
          <p:nvPr/>
        </p:nvPicPr>
        <p:blipFill rotWithShape="1">
          <a:blip r:embed="rId6">
            <a:alphaModFix/>
          </a:blip>
          <a:srcRect l="21182" r="18724"/>
          <a:stretch/>
        </p:blipFill>
        <p:spPr>
          <a:xfrm>
            <a:off x="9271623" y="2807358"/>
            <a:ext cx="1318233" cy="1002557"/>
          </a:xfrm>
          <a:prstGeom prst="rect">
            <a:avLst/>
          </a:prstGeom>
          <a:noFill/>
          <a:ln>
            <a:noFill/>
          </a:ln>
        </p:spPr>
      </p:pic>
      <p:pic>
        <p:nvPicPr>
          <p:cNvPr id="8" name="Google Shape;443;p61">
            <a:extLst>
              <a:ext uri="{FF2B5EF4-FFF2-40B4-BE49-F238E27FC236}">
                <a16:creationId xmlns:a16="http://schemas.microsoft.com/office/drawing/2014/main" id="{7C7C7EA1-73FD-D3CC-2B5C-F814ACCC6401}"/>
              </a:ext>
            </a:extLst>
          </p:cNvPr>
          <p:cNvPicPr preferRelativeResize="0"/>
          <p:nvPr/>
        </p:nvPicPr>
        <p:blipFill rotWithShape="1">
          <a:blip r:embed="rId7">
            <a:alphaModFix/>
          </a:blip>
          <a:srcRect l="19535" r="19535"/>
          <a:stretch/>
        </p:blipFill>
        <p:spPr>
          <a:xfrm>
            <a:off x="9116376" y="1544559"/>
            <a:ext cx="1318233" cy="100255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3"/>
          <p:cNvSpPr txBox="1">
            <a:spLocks noGrp="1"/>
          </p:cNvSpPr>
          <p:nvPr>
            <p:ph type="title"/>
          </p:nvPr>
        </p:nvSpPr>
        <p:spPr>
          <a:xfrm>
            <a:off x="604871" y="943674"/>
            <a:ext cx="7393501"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Labels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dans</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le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domaine</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des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denrées</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alimentaires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pic>
        <p:nvPicPr>
          <p:cNvPr id="461" name="Google Shape;461;p63" descr="EU-Bio-Logo.jpg"/>
          <p:cNvPicPr preferRelativeResize="0"/>
          <p:nvPr/>
        </p:nvPicPr>
        <p:blipFill rotWithShape="1">
          <a:blip r:embed="rId3">
            <a:alphaModFix/>
          </a:blip>
          <a:srcRect/>
          <a:stretch/>
        </p:blipFill>
        <p:spPr>
          <a:xfrm>
            <a:off x="9395151" y="2122254"/>
            <a:ext cx="1529362" cy="1024673"/>
          </a:xfrm>
          <a:prstGeom prst="rect">
            <a:avLst/>
          </a:prstGeom>
          <a:noFill/>
          <a:ln>
            <a:noFill/>
          </a:ln>
        </p:spPr>
      </p:pic>
      <p:pic>
        <p:nvPicPr>
          <p:cNvPr id="462" name="Google Shape;462;p63" descr="naturland fair"/>
          <p:cNvPicPr preferRelativeResize="0"/>
          <p:nvPr/>
        </p:nvPicPr>
        <p:blipFill rotWithShape="1">
          <a:blip r:embed="rId4">
            <a:alphaModFix/>
          </a:blip>
          <a:srcRect/>
          <a:stretch/>
        </p:blipFill>
        <p:spPr>
          <a:xfrm>
            <a:off x="889307" y="3771904"/>
            <a:ext cx="1079166" cy="2427110"/>
          </a:xfrm>
          <a:prstGeom prst="rect">
            <a:avLst/>
          </a:prstGeom>
          <a:noFill/>
          <a:ln>
            <a:noFill/>
          </a:ln>
        </p:spPr>
      </p:pic>
      <p:pic>
        <p:nvPicPr>
          <p:cNvPr id="463" name="Google Shape;463;p63" descr="Bioland_Logo_2012"/>
          <p:cNvPicPr preferRelativeResize="0"/>
          <p:nvPr/>
        </p:nvPicPr>
        <p:blipFill rotWithShape="1">
          <a:blip r:embed="rId5">
            <a:alphaModFix/>
          </a:blip>
          <a:srcRect/>
          <a:stretch/>
        </p:blipFill>
        <p:spPr>
          <a:xfrm>
            <a:off x="2337448" y="2770429"/>
            <a:ext cx="1421956" cy="1365972"/>
          </a:xfrm>
          <a:prstGeom prst="rect">
            <a:avLst/>
          </a:prstGeom>
          <a:noFill/>
          <a:ln>
            <a:noFill/>
          </a:ln>
        </p:spPr>
      </p:pic>
      <p:pic>
        <p:nvPicPr>
          <p:cNvPr id="464" name="Google Shape;464;p63" descr="Demeter"/>
          <p:cNvPicPr preferRelativeResize="0"/>
          <p:nvPr/>
        </p:nvPicPr>
        <p:blipFill rotWithShape="1">
          <a:blip r:embed="rId6">
            <a:alphaModFix/>
          </a:blip>
          <a:srcRect/>
          <a:stretch/>
        </p:blipFill>
        <p:spPr>
          <a:xfrm>
            <a:off x="10140727" y="3990318"/>
            <a:ext cx="1333500" cy="923925"/>
          </a:xfrm>
          <a:prstGeom prst="rect">
            <a:avLst/>
          </a:prstGeom>
          <a:noFill/>
          <a:ln>
            <a:noFill/>
          </a:ln>
        </p:spPr>
      </p:pic>
      <p:pic>
        <p:nvPicPr>
          <p:cNvPr id="465" name="Google Shape;465;p63"/>
          <p:cNvPicPr preferRelativeResize="0"/>
          <p:nvPr/>
        </p:nvPicPr>
        <p:blipFill rotWithShape="1">
          <a:blip r:embed="rId7">
            <a:alphaModFix/>
          </a:blip>
          <a:srcRect/>
          <a:stretch/>
        </p:blipFill>
        <p:spPr>
          <a:xfrm>
            <a:off x="4451342" y="2488395"/>
            <a:ext cx="1518852" cy="1518852"/>
          </a:xfrm>
          <a:prstGeom prst="rect">
            <a:avLst/>
          </a:prstGeom>
          <a:noFill/>
          <a:ln>
            <a:noFill/>
          </a:ln>
        </p:spPr>
      </p:pic>
      <p:pic>
        <p:nvPicPr>
          <p:cNvPr id="466" name="Google Shape;466;p63"/>
          <p:cNvPicPr preferRelativeResize="0"/>
          <p:nvPr/>
        </p:nvPicPr>
        <p:blipFill rotWithShape="1">
          <a:blip r:embed="rId8">
            <a:alphaModFix/>
          </a:blip>
          <a:srcRect/>
          <a:stretch/>
        </p:blipFill>
        <p:spPr>
          <a:xfrm>
            <a:off x="3817373" y="4663842"/>
            <a:ext cx="1216663" cy="1428256"/>
          </a:xfrm>
          <a:prstGeom prst="rect">
            <a:avLst/>
          </a:prstGeom>
          <a:noFill/>
          <a:ln>
            <a:noFill/>
          </a:ln>
        </p:spPr>
      </p:pic>
      <p:pic>
        <p:nvPicPr>
          <p:cNvPr id="467" name="Google Shape;467;p63"/>
          <p:cNvPicPr preferRelativeResize="0"/>
          <p:nvPr/>
        </p:nvPicPr>
        <p:blipFill rotWithShape="1">
          <a:blip r:embed="rId9">
            <a:alphaModFix/>
          </a:blip>
          <a:srcRect/>
          <a:stretch/>
        </p:blipFill>
        <p:spPr>
          <a:xfrm>
            <a:off x="6356450" y="5047362"/>
            <a:ext cx="1162896" cy="1152128"/>
          </a:xfrm>
          <a:prstGeom prst="rect">
            <a:avLst/>
          </a:prstGeom>
          <a:noFill/>
          <a:ln>
            <a:noFill/>
          </a:ln>
        </p:spPr>
      </p:pic>
      <p:pic>
        <p:nvPicPr>
          <p:cNvPr id="468" name="Google Shape;468;p63" descr="Bio-Zeichen Baden-WÃ¼rttemberg"/>
          <p:cNvPicPr preferRelativeResize="0"/>
          <p:nvPr/>
        </p:nvPicPr>
        <p:blipFill rotWithShape="1">
          <a:blip r:embed="rId10">
            <a:alphaModFix/>
          </a:blip>
          <a:srcRect/>
          <a:stretch/>
        </p:blipFill>
        <p:spPr>
          <a:xfrm>
            <a:off x="6714823" y="3066523"/>
            <a:ext cx="1971675" cy="1104900"/>
          </a:xfrm>
          <a:prstGeom prst="rect">
            <a:avLst/>
          </a:prstGeom>
          <a:noFill/>
          <a:ln>
            <a:noFill/>
          </a:ln>
        </p:spPr>
      </p:pic>
      <p:pic>
        <p:nvPicPr>
          <p:cNvPr id="469" name="Google Shape;469;p63"/>
          <p:cNvPicPr preferRelativeResize="0"/>
          <p:nvPr/>
        </p:nvPicPr>
        <p:blipFill>
          <a:blip r:embed="rId11">
            <a:alphaModFix/>
          </a:blip>
          <a:stretch>
            <a:fillRect/>
          </a:stretch>
        </p:blipFill>
        <p:spPr>
          <a:xfrm>
            <a:off x="8453064" y="4554351"/>
            <a:ext cx="1304700" cy="1748562"/>
          </a:xfrm>
          <a:prstGeom prst="rect">
            <a:avLst/>
          </a:prstGeom>
          <a:noFill/>
          <a:ln>
            <a:noFill/>
          </a:ln>
        </p:spPr>
      </p:pic>
      <p:pic>
        <p:nvPicPr>
          <p:cNvPr id="470" name="Google Shape;470;p63"/>
          <p:cNvPicPr preferRelativeResize="0"/>
          <p:nvPr/>
        </p:nvPicPr>
        <p:blipFill>
          <a:blip r:embed="rId12">
            <a:alphaModFix/>
          </a:blip>
          <a:stretch>
            <a:fillRect/>
          </a:stretch>
        </p:blipFill>
        <p:spPr>
          <a:xfrm>
            <a:off x="7269803" y="1531451"/>
            <a:ext cx="1728241" cy="1152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a:spLocks noGrp="1"/>
          </p:cNvSpPr>
          <p:nvPr>
            <p:ph type="title"/>
          </p:nvPr>
        </p:nvSpPr>
        <p:spPr>
          <a:xfrm>
            <a:off x="594359" y="43899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Denrées alimentaires bio</a:t>
            </a:r>
          </a:p>
        </p:txBody>
      </p:sp>
      <p:sp>
        <p:nvSpPr>
          <p:cNvPr id="477" name="Google Shape;477;p64"/>
          <p:cNvSpPr txBox="1">
            <a:spLocks noGrp="1"/>
          </p:cNvSpPr>
          <p:nvPr>
            <p:ph type="body" idx="1"/>
          </p:nvPr>
        </p:nvSpPr>
        <p:spPr>
          <a:xfrm>
            <a:off x="594359" y="2281918"/>
            <a:ext cx="9148500" cy="4066631"/>
          </a:xfrm>
          <a:prstGeom prst="rect">
            <a:avLst/>
          </a:prstGeom>
          <a:noFill/>
          <a:ln>
            <a:noFill/>
          </a:ln>
        </p:spPr>
        <p:txBody>
          <a:bodyPr spcFirstLastPara="1" wrap="square" lIns="0" tIns="228600" rIns="0" bIns="0" anchor="t" anchorCtr="0">
            <a:noAutofit/>
          </a:bodyPr>
          <a:lstStyle/>
          <a:p>
            <a:pPr marL="571500" lvl="0" indent="-342900" algn="l" rtl="0">
              <a:lnSpc>
                <a:spcPct val="120000"/>
              </a:lnSpc>
              <a:spcBef>
                <a:spcPts val="600"/>
              </a:spcBef>
              <a:spcAft>
                <a:spcPts val="0"/>
              </a:spcAft>
              <a:buSzPct val="181818"/>
              <a:buFont typeface="Arial" panose="020B0604020202020204" pitchFamily="34" charset="0"/>
              <a:buChar char="•"/>
            </a:pPr>
            <a:r>
              <a:rPr lang="fr-FR" sz="1600" dirty="0">
                <a:latin typeface="Aptos" panose="020B0004020202020204" pitchFamily="34" charset="0"/>
              </a:rPr>
              <a:t>Biologique ou écologique – selon les définitions légales</a:t>
            </a:r>
          </a:p>
          <a:p>
            <a:pPr marL="571500" lvl="0" indent="-342900" algn="l" rtl="0">
              <a:lnSpc>
                <a:spcPct val="120000"/>
              </a:lnSpc>
              <a:spcBef>
                <a:spcPts val="600"/>
              </a:spcBef>
              <a:spcAft>
                <a:spcPts val="0"/>
              </a:spcAft>
              <a:buSzPct val="181818"/>
              <a:buFont typeface="Arial" panose="020B0604020202020204" pitchFamily="34" charset="0"/>
              <a:buChar char="•"/>
            </a:pPr>
            <a:r>
              <a:rPr lang="fr-FR" sz="1600" dirty="0">
                <a:latin typeface="Aptos" panose="020B0004020202020204" pitchFamily="34" charset="0"/>
              </a:rPr>
              <a:t>Production selon le Règlement (UE) 2018/848 du Parlement européen et du Conseil du 30 mai 2018 relatif à la production biologique et à l’étiquetage de produits biologiques</a:t>
            </a:r>
          </a:p>
          <a:p>
            <a:pPr marL="571500" lvl="0" indent="-342900" algn="l" rtl="0">
              <a:lnSpc>
                <a:spcPct val="120000"/>
              </a:lnSpc>
              <a:spcBef>
                <a:spcPts val="600"/>
              </a:spcBef>
              <a:spcAft>
                <a:spcPts val="0"/>
              </a:spcAft>
              <a:buSzPct val="181818"/>
              <a:buFont typeface="Arial" panose="020B0604020202020204" pitchFamily="34" charset="0"/>
              <a:buChar char="•"/>
            </a:pPr>
            <a:r>
              <a:rPr lang="fr-FR" sz="1600" dirty="0">
                <a:latin typeface="Aptos" panose="020B0004020202020204" pitchFamily="34" charset="0"/>
              </a:rPr>
              <a:t>Le label biologique européen est obligatoire sur les produits emballés </a:t>
            </a:r>
          </a:p>
          <a:p>
            <a:pPr marL="571500" lvl="0" indent="-342900" algn="l" rtl="0">
              <a:lnSpc>
                <a:spcPct val="120000"/>
              </a:lnSpc>
              <a:spcBef>
                <a:spcPts val="600"/>
              </a:spcBef>
              <a:spcAft>
                <a:spcPts val="0"/>
              </a:spcAft>
              <a:buSzPct val="181818"/>
              <a:buFont typeface="Arial" panose="020B0604020202020204" pitchFamily="34" charset="0"/>
              <a:buChar char="•"/>
            </a:pPr>
            <a:r>
              <a:rPr lang="fr-FR" sz="1600" dirty="0">
                <a:latin typeface="Aptos" panose="020B0004020202020204" pitchFamily="34" charset="0"/>
              </a:rPr>
              <a:t>Les critères suivants doivent être remplis à 95 %: </a:t>
            </a:r>
          </a:p>
          <a:p>
            <a:pPr marL="1028700" lvl="1" indent="-342900">
              <a:lnSpc>
                <a:spcPct val="120000"/>
              </a:lnSpc>
              <a:buSzPct val="181818"/>
            </a:pPr>
            <a:r>
              <a:rPr lang="fr-FR" sz="1400" noProof="0" dirty="0">
                <a:solidFill>
                  <a:schemeClr val="tx1">
                    <a:lumMod val="75000"/>
                    <a:lumOff val="25000"/>
                  </a:schemeClr>
                </a:solidFill>
                <a:latin typeface="Aptos" panose="020B0004020202020204" pitchFamily="34" charset="0"/>
              </a:rPr>
              <a:t>Pas d‘utilisation de pesticides et/ou d’engrais chimiques</a:t>
            </a:r>
          </a:p>
          <a:p>
            <a:pPr marL="1028700" lvl="1" indent="-342900">
              <a:lnSpc>
                <a:spcPct val="120000"/>
              </a:lnSpc>
              <a:buSzPct val="181818"/>
            </a:pPr>
            <a:r>
              <a:rPr lang="fr-FR" sz="1400" noProof="0" dirty="0">
                <a:solidFill>
                  <a:schemeClr val="tx1">
                    <a:lumMod val="75000"/>
                    <a:lumOff val="25000"/>
                  </a:schemeClr>
                </a:solidFill>
                <a:latin typeface="Aptos" panose="020B0004020202020204" pitchFamily="34" charset="0"/>
              </a:rPr>
              <a:t>Nombre maximal d’animaux par hectare</a:t>
            </a:r>
          </a:p>
          <a:p>
            <a:pPr marL="1028700" lvl="1" indent="-342900">
              <a:lnSpc>
                <a:spcPct val="120000"/>
              </a:lnSpc>
              <a:buSzPct val="181818"/>
            </a:pPr>
            <a:r>
              <a:rPr lang="fr-FR" sz="1400" noProof="0" dirty="0">
                <a:solidFill>
                  <a:schemeClr val="tx1">
                    <a:lumMod val="75000"/>
                    <a:lumOff val="25000"/>
                  </a:schemeClr>
                </a:solidFill>
                <a:latin typeface="Aptos" panose="020B0004020202020204" pitchFamily="34" charset="0"/>
              </a:rPr>
              <a:t>Bien-être des animaux selon leur espèce</a:t>
            </a:r>
          </a:p>
          <a:p>
            <a:pPr marL="1028700" lvl="1" indent="-342900">
              <a:lnSpc>
                <a:spcPct val="120000"/>
              </a:lnSpc>
              <a:buSzPct val="181818"/>
            </a:pPr>
            <a:r>
              <a:rPr lang="fr-FR" sz="1400" noProof="0" dirty="0">
                <a:solidFill>
                  <a:schemeClr val="tx1">
                    <a:lumMod val="75000"/>
                    <a:lumOff val="25000"/>
                  </a:schemeClr>
                </a:solidFill>
                <a:latin typeface="Aptos" panose="020B0004020202020204" pitchFamily="34" charset="0"/>
              </a:rPr>
              <a:t>Nourriture biologique et défense d’administration d’antibiotiques, sauf pour des raisons médicales</a:t>
            </a:r>
          </a:p>
          <a:p>
            <a:pPr marL="1028700" lvl="1" indent="-342900">
              <a:lnSpc>
                <a:spcPct val="120000"/>
              </a:lnSpc>
              <a:buSzPct val="181818"/>
            </a:pPr>
            <a:r>
              <a:rPr lang="fr-FR" sz="1400" noProof="0" dirty="0">
                <a:solidFill>
                  <a:schemeClr val="tx1">
                    <a:lumMod val="75000"/>
                    <a:lumOff val="25000"/>
                  </a:schemeClr>
                </a:solidFill>
                <a:latin typeface="Aptos" panose="020B0004020202020204" pitchFamily="34" charset="0"/>
              </a:rPr>
              <a:t>Défense d’organismes génétiquement modifiés; seulement 53 additifs sont permis pour les aliments transformés (au lieu des 316 pour les produits conventionnels)</a:t>
            </a:r>
          </a:p>
          <a:p>
            <a:pPr marL="571500" indent="-342900">
              <a:lnSpc>
                <a:spcPct val="120000"/>
              </a:lnSpc>
              <a:spcBef>
                <a:spcPts val="600"/>
              </a:spcBef>
              <a:buSzPct val="181818"/>
              <a:buFont typeface="Arial" panose="020B0604020202020204" pitchFamily="34" charset="0"/>
              <a:buChar char="•"/>
            </a:pPr>
            <a:r>
              <a:rPr lang="fr-FR" sz="1600" dirty="0">
                <a:latin typeface="Aptos" panose="020B0004020202020204" pitchFamily="34" charset="0"/>
              </a:rPr>
              <a:t>Contrôle annuel par des organismes accrédités</a:t>
            </a:r>
          </a:p>
        </p:txBody>
      </p:sp>
      <p:pic>
        <p:nvPicPr>
          <p:cNvPr id="478" name="Google Shape;478;p64" descr="EU-Bio-Logo.jpg"/>
          <p:cNvPicPr preferRelativeResize="0"/>
          <p:nvPr/>
        </p:nvPicPr>
        <p:blipFill rotWithShape="1">
          <a:blip r:embed="rId3">
            <a:alphaModFix/>
          </a:blip>
          <a:srcRect/>
          <a:stretch/>
        </p:blipFill>
        <p:spPr>
          <a:xfrm>
            <a:off x="9742859" y="1783079"/>
            <a:ext cx="2016223" cy="13508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5"/>
          <p:cNvSpPr txBox="1">
            <a:spLocks noGrp="1"/>
          </p:cNvSpPr>
          <p:nvPr>
            <p:ph type="title"/>
          </p:nvPr>
        </p:nvSpPr>
        <p:spPr>
          <a:xfrm>
            <a:off x="594359" y="45233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Toutes les certifications bio ne sont pas identiques</a:t>
            </a:r>
          </a:p>
        </p:txBody>
      </p:sp>
      <p:sp>
        <p:nvSpPr>
          <p:cNvPr id="485" name="Google Shape;485;p65"/>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110000"/>
              </a:lnSpc>
              <a:spcBef>
                <a:spcPts val="2200"/>
              </a:spcBef>
              <a:spcAft>
                <a:spcPts val="0"/>
              </a:spcAft>
              <a:buSzPct val="108108"/>
              <a:buFont typeface="Arial" panose="020B0604020202020204" pitchFamily="34" charset="0"/>
              <a:buChar char="•"/>
            </a:pPr>
            <a:r>
              <a:rPr lang="fr-FR" sz="1800" dirty="0">
                <a:latin typeface="Aptos" panose="020B0004020202020204" pitchFamily="34" charset="0"/>
              </a:rPr>
              <a:t>Les exigences européennes sont des normes minimales</a:t>
            </a:r>
          </a:p>
          <a:p>
            <a:pPr marL="571500" lvl="0" indent="-342900" algn="l" rtl="0">
              <a:lnSpc>
                <a:spcPct val="110000"/>
              </a:lnSpc>
              <a:spcBef>
                <a:spcPts val="2200"/>
              </a:spcBef>
              <a:spcAft>
                <a:spcPts val="0"/>
              </a:spcAft>
              <a:buSzPct val="108108"/>
              <a:buFont typeface="Arial" panose="020B0604020202020204" pitchFamily="34" charset="0"/>
              <a:buChar char="•"/>
            </a:pPr>
            <a:r>
              <a:rPr lang="fr-FR" sz="1800" dirty="0">
                <a:latin typeface="Aptos" panose="020B0004020202020204" pitchFamily="34" charset="0"/>
              </a:rPr>
              <a:t>Les labels traditionnels des associations reposent souvent sur des normes plus élevées, par exemple:</a:t>
            </a:r>
          </a:p>
          <a:p>
            <a:pPr marL="571500" lvl="0" indent="-342900" algn="l" rtl="0">
              <a:lnSpc>
                <a:spcPct val="110000"/>
              </a:lnSpc>
              <a:spcBef>
                <a:spcPts val="2200"/>
              </a:spcBef>
              <a:spcAft>
                <a:spcPts val="0"/>
              </a:spcAft>
              <a:buSzPct val="108108"/>
              <a:buFont typeface="Arial" panose="020B0604020202020204" pitchFamily="34" charset="0"/>
              <a:buChar char="•"/>
            </a:pPr>
            <a:r>
              <a:rPr lang="fr-FR" sz="1800" dirty="0">
                <a:latin typeface="Aptos" panose="020B0004020202020204" pitchFamily="34" charset="0"/>
              </a:rPr>
              <a:t>Reconversion de toute l’exploitation en agriculture biologique</a:t>
            </a:r>
          </a:p>
          <a:p>
            <a:pPr marL="571500" lvl="0" indent="-342900" algn="l" rtl="0">
              <a:lnSpc>
                <a:spcPct val="110000"/>
              </a:lnSpc>
              <a:spcBef>
                <a:spcPts val="2200"/>
              </a:spcBef>
              <a:spcAft>
                <a:spcPts val="0"/>
              </a:spcAft>
              <a:buSzPct val="108108"/>
              <a:buFont typeface="Arial" panose="020B0604020202020204" pitchFamily="34" charset="0"/>
              <a:buChar char="•"/>
            </a:pPr>
            <a:r>
              <a:rPr lang="fr-FR" sz="1800" dirty="0">
                <a:latin typeface="Aptos" panose="020B0004020202020204" pitchFamily="34" charset="0"/>
              </a:rPr>
              <a:t>Surfaces plus étendues pour l’élevage (par exemple, porcs, poulets)</a:t>
            </a:r>
          </a:p>
        </p:txBody>
      </p:sp>
      <p:pic>
        <p:nvPicPr>
          <p:cNvPr id="486" name="Google Shape;486;p65" descr="naturland fair"/>
          <p:cNvPicPr preferRelativeResize="0"/>
          <p:nvPr/>
        </p:nvPicPr>
        <p:blipFill rotWithShape="1">
          <a:blip r:embed="rId3">
            <a:alphaModFix/>
          </a:blip>
          <a:srcRect/>
          <a:stretch/>
        </p:blipFill>
        <p:spPr>
          <a:xfrm>
            <a:off x="9331480" y="3682377"/>
            <a:ext cx="825512" cy="1995191"/>
          </a:xfrm>
          <a:prstGeom prst="rect">
            <a:avLst/>
          </a:prstGeom>
          <a:noFill/>
          <a:ln>
            <a:noFill/>
          </a:ln>
        </p:spPr>
      </p:pic>
      <p:pic>
        <p:nvPicPr>
          <p:cNvPr id="487" name="Google Shape;487;p65" descr="Bioland_Logo_2012"/>
          <p:cNvPicPr preferRelativeResize="0"/>
          <p:nvPr/>
        </p:nvPicPr>
        <p:blipFill rotWithShape="1">
          <a:blip r:embed="rId4">
            <a:alphaModFix/>
          </a:blip>
          <a:srcRect/>
          <a:stretch/>
        </p:blipFill>
        <p:spPr>
          <a:xfrm>
            <a:off x="8276768" y="2577764"/>
            <a:ext cx="985562" cy="859592"/>
          </a:xfrm>
          <a:prstGeom prst="rect">
            <a:avLst/>
          </a:prstGeom>
          <a:noFill/>
          <a:ln>
            <a:noFill/>
          </a:ln>
        </p:spPr>
      </p:pic>
      <p:pic>
        <p:nvPicPr>
          <p:cNvPr id="488" name="Google Shape;488;p65" descr="Demeter"/>
          <p:cNvPicPr preferRelativeResize="0"/>
          <p:nvPr/>
        </p:nvPicPr>
        <p:blipFill rotWithShape="1">
          <a:blip r:embed="rId5">
            <a:alphaModFix/>
          </a:blip>
          <a:srcRect/>
          <a:stretch/>
        </p:blipFill>
        <p:spPr>
          <a:xfrm>
            <a:off x="10156992" y="2672178"/>
            <a:ext cx="1333500" cy="92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588817" y="45930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Tant de labels…</a:t>
            </a:r>
            <a:endParaRPr lang="fr-FR" noProof="0" dirty="0">
              <a:solidFill>
                <a:srgbClr val="FF0000"/>
              </a:solidFill>
              <a:latin typeface="Aptos Serif" panose="02020604070405020304" pitchFamily="18" charset="0"/>
              <a:cs typeface="Aptos Serif" panose="02020604070405020304" pitchFamily="18" charset="0"/>
            </a:endParaRPr>
          </a:p>
        </p:txBody>
      </p:sp>
      <p:pic>
        <p:nvPicPr>
          <p:cNvPr id="136" name="Google Shape;136;p30"/>
          <p:cNvPicPr preferRelativeResize="0"/>
          <p:nvPr/>
        </p:nvPicPr>
        <p:blipFill rotWithShape="1">
          <a:blip r:embed="rId3">
            <a:alphaModFix/>
          </a:blip>
          <a:srcRect/>
          <a:stretch/>
        </p:blipFill>
        <p:spPr>
          <a:xfrm>
            <a:off x="5965061" y="4932864"/>
            <a:ext cx="2954727" cy="1691258"/>
          </a:xfrm>
          <a:prstGeom prst="rect">
            <a:avLst/>
          </a:prstGeom>
          <a:noFill/>
          <a:ln>
            <a:noFill/>
          </a:ln>
        </p:spPr>
      </p:pic>
      <p:pic>
        <p:nvPicPr>
          <p:cNvPr id="137" name="Google Shape;137;p30"/>
          <p:cNvPicPr preferRelativeResize="0"/>
          <p:nvPr/>
        </p:nvPicPr>
        <p:blipFill rotWithShape="1">
          <a:blip r:embed="rId4">
            <a:alphaModFix/>
          </a:blip>
          <a:srcRect/>
          <a:stretch/>
        </p:blipFill>
        <p:spPr>
          <a:xfrm>
            <a:off x="8368682" y="2791877"/>
            <a:ext cx="1310607" cy="1293210"/>
          </a:xfrm>
          <a:prstGeom prst="rect">
            <a:avLst/>
          </a:prstGeom>
          <a:noFill/>
          <a:ln>
            <a:noFill/>
          </a:ln>
        </p:spPr>
      </p:pic>
      <p:pic>
        <p:nvPicPr>
          <p:cNvPr id="138" name="Google Shape;138;p30" descr="naturland fair"/>
          <p:cNvPicPr preferRelativeResize="0"/>
          <p:nvPr/>
        </p:nvPicPr>
        <p:blipFill rotWithShape="1">
          <a:blip r:embed="rId5">
            <a:alphaModFix/>
          </a:blip>
          <a:srcRect/>
          <a:stretch/>
        </p:blipFill>
        <p:spPr>
          <a:xfrm>
            <a:off x="1844306" y="4435600"/>
            <a:ext cx="944868" cy="2088232"/>
          </a:xfrm>
          <a:prstGeom prst="rect">
            <a:avLst/>
          </a:prstGeom>
          <a:noFill/>
          <a:ln>
            <a:noFill/>
          </a:ln>
        </p:spPr>
      </p:pic>
      <p:pic>
        <p:nvPicPr>
          <p:cNvPr id="139" name="Google Shape;139;p30"/>
          <p:cNvPicPr preferRelativeResize="0"/>
          <p:nvPr/>
        </p:nvPicPr>
        <p:blipFill rotWithShape="1">
          <a:blip r:embed="rId6">
            <a:alphaModFix/>
          </a:blip>
          <a:srcRect/>
          <a:stretch/>
        </p:blipFill>
        <p:spPr>
          <a:xfrm>
            <a:off x="2005840" y="2443182"/>
            <a:ext cx="1374836" cy="1374836"/>
          </a:xfrm>
          <a:prstGeom prst="rect">
            <a:avLst/>
          </a:prstGeom>
          <a:noFill/>
          <a:ln>
            <a:noFill/>
          </a:ln>
        </p:spPr>
      </p:pic>
      <p:pic>
        <p:nvPicPr>
          <p:cNvPr id="140" name="Google Shape;140;p30"/>
          <p:cNvPicPr preferRelativeResize="0"/>
          <p:nvPr/>
        </p:nvPicPr>
        <p:blipFill rotWithShape="1">
          <a:blip r:embed="rId7">
            <a:alphaModFix/>
          </a:blip>
          <a:srcRect/>
          <a:stretch/>
        </p:blipFill>
        <p:spPr>
          <a:xfrm>
            <a:off x="3466110" y="3823097"/>
            <a:ext cx="1033163" cy="1212843"/>
          </a:xfrm>
          <a:prstGeom prst="rect">
            <a:avLst/>
          </a:prstGeom>
          <a:noFill/>
          <a:ln>
            <a:noFill/>
          </a:ln>
        </p:spPr>
      </p:pic>
      <p:pic>
        <p:nvPicPr>
          <p:cNvPr id="141" name="Google Shape;141;p30"/>
          <p:cNvPicPr preferRelativeResize="0"/>
          <p:nvPr/>
        </p:nvPicPr>
        <p:blipFill rotWithShape="1">
          <a:blip r:embed="rId8">
            <a:alphaModFix/>
          </a:blip>
          <a:srcRect/>
          <a:stretch/>
        </p:blipFill>
        <p:spPr>
          <a:xfrm>
            <a:off x="8571710" y="4732996"/>
            <a:ext cx="1327502" cy="1252794"/>
          </a:xfrm>
          <a:prstGeom prst="rect">
            <a:avLst/>
          </a:prstGeom>
          <a:noFill/>
          <a:ln>
            <a:noFill/>
          </a:ln>
        </p:spPr>
      </p:pic>
      <p:pic>
        <p:nvPicPr>
          <p:cNvPr id="142" name="Google Shape;142;p30"/>
          <p:cNvPicPr preferRelativeResize="0"/>
          <p:nvPr/>
        </p:nvPicPr>
        <p:blipFill rotWithShape="1">
          <a:blip r:embed="rId9">
            <a:alphaModFix/>
          </a:blip>
          <a:srcRect/>
          <a:stretch/>
        </p:blipFill>
        <p:spPr>
          <a:xfrm>
            <a:off x="3772580" y="2108358"/>
            <a:ext cx="1891936" cy="1174992"/>
          </a:xfrm>
          <a:prstGeom prst="rect">
            <a:avLst/>
          </a:prstGeom>
          <a:noFill/>
          <a:ln>
            <a:noFill/>
          </a:ln>
        </p:spPr>
      </p:pic>
      <p:pic>
        <p:nvPicPr>
          <p:cNvPr id="143" name="Google Shape;143;p30"/>
          <p:cNvPicPr preferRelativeResize="0"/>
          <p:nvPr/>
        </p:nvPicPr>
        <p:blipFill rotWithShape="1">
          <a:blip r:embed="rId10">
            <a:alphaModFix/>
          </a:blip>
          <a:srcRect/>
          <a:stretch/>
        </p:blipFill>
        <p:spPr>
          <a:xfrm>
            <a:off x="4458131" y="4754640"/>
            <a:ext cx="1407790" cy="1465381"/>
          </a:xfrm>
          <a:prstGeom prst="rect">
            <a:avLst/>
          </a:prstGeom>
          <a:noFill/>
          <a:ln>
            <a:noFill/>
          </a:ln>
        </p:spPr>
      </p:pic>
      <p:pic>
        <p:nvPicPr>
          <p:cNvPr id="144" name="Google Shape;144;p30"/>
          <p:cNvPicPr preferRelativeResize="0"/>
          <p:nvPr/>
        </p:nvPicPr>
        <p:blipFill rotWithShape="1">
          <a:blip r:embed="rId11">
            <a:alphaModFix/>
          </a:blip>
          <a:srcRect/>
          <a:stretch/>
        </p:blipFill>
        <p:spPr>
          <a:xfrm>
            <a:off x="5794484" y="3201248"/>
            <a:ext cx="2234722" cy="1251444"/>
          </a:xfrm>
          <a:prstGeom prst="rect">
            <a:avLst/>
          </a:prstGeom>
          <a:noFill/>
          <a:ln>
            <a:noFill/>
          </a:ln>
        </p:spPr>
      </p:pic>
      <p:pic>
        <p:nvPicPr>
          <p:cNvPr id="145" name="Google Shape;145;p30" descr="Demeter"/>
          <p:cNvPicPr preferRelativeResize="0"/>
          <p:nvPr/>
        </p:nvPicPr>
        <p:blipFill rotWithShape="1">
          <a:blip r:embed="rId12">
            <a:alphaModFix/>
          </a:blip>
          <a:srcRect/>
          <a:stretch/>
        </p:blipFill>
        <p:spPr>
          <a:xfrm>
            <a:off x="10461298" y="1646395"/>
            <a:ext cx="1333500" cy="923925"/>
          </a:xfrm>
          <a:prstGeom prst="rect">
            <a:avLst/>
          </a:prstGeom>
          <a:noFill/>
          <a:ln>
            <a:noFill/>
          </a:ln>
        </p:spPr>
      </p:pic>
      <p:pic>
        <p:nvPicPr>
          <p:cNvPr id="146" name="Google Shape;146;p30"/>
          <p:cNvPicPr preferRelativeResize="0"/>
          <p:nvPr/>
        </p:nvPicPr>
        <p:blipFill rotWithShape="1">
          <a:blip r:embed="rId13">
            <a:alphaModFix/>
          </a:blip>
          <a:srcRect/>
          <a:stretch/>
        </p:blipFill>
        <p:spPr>
          <a:xfrm>
            <a:off x="458360" y="2292894"/>
            <a:ext cx="1162896" cy="1152128"/>
          </a:xfrm>
          <a:prstGeom prst="rect">
            <a:avLst/>
          </a:prstGeom>
          <a:noFill/>
          <a:ln>
            <a:noFill/>
          </a:ln>
        </p:spPr>
      </p:pic>
      <p:pic>
        <p:nvPicPr>
          <p:cNvPr id="147" name="Google Shape;147;p30"/>
          <p:cNvPicPr preferRelativeResize="0"/>
          <p:nvPr/>
        </p:nvPicPr>
        <p:blipFill rotWithShape="1">
          <a:blip r:embed="rId14">
            <a:alphaModFix/>
          </a:blip>
          <a:srcRect/>
          <a:stretch/>
        </p:blipFill>
        <p:spPr>
          <a:xfrm>
            <a:off x="93966" y="3631304"/>
            <a:ext cx="1431454" cy="1291948"/>
          </a:xfrm>
          <a:prstGeom prst="rect">
            <a:avLst/>
          </a:prstGeom>
          <a:noFill/>
          <a:ln>
            <a:noFill/>
          </a:ln>
        </p:spPr>
      </p:pic>
      <p:pic>
        <p:nvPicPr>
          <p:cNvPr id="148" name="Google Shape;148;p30"/>
          <p:cNvPicPr preferRelativeResize="0"/>
          <p:nvPr/>
        </p:nvPicPr>
        <p:blipFill rotWithShape="1">
          <a:blip r:embed="rId15">
            <a:alphaModFix/>
          </a:blip>
          <a:srcRect/>
          <a:stretch/>
        </p:blipFill>
        <p:spPr>
          <a:xfrm>
            <a:off x="6184879" y="876613"/>
            <a:ext cx="844368" cy="1143614"/>
          </a:xfrm>
          <a:prstGeom prst="rect">
            <a:avLst/>
          </a:prstGeom>
          <a:noFill/>
          <a:ln>
            <a:noFill/>
          </a:ln>
        </p:spPr>
      </p:pic>
      <p:pic>
        <p:nvPicPr>
          <p:cNvPr id="149" name="Google Shape;149;p30" descr="EU-Bio-Logo.jpg"/>
          <p:cNvPicPr preferRelativeResize="0"/>
          <p:nvPr/>
        </p:nvPicPr>
        <p:blipFill rotWithShape="1">
          <a:blip r:embed="rId16">
            <a:alphaModFix/>
          </a:blip>
          <a:srcRect/>
          <a:stretch/>
        </p:blipFill>
        <p:spPr>
          <a:xfrm>
            <a:off x="7931485" y="1302076"/>
            <a:ext cx="1529362" cy="1024673"/>
          </a:xfrm>
          <a:prstGeom prst="rect">
            <a:avLst/>
          </a:prstGeom>
          <a:noFill/>
          <a:ln>
            <a:noFill/>
          </a:ln>
        </p:spPr>
      </p:pic>
      <p:pic>
        <p:nvPicPr>
          <p:cNvPr id="150" name="Google Shape;150;p30" descr="Ein Bild, das Grafiken, Grafikdesign, Schrift, Logo enthält.&#10;&#10;KI-generierte Inhalte können fehlerhaft sein."/>
          <p:cNvPicPr preferRelativeResize="0"/>
          <p:nvPr/>
        </p:nvPicPr>
        <p:blipFill rotWithShape="1">
          <a:blip r:embed="rId17">
            <a:alphaModFix/>
          </a:blip>
          <a:srcRect/>
          <a:stretch/>
        </p:blipFill>
        <p:spPr>
          <a:xfrm>
            <a:off x="10356181" y="3064974"/>
            <a:ext cx="1306624" cy="17857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6"/>
          <p:cNvSpPr txBox="1">
            <a:spLocks noGrp="1"/>
          </p:cNvSpPr>
          <p:nvPr>
            <p:ph type="title"/>
          </p:nvPr>
        </p:nvSpPr>
        <p:spPr>
          <a:xfrm>
            <a:off x="594360" y="189572"/>
            <a:ext cx="6787747" cy="1786373"/>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Commerce équitable</a:t>
            </a:r>
          </a:p>
        </p:txBody>
      </p:sp>
      <p:sp>
        <p:nvSpPr>
          <p:cNvPr id="495" name="Google Shape;495;p66"/>
          <p:cNvSpPr txBox="1">
            <a:spLocks noGrp="1"/>
          </p:cNvSpPr>
          <p:nvPr>
            <p:ph type="body" idx="1"/>
          </p:nvPr>
        </p:nvSpPr>
        <p:spPr>
          <a:xfrm>
            <a:off x="594359" y="2281918"/>
            <a:ext cx="8794190" cy="3962128"/>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600"/>
              </a:spcBef>
              <a:spcAft>
                <a:spcPts val="0"/>
              </a:spcAft>
              <a:buSzPct val="160000"/>
              <a:buFont typeface="Arial" panose="020B0604020202020204" pitchFamily="34" charset="0"/>
              <a:buChar char="•"/>
            </a:pPr>
            <a:r>
              <a:rPr lang="fr-FR" sz="1800" dirty="0">
                <a:latin typeface="Aptos" panose="020B0004020202020204" pitchFamily="34" charset="0"/>
              </a:rPr>
              <a:t>Contrairement aux labels bio, le label commerce équitable n’est pas protégé.</a:t>
            </a:r>
          </a:p>
          <a:p>
            <a:pPr marL="571500" lvl="0" indent="-342900" algn="l" rtl="0">
              <a:lnSpc>
                <a:spcPct val="100000"/>
              </a:lnSpc>
              <a:spcBef>
                <a:spcPts val="600"/>
              </a:spcBef>
              <a:spcAft>
                <a:spcPts val="0"/>
              </a:spcAft>
              <a:buSzPct val="160000"/>
              <a:buFont typeface="Arial" panose="020B0604020202020204" pitchFamily="34" charset="0"/>
              <a:buChar char="•"/>
            </a:pPr>
            <a:r>
              <a:rPr lang="fr-FR" sz="1800" dirty="0">
                <a:latin typeface="Aptos" panose="020B0004020202020204" pitchFamily="34" charset="0"/>
              </a:rPr>
              <a:t>Fairtrade-Label/Max Havelaar</a:t>
            </a:r>
          </a:p>
          <a:p>
            <a:pPr marL="1028700" lvl="1" indent="-342900">
              <a:lnSpc>
                <a:spcPct val="100000"/>
              </a:lnSpc>
              <a:buSzPct val="160000"/>
            </a:pPr>
            <a:r>
              <a:rPr lang="fr-FR" sz="1400" noProof="0" dirty="0">
                <a:solidFill>
                  <a:schemeClr val="tx1">
                    <a:lumMod val="75000"/>
                    <a:lumOff val="25000"/>
                  </a:schemeClr>
                </a:solidFill>
                <a:latin typeface="Aptos" panose="020B0004020202020204" pitchFamily="34" charset="0"/>
              </a:rPr>
              <a:t>Prix minima, relations commerciales de longue durée, salaires équitables, travail infantile exclu, prime commerce équitable</a:t>
            </a:r>
          </a:p>
          <a:p>
            <a:pPr marL="571500" indent="-342900">
              <a:lnSpc>
                <a:spcPct val="100000"/>
              </a:lnSpc>
              <a:spcBef>
                <a:spcPts val="600"/>
              </a:spcBef>
              <a:buSzPct val="160000"/>
              <a:buFont typeface="Arial" panose="020B0604020202020204" pitchFamily="34" charset="0"/>
              <a:buChar char="•"/>
            </a:pPr>
            <a:r>
              <a:rPr lang="fr-FR" sz="1800" dirty="0" err="1">
                <a:latin typeface="Aptos" panose="020B0004020202020204" pitchFamily="34" charset="0"/>
              </a:rPr>
              <a:t>Naturland</a:t>
            </a:r>
            <a:r>
              <a:rPr lang="fr-FR" sz="1800" dirty="0">
                <a:latin typeface="Aptos" panose="020B0004020202020204" pitchFamily="34" charset="0"/>
              </a:rPr>
              <a:t> </a:t>
            </a:r>
            <a:r>
              <a:rPr lang="fr-FR" sz="1800" dirty="0" err="1">
                <a:latin typeface="Aptos" panose="020B0004020202020204" pitchFamily="34" charset="0"/>
              </a:rPr>
              <a:t>Fair</a:t>
            </a:r>
            <a:r>
              <a:rPr lang="fr-FR" sz="1800" dirty="0">
                <a:latin typeface="Aptos" panose="020B0004020202020204" pitchFamily="34" charset="0"/>
              </a:rPr>
              <a:t>: une combinaison entre Bio et commerce équitable, commerce équitable également dans le nord.</a:t>
            </a:r>
          </a:p>
          <a:p>
            <a:pPr marL="1028700" lvl="1" indent="-342900">
              <a:lnSpc>
                <a:spcPct val="100000"/>
              </a:lnSpc>
              <a:buSzPct val="160000"/>
            </a:pPr>
            <a:r>
              <a:rPr lang="fr-FR" sz="1400" noProof="0" dirty="0">
                <a:solidFill>
                  <a:schemeClr val="tx1">
                    <a:lumMod val="75000"/>
                    <a:lumOff val="25000"/>
                  </a:schemeClr>
                </a:solidFill>
                <a:latin typeface="Aptos" panose="020B0004020202020204" pitchFamily="34" charset="0"/>
              </a:rPr>
              <a:t>Relations commerciales fiables.</a:t>
            </a:r>
          </a:p>
          <a:p>
            <a:pPr marL="1028700" lvl="1" indent="-342900">
              <a:lnSpc>
                <a:spcPct val="100000"/>
              </a:lnSpc>
              <a:buSzPct val="160000"/>
            </a:pPr>
            <a:r>
              <a:rPr lang="fr-FR" sz="1400" noProof="0" dirty="0">
                <a:solidFill>
                  <a:schemeClr val="tx1">
                    <a:lumMod val="75000"/>
                    <a:lumOff val="25000"/>
                  </a:schemeClr>
                </a:solidFill>
                <a:latin typeface="Aptos" panose="020B0004020202020204" pitchFamily="34" charset="0"/>
              </a:rPr>
              <a:t>Prix équitables aux producteurs.</a:t>
            </a:r>
          </a:p>
          <a:p>
            <a:pPr marL="1028700" lvl="1" indent="-342900">
              <a:lnSpc>
                <a:spcPct val="100000"/>
              </a:lnSpc>
              <a:buSzPct val="160000"/>
            </a:pPr>
            <a:r>
              <a:rPr lang="fr-FR" sz="1400" noProof="0" dirty="0">
                <a:solidFill>
                  <a:schemeClr val="tx1">
                    <a:lumMod val="75000"/>
                    <a:lumOff val="25000"/>
                  </a:schemeClr>
                </a:solidFill>
                <a:latin typeface="Aptos" panose="020B0004020202020204" pitchFamily="34" charset="0"/>
              </a:rPr>
              <a:t>Approvisionnement régional en matières premières</a:t>
            </a:r>
          </a:p>
          <a:p>
            <a:pPr marL="571500" lvl="0" indent="-342900">
              <a:lnSpc>
                <a:spcPct val="100000"/>
              </a:lnSpc>
              <a:spcBef>
                <a:spcPts val="600"/>
              </a:spcBef>
              <a:buSzPct val="160000"/>
              <a:buFont typeface="Arial" panose="020B0604020202020204" pitchFamily="34" charset="0"/>
              <a:buChar char="•"/>
            </a:pPr>
            <a:r>
              <a:rPr lang="fr-FR" sz="1800" dirty="0" err="1">
                <a:latin typeface="Aptos" panose="020B0004020202020204" pitchFamily="34" charset="0"/>
              </a:rPr>
              <a:t>Fair</a:t>
            </a:r>
            <a:r>
              <a:rPr lang="fr-FR" sz="1800" dirty="0">
                <a:latin typeface="Aptos" panose="020B0004020202020204" pitchFamily="34" charset="0"/>
              </a:rPr>
              <a:t> for Life: critères minima et critères de développement, normes flexibles, producteurs également européens</a:t>
            </a:r>
          </a:p>
          <a:p>
            <a:pPr marL="1028700" lvl="1" indent="-342900">
              <a:lnSpc>
                <a:spcPct val="100000"/>
              </a:lnSpc>
              <a:buSzPct val="160000"/>
            </a:pPr>
            <a:r>
              <a:rPr lang="fr-FR" sz="1400" noProof="0" dirty="0">
                <a:solidFill>
                  <a:schemeClr val="tx1">
                    <a:lumMod val="75000"/>
                    <a:lumOff val="25000"/>
                  </a:schemeClr>
                </a:solidFill>
                <a:latin typeface="Aptos" panose="020B0004020202020204" pitchFamily="34" charset="0"/>
              </a:rPr>
              <a:t>Petits producteurs et </a:t>
            </a:r>
            <a:r>
              <a:rPr lang="fr-FR" sz="1400" noProof="0" dirty="0" err="1">
                <a:solidFill>
                  <a:schemeClr val="tx1">
                    <a:lumMod val="75000"/>
                    <a:lumOff val="25000"/>
                  </a:schemeClr>
                </a:solidFill>
                <a:latin typeface="Aptos" panose="020B0004020202020204" pitchFamily="34" charset="0"/>
              </a:rPr>
              <a:t>salarié·e·s</a:t>
            </a:r>
            <a:r>
              <a:rPr lang="fr-FR" sz="1400" noProof="0" dirty="0">
                <a:solidFill>
                  <a:schemeClr val="tx1">
                    <a:lumMod val="75000"/>
                    <a:lumOff val="25000"/>
                  </a:schemeClr>
                </a:solidFill>
                <a:latin typeface="Aptos" panose="020B0004020202020204" pitchFamily="34" charset="0"/>
              </a:rPr>
              <a:t> </a:t>
            </a:r>
            <a:r>
              <a:rPr lang="fr-FR" sz="1400" noProof="0" dirty="0" err="1">
                <a:solidFill>
                  <a:schemeClr val="tx1">
                    <a:lumMod val="75000"/>
                    <a:lumOff val="25000"/>
                  </a:schemeClr>
                </a:solidFill>
                <a:latin typeface="Aptos" panose="020B0004020202020204" pitchFamily="34" charset="0"/>
              </a:rPr>
              <a:t>défavorisé∙e∙s</a:t>
            </a:r>
            <a:endParaRPr sz="1400" dirty="0">
              <a:solidFill>
                <a:schemeClr val="tx1">
                  <a:lumMod val="75000"/>
                  <a:lumOff val="25000"/>
                </a:schemeClr>
              </a:solidFill>
              <a:latin typeface="Aptos" panose="020B0004020202020204" pitchFamily="34" charset="0"/>
            </a:endParaRPr>
          </a:p>
        </p:txBody>
      </p:sp>
      <p:pic>
        <p:nvPicPr>
          <p:cNvPr id="496" name="Google Shape;496;p66"/>
          <p:cNvPicPr preferRelativeResize="0"/>
          <p:nvPr/>
        </p:nvPicPr>
        <p:blipFill rotWithShape="1">
          <a:blip r:embed="rId3">
            <a:alphaModFix/>
          </a:blip>
          <a:srcRect/>
          <a:stretch/>
        </p:blipFill>
        <p:spPr>
          <a:xfrm>
            <a:off x="9893253" y="1568595"/>
            <a:ext cx="811161" cy="952231"/>
          </a:xfrm>
          <a:prstGeom prst="rect">
            <a:avLst/>
          </a:prstGeom>
          <a:noFill/>
          <a:ln>
            <a:noFill/>
          </a:ln>
        </p:spPr>
      </p:pic>
      <p:pic>
        <p:nvPicPr>
          <p:cNvPr id="497" name="Google Shape;497;p66"/>
          <p:cNvPicPr preferRelativeResize="0"/>
          <p:nvPr/>
        </p:nvPicPr>
        <p:blipFill rotWithShape="1">
          <a:blip r:embed="rId4">
            <a:alphaModFix/>
          </a:blip>
          <a:srcRect/>
          <a:stretch/>
        </p:blipFill>
        <p:spPr>
          <a:xfrm>
            <a:off x="9840416" y="4813289"/>
            <a:ext cx="916837" cy="916837"/>
          </a:xfrm>
          <a:prstGeom prst="rect">
            <a:avLst/>
          </a:prstGeom>
          <a:noFill/>
          <a:ln>
            <a:noFill/>
          </a:ln>
        </p:spPr>
      </p:pic>
      <p:pic>
        <p:nvPicPr>
          <p:cNvPr id="498" name="Google Shape;498;p66" descr="naturland fair"/>
          <p:cNvPicPr preferRelativeResize="0"/>
          <p:nvPr/>
        </p:nvPicPr>
        <p:blipFill rotWithShape="1">
          <a:blip r:embed="rId5">
            <a:alphaModFix/>
          </a:blip>
          <a:srcRect/>
          <a:stretch/>
        </p:blipFill>
        <p:spPr>
          <a:xfrm>
            <a:off x="9980049" y="2852936"/>
            <a:ext cx="777204" cy="154214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7"/>
          <p:cNvSpPr txBox="1">
            <a:spLocks noGrp="1"/>
          </p:cNvSpPr>
          <p:nvPr>
            <p:ph type="title"/>
          </p:nvPr>
        </p:nvSpPr>
        <p:spPr>
          <a:xfrm>
            <a:off x="594359" y="483862"/>
            <a:ext cx="892422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 de référence pour denrées alimentaires</a:t>
            </a:r>
          </a:p>
        </p:txBody>
      </p:sp>
      <p:sp>
        <p:nvSpPr>
          <p:cNvPr id="504" name="Google Shape;504;p67"/>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85000" lnSpcReduction="10000"/>
          </a:bodyPr>
          <a:lstStyle/>
          <a:p>
            <a:pPr marL="571500" lvl="0" indent="-342900" algn="l" rtl="0">
              <a:lnSpc>
                <a:spcPct val="120000"/>
              </a:lnSpc>
              <a:spcBef>
                <a:spcPts val="2200"/>
              </a:spcBef>
              <a:spcAft>
                <a:spcPts val="0"/>
              </a:spcAft>
              <a:buSzPct val="108108"/>
              <a:buFont typeface="Arial" panose="020B0604020202020204" pitchFamily="34" charset="0"/>
              <a:buChar char="•"/>
            </a:pPr>
            <a:r>
              <a:rPr lang="fr-FR" noProof="0" dirty="0">
                <a:latin typeface="Aptos" panose="020B0004020202020204" pitchFamily="34" charset="0"/>
              </a:rPr>
              <a:t>Denrées alimentaires bio</a:t>
            </a:r>
          </a:p>
          <a:p>
            <a:pPr marL="1028700" lvl="1" indent="-342900">
              <a:lnSpc>
                <a:spcPct val="120000"/>
              </a:lnSpc>
              <a:buSzPct val="108108"/>
            </a:pPr>
            <a:r>
              <a:rPr lang="fr-FR" noProof="0" dirty="0">
                <a:latin typeface="Aptos" panose="020B0004020202020204" pitchFamily="34" charset="0"/>
              </a:rPr>
              <a:t>Logo biologique de l’UE </a:t>
            </a:r>
          </a:p>
          <a:p>
            <a:pPr marL="1028700" lvl="1" indent="-342900">
              <a:lnSpc>
                <a:spcPct val="120000"/>
              </a:lnSpc>
              <a:buSzPct val="108108"/>
            </a:pPr>
            <a:r>
              <a:rPr lang="fr-FR" noProof="0" dirty="0">
                <a:latin typeface="Aptos" panose="020B0004020202020204" pitchFamily="34" charset="0"/>
              </a:rPr>
              <a:t>Haute disponibilité des produits</a:t>
            </a:r>
          </a:p>
          <a:p>
            <a:pPr marL="1028700" lvl="1" indent="-342900">
              <a:lnSpc>
                <a:spcPct val="120000"/>
              </a:lnSpc>
              <a:buSzPct val="108108"/>
            </a:pPr>
            <a:r>
              <a:rPr lang="fr-FR" noProof="0" dirty="0">
                <a:latin typeface="Aptos" panose="020B0004020202020204" pitchFamily="34" charset="0"/>
              </a:rPr>
              <a:t>Label national</a:t>
            </a:r>
          </a:p>
          <a:p>
            <a:pPr marL="571500" lvl="0" indent="-342900" algn="l" rtl="0">
              <a:lnSpc>
                <a:spcPct val="120000"/>
              </a:lnSpc>
              <a:spcBef>
                <a:spcPts val="2200"/>
              </a:spcBef>
              <a:spcAft>
                <a:spcPts val="0"/>
              </a:spcAft>
              <a:buSzPct val="108108"/>
              <a:buFont typeface="Arial" panose="020B0604020202020204" pitchFamily="34" charset="0"/>
              <a:buChar char="•"/>
            </a:pPr>
            <a:r>
              <a:rPr lang="fr-FR" noProof="0" dirty="0">
                <a:latin typeface="Aptos" panose="020B0004020202020204" pitchFamily="34" charset="0"/>
              </a:rPr>
              <a:t>Denrées alimentaires du commerce équitable</a:t>
            </a:r>
          </a:p>
          <a:p>
            <a:pPr marL="1028700" lvl="1" indent="-342900">
              <a:lnSpc>
                <a:spcPct val="120000"/>
              </a:lnSpc>
              <a:buSzPct val="108108"/>
            </a:pPr>
            <a:r>
              <a:rPr lang="fr-FR" noProof="0" dirty="0">
                <a:latin typeface="Aptos" panose="020B0004020202020204" pitchFamily="34" charset="0"/>
              </a:rPr>
              <a:t>Label </a:t>
            </a:r>
            <a:r>
              <a:rPr lang="fr-FR" noProof="0" dirty="0" err="1">
                <a:latin typeface="Aptos" panose="020B0004020202020204" pitchFamily="34" charset="0"/>
              </a:rPr>
              <a:t>fairtrade</a:t>
            </a:r>
            <a:r>
              <a:rPr lang="fr-FR" noProof="0" dirty="0">
                <a:latin typeface="Aptos" panose="020B0004020202020204" pitchFamily="34" charset="0"/>
              </a:rPr>
              <a:t> (commerce équitable) </a:t>
            </a:r>
          </a:p>
          <a:p>
            <a:pPr marL="1028700" lvl="1" indent="-342900">
              <a:lnSpc>
                <a:spcPct val="120000"/>
              </a:lnSpc>
              <a:buSzPct val="108108"/>
            </a:pPr>
            <a:r>
              <a:rPr lang="fr-FR" noProof="0" dirty="0">
                <a:latin typeface="Aptos" panose="020B0004020202020204" pitchFamily="34" charset="0"/>
              </a:rPr>
              <a:t>Haut niveau, grande réputation</a:t>
            </a:r>
          </a:p>
          <a:p>
            <a:pPr marL="1028700" lvl="1" indent="-342900">
              <a:lnSpc>
                <a:spcPct val="120000"/>
              </a:lnSpc>
              <a:buSzPct val="108108"/>
            </a:pPr>
            <a:r>
              <a:rPr lang="fr-FR" noProof="0" dirty="0">
                <a:latin typeface="Aptos" panose="020B0004020202020204" pitchFamily="34" charset="0"/>
              </a:rPr>
              <a:t>Haute disponibilité des produits même pour les grossistes</a:t>
            </a:r>
          </a:p>
        </p:txBody>
      </p:sp>
      <p:pic>
        <p:nvPicPr>
          <p:cNvPr id="505" name="Google Shape;505;p67"/>
          <p:cNvPicPr preferRelativeResize="0"/>
          <p:nvPr/>
        </p:nvPicPr>
        <p:blipFill rotWithShape="1">
          <a:blip r:embed="rId3">
            <a:alphaModFix/>
          </a:blip>
          <a:srcRect/>
          <a:stretch/>
        </p:blipFill>
        <p:spPr>
          <a:xfrm>
            <a:off x="8117214" y="4345353"/>
            <a:ext cx="1401367" cy="1645082"/>
          </a:xfrm>
          <a:prstGeom prst="rect">
            <a:avLst/>
          </a:prstGeom>
          <a:noFill/>
          <a:ln>
            <a:noFill/>
          </a:ln>
        </p:spPr>
      </p:pic>
      <p:pic>
        <p:nvPicPr>
          <p:cNvPr id="506" name="Google Shape;506;p67" descr="EU-Bio-Logo.jpg"/>
          <p:cNvPicPr preferRelativeResize="0"/>
          <p:nvPr/>
        </p:nvPicPr>
        <p:blipFill rotWithShape="1">
          <a:blip r:embed="rId4">
            <a:alphaModFix/>
          </a:blip>
          <a:srcRect/>
          <a:stretch/>
        </p:blipFill>
        <p:spPr>
          <a:xfrm>
            <a:off x="8117214" y="2289694"/>
            <a:ext cx="1794620" cy="120239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8"/>
          <p:cNvSpPr txBox="1">
            <a:spLocks noGrp="1"/>
          </p:cNvSpPr>
          <p:nvPr>
            <p:ph type="title"/>
          </p:nvPr>
        </p:nvSpPr>
        <p:spPr>
          <a:xfrm>
            <a:off x="636402" y="366274"/>
            <a:ext cx="1066544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Équipement</a:t>
            </a:r>
            <a:r>
              <a:rPr lang="fr-FR" noProof="0"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fr-FR" noProof="0"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informatique</a:t>
            </a:r>
            <a:r>
              <a:rPr lang="fr-FR" noProof="0"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 </a:t>
            </a:r>
            <a:r>
              <a:rPr lang="fr-FR" noProof="0"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étiquettes</a:t>
            </a:r>
            <a:endParaRPr lang="fr-FR" noProof="0" dirty="0">
              <a:latin typeface="Aptos Serif" panose="02020604070405020304" pitchFamily="18" charset="0"/>
              <a:cs typeface="Aptos Serif" panose="02020604070405020304" pitchFamily="18" charset="0"/>
            </a:endParaRPr>
          </a:p>
        </p:txBody>
      </p:sp>
      <p:graphicFrame>
        <p:nvGraphicFramePr>
          <p:cNvPr id="512" name="Google Shape;512;p68"/>
          <p:cNvGraphicFramePr/>
          <p:nvPr>
            <p:extLst>
              <p:ext uri="{D42A27DB-BD31-4B8C-83A1-F6EECF244321}">
                <p14:modId xmlns:p14="http://schemas.microsoft.com/office/powerpoint/2010/main" val="1188002208"/>
              </p:ext>
            </p:extLst>
          </p:nvPr>
        </p:nvGraphicFramePr>
        <p:xfrm>
          <a:off x="1220721" y="2281918"/>
          <a:ext cx="9983307" cy="4397184"/>
        </p:xfrm>
        <a:graphic>
          <a:graphicData uri="http://schemas.openxmlformats.org/drawingml/2006/table">
            <a:tbl>
              <a:tblPr firstRow="1" bandRow="1">
                <a:noFill/>
                <a:tableStyleId>{CAD71708-5FC3-49D6-AE34-2200723A30A2}</a:tableStyleId>
              </a:tblPr>
              <a:tblGrid>
                <a:gridCol w="1721507">
                  <a:extLst>
                    <a:ext uri="{9D8B030D-6E8A-4147-A177-3AD203B41FA5}">
                      <a16:colId xmlns:a16="http://schemas.microsoft.com/office/drawing/2014/main" val="20000"/>
                    </a:ext>
                  </a:extLst>
                </a:gridCol>
                <a:gridCol w="8261800">
                  <a:extLst>
                    <a:ext uri="{9D8B030D-6E8A-4147-A177-3AD203B41FA5}">
                      <a16:colId xmlns:a16="http://schemas.microsoft.com/office/drawing/2014/main" val="20001"/>
                    </a:ext>
                  </a:extLst>
                </a:gridCol>
              </a:tblGrid>
              <a:tr h="1111176">
                <a:tc>
                  <a:txBody>
                    <a:bodyPr/>
                    <a:lstStyle/>
                    <a:p>
                      <a:pPr marL="0" marR="0" lvl="0" indent="0" algn="l" rtl="0">
                        <a:lnSpc>
                          <a:spcPct val="100000"/>
                        </a:lnSpc>
                        <a:spcBef>
                          <a:spcPts val="0"/>
                        </a:spcBef>
                        <a:spcAft>
                          <a:spcPts val="0"/>
                        </a:spcAft>
                        <a:buNone/>
                      </a:pPr>
                      <a:endParaRPr sz="1400" u="none" strike="noStrike" cap="none" dirty="0">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400" b="0" u="none" strike="noStrike" cap="none" noProof="0" dirty="0">
                          <a:solidFill>
                            <a:schemeClr val="dk1"/>
                          </a:solidFill>
                          <a:latin typeface="Aptos" panose="020B0004020202020204" pitchFamily="34" charset="0"/>
                        </a:rPr>
                        <a:t>Ordinateurs de travail et claviers selon Ange bleu</a:t>
                      </a:r>
                      <a:endParaRPr lang="fr-FR" noProof="0" dirty="0">
                        <a:latin typeface="Aptos" panose="020B0004020202020204" pitchFamily="34" charset="0"/>
                      </a:endParaRPr>
                    </a:p>
                    <a:p>
                      <a:pPr marL="0" marR="0" lvl="0" indent="0" algn="l" rtl="0">
                        <a:lnSpc>
                          <a:spcPct val="100000"/>
                        </a:lnSpc>
                        <a:spcBef>
                          <a:spcPts val="0"/>
                        </a:spcBef>
                        <a:spcAft>
                          <a:spcPts val="0"/>
                        </a:spcAft>
                        <a:buNone/>
                      </a:pPr>
                      <a:r>
                        <a:rPr lang="fr-FR" sz="1400" b="0" u="sng" strike="noStrike" cap="none" noProof="0" dirty="0">
                          <a:solidFill>
                            <a:schemeClr val="dk1"/>
                          </a:solidFill>
                          <a:latin typeface="Aptos" panose="020B0004020202020204" pitchFamily="34" charset="0"/>
                          <a:hlinkClick r:id="rId3">
                            <a:extLst>
                              <a:ext uri="{A12FA001-AC4F-418D-AE19-62706E023703}">
                                <ahyp:hlinkClr xmlns:ahyp="http://schemas.microsoft.com/office/drawing/2018/hyperlinkcolor" val="tx"/>
                              </a:ext>
                            </a:extLst>
                          </a:hlinkClick>
                        </a:rPr>
                        <a:t>https://www.blauer-engel.de/en</a:t>
                      </a:r>
                      <a:r>
                        <a:rPr lang="fr-FR" sz="1400" b="0" u="none" strike="noStrike" cap="none" noProof="0" dirty="0">
                          <a:solidFill>
                            <a:schemeClr val="dk1"/>
                          </a:solidFill>
                          <a:latin typeface="Aptos" panose="020B0004020202020204" pitchFamily="34" charset="0"/>
                        </a:rPr>
                        <a:t> </a:t>
                      </a:r>
                      <a:endParaRPr lang="fr-FR" noProof="0"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400" b="0" u="none" strike="noStrike" cap="none" noProof="0" dirty="0">
                          <a:solidFill>
                            <a:schemeClr val="dk1"/>
                          </a:solidFill>
                          <a:latin typeface="Aptos" panose="020B0004020202020204" pitchFamily="34" charset="0"/>
                        </a:rPr>
                        <a:t>Consommation d’énergie, longévité (possibilité de réparation pendant 5 ans minimum, capacité d’évolution), recyclage valorisant (démontage possible, choix de matériaux appropriés permettant la récupération des matériaux), évitement de matériaux polluants</a:t>
                      </a: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94710">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400" u="none" strike="noStrike" cap="none" noProof="0" dirty="0">
                          <a:latin typeface="Aptos" panose="020B0004020202020204" pitchFamily="34" charset="0"/>
                        </a:rPr>
                        <a:t>Certifié TCO</a:t>
                      </a:r>
                    </a:p>
                    <a:p>
                      <a:pPr marL="0" marR="0" lvl="0" indent="0" algn="l" rtl="0">
                        <a:lnSpc>
                          <a:spcPct val="100000"/>
                        </a:lnSpc>
                        <a:spcBef>
                          <a:spcPts val="0"/>
                        </a:spcBef>
                        <a:spcAft>
                          <a:spcPts val="0"/>
                        </a:spcAft>
                        <a:buNone/>
                      </a:pPr>
                      <a:r>
                        <a:rPr lang="fr-FR" sz="1400" b="0" i="0" u="sng" strike="noStrike" cap="none" noProof="0" dirty="0">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https://tcocertified.com/</a:t>
                      </a:r>
                      <a:endParaRPr lang="fr-FR" sz="1400" b="0" i="0" u="none" strike="noStrike" cap="none" noProof="0" dirty="0">
                        <a:solidFill>
                          <a:schemeClr val="dk1"/>
                        </a:solidFill>
                        <a:latin typeface="Aptos" panose="020B0004020202020204" pitchFamily="34" charset="0"/>
                        <a:ea typeface="Arial"/>
                        <a:cs typeface="Arial"/>
                        <a:sym typeface="Arial"/>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1068196">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fr-FR" sz="1400" b="0" i="0" u="none" strike="noStrike" cap="none" noProof="0" dirty="0">
                          <a:solidFill>
                            <a:schemeClr val="dk1"/>
                          </a:solidFill>
                          <a:latin typeface="Aptos" panose="020B0004020202020204" pitchFamily="34" charset="0"/>
                          <a:ea typeface="Arial"/>
                          <a:cs typeface="Arial"/>
                          <a:sym typeface="Arial"/>
                        </a:rPr>
                        <a:t>Ecolabel nordique Cygne blanc – ordinateurs portables &amp; compagnie</a:t>
                      </a:r>
                      <a:br>
                        <a:rPr lang="fr-FR" sz="1400" b="0" i="0" u="none" strike="noStrike" cap="none" noProof="0" dirty="0">
                          <a:solidFill>
                            <a:schemeClr val="dk1"/>
                          </a:solidFill>
                          <a:latin typeface="Aptos" panose="020B0004020202020204" pitchFamily="34" charset="0"/>
                          <a:ea typeface="Arial"/>
                          <a:cs typeface="Arial"/>
                          <a:sym typeface="Arial"/>
                        </a:rPr>
                      </a:br>
                      <a:r>
                        <a:rPr lang="fr-FR" sz="1400" b="0" i="0" u="sng" strike="noStrike" cap="none" noProof="0"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http://www.nordic-ecolabel.org</a:t>
                      </a:r>
                      <a:r>
                        <a:rPr lang="fr-FR" sz="1400" b="0" i="0" u="none" strike="noStrike" cap="none" noProof="0" dirty="0">
                          <a:solidFill>
                            <a:schemeClr val="dk1"/>
                          </a:solidFill>
                          <a:latin typeface="Aptos" panose="020B0004020202020204" pitchFamily="34" charset="0"/>
                          <a:ea typeface="Arial"/>
                          <a:cs typeface="Arial"/>
                          <a:sym typeface="Arial"/>
                        </a:rPr>
                        <a:t> </a:t>
                      </a:r>
                      <a:endParaRPr lang="fr-FR" noProof="0"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fr-FR" sz="1400" b="0" i="0" u="none" strike="noStrike" cap="none" noProof="0" dirty="0">
                          <a:solidFill>
                            <a:schemeClr val="dk1"/>
                          </a:solidFill>
                          <a:latin typeface="Aptos" panose="020B0004020202020204" pitchFamily="34" charset="0"/>
                          <a:ea typeface="Arial"/>
                          <a:cs typeface="Arial"/>
                          <a:sym typeface="Arial"/>
                        </a:rPr>
                        <a:t>Consommation d’énergie réduite, longévité, matériaux recyclable, évitement de matériaux dangereux ou polluants</a:t>
                      </a: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176028">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fr-FR" sz="1400" b="0" i="0" u="none" strike="noStrike" cap="none" noProof="0" dirty="0">
                          <a:solidFill>
                            <a:schemeClr val="dk1"/>
                          </a:solidFill>
                          <a:latin typeface="Aptos" panose="020B0004020202020204" pitchFamily="34" charset="0"/>
                          <a:ea typeface="Arial"/>
                          <a:cs typeface="Arial"/>
                          <a:sym typeface="Arial"/>
                        </a:rPr>
                        <a:t>EPEAT </a:t>
                      </a:r>
                      <a:endParaRPr lang="fr-FR" noProof="0"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fr-FR" sz="1400" b="0" i="0" u="sng" strike="noStrike" cap="none" noProof="0"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http://www.epeat.net</a:t>
                      </a:r>
                      <a:r>
                        <a:rPr lang="fr-FR" sz="1400" b="0" i="0" u="none" strike="noStrike" cap="none" noProof="0" dirty="0">
                          <a:solidFill>
                            <a:schemeClr val="dk1"/>
                          </a:solidFill>
                          <a:latin typeface="Aptos" panose="020B0004020202020204" pitchFamily="34" charset="0"/>
                          <a:ea typeface="Arial"/>
                          <a:cs typeface="Arial"/>
                          <a:sym typeface="Arial"/>
                        </a:rPr>
                        <a:t> </a:t>
                      </a:r>
                      <a:endParaRPr lang="fr-FR" noProof="0"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fr-FR" sz="1400" b="0" i="0" u="none" strike="noStrike" cap="none" noProof="0" dirty="0">
                          <a:solidFill>
                            <a:schemeClr val="dk1"/>
                          </a:solidFill>
                          <a:latin typeface="Aptos" panose="020B0004020202020204" pitchFamily="34" charset="0"/>
                          <a:ea typeface="Arial"/>
                          <a:cs typeface="Arial"/>
                          <a:sym typeface="Arial"/>
                        </a:rPr>
                        <a:t>Consommation électrique réduite, longévité, critères sociaux, 3 niveaux: bronze, argent, or</a:t>
                      </a: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13" name="Google Shape;513;p68"/>
          <p:cNvPicPr preferRelativeResize="0"/>
          <p:nvPr/>
        </p:nvPicPr>
        <p:blipFill rotWithShape="1">
          <a:blip r:embed="rId7">
            <a:alphaModFix/>
          </a:blip>
          <a:srcRect l="19535" r="19535"/>
          <a:stretch/>
        </p:blipFill>
        <p:spPr>
          <a:xfrm>
            <a:off x="1572548" y="2281918"/>
            <a:ext cx="1122153" cy="879770"/>
          </a:xfrm>
          <a:prstGeom prst="rect">
            <a:avLst/>
          </a:prstGeom>
          <a:noFill/>
          <a:ln>
            <a:noFill/>
          </a:ln>
        </p:spPr>
      </p:pic>
      <p:pic>
        <p:nvPicPr>
          <p:cNvPr id="514" name="Google Shape;514;p68"/>
          <p:cNvPicPr preferRelativeResize="0"/>
          <p:nvPr/>
        </p:nvPicPr>
        <p:blipFill rotWithShape="1">
          <a:blip r:embed="rId8">
            <a:alphaModFix/>
          </a:blip>
          <a:srcRect/>
          <a:stretch/>
        </p:blipFill>
        <p:spPr>
          <a:xfrm>
            <a:off x="1429427" y="3511039"/>
            <a:ext cx="1224136" cy="762637"/>
          </a:xfrm>
          <a:prstGeom prst="rect">
            <a:avLst/>
          </a:prstGeom>
          <a:noFill/>
          <a:ln>
            <a:noFill/>
          </a:ln>
        </p:spPr>
      </p:pic>
      <p:pic>
        <p:nvPicPr>
          <p:cNvPr id="515" name="Google Shape;515;p68"/>
          <p:cNvPicPr preferRelativeResize="0"/>
          <p:nvPr/>
        </p:nvPicPr>
        <p:blipFill rotWithShape="1">
          <a:blip r:embed="rId9">
            <a:alphaModFix/>
          </a:blip>
          <a:srcRect/>
          <a:stretch/>
        </p:blipFill>
        <p:spPr>
          <a:xfrm>
            <a:off x="1490914" y="5612502"/>
            <a:ext cx="1203787" cy="1203787"/>
          </a:xfrm>
          <a:prstGeom prst="rect">
            <a:avLst/>
          </a:prstGeom>
          <a:noFill/>
          <a:ln>
            <a:noFill/>
          </a:ln>
        </p:spPr>
      </p:pic>
      <p:pic>
        <p:nvPicPr>
          <p:cNvPr id="516" name="Google Shape;516;p68"/>
          <p:cNvPicPr preferRelativeResize="0"/>
          <p:nvPr/>
        </p:nvPicPr>
        <p:blipFill rotWithShape="1">
          <a:blip r:embed="rId10">
            <a:alphaModFix/>
          </a:blip>
          <a:srcRect/>
          <a:stretch/>
        </p:blipFill>
        <p:spPr>
          <a:xfrm>
            <a:off x="1522522" y="4595813"/>
            <a:ext cx="1037946" cy="8893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9"/>
          <p:cNvSpPr txBox="1">
            <a:spLocks noGrp="1"/>
          </p:cNvSpPr>
          <p:nvPr>
            <p:ph type="title"/>
          </p:nvPr>
        </p:nvSpPr>
        <p:spPr>
          <a:xfrm>
            <a:off x="594358" y="452330"/>
            <a:ext cx="8213311"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 de référence informatique – certificat TCO</a:t>
            </a:r>
          </a:p>
        </p:txBody>
      </p:sp>
      <p:sp>
        <p:nvSpPr>
          <p:cNvPr id="522" name="Google Shape;522;p69"/>
          <p:cNvSpPr txBox="1">
            <a:spLocks noGrp="1"/>
          </p:cNvSpPr>
          <p:nvPr>
            <p:ph type="body" idx="1"/>
          </p:nvPr>
        </p:nvSpPr>
        <p:spPr>
          <a:xfrm>
            <a:off x="594359" y="2281918"/>
            <a:ext cx="7761365" cy="3708517"/>
          </a:xfrm>
          <a:prstGeom prst="rect">
            <a:avLst/>
          </a:prstGeom>
          <a:noFill/>
          <a:ln>
            <a:noFill/>
          </a:ln>
        </p:spPr>
        <p:txBody>
          <a:bodyPr spcFirstLastPara="1" wrap="square" lIns="0" tIns="228600" rIns="0" bIns="0" anchor="t" anchorCtr="0">
            <a:normAutofit fontScale="77500" lnSpcReduction="20000"/>
          </a:bodyPr>
          <a:lstStyle/>
          <a:p>
            <a:pPr marL="571500" lvl="0" indent="-342900" algn="l" rtl="0">
              <a:lnSpc>
                <a:spcPct val="120000"/>
              </a:lnSpc>
              <a:spcBef>
                <a:spcPts val="2200"/>
              </a:spcBef>
              <a:spcAft>
                <a:spcPts val="0"/>
              </a:spcAft>
              <a:buSzPct val="129032"/>
              <a:buFont typeface="Arial" panose="020B0604020202020204" pitchFamily="34" charset="0"/>
              <a:buChar char="•"/>
            </a:pPr>
            <a:r>
              <a:rPr lang="fr-FR" noProof="0" dirty="0">
                <a:latin typeface="Aptos" panose="020B0004020202020204" pitchFamily="34" charset="0"/>
              </a:rPr>
              <a:t>Pionnier des labels de qualité informatique – critères sociaux </a:t>
            </a:r>
          </a:p>
          <a:p>
            <a:pPr marL="571500" lvl="0" indent="-342900" algn="l" rtl="0">
              <a:lnSpc>
                <a:spcPct val="120000"/>
              </a:lnSpc>
              <a:spcBef>
                <a:spcPts val="2200"/>
              </a:spcBef>
              <a:spcAft>
                <a:spcPts val="0"/>
              </a:spcAft>
              <a:buSzPct val="129032"/>
              <a:buFont typeface="Arial" panose="020B0604020202020204" pitchFamily="34" charset="0"/>
              <a:buChar char="•"/>
            </a:pPr>
            <a:r>
              <a:rPr lang="fr-FR" noProof="0" dirty="0">
                <a:latin typeface="Aptos" panose="020B0004020202020204" pitchFamily="34" charset="0"/>
              </a:rPr>
              <a:t>Responsabilité et transparence le long de toute la chaîne logistique</a:t>
            </a:r>
          </a:p>
          <a:p>
            <a:pPr marL="571500" lvl="0" indent="-342900" algn="l" rtl="0">
              <a:lnSpc>
                <a:spcPct val="120000"/>
              </a:lnSpc>
              <a:spcBef>
                <a:spcPts val="2200"/>
              </a:spcBef>
              <a:spcAft>
                <a:spcPts val="0"/>
              </a:spcAft>
              <a:buSzPct val="129032"/>
              <a:buFont typeface="Arial" panose="020B0604020202020204" pitchFamily="34" charset="0"/>
              <a:buChar char="•"/>
            </a:pPr>
            <a:r>
              <a:rPr lang="fr-FR" noProof="0" dirty="0">
                <a:latin typeface="Aptos" panose="020B0004020202020204" pitchFamily="34" charset="0"/>
              </a:rPr>
              <a:t>Origine et conditions d’extraction des matières premières conflictuelles; respect des normes sociales dans l’assemblage définitif des appareils </a:t>
            </a:r>
          </a:p>
          <a:p>
            <a:pPr marL="571500" lvl="0" indent="-342900" algn="l" rtl="0">
              <a:lnSpc>
                <a:spcPct val="120000"/>
              </a:lnSpc>
              <a:spcBef>
                <a:spcPts val="2200"/>
              </a:spcBef>
              <a:spcAft>
                <a:spcPts val="0"/>
              </a:spcAft>
              <a:buSzPct val="129032"/>
              <a:buFont typeface="Arial" panose="020B0604020202020204" pitchFamily="34" charset="0"/>
              <a:buChar char="•"/>
            </a:pPr>
            <a:r>
              <a:rPr lang="fr-FR" noProof="0" dirty="0">
                <a:latin typeface="Aptos" panose="020B0004020202020204" pitchFamily="34" charset="0"/>
              </a:rPr>
              <a:t>Ecologie: longévité, possibilité de mise à jour, conception propice au recyclage</a:t>
            </a:r>
          </a:p>
        </p:txBody>
      </p:sp>
      <p:pic>
        <p:nvPicPr>
          <p:cNvPr id="523" name="Google Shape;523;p69"/>
          <p:cNvPicPr preferRelativeResize="0"/>
          <p:nvPr/>
        </p:nvPicPr>
        <p:blipFill rotWithShape="1">
          <a:blip r:embed="rId3">
            <a:alphaModFix/>
          </a:blip>
          <a:srcRect/>
          <a:stretch/>
        </p:blipFill>
        <p:spPr>
          <a:xfrm>
            <a:off x="8491109" y="2439384"/>
            <a:ext cx="2894112" cy="180303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0"/>
          <p:cNvSpPr txBox="1">
            <a:spLocks noGrp="1"/>
          </p:cNvSpPr>
          <p:nvPr>
            <p:ph type="title"/>
          </p:nvPr>
        </p:nvSpPr>
        <p:spPr>
          <a:xfrm>
            <a:off x="604871" y="434734"/>
            <a:ext cx="7677281"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Labels de produits textiles</a:t>
            </a:r>
          </a:p>
        </p:txBody>
      </p:sp>
      <p:graphicFrame>
        <p:nvGraphicFramePr>
          <p:cNvPr id="529" name="Google Shape;529;p70"/>
          <p:cNvGraphicFramePr/>
          <p:nvPr>
            <p:extLst>
              <p:ext uri="{D42A27DB-BD31-4B8C-83A1-F6EECF244321}">
                <p14:modId xmlns:p14="http://schemas.microsoft.com/office/powerpoint/2010/main" val="4109913652"/>
              </p:ext>
            </p:extLst>
          </p:nvPr>
        </p:nvGraphicFramePr>
        <p:xfrm>
          <a:off x="295759" y="2418239"/>
          <a:ext cx="11089225" cy="4187520"/>
        </p:xfrm>
        <a:graphic>
          <a:graphicData uri="http://schemas.openxmlformats.org/drawingml/2006/table">
            <a:tbl>
              <a:tblPr firstRow="1" bandRow="1">
                <a:noFill/>
                <a:tableStyleId>{CAD71708-5FC3-49D6-AE34-2200723A30A2}</a:tableStyleId>
              </a:tblPr>
              <a:tblGrid>
                <a:gridCol w="1912200">
                  <a:extLst>
                    <a:ext uri="{9D8B030D-6E8A-4147-A177-3AD203B41FA5}">
                      <a16:colId xmlns:a16="http://schemas.microsoft.com/office/drawing/2014/main" val="20000"/>
                    </a:ext>
                  </a:extLst>
                </a:gridCol>
                <a:gridCol w="9177025">
                  <a:extLst>
                    <a:ext uri="{9D8B030D-6E8A-4147-A177-3AD203B41FA5}">
                      <a16:colId xmlns:a16="http://schemas.microsoft.com/office/drawing/2014/main" val="20001"/>
                    </a:ext>
                  </a:extLst>
                </a:gridCol>
              </a:tblGrid>
              <a:tr h="879125">
                <a:tc>
                  <a:txBody>
                    <a:bodyPr/>
                    <a:lstStyle/>
                    <a:p>
                      <a:pPr marL="0" marR="0" lvl="0" indent="0" algn="l" rtl="0">
                        <a:lnSpc>
                          <a:spcPct val="100000"/>
                        </a:lnSpc>
                        <a:spcBef>
                          <a:spcPts val="0"/>
                        </a:spcBef>
                        <a:spcAft>
                          <a:spcPts val="0"/>
                        </a:spcAft>
                        <a:buNone/>
                      </a:pPr>
                      <a:endParaRPr sz="16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600" b="0" u="none" strike="noStrike" cap="none" noProof="0" dirty="0">
                          <a:solidFill>
                            <a:schemeClr val="dk1"/>
                          </a:solidFill>
                          <a:latin typeface="Aptos" panose="020B0004020202020204" pitchFamily="34" charset="0"/>
                        </a:rPr>
                        <a:t>Global </a:t>
                      </a:r>
                      <a:r>
                        <a:rPr lang="fr-FR" sz="1600" b="0" u="none" strike="noStrike" cap="none" noProof="0" dirty="0" err="1">
                          <a:solidFill>
                            <a:schemeClr val="dk1"/>
                          </a:solidFill>
                          <a:latin typeface="Aptos" panose="020B0004020202020204" pitchFamily="34" charset="0"/>
                        </a:rPr>
                        <a:t>Organic</a:t>
                      </a:r>
                      <a:r>
                        <a:rPr lang="fr-FR" sz="1600" b="0" u="none" strike="noStrike" cap="none" noProof="0" dirty="0">
                          <a:solidFill>
                            <a:schemeClr val="dk1"/>
                          </a:solidFill>
                          <a:latin typeface="Aptos" panose="020B0004020202020204" pitchFamily="34" charset="0"/>
                        </a:rPr>
                        <a:t> Textile Standard </a:t>
                      </a:r>
                      <a:endParaRPr lang="fr-FR" sz="1600" noProof="0" dirty="0">
                        <a:latin typeface="Aptos" panose="020B0004020202020204" pitchFamily="34" charset="0"/>
                      </a:endParaRPr>
                    </a:p>
                    <a:p>
                      <a:pPr marL="0" marR="0" lvl="0" indent="0" algn="l" rtl="0">
                        <a:lnSpc>
                          <a:spcPct val="100000"/>
                        </a:lnSpc>
                        <a:spcBef>
                          <a:spcPts val="0"/>
                        </a:spcBef>
                        <a:spcAft>
                          <a:spcPts val="0"/>
                        </a:spcAft>
                        <a:buNone/>
                      </a:pPr>
                      <a:r>
                        <a:rPr lang="fr-FR" sz="1600" b="0" u="none" strike="noStrike" cap="none" noProof="0" dirty="0">
                          <a:solidFill>
                            <a:schemeClr val="dk1"/>
                          </a:solidFill>
                          <a:latin typeface="Aptos" panose="020B0004020202020204" pitchFamily="34" charset="0"/>
                        </a:rPr>
                        <a:t>90 % de fibres naturelles, 70 % issu d’agriculture biologique; normes fondamentales du travail de l‘OIT </a:t>
                      </a:r>
                      <a:endParaRPr lang="fr-FR" sz="1600" noProof="0" dirty="0">
                        <a:latin typeface="Aptos" panose="020B0004020202020204" pitchFamily="34" charset="0"/>
                      </a:endParaRPr>
                    </a:p>
                    <a:p>
                      <a:pPr marL="0" marR="0" lvl="0" indent="0" algn="l" rtl="0">
                        <a:lnSpc>
                          <a:spcPct val="100000"/>
                        </a:lnSpc>
                        <a:spcBef>
                          <a:spcPts val="0"/>
                        </a:spcBef>
                        <a:spcAft>
                          <a:spcPts val="0"/>
                        </a:spcAft>
                        <a:buNone/>
                      </a:pPr>
                      <a:r>
                        <a:rPr lang="fr-FR" sz="1600" b="0" u="sng" strike="noStrike" cap="none" noProof="0" dirty="0">
                          <a:solidFill>
                            <a:schemeClr val="lt1"/>
                          </a:solidFill>
                          <a:latin typeface="Aptos"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http://www.global-standard.org</a:t>
                      </a:r>
                      <a:endParaRPr lang="fr-FR" sz="1600" b="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93625">
                <a:tc>
                  <a:txBody>
                    <a:bodyPr/>
                    <a:lstStyle/>
                    <a:p>
                      <a:pPr marL="0" marR="0" lvl="0" indent="0" algn="l" rtl="0">
                        <a:lnSpc>
                          <a:spcPct val="100000"/>
                        </a:lnSpc>
                        <a:spcBef>
                          <a:spcPts val="0"/>
                        </a:spcBef>
                        <a:spcAft>
                          <a:spcPts val="0"/>
                        </a:spcAft>
                        <a:buNone/>
                      </a:pPr>
                      <a:endParaRPr sz="16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600" u="none" strike="noStrike" cap="none" noProof="0" dirty="0">
                          <a:latin typeface="Aptos" panose="020B0004020202020204" pitchFamily="34" charset="0"/>
                        </a:rPr>
                        <a:t>Production textile Fairtrade (commerce équitable)</a:t>
                      </a:r>
                    </a:p>
                    <a:p>
                      <a:pPr marL="0" marR="0" lvl="0" indent="0" algn="l" rtl="0">
                        <a:lnSpc>
                          <a:spcPct val="100000"/>
                        </a:lnSpc>
                        <a:spcBef>
                          <a:spcPts val="0"/>
                        </a:spcBef>
                        <a:spcAft>
                          <a:spcPts val="0"/>
                        </a:spcAft>
                        <a:buNone/>
                      </a:pPr>
                      <a:r>
                        <a:rPr lang="fr-FR" sz="1600" u="none" strike="noStrike" cap="none" noProof="0" dirty="0">
                          <a:latin typeface="Aptos" panose="020B0004020202020204" pitchFamily="34" charset="0"/>
                        </a:rPr>
                        <a:t>Extraction des matières premières et fabrication: conditions de travail équitables, fabrication respectueuse de l’environnement</a:t>
                      </a:r>
                      <a:endParaRPr lang="fr-FR" sz="1600" noProof="0" dirty="0">
                        <a:latin typeface="Aptos" panose="020B0004020202020204" pitchFamily="34" charset="0"/>
                      </a:endParaRPr>
                    </a:p>
                    <a:p>
                      <a:pPr marL="0" marR="0" lvl="0" indent="0" algn="l" rtl="0">
                        <a:lnSpc>
                          <a:spcPct val="100000"/>
                        </a:lnSpc>
                        <a:spcBef>
                          <a:spcPts val="0"/>
                        </a:spcBef>
                        <a:spcAft>
                          <a:spcPts val="0"/>
                        </a:spcAft>
                        <a:buNone/>
                      </a:pPr>
                      <a:r>
                        <a:rPr lang="fr-FR" sz="1600" u="sng" strike="noStrike" cap="none" noProof="0" dirty="0">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www.fairtrade-deutschland.de/index.php</a:t>
                      </a:r>
                      <a:r>
                        <a:rPr lang="fr-FR" sz="1600" u="none" strike="noStrike" cap="none" noProof="0" dirty="0">
                          <a:solidFill>
                            <a:schemeClr val="dk1"/>
                          </a:solidFill>
                          <a:latin typeface="Aptos" panose="020B0004020202020204" pitchFamily="34" charset="0"/>
                          <a:ea typeface="Arial"/>
                          <a:cs typeface="Arial"/>
                          <a:sym typeface="Arial"/>
                        </a:rPr>
                        <a:t> </a:t>
                      </a:r>
                      <a:endParaRPr lang="fr-FR" sz="16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927400">
                <a:tc>
                  <a:txBody>
                    <a:bodyPr/>
                    <a:lstStyle/>
                    <a:p>
                      <a:pPr marL="0" marR="0" lvl="0" indent="0" algn="l" rtl="0">
                        <a:lnSpc>
                          <a:spcPct val="100000"/>
                        </a:lnSpc>
                        <a:spcBef>
                          <a:spcPts val="0"/>
                        </a:spcBef>
                        <a:spcAft>
                          <a:spcPts val="0"/>
                        </a:spcAft>
                        <a:buNone/>
                      </a:pPr>
                      <a:endParaRPr sz="16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fr-FR" sz="1600" u="none" strike="noStrike" cap="none" noProof="0" dirty="0">
                          <a:latin typeface="Aptos" panose="020B0004020202020204" pitchFamily="34" charset="0"/>
                        </a:rPr>
                        <a:t>Tissus naturels certifiés IVN  BEST</a:t>
                      </a:r>
                      <a:endParaRPr lang="fr-FR" sz="1600" noProof="0" dirty="0">
                        <a:latin typeface="Aptos" panose="020B00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fr-FR" sz="1600" u="none" strike="noStrike" cap="none" noProof="0" dirty="0">
                          <a:latin typeface="Aptos" panose="020B0004020202020204" pitchFamily="34" charset="0"/>
                        </a:rPr>
                        <a:t>100 % de fibres naturelles, fabrication et transformation des fibres naturelles conformes aux exigences écologiques et sociales</a:t>
                      </a:r>
                      <a:br>
                        <a:rPr lang="fr-FR" sz="1600" u="none" strike="noStrike" cap="none" noProof="0" dirty="0">
                          <a:latin typeface="Aptos" panose="020B0004020202020204" pitchFamily="34" charset="0"/>
                        </a:rPr>
                      </a:br>
                      <a:r>
                        <a:rPr lang="fr-FR" sz="1600" u="sng" strike="noStrike" cap="none" noProof="0"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www.naturtextil.de/profil/qualitaetszeichen.html</a:t>
                      </a:r>
                      <a:endParaRPr lang="fr-FR" sz="16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174775">
                <a:tc>
                  <a:txBody>
                    <a:bodyPr/>
                    <a:lstStyle/>
                    <a:p>
                      <a:pPr marL="0" marR="0" lvl="0" indent="0" algn="l" rtl="0">
                        <a:lnSpc>
                          <a:spcPct val="100000"/>
                        </a:lnSpc>
                        <a:spcBef>
                          <a:spcPts val="0"/>
                        </a:spcBef>
                        <a:spcAft>
                          <a:spcPts val="0"/>
                        </a:spcAft>
                        <a:buNone/>
                      </a:pPr>
                      <a:endParaRPr sz="16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600" b="0" u="none" strike="noStrike" cap="none" noProof="0" dirty="0" err="1">
                          <a:solidFill>
                            <a:schemeClr val="dk1"/>
                          </a:solidFill>
                          <a:latin typeface="Aptos" panose="020B0004020202020204" pitchFamily="34" charset="0"/>
                          <a:ea typeface="Arial"/>
                          <a:cs typeface="Arial"/>
                          <a:sym typeface="Arial"/>
                        </a:rPr>
                        <a:t>bluesign</a:t>
                      </a:r>
                      <a:r>
                        <a:rPr lang="fr-FR" sz="1600" b="0" u="none" strike="noStrike" cap="none" noProof="0" dirty="0">
                          <a:solidFill>
                            <a:schemeClr val="dk1"/>
                          </a:solidFill>
                          <a:latin typeface="Aptos" panose="020B0004020202020204" pitchFamily="34" charset="0"/>
                          <a:ea typeface="Arial"/>
                          <a:cs typeface="Arial"/>
                          <a:sym typeface="Arial"/>
                        </a:rPr>
                        <a:t> </a:t>
                      </a:r>
                      <a:endParaRPr lang="fr-FR" sz="1600" noProof="0" dirty="0">
                        <a:latin typeface="Aptos" panose="020B0004020202020204" pitchFamily="34" charset="0"/>
                      </a:endParaRPr>
                    </a:p>
                    <a:p>
                      <a:pPr marL="0" marR="0" lvl="0" indent="0" algn="l" rtl="0">
                        <a:lnSpc>
                          <a:spcPct val="100000"/>
                        </a:lnSpc>
                        <a:spcBef>
                          <a:spcPts val="0"/>
                        </a:spcBef>
                        <a:spcAft>
                          <a:spcPts val="0"/>
                        </a:spcAft>
                        <a:buNone/>
                      </a:pPr>
                      <a:r>
                        <a:rPr lang="fr-FR" sz="1600" b="0" i="0" u="none" strike="noStrike" cap="none" noProof="0" dirty="0">
                          <a:solidFill>
                            <a:schemeClr val="dk1"/>
                          </a:solidFill>
                          <a:latin typeface="Aptos" panose="020B0004020202020204" pitchFamily="34" charset="0"/>
                          <a:ea typeface="Arial"/>
                          <a:cs typeface="Arial"/>
                          <a:sym typeface="Arial"/>
                        </a:rPr>
                        <a:t>Ce label vise l’emploi des substances chimiques lors de la fabrication de fibres synthétiques et du traitement de ces fibres ainsi que des fibres naturelles </a:t>
                      </a:r>
                      <a:endParaRPr lang="fr-FR" sz="1600" noProof="0" dirty="0">
                        <a:latin typeface="Aptos" panose="020B0004020202020204" pitchFamily="34" charset="0"/>
                      </a:endParaRPr>
                    </a:p>
                    <a:p>
                      <a:pPr marL="0" marR="0" lvl="0" indent="0" algn="l" rtl="0">
                        <a:lnSpc>
                          <a:spcPct val="100000"/>
                        </a:lnSpc>
                        <a:spcBef>
                          <a:spcPts val="0"/>
                        </a:spcBef>
                        <a:spcAft>
                          <a:spcPts val="0"/>
                        </a:spcAft>
                        <a:buNone/>
                      </a:pPr>
                      <a:r>
                        <a:rPr lang="fr-FR" sz="1600" u="sng" strike="noStrike" cap="none" noProof="0"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https://www.bluesign.com</a:t>
                      </a:r>
                      <a:r>
                        <a:rPr lang="fr-FR" sz="1600" u="sng" strike="noStrike" cap="none" noProof="0" dirty="0">
                          <a:solidFill>
                            <a:schemeClr val="dk1"/>
                          </a:solidFill>
                          <a:latin typeface="Aptos" panose="020B0004020202020204" pitchFamily="34" charset="0"/>
                          <a:ea typeface="Arial"/>
                          <a:cs typeface="Arial"/>
                          <a:sym typeface="Arial"/>
                        </a:rPr>
                        <a:t> </a:t>
                      </a:r>
                      <a:endParaRPr lang="fr-FR" sz="16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30" name="Google Shape;530;p70" descr="gots_logo"/>
          <p:cNvPicPr preferRelativeResize="0"/>
          <p:nvPr/>
        </p:nvPicPr>
        <p:blipFill rotWithShape="1">
          <a:blip r:embed="rId7">
            <a:alphaModFix/>
          </a:blip>
          <a:srcRect/>
          <a:stretch/>
        </p:blipFill>
        <p:spPr>
          <a:xfrm>
            <a:off x="947131" y="2418239"/>
            <a:ext cx="703941" cy="720080"/>
          </a:xfrm>
          <a:prstGeom prst="rect">
            <a:avLst/>
          </a:prstGeom>
          <a:noFill/>
          <a:ln>
            <a:noFill/>
          </a:ln>
        </p:spPr>
      </p:pic>
      <p:pic>
        <p:nvPicPr>
          <p:cNvPr id="531" name="Google Shape;531;p70" descr="Naturtextil"/>
          <p:cNvPicPr preferRelativeResize="0"/>
          <p:nvPr/>
        </p:nvPicPr>
        <p:blipFill rotWithShape="1">
          <a:blip r:embed="rId8">
            <a:alphaModFix/>
          </a:blip>
          <a:srcRect/>
          <a:stretch/>
        </p:blipFill>
        <p:spPr>
          <a:xfrm>
            <a:off x="722532" y="4474224"/>
            <a:ext cx="1064993" cy="850867"/>
          </a:xfrm>
          <a:prstGeom prst="rect">
            <a:avLst/>
          </a:prstGeom>
          <a:noFill/>
          <a:ln>
            <a:noFill/>
          </a:ln>
        </p:spPr>
      </p:pic>
      <p:pic>
        <p:nvPicPr>
          <p:cNvPr id="532" name="Google Shape;532;p70"/>
          <p:cNvPicPr preferRelativeResize="0"/>
          <p:nvPr/>
        </p:nvPicPr>
        <p:blipFill rotWithShape="1">
          <a:blip r:embed="rId9">
            <a:alphaModFix/>
          </a:blip>
          <a:srcRect/>
          <a:stretch/>
        </p:blipFill>
        <p:spPr>
          <a:xfrm>
            <a:off x="11149431" y="3236860"/>
            <a:ext cx="870794" cy="1152128"/>
          </a:xfrm>
          <a:prstGeom prst="rect">
            <a:avLst/>
          </a:prstGeom>
          <a:noFill/>
          <a:ln>
            <a:noFill/>
          </a:ln>
        </p:spPr>
      </p:pic>
      <p:pic>
        <p:nvPicPr>
          <p:cNvPr id="533" name="Google Shape;533;p70"/>
          <p:cNvPicPr preferRelativeResize="0"/>
          <p:nvPr/>
        </p:nvPicPr>
        <p:blipFill rotWithShape="1">
          <a:blip r:embed="rId10">
            <a:alphaModFix/>
          </a:blip>
          <a:srcRect/>
          <a:stretch/>
        </p:blipFill>
        <p:spPr>
          <a:xfrm>
            <a:off x="807010" y="5770368"/>
            <a:ext cx="854964" cy="854964"/>
          </a:xfrm>
          <a:prstGeom prst="rect">
            <a:avLst/>
          </a:prstGeom>
          <a:noFill/>
          <a:ln>
            <a:noFill/>
          </a:ln>
        </p:spPr>
      </p:pic>
      <p:pic>
        <p:nvPicPr>
          <p:cNvPr id="534" name="Google Shape;534;p70" descr="https://kompass-nachhaltigkeit.de/apiproxy/index.php/ProcurementTool/4/GetStandardImageViaGet?standardId=d3adec8c-efde-444b-8e93-340bdfaf2262"/>
          <p:cNvPicPr preferRelativeResize="0"/>
          <p:nvPr/>
        </p:nvPicPr>
        <p:blipFill rotWithShape="1">
          <a:blip r:embed="rId11">
            <a:alphaModFix/>
          </a:blip>
          <a:srcRect/>
          <a:stretch/>
        </p:blipFill>
        <p:spPr>
          <a:xfrm>
            <a:off x="354929" y="3528317"/>
            <a:ext cx="1800200" cy="50063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1"/>
          <p:cNvSpPr txBox="1">
            <a:spLocks noGrp="1"/>
          </p:cNvSpPr>
          <p:nvPr>
            <p:ph type="title"/>
          </p:nvPr>
        </p:nvSpPr>
        <p:spPr>
          <a:xfrm>
            <a:off x="594358" y="431310"/>
            <a:ext cx="1139794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 de référence – </a:t>
            </a:r>
            <a:r>
              <a:rPr lang="fr-FR" noProof="0" dirty="0" err="1">
                <a:latin typeface="Aptos Serif" panose="02020604070405020304" pitchFamily="18" charset="0"/>
                <a:cs typeface="Aptos Serif" panose="02020604070405020304" pitchFamily="18" charset="0"/>
              </a:rPr>
              <a:t>Fair</a:t>
            </a:r>
            <a:r>
              <a:rPr lang="fr-FR" noProof="0" dirty="0">
                <a:latin typeface="Aptos Serif" panose="02020604070405020304" pitchFamily="18" charset="0"/>
                <a:cs typeface="Aptos Serif" panose="02020604070405020304" pitchFamily="18" charset="0"/>
              </a:rPr>
              <a:t> Wear </a:t>
            </a:r>
            <a:r>
              <a:rPr lang="fr-FR" noProof="0" dirty="0" err="1">
                <a:latin typeface="Aptos Serif" panose="02020604070405020304" pitchFamily="18" charset="0"/>
                <a:cs typeface="Aptos Serif" panose="02020604070405020304" pitchFamily="18" charset="0"/>
              </a:rPr>
              <a:t>Foundation</a:t>
            </a:r>
            <a:endParaRPr lang="fr-FR" noProof="0" dirty="0">
              <a:latin typeface="Aptos Serif" panose="02020604070405020304" pitchFamily="18" charset="0"/>
              <a:cs typeface="Aptos Serif" panose="02020604070405020304" pitchFamily="18" charset="0"/>
            </a:endParaRPr>
          </a:p>
        </p:txBody>
      </p:sp>
      <p:sp>
        <p:nvSpPr>
          <p:cNvPr id="540" name="Google Shape;540;p71"/>
          <p:cNvSpPr txBox="1">
            <a:spLocks noGrp="1"/>
          </p:cNvSpPr>
          <p:nvPr>
            <p:ph type="body" idx="1"/>
          </p:nvPr>
        </p:nvSpPr>
        <p:spPr>
          <a:xfrm>
            <a:off x="594359" y="2281918"/>
            <a:ext cx="8041641" cy="3708517"/>
          </a:xfrm>
          <a:prstGeom prst="rect">
            <a:avLst/>
          </a:prstGeom>
          <a:noFill/>
          <a:ln>
            <a:noFill/>
          </a:ln>
        </p:spPr>
        <p:txBody>
          <a:bodyPr spcFirstLastPara="1" wrap="square" lIns="0" tIns="228600" rIns="0" bIns="0" anchor="t" anchorCtr="0">
            <a:normAutofit fontScale="92500" lnSpcReduction="20000"/>
          </a:bodyPr>
          <a:lstStyle/>
          <a:p>
            <a:pPr marL="571500" lvl="0" indent="-342900" algn="l" rtl="0">
              <a:lnSpc>
                <a:spcPct val="120000"/>
              </a:lnSpc>
              <a:spcBef>
                <a:spcPts val="400"/>
              </a:spcBef>
              <a:spcAft>
                <a:spcPts val="0"/>
              </a:spcAft>
              <a:buSzPct val="181818"/>
              <a:buFont typeface="Arial" panose="020B0604020202020204" pitchFamily="34" charset="0"/>
              <a:buChar char="•"/>
            </a:pPr>
            <a:r>
              <a:rPr lang="fr-FR" sz="1800" noProof="0" dirty="0">
                <a:latin typeface="Aptos" panose="020B0004020202020204" pitchFamily="34" charset="0"/>
              </a:rPr>
              <a:t>Initiative indépendante d’une pluralité de parties prenantes</a:t>
            </a:r>
          </a:p>
          <a:p>
            <a:pPr marL="571500" lvl="0" indent="-342900" algn="l" rtl="0">
              <a:lnSpc>
                <a:spcPct val="120000"/>
              </a:lnSpc>
              <a:spcBef>
                <a:spcPts val="400"/>
              </a:spcBef>
              <a:spcAft>
                <a:spcPts val="0"/>
              </a:spcAft>
              <a:buSzPct val="181818"/>
              <a:buFont typeface="Arial" panose="020B0604020202020204" pitchFamily="34" charset="0"/>
              <a:buChar char="•"/>
            </a:pPr>
            <a:r>
              <a:rPr lang="fr-FR" sz="1800" noProof="0" dirty="0">
                <a:latin typeface="Aptos" panose="020B0004020202020204" pitchFamily="34" charset="0"/>
              </a:rPr>
              <a:t>Objectif: promotion de conditions de travail décentes le long de toute la chaîne logistique</a:t>
            </a:r>
          </a:p>
          <a:p>
            <a:pPr marL="571500" lvl="0" indent="-342900" algn="l" rtl="0">
              <a:lnSpc>
                <a:spcPct val="120000"/>
              </a:lnSpc>
              <a:spcBef>
                <a:spcPts val="400"/>
              </a:spcBef>
              <a:spcAft>
                <a:spcPts val="0"/>
              </a:spcAft>
              <a:buSzPct val="181818"/>
              <a:buFont typeface="Arial" panose="020B0604020202020204" pitchFamily="34" charset="0"/>
              <a:buChar char="•"/>
            </a:pPr>
            <a:r>
              <a:rPr lang="fr-FR" sz="1800" noProof="0" dirty="0">
                <a:latin typeface="Aptos" panose="020B0004020202020204" pitchFamily="34" charset="0"/>
              </a:rPr>
              <a:t>Les entreprises membres s’engagent à respecter le code de conduite FWF dans leurs propres entreprises et auprès de leurs fournisseurs. </a:t>
            </a:r>
          </a:p>
          <a:p>
            <a:pPr marL="571500" lvl="0" indent="-342900" algn="l" rtl="0">
              <a:lnSpc>
                <a:spcPct val="120000"/>
              </a:lnSpc>
              <a:spcBef>
                <a:spcPts val="400"/>
              </a:spcBef>
              <a:spcAft>
                <a:spcPts val="0"/>
              </a:spcAft>
              <a:buSzPct val="181818"/>
              <a:buFont typeface="Arial" panose="020B0604020202020204" pitchFamily="34" charset="0"/>
              <a:buChar char="•"/>
            </a:pPr>
            <a:r>
              <a:rPr lang="fr-FR" sz="1800" noProof="0" dirty="0">
                <a:latin typeface="Aptos" panose="020B0004020202020204" pitchFamily="34" charset="0"/>
              </a:rPr>
              <a:t>Le code de conduite FWF s’appuie sur les normes fondamentales de travail de l’OIT, sur d’autres normes de l’OIT et sur le code de conduite de Clean </a:t>
            </a:r>
            <a:r>
              <a:rPr lang="fr-FR" sz="1800" noProof="0" dirty="0" err="1">
                <a:latin typeface="Aptos" panose="020B0004020202020204" pitchFamily="34" charset="0"/>
              </a:rPr>
              <a:t>Clothes</a:t>
            </a:r>
            <a:r>
              <a:rPr lang="fr-FR" sz="1800" noProof="0" dirty="0">
                <a:latin typeface="Aptos" panose="020B0004020202020204" pitchFamily="34" charset="0"/>
              </a:rPr>
              <a:t> Campaign</a:t>
            </a:r>
          </a:p>
          <a:p>
            <a:pPr marL="571500" lvl="0" indent="-342900" algn="l" rtl="0">
              <a:lnSpc>
                <a:spcPct val="120000"/>
              </a:lnSpc>
              <a:spcBef>
                <a:spcPts val="400"/>
              </a:spcBef>
              <a:spcAft>
                <a:spcPts val="0"/>
              </a:spcAft>
              <a:buSzPct val="181818"/>
              <a:buFont typeface="Arial" panose="020B0604020202020204" pitchFamily="34" charset="0"/>
              <a:buChar char="•"/>
            </a:pPr>
            <a:r>
              <a:rPr lang="fr-FR" sz="1800" noProof="0" dirty="0">
                <a:latin typeface="Aptos" panose="020B0004020202020204" pitchFamily="34" charset="0"/>
              </a:rPr>
              <a:t>Mise en œuvre des codes de conduite au cours d’un processus conjoint entre FWF et les entreprises</a:t>
            </a:r>
          </a:p>
          <a:p>
            <a:pPr marL="571500" lvl="0" indent="-342900" algn="l" rtl="0">
              <a:lnSpc>
                <a:spcPct val="120000"/>
              </a:lnSpc>
              <a:spcBef>
                <a:spcPts val="400"/>
              </a:spcBef>
              <a:spcAft>
                <a:spcPts val="0"/>
              </a:spcAft>
              <a:buSzPct val="181818"/>
              <a:buFont typeface="Arial" panose="020B0604020202020204" pitchFamily="34" charset="0"/>
              <a:buChar char="•"/>
            </a:pPr>
            <a:r>
              <a:rPr lang="fr-FR" sz="1800" noProof="0" dirty="0">
                <a:latin typeface="Aptos" panose="020B0004020202020204" pitchFamily="34" charset="0"/>
              </a:rPr>
              <a:t>Le respect des règles et des critères est surveillé par des audits réguliers indépendants. </a:t>
            </a:r>
          </a:p>
        </p:txBody>
      </p:sp>
      <p:pic>
        <p:nvPicPr>
          <p:cNvPr id="541" name="Google Shape;541;p71"/>
          <p:cNvPicPr preferRelativeResize="0"/>
          <p:nvPr/>
        </p:nvPicPr>
        <p:blipFill rotWithShape="1">
          <a:blip r:embed="rId3">
            <a:alphaModFix/>
          </a:blip>
          <a:srcRect/>
          <a:stretch/>
        </p:blipFill>
        <p:spPr>
          <a:xfrm>
            <a:off x="9174013" y="2971286"/>
            <a:ext cx="2592288" cy="25922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2"/>
          <p:cNvSpPr txBox="1">
            <a:spLocks noGrp="1"/>
          </p:cNvSpPr>
          <p:nvPr>
            <p:ph type="title"/>
          </p:nvPr>
        </p:nvSpPr>
        <p:spPr>
          <a:xfrm>
            <a:off x="604870" y="43752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Labels pour papier</a:t>
            </a:r>
          </a:p>
        </p:txBody>
      </p:sp>
      <p:graphicFrame>
        <p:nvGraphicFramePr>
          <p:cNvPr id="547" name="Google Shape;547;p72"/>
          <p:cNvGraphicFramePr/>
          <p:nvPr>
            <p:extLst>
              <p:ext uri="{D42A27DB-BD31-4B8C-83A1-F6EECF244321}">
                <p14:modId xmlns:p14="http://schemas.microsoft.com/office/powerpoint/2010/main" val="1131448609"/>
              </p:ext>
            </p:extLst>
          </p:nvPr>
        </p:nvGraphicFramePr>
        <p:xfrm>
          <a:off x="705394" y="2206567"/>
          <a:ext cx="10657175" cy="4546670"/>
        </p:xfrm>
        <a:graphic>
          <a:graphicData uri="http://schemas.openxmlformats.org/drawingml/2006/table">
            <a:tbl>
              <a:tblPr firstRow="1" bandRow="1">
                <a:noFill/>
                <a:tableStyleId>{CAD71708-5FC3-49D6-AE34-2200723A30A2}</a:tableStyleId>
              </a:tblPr>
              <a:tblGrid>
                <a:gridCol w="1656175">
                  <a:extLst>
                    <a:ext uri="{9D8B030D-6E8A-4147-A177-3AD203B41FA5}">
                      <a16:colId xmlns:a16="http://schemas.microsoft.com/office/drawing/2014/main" val="20000"/>
                    </a:ext>
                  </a:extLst>
                </a:gridCol>
                <a:gridCol w="9001000">
                  <a:extLst>
                    <a:ext uri="{9D8B030D-6E8A-4147-A177-3AD203B41FA5}">
                      <a16:colId xmlns:a16="http://schemas.microsoft.com/office/drawing/2014/main" val="20001"/>
                    </a:ext>
                  </a:extLst>
                </a:gridCol>
              </a:tblGrid>
              <a:tr h="876050">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400" b="0" u="none" strike="noStrike" cap="none" noProof="0" dirty="0">
                          <a:solidFill>
                            <a:schemeClr val="dk1"/>
                          </a:solidFill>
                          <a:latin typeface="Aptos" panose="020B0004020202020204" pitchFamily="34" charset="0"/>
                        </a:rPr>
                        <a:t>L’Ange bleu</a:t>
                      </a:r>
                      <a:endParaRPr lang="fr-FR" noProof="0" dirty="0">
                        <a:latin typeface="Aptos" panose="020B0004020202020204" pitchFamily="34" charset="0"/>
                      </a:endParaRPr>
                    </a:p>
                    <a:p>
                      <a:pPr marL="0" marR="0" lvl="0" indent="0" algn="l" rtl="0">
                        <a:lnSpc>
                          <a:spcPct val="100000"/>
                        </a:lnSpc>
                        <a:spcBef>
                          <a:spcPts val="0"/>
                        </a:spcBef>
                        <a:spcAft>
                          <a:spcPts val="0"/>
                        </a:spcAft>
                        <a:buNone/>
                      </a:pPr>
                      <a:r>
                        <a:rPr lang="fr-FR" sz="1400" b="0" u="none" strike="noStrike" cap="none" noProof="0" dirty="0">
                          <a:solidFill>
                            <a:schemeClr val="dk1"/>
                          </a:solidFill>
                          <a:latin typeface="Aptos" panose="020B0004020202020204" pitchFamily="34" charset="0"/>
                        </a:rPr>
                        <a:t>100 % de papier recyclé, 65 % de matière première de basse qualité, sans chlore, sans agents d’azurage optique, halocarbures ou autres produits chimiques</a:t>
                      </a:r>
                      <a:endParaRPr lang="fr-FR" noProof="0"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400" b="0" i="0" u="sng" strike="noStrike" cap="none" noProof="0" dirty="0">
                          <a:solidFill>
                            <a:srgbClr val="FFFFFF"/>
                          </a:solidFill>
                          <a:latin typeface="Aptos"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https://www.blauer-engel.de/en</a:t>
                      </a:r>
                      <a:r>
                        <a:rPr lang="fr-FR" sz="1400" b="0" i="0" u="none" strike="noStrike" cap="none" noProof="0" dirty="0">
                          <a:solidFill>
                            <a:schemeClr val="dk1"/>
                          </a:solidFill>
                          <a:latin typeface="Aptos" panose="020B0004020202020204" pitchFamily="34" charset="0"/>
                          <a:ea typeface="Arial"/>
                          <a:cs typeface="Arial"/>
                          <a:sym typeface="Arial"/>
                        </a:rPr>
                        <a:t> </a:t>
                      </a:r>
                      <a:endParaRPr lang="fr-FR" sz="14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21250">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noProof="0" dirty="0">
                          <a:latin typeface="Aptos" panose="020B0004020202020204" pitchFamily="34" charset="0"/>
                        </a:rPr>
                        <a:t>Ecolabel européen</a:t>
                      </a:r>
                    </a:p>
                    <a:p>
                      <a:pPr marL="0" marR="0" lvl="0" indent="0" algn="l" rtl="0">
                        <a:lnSpc>
                          <a:spcPct val="100000"/>
                        </a:lnSpc>
                        <a:spcBef>
                          <a:spcPts val="0"/>
                        </a:spcBef>
                        <a:spcAft>
                          <a:spcPts val="0"/>
                        </a:spcAft>
                        <a:buClr>
                          <a:srgbClr val="000000"/>
                        </a:buClr>
                        <a:buSzPts val="1400"/>
                        <a:buFont typeface="Arial"/>
                        <a:buNone/>
                      </a:pPr>
                      <a:r>
                        <a:rPr lang="fr-FR" sz="1400" u="none" strike="noStrike" cap="none" noProof="0" dirty="0">
                          <a:latin typeface="Aptos" panose="020B0004020202020204" pitchFamily="34" charset="0"/>
                        </a:rPr>
                        <a:t>Pollution réduite de l’eau et l’air, en comparaison avec une fabrication conventionnelle</a:t>
                      </a:r>
                      <a:br>
                        <a:rPr lang="fr-FR" sz="1400" u="none" strike="noStrike" cap="none" noProof="0" dirty="0">
                          <a:latin typeface="Aptos" panose="020B0004020202020204" pitchFamily="34" charset="0"/>
                        </a:rPr>
                      </a:br>
                      <a:r>
                        <a:rPr lang="fr-FR" sz="1400" b="0" i="0" u="sng" strike="noStrike" cap="none" noProof="0" dirty="0">
                          <a:solidFill>
                            <a:schemeClr val="hlink"/>
                          </a:solidFill>
                          <a:latin typeface="Aptos" panose="020B0004020202020204" pitchFamily="34" charset="0"/>
                          <a:hlinkClick r:id="rId4"/>
                        </a:rPr>
                        <a:t>https://environment.ec.europa.eu/topics/circular-economy/eu-ecolabel_en </a:t>
                      </a:r>
                      <a:r>
                        <a:rPr lang="fr-FR" sz="1400" b="0" i="0" u="none" strike="noStrike" cap="none" noProof="0" dirty="0">
                          <a:latin typeface="Aptos" panose="020B0004020202020204" pitchFamily="34" charset="0"/>
                        </a:rPr>
                        <a:t> </a:t>
                      </a:r>
                      <a:endParaRPr lang="fr-FR"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730325">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400" u="none" strike="noStrike" cap="none" noProof="0" dirty="0">
                          <a:latin typeface="Aptos" panose="020B0004020202020204" pitchFamily="34" charset="0"/>
                        </a:rPr>
                        <a:t>Forest </a:t>
                      </a:r>
                      <a:r>
                        <a:rPr lang="fr-FR" sz="1400" u="none" strike="noStrike" cap="none" noProof="0" dirty="0" err="1">
                          <a:latin typeface="Aptos" panose="020B0004020202020204" pitchFamily="34" charset="0"/>
                        </a:rPr>
                        <a:t>Stewardship</a:t>
                      </a:r>
                      <a:r>
                        <a:rPr lang="fr-FR" sz="1400" u="none" strike="noStrike" cap="none" noProof="0" dirty="0">
                          <a:latin typeface="Aptos" panose="020B0004020202020204" pitchFamily="34" charset="0"/>
                        </a:rPr>
                        <a:t> Council</a:t>
                      </a:r>
                      <a:endParaRPr lang="fr-FR" noProof="0" dirty="0">
                        <a:latin typeface="Aptos" panose="020B0004020202020204" pitchFamily="34" charset="0"/>
                      </a:endParaRPr>
                    </a:p>
                    <a:p>
                      <a:pPr marL="0" marR="0" lvl="0" indent="0" algn="l" rtl="0">
                        <a:lnSpc>
                          <a:spcPct val="100000"/>
                        </a:lnSpc>
                        <a:spcBef>
                          <a:spcPts val="0"/>
                        </a:spcBef>
                        <a:spcAft>
                          <a:spcPts val="0"/>
                        </a:spcAft>
                        <a:buNone/>
                      </a:pPr>
                      <a:r>
                        <a:rPr lang="fr-FR" sz="1400" u="none" strike="noStrike" cap="none" noProof="0" dirty="0">
                          <a:latin typeface="Aptos" panose="020B0004020202020204" pitchFamily="34" charset="0"/>
                        </a:rPr>
                        <a:t>Mélange FSC 70 % provenant de forêts certifiées ou de vieux papiers, 100 % de vieux papiers recyclés</a:t>
                      </a:r>
                      <a:endParaRPr lang="fr-FR" noProof="0" dirty="0">
                        <a:latin typeface="Aptos" panose="020B0004020202020204" pitchFamily="34" charset="0"/>
                      </a:endParaRPr>
                    </a:p>
                    <a:p>
                      <a:pPr marL="0" marR="0" lvl="0" indent="0" algn="l" rtl="0">
                        <a:lnSpc>
                          <a:spcPct val="100000"/>
                        </a:lnSpc>
                        <a:spcBef>
                          <a:spcPts val="0"/>
                        </a:spcBef>
                        <a:spcAft>
                          <a:spcPts val="0"/>
                        </a:spcAft>
                        <a:buNone/>
                      </a:pPr>
                      <a:r>
                        <a:rPr lang="fr-FR" sz="1400" u="sng" strike="noStrike" cap="none" noProof="0"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http://www.fsc.org</a:t>
                      </a:r>
                      <a:endParaRPr lang="fr-FR" sz="14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859825">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noProof="0" dirty="0">
                          <a:latin typeface="Aptos" panose="020B0004020202020204" pitchFamily="34" charset="0"/>
                        </a:rPr>
                        <a:t>Ecolabel nordique / Cygne blanc</a:t>
                      </a:r>
                      <a:endParaRPr lang="fr-FR" noProof="0"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400" u="none" strike="noStrike" cap="none" noProof="0" dirty="0">
                          <a:latin typeface="Aptos" panose="020B0004020202020204" pitchFamily="34" charset="0"/>
                        </a:rPr>
                        <a:t>50 % des fibres de provenance certifiée</a:t>
                      </a:r>
                      <a:br>
                        <a:rPr lang="fr-FR" sz="1400" u="none" strike="noStrike" cap="none" noProof="0" dirty="0">
                          <a:latin typeface="Aptos" panose="020B0004020202020204" pitchFamily="34" charset="0"/>
                        </a:rPr>
                      </a:br>
                      <a:r>
                        <a:rPr lang="fr-FR" sz="1400" u="sng" strike="noStrike" cap="none" noProof="0" dirty="0">
                          <a:solidFill>
                            <a:schemeClr val="hlink"/>
                          </a:solidFill>
                          <a:latin typeface="Aptos" panose="020B0004020202020204" pitchFamily="34" charset="0"/>
                          <a:hlinkClick r:id="rId6"/>
                        </a:rPr>
                        <a:t>http://www.nordic-ecolabel.org </a:t>
                      </a:r>
                      <a:r>
                        <a:rPr lang="fr-FR" sz="1400" u="none" strike="noStrike" cap="none" noProof="0" dirty="0">
                          <a:latin typeface="Aptos" panose="020B0004020202020204" pitchFamily="34" charset="0"/>
                        </a:rPr>
                        <a:t> </a:t>
                      </a: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1089175">
                <a:tc>
                  <a:txBody>
                    <a:bodyPr/>
                    <a:lstStyle/>
                    <a:p>
                      <a:pPr marL="0" marR="0" lvl="0" indent="0" algn="l" rtl="0">
                        <a:lnSpc>
                          <a:spcPct val="100000"/>
                        </a:lnSpc>
                        <a:spcBef>
                          <a:spcPts val="0"/>
                        </a:spcBef>
                        <a:spcAft>
                          <a:spcPts val="0"/>
                        </a:spcAft>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noProof="0" dirty="0">
                          <a:latin typeface="Aptos" panose="020B0004020202020204" pitchFamily="34" charset="0"/>
                        </a:rPr>
                        <a:t>Programme de reconnaissance des certifications forestières </a:t>
                      </a:r>
                      <a:r>
                        <a:rPr lang="fr-FR" sz="1400" b="0" u="none" strike="noStrike" cap="none" noProof="0" dirty="0">
                          <a:solidFill>
                            <a:schemeClr val="dk1"/>
                          </a:solidFill>
                          <a:latin typeface="Aptos" panose="020B0004020202020204" pitchFamily="34" charset="0"/>
                          <a:ea typeface="Arial"/>
                          <a:cs typeface="Arial"/>
                          <a:sym typeface="Arial"/>
                        </a:rPr>
                        <a:t>PEFC</a:t>
                      </a:r>
                      <a:endParaRPr lang="fr-FR" noProof="0" dirty="0">
                        <a:latin typeface="Aptos" panose="020B0004020202020204" pitchFamily="34" charset="0"/>
                      </a:endParaRPr>
                    </a:p>
                    <a:p>
                      <a:pPr marL="0" marR="0" lvl="0" indent="0" algn="l" rtl="0">
                        <a:lnSpc>
                          <a:spcPct val="100000"/>
                        </a:lnSpc>
                        <a:spcBef>
                          <a:spcPts val="0"/>
                        </a:spcBef>
                        <a:spcAft>
                          <a:spcPts val="0"/>
                        </a:spcAft>
                        <a:buNone/>
                      </a:pPr>
                      <a:r>
                        <a:rPr lang="fr-FR" sz="1400" u="none" strike="noStrike" cap="none" noProof="0" dirty="0">
                          <a:solidFill>
                            <a:schemeClr val="dk1"/>
                          </a:solidFill>
                          <a:latin typeface="Aptos" panose="020B0004020202020204" pitchFamily="34" charset="0"/>
                          <a:ea typeface="Arial"/>
                          <a:cs typeface="Arial"/>
                          <a:sym typeface="Arial"/>
                        </a:rPr>
                        <a:t>Certifié PEFC (70 % de forêts certifiées), recyclé PEFC 70 % de matière recyclée, PEFC régional</a:t>
                      </a:r>
                      <a:endParaRPr lang="fr-FR" noProof="0"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400" b="0" i="0" u="sng" strike="noStrike" cap="none" noProof="0" dirty="0">
                          <a:solidFill>
                            <a:schemeClr val="dk1"/>
                          </a:solidFill>
                          <a:latin typeface="Aptos" panose="020B0004020202020204" pitchFamily="34" charset="0"/>
                          <a:hlinkClick r:id="rId7">
                            <a:extLst>
                              <a:ext uri="{A12FA001-AC4F-418D-AE19-62706E023703}">
                                <ahyp:hlinkClr xmlns:ahyp="http://schemas.microsoft.com/office/drawing/2018/hyperlinkcolor" val="tx"/>
                              </a:ext>
                            </a:extLst>
                          </a:hlinkClick>
                        </a:rPr>
                        <a:t>https://pefc.org/</a:t>
                      </a:r>
                      <a:r>
                        <a:rPr lang="fr-FR" sz="1400" b="0" i="0" u="none" strike="noStrike" cap="none" noProof="0" dirty="0">
                          <a:solidFill>
                            <a:schemeClr val="dk1"/>
                          </a:solidFill>
                          <a:latin typeface="Aptos" panose="020B0004020202020204" pitchFamily="34" charset="0"/>
                        </a:rPr>
                        <a:t> </a:t>
                      </a:r>
                      <a:endParaRPr lang="fr-FR" sz="1400" u="none" strike="noStrike" cap="none" noProof="0" dirty="0">
                        <a:latin typeface="Aptos" panose="020B0004020202020204" pitchFamily="34" charset="0"/>
                      </a:endParaRPr>
                    </a:p>
                  </a:txBody>
                  <a:tcPr marL="91450" marR="91450" marT="45725" marB="45725">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548" name="Google Shape;548;p72"/>
          <p:cNvPicPr preferRelativeResize="0"/>
          <p:nvPr/>
        </p:nvPicPr>
        <p:blipFill rotWithShape="1">
          <a:blip r:embed="rId8">
            <a:alphaModFix/>
          </a:blip>
          <a:srcRect/>
          <a:stretch/>
        </p:blipFill>
        <p:spPr>
          <a:xfrm>
            <a:off x="1136341" y="3172883"/>
            <a:ext cx="828675" cy="828675"/>
          </a:xfrm>
          <a:prstGeom prst="rect">
            <a:avLst/>
          </a:prstGeom>
          <a:noFill/>
          <a:ln>
            <a:noFill/>
          </a:ln>
        </p:spPr>
      </p:pic>
      <p:pic>
        <p:nvPicPr>
          <p:cNvPr id="549" name="Google Shape;549;p72" descr="Nordischer Schwan"/>
          <p:cNvPicPr preferRelativeResize="0"/>
          <p:nvPr/>
        </p:nvPicPr>
        <p:blipFill rotWithShape="1">
          <a:blip r:embed="rId9">
            <a:alphaModFix/>
          </a:blip>
          <a:srcRect/>
          <a:stretch/>
        </p:blipFill>
        <p:spPr>
          <a:xfrm>
            <a:off x="1136341" y="4861146"/>
            <a:ext cx="727474" cy="727474"/>
          </a:xfrm>
          <a:prstGeom prst="rect">
            <a:avLst/>
          </a:prstGeom>
          <a:noFill/>
          <a:ln>
            <a:noFill/>
          </a:ln>
        </p:spPr>
      </p:pic>
      <p:pic>
        <p:nvPicPr>
          <p:cNvPr id="550" name="Google Shape;550;p72"/>
          <p:cNvPicPr preferRelativeResize="0"/>
          <p:nvPr/>
        </p:nvPicPr>
        <p:blipFill rotWithShape="1">
          <a:blip r:embed="rId10">
            <a:alphaModFix/>
          </a:blip>
          <a:srcRect/>
          <a:stretch/>
        </p:blipFill>
        <p:spPr>
          <a:xfrm>
            <a:off x="1244545" y="4117311"/>
            <a:ext cx="546972" cy="623694"/>
          </a:xfrm>
          <a:prstGeom prst="rect">
            <a:avLst/>
          </a:prstGeom>
          <a:noFill/>
          <a:ln>
            <a:noFill/>
          </a:ln>
        </p:spPr>
      </p:pic>
      <p:pic>
        <p:nvPicPr>
          <p:cNvPr id="551" name="Google Shape;551;p72"/>
          <p:cNvPicPr preferRelativeResize="0"/>
          <p:nvPr/>
        </p:nvPicPr>
        <p:blipFill rotWithShape="1">
          <a:blip r:embed="rId11">
            <a:alphaModFix/>
          </a:blip>
          <a:srcRect/>
          <a:stretch/>
        </p:blipFill>
        <p:spPr>
          <a:xfrm>
            <a:off x="705394" y="2245068"/>
            <a:ext cx="1690570" cy="848020"/>
          </a:xfrm>
          <a:prstGeom prst="rect">
            <a:avLst/>
          </a:prstGeom>
          <a:noFill/>
          <a:ln>
            <a:noFill/>
          </a:ln>
        </p:spPr>
      </p:pic>
      <p:pic>
        <p:nvPicPr>
          <p:cNvPr id="552" name="Google Shape;552;p72"/>
          <p:cNvPicPr preferRelativeResize="0"/>
          <p:nvPr/>
        </p:nvPicPr>
        <p:blipFill rotWithShape="1">
          <a:blip r:embed="rId12">
            <a:alphaModFix/>
          </a:blip>
          <a:srcRect/>
          <a:stretch/>
        </p:blipFill>
        <p:spPr>
          <a:xfrm>
            <a:off x="1231519" y="5807191"/>
            <a:ext cx="537118" cy="7274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3"/>
          <p:cNvSpPr txBox="1">
            <a:spLocks noGrp="1"/>
          </p:cNvSpPr>
          <p:nvPr>
            <p:ph type="title"/>
          </p:nvPr>
        </p:nvSpPr>
        <p:spPr>
          <a:xfrm>
            <a:off x="594359" y="348422"/>
            <a:ext cx="8507599"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 de référence – Ange bleu</a:t>
            </a:r>
          </a:p>
        </p:txBody>
      </p:sp>
      <p:sp>
        <p:nvSpPr>
          <p:cNvPr id="558" name="Google Shape;558;p73"/>
          <p:cNvSpPr txBox="1">
            <a:spLocks noGrp="1"/>
          </p:cNvSpPr>
          <p:nvPr>
            <p:ph type="body" idx="1"/>
          </p:nvPr>
        </p:nvSpPr>
        <p:spPr>
          <a:xfrm>
            <a:off x="594359" y="2281918"/>
            <a:ext cx="8847353" cy="3708517"/>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400"/>
              </a:spcBef>
              <a:spcAft>
                <a:spcPts val="0"/>
              </a:spcAft>
              <a:buSzPct val="160000"/>
              <a:buFont typeface="Arial" panose="020B0604020202020204" pitchFamily="34" charset="0"/>
              <a:buChar char="•"/>
            </a:pPr>
            <a:r>
              <a:rPr lang="fr-FR" noProof="0" dirty="0">
                <a:latin typeface="Aptos" panose="020B0004020202020204" pitchFamily="34" charset="0"/>
              </a:rPr>
              <a:t>L’Ange bleu (RAL-UZ 14 / papier recyclé) exige que 70% des fibres de papier proviennent de vieux papiers, dont 65 % de vieux papiers de qualité moindre. Cela garantit plusieurs tours de recyclage et donc une exploitation optimale du bois en tant que matière première. </a:t>
            </a:r>
          </a:p>
          <a:p>
            <a:pPr marL="571500" lvl="0" indent="-342900" algn="l" rtl="0">
              <a:lnSpc>
                <a:spcPct val="120000"/>
              </a:lnSpc>
              <a:spcBef>
                <a:spcPts val="400"/>
              </a:spcBef>
              <a:spcAft>
                <a:spcPts val="0"/>
              </a:spcAft>
              <a:buSzPct val="160000"/>
              <a:buFont typeface="Arial" panose="020B0604020202020204" pitchFamily="34" charset="0"/>
              <a:buChar char="•"/>
            </a:pPr>
            <a:r>
              <a:rPr lang="fr-FR" noProof="0" dirty="0">
                <a:latin typeface="Aptos" panose="020B0004020202020204" pitchFamily="34" charset="0"/>
              </a:rPr>
              <a:t>Sans chlore, sans agents d’azurage optique, halocarbures ou autres produits chimiques. </a:t>
            </a:r>
          </a:p>
          <a:p>
            <a:pPr marL="571500" lvl="0" indent="-342900" algn="l" rtl="0">
              <a:lnSpc>
                <a:spcPct val="120000"/>
              </a:lnSpc>
              <a:spcBef>
                <a:spcPts val="400"/>
              </a:spcBef>
              <a:spcAft>
                <a:spcPts val="0"/>
              </a:spcAft>
              <a:buSzPct val="160000"/>
              <a:buFont typeface="Arial" panose="020B0604020202020204" pitchFamily="34" charset="0"/>
              <a:buChar char="•"/>
            </a:pPr>
            <a:r>
              <a:rPr lang="fr-FR" noProof="0" dirty="0">
                <a:latin typeface="Aptos" panose="020B0004020202020204" pitchFamily="34" charset="0"/>
              </a:rPr>
              <a:t>La qualité du produit fini doit être la plus élevée possible en matière de fonctionnalité et d’impression par exemple. La durée de vie des papiers recyclés est de plusieurs centaines d’années et garantit une longue conservation. </a:t>
            </a:r>
          </a:p>
          <a:p>
            <a:pPr marL="571500" lvl="0" indent="-342900" algn="l" rtl="0">
              <a:lnSpc>
                <a:spcPct val="120000"/>
              </a:lnSpc>
              <a:spcBef>
                <a:spcPts val="400"/>
              </a:spcBef>
              <a:spcAft>
                <a:spcPts val="0"/>
              </a:spcAft>
              <a:buSzPct val="160000"/>
              <a:buFont typeface="Arial" panose="020B0604020202020204" pitchFamily="34" charset="0"/>
              <a:buChar char="•"/>
            </a:pPr>
            <a:r>
              <a:rPr lang="fr-FR" noProof="0" dirty="0">
                <a:latin typeface="Aptos" panose="020B0004020202020204" pitchFamily="34" charset="0"/>
              </a:rPr>
              <a:t>Recommandation: le label garantit la mise en valeur des vieux papiers et limite strictement l’emploi de produits chimiques. </a:t>
            </a:r>
          </a:p>
        </p:txBody>
      </p:sp>
      <p:pic>
        <p:nvPicPr>
          <p:cNvPr id="559" name="Google Shape;559;p73"/>
          <p:cNvPicPr preferRelativeResize="0"/>
          <p:nvPr/>
        </p:nvPicPr>
        <p:blipFill rotWithShape="1">
          <a:blip r:embed="rId3">
            <a:alphaModFix/>
          </a:blip>
          <a:srcRect/>
          <a:stretch/>
        </p:blipFill>
        <p:spPr>
          <a:xfrm>
            <a:off x="8900030" y="1601940"/>
            <a:ext cx="3027036" cy="151841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fr-FR" sz="5400" noProof="0" dirty="0">
                <a:latin typeface="Aptos Serif" panose="02020604070405020304" pitchFamily="18" charset="0"/>
                <a:cs typeface="Aptos Serif" panose="02020604070405020304" pitchFamily="18" charset="0"/>
              </a:rPr>
              <a:t>Merci pour votre attention</a:t>
            </a:r>
            <a:r>
              <a:rPr lang="de-DE" sz="5400" dirty="0">
                <a:latin typeface="Aptos Serif" panose="02020604070405020304" pitchFamily="18" charset="0"/>
                <a:cs typeface="Aptos Serif" panose="02020604070405020304" pitchFamily="18" charset="0"/>
              </a:rPr>
              <a:t>!</a:t>
            </a:r>
            <a:endParaRPr dirty="0">
              <a:latin typeface="Aptos Serif" panose="02020604070405020304" pitchFamily="18" charset="0"/>
              <a:cs typeface="Aptos Serif" panose="02020604070405020304" pitchFamily="18" charset="0"/>
            </a:endParaRPr>
          </a:p>
        </p:txBody>
      </p:sp>
      <p:pic>
        <p:nvPicPr>
          <p:cNvPr id="566" name="Google Shape;566;p15" descr="Ein Bild, das Text, Schrift, Screenshot, Grafiken enthält.&#10;&#10;Automatisch generierte Beschreibung"/>
          <p:cNvPicPr preferRelativeResize="0"/>
          <p:nvPr/>
        </p:nvPicPr>
        <p:blipFill rotWithShape="1">
          <a:blip r:embed="rId3">
            <a:alphaModFix/>
          </a:blip>
          <a:srcRect/>
          <a:stretch/>
        </p:blipFill>
        <p:spPr>
          <a:xfrm>
            <a:off x="6632794" y="4866944"/>
            <a:ext cx="5273749" cy="1904297"/>
          </a:xfrm>
          <a:prstGeom prst="rect">
            <a:avLst/>
          </a:prstGeom>
          <a:noFill/>
          <a:ln>
            <a:noFill/>
          </a:ln>
        </p:spPr>
      </p:pic>
      <p:pic>
        <p:nvPicPr>
          <p:cNvPr id="2" name="Grafik 1" descr="Ein Bild, das Text, Screenshot, Schrift enthält.&#10;&#10;KI-generierte Inhalte können fehlerhaft sein.">
            <a:extLst>
              <a:ext uri="{FF2B5EF4-FFF2-40B4-BE49-F238E27FC236}">
                <a16:creationId xmlns:a16="http://schemas.microsoft.com/office/drawing/2014/main" id="{E218FC57-32CC-0E52-0FEC-A5831A2D31A5}"/>
              </a:ext>
            </a:extLst>
          </p:cNvPr>
          <p:cNvPicPr>
            <a:picLocks noChangeAspect="1"/>
          </p:cNvPicPr>
          <p:nvPr/>
        </p:nvPicPr>
        <p:blipFill>
          <a:blip r:embed="rId4"/>
          <a:stretch>
            <a:fillRect/>
          </a:stretch>
        </p:blipFill>
        <p:spPr>
          <a:xfrm>
            <a:off x="234511" y="5271093"/>
            <a:ext cx="3674876" cy="1469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594360" y="488335"/>
            <a:ext cx="6479102"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br>
              <a:rPr lang="de-DE" dirty="0">
                <a:latin typeface="Aptos Serif" panose="02020604070405020304" pitchFamily="18" charset="0"/>
                <a:cs typeface="Aptos Serif" panose="02020604070405020304" pitchFamily="18" charset="0"/>
              </a:rPr>
            </a:br>
            <a:br>
              <a:rPr lang="de-DE"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1. Labels, certifications, systèmes de gestion – comment sortir de la jungle</a:t>
            </a:r>
            <a:endParaRPr dirty="0">
              <a:latin typeface="Aptos Serif" panose="02020604070405020304" pitchFamily="18" charset="0"/>
              <a:cs typeface="Aptos Serif" panose="02020604070405020304" pitchFamily="18" charset="0"/>
            </a:endParaRPr>
          </a:p>
        </p:txBody>
      </p:sp>
      <p:sp>
        <p:nvSpPr>
          <p:cNvPr id="157" name="Google Shape;157;p31"/>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594360" y="47335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Quelles sortes de labels?</a:t>
            </a:r>
          </a:p>
        </p:txBody>
      </p:sp>
      <p:sp>
        <p:nvSpPr>
          <p:cNvPr id="163" name="Google Shape;163;p32"/>
          <p:cNvSpPr txBox="1">
            <a:spLocks noGrp="1"/>
          </p:cNvSpPr>
          <p:nvPr>
            <p:ph type="body" idx="1"/>
          </p:nvPr>
        </p:nvSpPr>
        <p:spPr>
          <a:xfrm>
            <a:off x="748471" y="2518225"/>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Labels contraignants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Étiquetages environnementaux de type I</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Labels sociaux</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Marques régionales</a:t>
            </a:r>
          </a:p>
          <a:p>
            <a:pPr marL="571500" lvl="0" indent="-342900" algn="l" rtl="0">
              <a:lnSpc>
                <a:spcPct val="8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Certifications d’entreprises / systèmes de gestion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373643" y="483861"/>
            <a:ext cx="6787747" cy="1593507"/>
          </a:xfrm>
          <a:prstGeom prst="rect">
            <a:avLst/>
          </a:prstGeom>
          <a:noFill/>
          <a:ln>
            <a:noFill/>
          </a:ln>
        </p:spPr>
        <p:txBody>
          <a:bodyPr spcFirstLastPara="1" wrap="square" lIns="0" tIns="0" rIns="0" bIns="0" anchor="b" anchorCtr="0">
            <a:noAutofit/>
          </a:bodyPr>
          <a:lstStyle/>
          <a:p>
            <a:pPr marL="228600" lvl="0" indent="0" algn="l" rtl="0">
              <a:lnSpc>
                <a:spcPct val="80000"/>
              </a:lnSpc>
              <a:spcBef>
                <a:spcPts val="0"/>
              </a:spcBef>
              <a:spcAft>
                <a:spcPts val="0"/>
              </a:spcAft>
              <a:buSzPts val="4400"/>
              <a:buNone/>
            </a:pPr>
            <a:r>
              <a:rPr lang="fr-FR" noProof="0" dirty="0">
                <a:latin typeface="Aptos Serif" panose="02020604070405020304" pitchFamily="18" charset="0"/>
                <a:cs typeface="Aptos Serif" panose="02020604070405020304" pitchFamily="18" charset="0"/>
              </a:rPr>
              <a:t>Labels contraignants</a:t>
            </a:r>
          </a:p>
        </p:txBody>
      </p:sp>
      <p:sp>
        <p:nvSpPr>
          <p:cNvPr id="170" name="Google Shape;170;p33"/>
          <p:cNvSpPr txBox="1">
            <a:spLocks noGrp="1"/>
          </p:cNvSpPr>
          <p:nvPr>
            <p:ph type="body" idx="1"/>
          </p:nvPr>
        </p:nvSpPr>
        <p:spPr>
          <a:xfrm>
            <a:off x="594359" y="2281917"/>
            <a:ext cx="7765870" cy="4287831"/>
          </a:xfrm>
          <a:prstGeom prst="rect">
            <a:avLst/>
          </a:prstGeom>
          <a:noFill/>
          <a:ln>
            <a:noFill/>
          </a:ln>
        </p:spPr>
        <p:txBody>
          <a:bodyPr spcFirstLastPara="1" wrap="square" lIns="0" tIns="228600" rIns="0" bIns="0" anchor="t" anchorCtr="0">
            <a:normAutofit fontScale="62500" lnSpcReduction="20000"/>
          </a:bodyPr>
          <a:lstStyle/>
          <a:p>
            <a:pPr marL="228600" lvl="0" indent="0" algn="l" rtl="0">
              <a:lnSpc>
                <a:spcPct val="120000"/>
              </a:lnSpc>
              <a:spcBef>
                <a:spcPts val="2200"/>
              </a:spcBef>
              <a:spcAft>
                <a:spcPts val="0"/>
              </a:spcAft>
              <a:buSzPct val="160000"/>
            </a:pPr>
            <a:r>
              <a:rPr lang="fr-FR" sz="2900" noProof="0" dirty="0">
                <a:latin typeface="Aptos" panose="020B0004020202020204" pitchFamily="34" charset="0"/>
                <a:cs typeface="Aptos Serif" panose="02020604070405020304" pitchFamily="18" charset="0"/>
              </a:rPr>
              <a:t>Certificat européen d’économie d’énergie et étiquetage énergétique des différents produits </a:t>
            </a:r>
          </a:p>
          <a:p>
            <a:pPr marL="1028700" lvl="1" indent="-342900">
              <a:lnSpc>
                <a:spcPct val="120000"/>
              </a:lnSpc>
              <a:buSzPct val="160000"/>
              <a:buFont typeface="Arial" panose="020B0604020202020204" pitchFamily="34" charset="0"/>
              <a:buChar char="•"/>
            </a:pPr>
            <a:r>
              <a:rPr lang="fr-FR" sz="2600" b="0" noProof="0" dirty="0">
                <a:latin typeface="Aptos" panose="020B0004020202020204" pitchFamily="34" charset="0"/>
                <a:cs typeface="Aptos Serif" panose="02020604070405020304" pitchFamily="18" charset="0"/>
              </a:rPr>
              <a:t>appareils ménagers, lampes, chauffe-eau…</a:t>
            </a:r>
            <a:endParaRPr lang="fr-FR" sz="2600" noProof="0" dirty="0">
              <a:latin typeface="Aptos" panose="020B0004020202020204" pitchFamily="34" charset="0"/>
              <a:cs typeface="Aptos Serif" panose="02020604070405020304" pitchFamily="18" charset="0"/>
            </a:endParaRPr>
          </a:p>
          <a:p>
            <a:pPr marL="228600" lvl="0" indent="0" algn="l" rtl="0">
              <a:lnSpc>
                <a:spcPct val="120000"/>
              </a:lnSpc>
              <a:spcBef>
                <a:spcPts val="2200"/>
              </a:spcBef>
              <a:spcAft>
                <a:spcPts val="0"/>
              </a:spcAft>
              <a:buSzPct val="160000"/>
            </a:pPr>
            <a:r>
              <a:rPr lang="fr-FR" sz="2900" noProof="0" dirty="0">
                <a:latin typeface="Aptos" panose="020B0004020202020204" pitchFamily="34" charset="0"/>
                <a:cs typeface="Aptos Serif" panose="02020604070405020304" pitchFamily="18" charset="0"/>
              </a:rPr>
              <a:t>Les appareils sont classés selon leur consommation d’énergie</a:t>
            </a:r>
          </a:p>
          <a:p>
            <a:pPr marL="228600" lvl="0" indent="0" algn="l" rtl="0">
              <a:lnSpc>
                <a:spcPct val="120000"/>
              </a:lnSpc>
              <a:spcBef>
                <a:spcPts val="2200"/>
              </a:spcBef>
              <a:spcAft>
                <a:spcPts val="0"/>
              </a:spcAft>
              <a:buSzPct val="160000"/>
            </a:pPr>
            <a:r>
              <a:rPr lang="fr-FR" sz="2900" noProof="0" dirty="0">
                <a:latin typeface="Aptos" panose="020B0004020202020204" pitchFamily="34" charset="0"/>
                <a:cs typeface="Aptos Serif" panose="02020604070405020304" pitchFamily="18" charset="0"/>
              </a:rPr>
              <a:t>Nouvel étiquetage depuis 2021 – classes d’énergie A à G d’abord pour</a:t>
            </a:r>
          </a:p>
          <a:p>
            <a:pPr marL="1028700" lvl="1" indent="-342900">
              <a:lnSpc>
                <a:spcPct val="120000"/>
              </a:lnSpc>
              <a:buSzPct val="160000"/>
            </a:pPr>
            <a:r>
              <a:rPr lang="fr-FR" sz="2600" b="0" noProof="0" dirty="0">
                <a:latin typeface="Aptos" panose="020B0004020202020204" pitchFamily="34" charset="0"/>
                <a:cs typeface="Aptos Serif" panose="02020604070405020304" pitchFamily="18" charset="0"/>
              </a:rPr>
              <a:t>réfrigérateurs, réfrigérateurs cryogéniques, caves à vin;</a:t>
            </a:r>
          </a:p>
          <a:p>
            <a:pPr marL="1028700" lvl="1" indent="-342900">
              <a:lnSpc>
                <a:spcPct val="120000"/>
              </a:lnSpc>
              <a:buSzPct val="160000"/>
            </a:pPr>
            <a:r>
              <a:rPr lang="fr-FR" sz="2600" b="0" noProof="0" dirty="0">
                <a:latin typeface="Aptos" panose="020B0004020202020204" pitchFamily="34" charset="0"/>
                <a:cs typeface="Aptos Serif" panose="02020604070405020304" pitchFamily="18" charset="0"/>
              </a:rPr>
              <a:t>lave-vaisselle, machines à laver, sèche-linge;</a:t>
            </a:r>
          </a:p>
          <a:p>
            <a:pPr marL="1028700" lvl="1" indent="-342900">
              <a:lnSpc>
                <a:spcPct val="120000"/>
              </a:lnSpc>
              <a:buSzPct val="160000"/>
            </a:pPr>
            <a:r>
              <a:rPr lang="fr-FR" sz="2600" b="0" noProof="0" dirty="0">
                <a:latin typeface="Aptos" panose="020B0004020202020204" pitchFamily="34" charset="0"/>
                <a:cs typeface="Aptos Serif" panose="02020604070405020304" pitchFamily="18" charset="0"/>
              </a:rPr>
              <a:t>écrans électroniques, y compris télévisions</a:t>
            </a:r>
            <a:r>
              <a:rPr lang="fr-FR" sz="2600" noProof="0" dirty="0">
                <a:latin typeface="Aptos" panose="020B0004020202020204" pitchFamily="34" charset="0"/>
                <a:cs typeface="Aptos Serif" panose="02020604070405020304" pitchFamily="18" charset="0"/>
              </a:rPr>
              <a:t>; </a:t>
            </a:r>
          </a:p>
          <a:p>
            <a:pPr marL="1028700" lvl="1" indent="-342900">
              <a:lnSpc>
                <a:spcPct val="120000"/>
              </a:lnSpc>
              <a:buSzPct val="160000"/>
            </a:pPr>
            <a:r>
              <a:rPr lang="fr-FR" sz="2600" b="0" noProof="0" dirty="0">
                <a:latin typeface="Aptos" panose="020B0004020202020204" pitchFamily="34" charset="0"/>
                <a:cs typeface="Aptos Serif" panose="02020604070405020304" pitchFamily="18" charset="0"/>
              </a:rPr>
              <a:t>lampes et luminaires.</a:t>
            </a:r>
          </a:p>
        </p:txBody>
      </p:sp>
      <p:pic>
        <p:nvPicPr>
          <p:cNvPr id="171" name="Google Shape;171;p33"/>
          <p:cNvPicPr preferRelativeResize="0"/>
          <p:nvPr/>
        </p:nvPicPr>
        <p:blipFill rotWithShape="1">
          <a:blip r:embed="rId3">
            <a:alphaModFix/>
          </a:blip>
          <a:srcRect/>
          <a:stretch/>
        </p:blipFill>
        <p:spPr>
          <a:xfrm>
            <a:off x="9264352" y="1702603"/>
            <a:ext cx="2450711" cy="48671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363132" y="504882"/>
            <a:ext cx="6787747" cy="1593507"/>
          </a:xfrm>
          <a:prstGeom prst="rect">
            <a:avLst/>
          </a:prstGeom>
          <a:noFill/>
          <a:ln>
            <a:noFill/>
          </a:ln>
        </p:spPr>
        <p:txBody>
          <a:bodyPr spcFirstLastPara="1" wrap="square" lIns="0" tIns="0" rIns="0" bIns="0" anchor="b" anchorCtr="0">
            <a:noAutofit/>
          </a:bodyPr>
          <a:lstStyle/>
          <a:p>
            <a:pPr marL="228600" lvl="0" indent="0" algn="l" rtl="0">
              <a:lnSpc>
                <a:spcPct val="80000"/>
              </a:lnSpc>
              <a:spcBef>
                <a:spcPts val="0"/>
              </a:spcBef>
              <a:spcAft>
                <a:spcPts val="0"/>
              </a:spcAft>
              <a:buSzPts val="4400"/>
              <a:buNone/>
            </a:pPr>
            <a:r>
              <a:rPr lang="fr-FR" noProof="0" dirty="0">
                <a:latin typeface="Aptos Serif" panose="02020604070405020304" pitchFamily="18" charset="0"/>
                <a:cs typeface="Aptos Serif" panose="02020604070405020304" pitchFamily="18" charset="0"/>
              </a:rPr>
              <a:t>Labels contraignants</a:t>
            </a:r>
          </a:p>
        </p:txBody>
      </p:sp>
      <p:sp>
        <p:nvSpPr>
          <p:cNvPr id="178" name="Google Shape;178;p34"/>
          <p:cNvSpPr txBox="1">
            <a:spLocks noGrp="1"/>
          </p:cNvSpPr>
          <p:nvPr>
            <p:ph type="body" idx="1"/>
          </p:nvPr>
        </p:nvSpPr>
        <p:spPr>
          <a:xfrm>
            <a:off x="594359" y="2281918"/>
            <a:ext cx="7112727" cy="3708517"/>
          </a:xfrm>
          <a:prstGeom prst="rect">
            <a:avLst/>
          </a:prstGeom>
          <a:noFill/>
          <a:ln>
            <a:noFill/>
          </a:ln>
        </p:spPr>
        <p:txBody>
          <a:bodyPr spcFirstLastPara="1" wrap="square" lIns="0" tIns="228600" rIns="0" bIns="0" anchor="t" anchorCtr="0">
            <a:normAutofit/>
          </a:bodyPr>
          <a:lstStyle/>
          <a:p>
            <a:pPr marL="571500" lvl="0" indent="-342900" algn="l" rtl="0">
              <a:lnSpc>
                <a:spcPct val="120000"/>
              </a:lnSpc>
              <a:spcBef>
                <a:spcPts val="2200"/>
              </a:spcBef>
              <a:spcAft>
                <a:spcPts val="0"/>
              </a:spcAft>
              <a:buSzPts val="2400"/>
              <a:buFont typeface="Arial" panose="020B0604020202020204" pitchFamily="34" charset="0"/>
              <a:buChar char="•"/>
            </a:pPr>
            <a:r>
              <a:rPr lang="fr-FR" noProof="0" dirty="0">
                <a:latin typeface="Aptos" panose="020B0004020202020204" pitchFamily="34" charset="0"/>
              </a:rPr>
              <a:t>Logo bio européen pour des produits agricoles</a:t>
            </a:r>
          </a:p>
          <a:p>
            <a:pPr marL="571500" lvl="0" indent="-342900">
              <a:lnSpc>
                <a:spcPct val="120000"/>
              </a:lnSpc>
              <a:buFont typeface="Arial" panose="020B0604020202020204" pitchFamily="34" charset="0"/>
              <a:buChar char="•"/>
            </a:pPr>
            <a:r>
              <a:rPr lang="fr-FR" noProof="0" dirty="0">
                <a:latin typeface="Aptos" panose="020B0004020202020204" pitchFamily="34" charset="0"/>
              </a:rPr>
              <a:t>Ce logo doit apparaître sur toutes les denrées alimentaires produites </a:t>
            </a:r>
            <a:r>
              <a:rPr lang="fr-FR" dirty="0">
                <a:latin typeface="Aptos" panose="020B0004020202020204" pitchFamily="34" charset="0"/>
              </a:rPr>
              <a:t>et emballées </a:t>
            </a:r>
            <a:r>
              <a:rPr lang="fr-FR" noProof="0" dirty="0">
                <a:latin typeface="Aptos" panose="020B0004020202020204" pitchFamily="34" charset="0"/>
              </a:rPr>
              <a:t>en UE, qui sont commercialisées comme aliments bio.</a:t>
            </a:r>
          </a:p>
        </p:txBody>
      </p:sp>
      <p:pic>
        <p:nvPicPr>
          <p:cNvPr id="179" name="Google Shape;179;p34" descr="The organic logo - European Commission"/>
          <p:cNvPicPr preferRelativeResize="0"/>
          <p:nvPr/>
        </p:nvPicPr>
        <p:blipFill rotWithShape="1">
          <a:blip r:embed="rId3">
            <a:alphaModFix/>
          </a:blip>
          <a:srcRect/>
          <a:stretch/>
        </p:blipFill>
        <p:spPr>
          <a:xfrm>
            <a:off x="8710863" y="2696278"/>
            <a:ext cx="2678731" cy="24757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594359" y="47335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Labels volontaires ou écolabels de type I</a:t>
            </a:r>
          </a:p>
        </p:txBody>
      </p:sp>
      <p:sp>
        <p:nvSpPr>
          <p:cNvPr id="186" name="Google Shape;186;p35"/>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85000" lnSpcReduction="20000"/>
          </a:bodyPr>
          <a:lstStyle/>
          <a:p>
            <a:pPr marL="571500" lvl="0" indent="-342900" algn="l" rtl="0">
              <a:lnSpc>
                <a:spcPct val="80000"/>
              </a:lnSpc>
              <a:spcBef>
                <a:spcPts val="2200"/>
              </a:spcBef>
              <a:spcAft>
                <a:spcPts val="0"/>
              </a:spcAft>
              <a:buSzPct val="117647"/>
              <a:buFont typeface="Arial" panose="020B0604020202020204" pitchFamily="34" charset="0"/>
              <a:buChar char="•"/>
            </a:pPr>
            <a:r>
              <a:rPr lang="fr-FR" noProof="0" dirty="0">
                <a:latin typeface="Aptos" panose="020B0004020202020204" pitchFamily="34" charset="0"/>
              </a:rPr>
              <a:t>Certification des produits par des tiers indépendants</a:t>
            </a:r>
          </a:p>
          <a:p>
            <a:pPr marL="571500" lvl="0" indent="-342900" algn="l" rtl="0">
              <a:lnSpc>
                <a:spcPct val="80000"/>
              </a:lnSpc>
              <a:spcBef>
                <a:spcPts val="2200"/>
              </a:spcBef>
              <a:spcAft>
                <a:spcPts val="0"/>
              </a:spcAft>
              <a:buSzPct val="117647"/>
              <a:buFont typeface="Arial" panose="020B0604020202020204" pitchFamily="34" charset="0"/>
              <a:buChar char="•"/>
            </a:pPr>
            <a:r>
              <a:rPr lang="fr-FR" noProof="0" dirty="0">
                <a:latin typeface="Aptos" panose="020B0004020202020204" pitchFamily="34" charset="0"/>
              </a:rPr>
              <a:t>Indication de certaines propriétés environnementales</a:t>
            </a:r>
          </a:p>
          <a:p>
            <a:pPr marL="1028700" lvl="1" indent="-342900">
              <a:buSzPct val="117647"/>
            </a:pPr>
            <a:r>
              <a:rPr lang="fr-FR" noProof="0" dirty="0">
                <a:latin typeface="Aptos" panose="020B0004020202020204" pitchFamily="34" charset="0"/>
              </a:rPr>
              <a:t>Respect des valeurs seuils des polluants</a:t>
            </a:r>
          </a:p>
          <a:p>
            <a:pPr marL="1028700" lvl="1" indent="-342900">
              <a:buSzPct val="117647"/>
            </a:pPr>
            <a:r>
              <a:rPr lang="fr-FR" noProof="0" dirty="0">
                <a:latin typeface="Aptos" panose="020B0004020202020204" pitchFamily="34" charset="0"/>
              </a:rPr>
              <a:t>Respect des valeurs de consommation d’énergie prédéfinies</a:t>
            </a:r>
          </a:p>
          <a:p>
            <a:pPr marL="1028700" lvl="1" indent="-342900">
              <a:buSzPct val="117647"/>
            </a:pPr>
            <a:r>
              <a:rPr lang="fr-FR" noProof="0" dirty="0">
                <a:latin typeface="Aptos" panose="020B0004020202020204" pitchFamily="34" charset="0"/>
              </a:rPr>
              <a:t>Réduction des émissions pendant la production</a:t>
            </a:r>
          </a:p>
          <a:p>
            <a:pPr marL="1028700" lvl="1" indent="-342900">
              <a:buSzPct val="117647"/>
            </a:pPr>
            <a:r>
              <a:rPr lang="fr-FR" noProof="0" dirty="0">
                <a:latin typeface="Aptos" panose="020B0004020202020204" pitchFamily="34" charset="0"/>
              </a:rPr>
              <a:t>Aptitude au recyclage d’un produit</a:t>
            </a:r>
          </a:p>
          <a:p>
            <a:pPr marL="571500" lvl="0" indent="-342900" algn="l" rtl="0">
              <a:lnSpc>
                <a:spcPct val="80000"/>
              </a:lnSpc>
              <a:spcBef>
                <a:spcPts val="2200"/>
              </a:spcBef>
              <a:spcAft>
                <a:spcPts val="0"/>
              </a:spcAft>
              <a:buSzPct val="117647"/>
              <a:buFont typeface="Arial" panose="020B0604020202020204" pitchFamily="34" charset="0"/>
              <a:buChar char="•"/>
            </a:pPr>
            <a:r>
              <a:rPr lang="fr-FR" noProof="0" dirty="0">
                <a:latin typeface="Aptos" panose="020B0004020202020204" pitchFamily="34" charset="0"/>
              </a:rPr>
              <a:t>Critères de l’attribution d’un marché</a:t>
            </a:r>
          </a:p>
          <a:p>
            <a:pPr marL="1028700" lvl="1" indent="-342900">
              <a:buSzPct val="117647"/>
            </a:pPr>
            <a:r>
              <a:rPr lang="fr-FR" noProof="0" dirty="0">
                <a:latin typeface="Aptos" panose="020B0004020202020204" pitchFamily="34" charset="0"/>
              </a:rPr>
              <a:t>Développement après prise en compte de groupes d’intérêts pertinents</a:t>
            </a:r>
          </a:p>
          <a:p>
            <a:pPr marL="1028700" lvl="1" indent="-342900">
              <a:buSzPct val="117647"/>
            </a:pPr>
            <a:r>
              <a:rPr lang="fr-FR" noProof="0" dirty="0">
                <a:latin typeface="Aptos" panose="020B0004020202020204" pitchFamily="34" charset="0"/>
              </a:rPr>
              <a:t>Catalogue public des critères et exigences</a:t>
            </a:r>
          </a:p>
        </p:txBody>
      </p:sp>
      <p:pic>
        <p:nvPicPr>
          <p:cNvPr id="187" name="Google Shape;187;p35"/>
          <p:cNvPicPr preferRelativeResize="0"/>
          <p:nvPr/>
        </p:nvPicPr>
        <p:blipFill rotWithShape="1">
          <a:blip r:embed="rId3">
            <a:alphaModFix/>
          </a:blip>
          <a:srcRect/>
          <a:stretch/>
        </p:blipFill>
        <p:spPr>
          <a:xfrm>
            <a:off x="7806521" y="1783079"/>
            <a:ext cx="1275456" cy="1530547"/>
          </a:xfrm>
          <a:prstGeom prst="rect">
            <a:avLst/>
          </a:prstGeom>
          <a:noFill/>
          <a:ln>
            <a:noFill/>
          </a:ln>
        </p:spPr>
      </p:pic>
      <p:pic>
        <p:nvPicPr>
          <p:cNvPr id="188" name="Google Shape;188;p35"/>
          <p:cNvPicPr preferRelativeResize="0"/>
          <p:nvPr/>
        </p:nvPicPr>
        <p:blipFill rotWithShape="1">
          <a:blip r:embed="rId4">
            <a:alphaModFix/>
          </a:blip>
          <a:srcRect/>
          <a:stretch/>
        </p:blipFill>
        <p:spPr>
          <a:xfrm>
            <a:off x="9926591" y="3761872"/>
            <a:ext cx="1310607" cy="1293210"/>
          </a:xfrm>
          <a:prstGeom prst="rect">
            <a:avLst/>
          </a:prstGeom>
          <a:noFill/>
          <a:ln>
            <a:noFill/>
          </a:ln>
        </p:spPr>
      </p:pic>
      <p:pic>
        <p:nvPicPr>
          <p:cNvPr id="189" name="Google Shape;189;p35"/>
          <p:cNvPicPr preferRelativeResize="0"/>
          <p:nvPr/>
        </p:nvPicPr>
        <p:blipFill rotWithShape="1">
          <a:blip r:embed="rId5">
            <a:alphaModFix/>
          </a:blip>
          <a:srcRect/>
          <a:stretch/>
        </p:blipFill>
        <p:spPr>
          <a:xfrm>
            <a:off x="7728522" y="3664406"/>
            <a:ext cx="1431454" cy="1291948"/>
          </a:xfrm>
          <a:prstGeom prst="rect">
            <a:avLst/>
          </a:prstGeom>
          <a:noFill/>
          <a:ln>
            <a:noFill/>
          </a:ln>
        </p:spPr>
      </p:pic>
      <p:pic>
        <p:nvPicPr>
          <p:cNvPr id="190" name="Google Shape;190;p35"/>
          <p:cNvPicPr preferRelativeResize="0"/>
          <p:nvPr/>
        </p:nvPicPr>
        <p:blipFill rotWithShape="1">
          <a:blip r:embed="rId6">
            <a:alphaModFix/>
          </a:blip>
          <a:srcRect/>
          <a:stretch/>
        </p:blipFill>
        <p:spPr>
          <a:xfrm>
            <a:off x="7838155" y="5379064"/>
            <a:ext cx="1246981" cy="1222742"/>
          </a:xfrm>
          <a:prstGeom prst="rect">
            <a:avLst/>
          </a:prstGeom>
          <a:no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7466</Words>
  <Application>Microsoft Macintosh PowerPoint</Application>
  <PresentationFormat>Breitbild</PresentationFormat>
  <Paragraphs>482</Paragraphs>
  <Slides>48</Slides>
  <Notes>48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Aptos Serif</vt:lpstr>
      <vt:lpstr>Play</vt:lpstr>
      <vt:lpstr>Arial</vt:lpstr>
      <vt:lpstr>Aptos</vt:lpstr>
      <vt:lpstr>Calibri</vt:lpstr>
      <vt:lpstr>Benutzerdefiniert</vt:lpstr>
      <vt:lpstr>PowerPoint-Präsentation</vt:lpstr>
      <vt:lpstr>Sommaire</vt:lpstr>
      <vt:lpstr>Agenda</vt:lpstr>
      <vt:lpstr>Tant de labels…</vt:lpstr>
      <vt:lpstr>  1. Labels, certifications, systèmes de gestion – comment sortir de la jungle</vt:lpstr>
      <vt:lpstr>Quelles sortes de labels?</vt:lpstr>
      <vt:lpstr>Labels contraignants</vt:lpstr>
      <vt:lpstr>Labels contraignants</vt:lpstr>
      <vt:lpstr>Labels volontaires ou écolabels de type I</vt:lpstr>
      <vt:lpstr>Label social volontaire similaire au type I</vt:lpstr>
      <vt:lpstr>Label social et environnemental de type I ou similaire au type I</vt:lpstr>
      <vt:lpstr>Auto-déclarations du type II</vt:lpstr>
      <vt:lpstr>Marques ou dénominations d‘origine régionales</vt:lpstr>
      <vt:lpstr>Certifications d‘entreprises / systèmes de gestion</vt:lpstr>
      <vt:lpstr>Questions</vt:lpstr>
      <vt:lpstr>Agenda</vt:lpstr>
      <vt:lpstr> 2. L‘utilisation des labels dans le cadre d‘appels d‘offres </vt:lpstr>
      <vt:lpstr>Comment utiliser les étiquettes et les labels dans le processus d‘approvisionnement</vt:lpstr>
      <vt:lpstr>Exigences relatives aux étiquettes – Directive européenne</vt:lpstr>
      <vt:lpstr>L‘admission d‘étiquettes de contrôle </vt:lpstr>
      <vt:lpstr>Autres dispositions</vt:lpstr>
      <vt:lpstr>Fiabilité des labels</vt:lpstr>
      <vt:lpstr>Utilisation possible des labels</vt:lpstr>
      <vt:lpstr>Utilisation des critères pour remplir les exigences</vt:lpstr>
      <vt:lpstr>Utilisation d‘un label pour vérifier la conformité</vt:lpstr>
      <vt:lpstr>La gestion des ressources naturelles comme critère de sélection</vt:lpstr>
      <vt:lpstr>Questions</vt:lpstr>
      <vt:lpstr>Agenda</vt:lpstr>
      <vt:lpstr>3. Exercice </vt:lpstr>
      <vt:lpstr> Détective d‘étiquette: analyse des affirmations de durabilité sur les produits</vt:lpstr>
      <vt:lpstr>Agenda</vt:lpstr>
      <vt:lpstr>4. Présentation des labels choisis </vt:lpstr>
      <vt:lpstr>Étiquetage chevauchant de produits </vt:lpstr>
      <vt:lpstr>Étiquetage chevauchant des produits –  écolabels européens</vt:lpstr>
      <vt:lpstr>Label multiproduits– Ange bleu</vt:lpstr>
      <vt:lpstr>Labels multiproduits -  commerce équitable</vt:lpstr>
      <vt:lpstr>Labels dans le domaine des denrées alimentaires </vt:lpstr>
      <vt:lpstr>Denrées alimentaires bio</vt:lpstr>
      <vt:lpstr>Toutes les certifications bio ne sont pas identiques</vt:lpstr>
      <vt:lpstr>Commerce équitable</vt:lpstr>
      <vt:lpstr>Label de référence pour denrées alimentaires</vt:lpstr>
      <vt:lpstr>Équipement informatique – étiquettes</vt:lpstr>
      <vt:lpstr>Label de référence informatique – certificat TCO</vt:lpstr>
      <vt:lpstr>Labels de produits textiles</vt:lpstr>
      <vt:lpstr>Label de référence – Fair Wear Foundation</vt:lpstr>
      <vt:lpstr>Labels pour papier</vt:lpstr>
      <vt:lpstr>Label de référence – Ange bleu</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keywords>, docId:CA99E633639A77FA6BFBC5039EA73FAF</cp:keywords>
  <cp:lastModifiedBy>Maya Knevels</cp:lastModifiedBy>
  <cp:revision>43</cp:revision>
  <cp:lastPrinted>2026-02-15T13:37:29Z</cp:lastPrinted>
  <dcterms:created xsi:type="dcterms:W3CDTF">2024-09-16T10:50:40Z</dcterms:created>
  <dcterms:modified xsi:type="dcterms:W3CDTF">2026-04-30T11:55:43Z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