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embeddedFontLst>
    <p:embeddedFont>
      <p:font typeface="Aptos Serif" panose="02020604070405020304" pitchFamily="18" charset="0"/>
      <p:regular r:id="rId48"/>
      <p:bold r:id="rId49"/>
      <p:italic r:id="rId50"/>
      <p:boldItalic r:id="rId51"/>
    </p:embeddedFont>
    <p:embeddedFont>
      <p:font typeface="Noto Sans Symbols" panose="020F0502020204030204" pitchFamily="34" charset="0"/>
      <p:regular r:id="rId52"/>
      <p:bold r:id="rId53"/>
      <p:italic r:id="rId54"/>
      <p:boldItalic r:id="rId55"/>
    </p:embeddedFont>
    <p:embeddedFont>
      <p:font typeface="Play" panose="02020604070405020304"/>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U8NseXYzKPC9nxyL+HDdbUxQC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85"/>
    <p:restoredTop sz="86698"/>
  </p:normalViewPr>
  <p:slideViewPr>
    <p:cSldViewPr snapToGrid="0">
      <p:cViewPr varScale="1">
        <p:scale>
          <a:sx n="90" d="100"/>
          <a:sy n="90" d="100"/>
        </p:scale>
        <p:origin x="224"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93" name="Google Shape;19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dirty="0">
                <a:solidFill>
                  <a:srgbClr val="FF0000"/>
                </a:solidFill>
                <a:highlight>
                  <a:srgbClr val="FFFF00"/>
                </a:highlight>
              </a:rPr>
              <a:t>Le traité est le droit primaire et lie directement tous les États membres. Les principes du traité (voir ci-dessous) s’appliquent à tous les contrats présentant un intérêt transfrontalier - et pas seulement à ceux qui dépassent les seuils de l’UE. Les directives en matière de marchés publics doivent être transposées dans le droit national, mais elles sont obligatoires quant à leurs objectifs et peuvent avoir un effet direct même si elles n’ont pas été entièrement transposées dans le droit national. </a:t>
            </a:r>
          </a:p>
          <a:p>
            <a:endParaRPr lang="en-GB" dirty="0">
              <a:solidFill>
                <a:srgbClr val="FF0000"/>
              </a:solidFill>
              <a:highlight>
                <a:srgbClr val="FFFF00"/>
              </a:highlight>
            </a:endParaRPr>
          </a:p>
          <a:p>
            <a:r>
              <a:rPr lang="fr-FR" dirty="0"/>
              <a:t>Les directives relatives aux marchés publics doivent être transposées en droit national, mais elles sont obligatoires quant à leurs objectifs et peuvent avoir un effet direct même si elles n’ont pas été entièrement transposées en droit national.</a:t>
            </a:r>
          </a:p>
          <a:p>
            <a:endParaRPr lang="en-GB" dirty="0"/>
          </a:p>
          <a:p>
            <a:r>
              <a:rPr lang="fr-FR" dirty="0"/>
              <a:t>La législation environnementale de l’UE s’applique à de nombreux secteurs de produits/services et, dans certains cas, a un impact direct sur les procédures de passation des marchés. Par exemple, l’obligation de tenir compte des émissions et de la consommation d’énergie des véhicules en vertu de la directive sur les véhicules propres et les exigences en matière d’écoconception et d’efficacité énergétique en vertu de la directive sur l’efficacité énergétique. Le 12 juillet 2023, l’UE a également adopté un nouveau règlement sur les batteries visant à réduire au minimum l’impact environnemental de la demande mondiale de batteries face aux nouvelles conditions socio-économiques, aux développements technologiques, aux marchés et aux utilisations des batteries. </a:t>
            </a:r>
            <a:endParaRPr lang="en-US" dirty="0"/>
          </a:p>
          <a:p>
            <a:endParaRPr lang="en-US" dirty="0"/>
          </a:p>
          <a:p>
            <a:r>
              <a:rPr lang="fr-FR" dirty="0"/>
              <a:t>Les arrêts de la Cour de justice à Luxembourg sont obligatoires pour tous les États membres et doivent être appliqués par les juridictions nationales. La Cour a statué sur plus de 500 affaires dans le domaine des marchés publics, y compris un certain nombre d’affaires ayant une incidence directe sur les </a:t>
            </a:r>
            <a:r>
              <a:rPr lang="fr-FR" dirty="0">
                <a:highlight>
                  <a:srgbClr val="FFFF00"/>
                </a:highlight>
              </a:rPr>
              <a:t>PPP</a:t>
            </a:r>
            <a:r>
              <a:rPr lang="fr-FR" dirty="0"/>
              <a:t>. Il s’agit des affaires C-513/99 Concordia Bus </a:t>
            </a:r>
            <a:r>
              <a:rPr lang="fr-FR" dirty="0" err="1"/>
              <a:t>Finland</a:t>
            </a:r>
            <a:r>
              <a:rPr lang="fr-FR" dirty="0"/>
              <a:t>, C-448/01 EVN </a:t>
            </a:r>
            <a:r>
              <a:rPr lang="fr-FR" dirty="0" err="1"/>
              <a:t>Wienstrom</a:t>
            </a:r>
            <a:r>
              <a:rPr lang="fr-FR" dirty="0"/>
              <a:t> et C-368/10 Max Havelaar. </a:t>
            </a:r>
            <a:endParaRPr lang="en-US" dirty="0"/>
          </a:p>
          <a:p>
            <a:endParaRPr lang="en-US" dirty="0"/>
          </a:p>
          <a:p>
            <a:r>
              <a:rPr lang="fr-FR" dirty="0"/>
              <a:t>L’accord sur les marchés publics (AMP) de l’OMC s’applique à tous les États membres de l’UE, aux pays de l’EEE (Norvège, Islande, Liechtenstein), ainsi qu’à l’Arménie, au Canada, au Taipei chinois, à Hong Kong, à Israël, au Japon, à la République de Corée, aux Pays-Bas en ce qui concerne Aruba, à la République de Moldavie, au Monténégro, à la Nouvelle-Zélande et à Singapour, à la Suisse, aux États-Unis et à l’Ukraine. Les directives exigent que les offres de ces pays soient traitées de la même manière que les offres de l’UE.</a:t>
            </a:r>
            <a:endParaRPr lang="de-DE" dirty="0"/>
          </a:p>
          <a:p>
            <a:pPr marL="457200" marR="0" lvl="0" indent="-228600" algn="l" rtl="0">
              <a:lnSpc>
                <a:spcPct val="100000"/>
              </a:lnSpc>
              <a:spcBef>
                <a:spcPts val="0"/>
              </a:spcBef>
              <a:spcAft>
                <a:spcPts val="0"/>
              </a:spcAft>
              <a:buSzPts val="1400"/>
              <a:buNone/>
            </a:pPr>
            <a:endParaRPr dirty="0"/>
          </a:p>
        </p:txBody>
      </p:sp>
      <p:sp>
        <p:nvSpPr>
          <p:cNvPr id="194" name="Google Shape;19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01" name="Google Shape;20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Principes</a:t>
            </a:r>
            <a:r>
              <a:rPr lang="de-DE" sz="1100" b="0" dirty="0">
                <a:latin typeface="Calibri"/>
                <a:ea typeface="Calibri"/>
                <a:cs typeface="Calibri"/>
                <a:sym typeface="Calibri"/>
              </a:rPr>
              <a:t> du </a:t>
            </a:r>
            <a:r>
              <a:rPr lang="de-DE" sz="1100" b="0" dirty="0" err="1">
                <a:latin typeface="Calibri"/>
                <a:ea typeface="Calibri"/>
                <a:cs typeface="Calibri"/>
                <a:sym typeface="Calibri"/>
              </a:rPr>
              <a:t>traité</a:t>
            </a:r>
            <a:r>
              <a:rPr lang="de-DE" sz="1100" b="0" dirty="0">
                <a:latin typeface="Calibri"/>
                <a:ea typeface="Calibri"/>
                <a:cs typeface="Calibri"/>
                <a:sym typeface="Calibri"/>
              </a:rPr>
              <a:t> de </a:t>
            </a:r>
            <a:r>
              <a:rPr lang="de-DE" sz="1100" b="0" dirty="0" err="1">
                <a:latin typeface="Calibri"/>
                <a:ea typeface="Calibri"/>
                <a:cs typeface="Calibri"/>
                <a:sym typeface="Calibri"/>
              </a:rPr>
              <a:t>l'UE</a:t>
            </a: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de-DE" sz="1100" b="0" dirty="0">
                <a:latin typeface="Calibri"/>
                <a:ea typeface="Calibri"/>
                <a:cs typeface="Calibri"/>
                <a:sym typeface="Calibri"/>
              </a:rPr>
              <a:t>Libre </a:t>
            </a:r>
            <a:r>
              <a:rPr lang="de-DE" sz="1100" b="0" dirty="0" err="1">
                <a:latin typeface="Calibri"/>
                <a:ea typeface="Calibri"/>
                <a:cs typeface="Calibri"/>
                <a:sym typeface="Calibri"/>
              </a:rPr>
              <a:t>circulation</a:t>
            </a:r>
            <a:r>
              <a:rPr lang="de-DE" sz="1100" b="0" dirty="0">
                <a:latin typeface="Calibri"/>
                <a:ea typeface="Calibri"/>
                <a:cs typeface="Calibri"/>
                <a:sym typeface="Calibri"/>
              </a:rPr>
              <a:t> des </a:t>
            </a:r>
            <a:r>
              <a:rPr lang="de-DE" sz="1100" b="0" dirty="0" err="1">
                <a:latin typeface="Calibri"/>
                <a:ea typeface="Calibri"/>
                <a:cs typeface="Calibri"/>
                <a:sym typeface="Calibri"/>
              </a:rPr>
              <a:t>marchandises</a:t>
            </a: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de-DE" sz="1100" b="0" dirty="0">
                <a:latin typeface="Calibri"/>
                <a:ea typeface="Calibri"/>
                <a:cs typeface="Calibri"/>
                <a:sym typeface="Calibri"/>
              </a:rPr>
              <a:t>Non-</a:t>
            </a:r>
            <a:r>
              <a:rPr lang="de-DE" sz="1100" b="0" dirty="0" err="1">
                <a:latin typeface="Calibri"/>
                <a:ea typeface="Calibri"/>
                <a:cs typeface="Calibri"/>
                <a:sym typeface="Calibri"/>
              </a:rPr>
              <a:t>discrimination</a:t>
            </a:r>
            <a:r>
              <a:rPr lang="de-DE" sz="1100" b="0" dirty="0">
                <a:latin typeface="Calibri"/>
                <a:ea typeface="Calibri"/>
                <a:cs typeface="Calibri"/>
                <a:sym typeface="Calibri"/>
              </a:rPr>
              <a:t> et </a:t>
            </a:r>
            <a:r>
              <a:rPr lang="de-DE" sz="1100" b="0" dirty="0" err="1">
                <a:latin typeface="Calibri"/>
                <a:ea typeface="Calibri"/>
                <a:cs typeface="Calibri"/>
                <a:sym typeface="Calibri"/>
              </a:rPr>
              <a:t>égalité</a:t>
            </a:r>
            <a:r>
              <a:rPr lang="de-DE" sz="1100" b="0" dirty="0">
                <a:latin typeface="Calibri"/>
                <a:ea typeface="Calibri"/>
                <a:cs typeface="Calibri"/>
                <a:sym typeface="Calibri"/>
              </a:rPr>
              <a:t> de </a:t>
            </a:r>
            <a:r>
              <a:rPr lang="de-DE" sz="1100" b="0" dirty="0" err="1">
                <a:latin typeface="Calibri"/>
                <a:ea typeface="Calibri"/>
                <a:cs typeface="Calibri"/>
                <a:sym typeface="Calibri"/>
              </a:rPr>
              <a:t>traitement</a:t>
            </a: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Transparence</a:t>
            </a: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Proportionnalité</a:t>
            </a: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de-DE" sz="1100" b="0" dirty="0">
                <a:latin typeface="Calibri"/>
                <a:ea typeface="Calibri"/>
                <a:cs typeface="Calibri"/>
                <a:sym typeface="Calibri"/>
              </a:rPr>
              <a:t>Égalité de </a:t>
            </a:r>
            <a:r>
              <a:rPr lang="de-DE" sz="1100" b="0" dirty="0" err="1">
                <a:latin typeface="Calibri"/>
                <a:ea typeface="Calibri"/>
                <a:cs typeface="Calibri"/>
                <a:sym typeface="Calibri"/>
              </a:rPr>
              <a:t>traitement</a:t>
            </a:r>
            <a:r>
              <a:rPr lang="de-DE" sz="1100" b="0" dirty="0">
                <a:latin typeface="Calibri"/>
                <a:ea typeface="Calibri"/>
                <a:cs typeface="Calibri"/>
                <a:sym typeface="Calibri"/>
              </a:rPr>
              <a:t> </a:t>
            </a:r>
            <a:r>
              <a:rPr lang="de-DE" sz="1100" b="0" dirty="0" err="1">
                <a:latin typeface="Calibri"/>
                <a:ea typeface="Calibri"/>
                <a:cs typeface="Calibri"/>
                <a:sym typeface="Calibri"/>
              </a:rPr>
              <a:t>dans</a:t>
            </a:r>
            <a:r>
              <a:rPr lang="de-DE" sz="1100" b="0" dirty="0">
                <a:latin typeface="Calibri"/>
                <a:ea typeface="Calibri"/>
                <a:cs typeface="Calibri"/>
                <a:sym typeface="Calibri"/>
              </a:rPr>
              <a:t> la </a:t>
            </a:r>
            <a:r>
              <a:rPr lang="de-DE" sz="1100" b="0" dirty="0" err="1">
                <a:latin typeface="Calibri"/>
                <a:ea typeface="Calibri"/>
                <a:cs typeface="Calibri"/>
                <a:sym typeface="Calibri"/>
              </a:rPr>
              <a:t>pratique</a:t>
            </a:r>
            <a:r>
              <a:rPr lang="de-DE" sz="1100" b="0" dirty="0">
                <a:latin typeface="Calibri"/>
                <a:ea typeface="Calibri"/>
                <a:cs typeface="Calibri"/>
                <a:sym typeface="Calibri"/>
              </a:rPr>
              <a:t> – </a:t>
            </a:r>
            <a:r>
              <a:rPr lang="de-DE" sz="1100" b="0" dirty="0" err="1">
                <a:latin typeface="Calibri"/>
                <a:ea typeface="Calibri"/>
                <a:cs typeface="Calibri"/>
                <a:sym typeface="Calibri"/>
              </a:rPr>
              <a:t>Exemples</a:t>
            </a:r>
            <a:r>
              <a:rPr lang="de-DE" sz="1100" b="0" dirty="0">
                <a:latin typeface="Calibri"/>
                <a:ea typeface="Calibri"/>
                <a:cs typeface="Calibri"/>
                <a:sym typeface="Calibri"/>
              </a:rPr>
              <a:t> :</a:t>
            </a:r>
          </a:p>
          <a:p>
            <a:pPr marL="0" lvl="0" indent="0" algn="l" rtl="0">
              <a:lnSpc>
                <a:spcPct val="107000"/>
              </a:lnSpc>
              <a:spcBef>
                <a:spcPts val="0"/>
              </a:spcBef>
              <a:spcAft>
                <a:spcPts val="0"/>
              </a:spcAft>
              <a:buSzPts val="1000"/>
              <a:buFont typeface="Noto Sans Symbols"/>
              <a:buNone/>
            </a:pP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mêmes</a:t>
            </a:r>
            <a:r>
              <a:rPr lang="de-DE" sz="1100" b="0" dirty="0">
                <a:latin typeface="Calibri"/>
                <a:ea typeface="Calibri"/>
                <a:cs typeface="Calibri"/>
                <a:sym typeface="Calibri"/>
              </a:rPr>
              <a:t> </a:t>
            </a:r>
            <a:r>
              <a:rPr lang="de-DE" sz="1100" b="0" dirty="0" err="1">
                <a:latin typeface="Calibri"/>
                <a:ea typeface="Calibri"/>
                <a:cs typeface="Calibri"/>
                <a:sym typeface="Calibri"/>
              </a:rPr>
              <a:t>critères</a:t>
            </a:r>
            <a:r>
              <a:rPr lang="de-DE" sz="1100" b="0" dirty="0">
                <a:latin typeface="Calibri"/>
                <a:ea typeface="Calibri"/>
                <a:cs typeface="Calibri"/>
                <a:sym typeface="Calibri"/>
              </a:rPr>
              <a:t> </a:t>
            </a:r>
            <a:r>
              <a:rPr lang="de-DE" sz="1100" b="0" dirty="0" err="1">
                <a:latin typeface="Calibri"/>
                <a:ea typeface="Calibri"/>
                <a:cs typeface="Calibri"/>
                <a:sym typeface="Calibri"/>
              </a:rPr>
              <a:t>d'attribution</a:t>
            </a:r>
            <a:r>
              <a:rPr lang="de-DE" sz="1100" b="0" dirty="0">
                <a:latin typeface="Calibri"/>
                <a:ea typeface="Calibri"/>
                <a:cs typeface="Calibri"/>
                <a:sym typeface="Calibri"/>
              </a:rPr>
              <a:t> </a:t>
            </a:r>
            <a:r>
              <a:rPr lang="de-DE" sz="1100" b="0" dirty="0" err="1">
                <a:latin typeface="Calibri"/>
                <a:ea typeface="Calibri"/>
                <a:cs typeface="Calibri"/>
                <a:sym typeface="Calibri"/>
              </a:rPr>
              <a:t>doivent</a:t>
            </a:r>
            <a:r>
              <a:rPr lang="de-DE" sz="1100" b="0" dirty="0">
                <a:latin typeface="Calibri"/>
                <a:ea typeface="Calibri"/>
                <a:cs typeface="Calibri"/>
                <a:sym typeface="Calibri"/>
              </a:rPr>
              <a:t> </a:t>
            </a:r>
            <a:r>
              <a:rPr lang="de-DE" sz="1100" b="0" dirty="0" err="1">
                <a:latin typeface="Calibri"/>
                <a:ea typeface="Calibri"/>
                <a:cs typeface="Calibri"/>
                <a:sym typeface="Calibri"/>
              </a:rPr>
              <a:t>s'appliquer</a:t>
            </a:r>
            <a:r>
              <a:rPr lang="de-DE" sz="1100" b="0" dirty="0">
                <a:latin typeface="Calibri"/>
                <a:ea typeface="Calibri"/>
                <a:cs typeface="Calibri"/>
                <a:sym typeface="Calibri"/>
              </a:rPr>
              <a:t> à </a:t>
            </a:r>
            <a:r>
              <a:rPr lang="de-DE" sz="1100" b="0" dirty="0" err="1">
                <a:latin typeface="Calibri"/>
                <a:ea typeface="Calibri"/>
                <a:cs typeface="Calibri"/>
                <a:sym typeface="Calibri"/>
              </a:rPr>
              <a:t>tous</a:t>
            </a:r>
            <a:r>
              <a:rPr lang="de-DE" sz="1100" b="0" dirty="0">
                <a:latin typeface="Calibri"/>
                <a:ea typeface="Calibri"/>
                <a:cs typeface="Calibri"/>
                <a:sym typeface="Calibri"/>
              </a:rPr>
              <a:t> </a:t>
            </a: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soumissionnaires</a:t>
            </a:r>
            <a:r>
              <a:rPr lang="de-DE" sz="1100" b="0" dirty="0">
                <a:latin typeface="Calibri"/>
                <a:ea typeface="Calibri"/>
                <a:cs typeface="Calibri"/>
                <a:sym typeface="Calibri"/>
              </a:rPr>
              <a:t>.</a:t>
            </a:r>
          </a:p>
          <a:p>
            <a:pPr marL="0" lvl="0" indent="0" algn="l" rtl="0">
              <a:lnSpc>
                <a:spcPct val="107000"/>
              </a:lnSpc>
              <a:spcBef>
                <a:spcPts val="0"/>
              </a:spcBef>
              <a:spcAft>
                <a:spcPts val="0"/>
              </a:spcAft>
              <a:buSzPts val="1000"/>
              <a:buFont typeface="Noto Sans Symbols"/>
              <a:buNone/>
            </a:pP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Clarifications</a:t>
            </a:r>
            <a:r>
              <a:rPr lang="de-DE" sz="1100" b="0" dirty="0">
                <a:latin typeface="Calibri"/>
                <a:ea typeface="Calibri"/>
                <a:cs typeface="Calibri"/>
                <a:sym typeface="Calibri"/>
              </a:rPr>
              <a:t> – si deux </a:t>
            </a:r>
            <a:r>
              <a:rPr lang="de-DE" sz="1100" b="0" dirty="0" err="1">
                <a:latin typeface="Calibri"/>
                <a:ea typeface="Calibri"/>
                <a:cs typeface="Calibri"/>
                <a:sym typeface="Calibri"/>
              </a:rPr>
              <a:t>offres</a:t>
            </a:r>
            <a:r>
              <a:rPr lang="de-DE" sz="1100" b="0" dirty="0">
                <a:latin typeface="Calibri"/>
                <a:ea typeface="Calibri"/>
                <a:cs typeface="Calibri"/>
                <a:sym typeface="Calibri"/>
              </a:rPr>
              <a:t> </a:t>
            </a:r>
            <a:r>
              <a:rPr lang="de-DE" sz="1100" b="0" dirty="0" err="1">
                <a:latin typeface="Calibri"/>
                <a:ea typeface="Calibri"/>
                <a:cs typeface="Calibri"/>
                <a:sym typeface="Calibri"/>
              </a:rPr>
              <a:t>contiennent</a:t>
            </a:r>
            <a:r>
              <a:rPr lang="de-DE" sz="1100" b="0" dirty="0">
                <a:latin typeface="Calibri"/>
                <a:ea typeface="Calibri"/>
                <a:cs typeface="Calibri"/>
                <a:sym typeface="Calibri"/>
              </a:rPr>
              <a:t> des </a:t>
            </a:r>
            <a:r>
              <a:rPr lang="de-DE" sz="1100" b="0" dirty="0" err="1">
                <a:latin typeface="Calibri"/>
                <a:ea typeface="Calibri"/>
                <a:cs typeface="Calibri"/>
                <a:sym typeface="Calibri"/>
              </a:rPr>
              <a:t>erreurs</a:t>
            </a:r>
            <a:r>
              <a:rPr lang="de-DE" sz="1100" b="0" dirty="0">
                <a:latin typeface="Calibri"/>
                <a:ea typeface="Calibri"/>
                <a:cs typeface="Calibri"/>
                <a:sym typeface="Calibri"/>
              </a:rPr>
              <a:t> </a:t>
            </a:r>
            <a:r>
              <a:rPr lang="de-DE" sz="1100" b="0" dirty="0" err="1">
                <a:latin typeface="Calibri"/>
                <a:ea typeface="Calibri"/>
                <a:cs typeface="Calibri"/>
                <a:sym typeface="Calibri"/>
              </a:rPr>
              <a:t>ou</a:t>
            </a:r>
            <a:r>
              <a:rPr lang="de-DE" sz="1100" b="0" dirty="0">
                <a:latin typeface="Calibri"/>
                <a:ea typeface="Calibri"/>
                <a:cs typeface="Calibri"/>
                <a:sym typeface="Calibri"/>
              </a:rPr>
              <a:t> des </a:t>
            </a:r>
            <a:r>
              <a:rPr lang="de-DE" sz="1100" b="0" dirty="0" err="1">
                <a:latin typeface="Calibri"/>
                <a:ea typeface="Calibri"/>
                <a:cs typeface="Calibri"/>
                <a:sym typeface="Calibri"/>
              </a:rPr>
              <a:t>omissions</a:t>
            </a:r>
            <a:r>
              <a:rPr lang="de-DE" sz="1100" b="0" dirty="0">
                <a:latin typeface="Calibri"/>
                <a:ea typeface="Calibri"/>
                <a:cs typeface="Calibri"/>
                <a:sym typeface="Calibri"/>
              </a:rPr>
              <a:t> </a:t>
            </a:r>
            <a:r>
              <a:rPr lang="de-DE" sz="1100" b="0" dirty="0" err="1">
                <a:latin typeface="Calibri"/>
                <a:ea typeface="Calibri"/>
                <a:cs typeface="Calibri"/>
                <a:sym typeface="Calibri"/>
              </a:rPr>
              <a:t>similaires</a:t>
            </a:r>
            <a:r>
              <a:rPr lang="de-DE" sz="1100" b="0" dirty="0">
                <a:latin typeface="Calibri"/>
                <a:ea typeface="Calibri"/>
                <a:cs typeface="Calibri"/>
                <a:sym typeface="Calibri"/>
              </a:rPr>
              <a:t>, la </a:t>
            </a:r>
            <a:r>
              <a:rPr lang="de-DE" sz="1100" b="0" dirty="0" err="1">
                <a:latin typeface="Calibri"/>
                <a:ea typeface="Calibri"/>
                <a:cs typeface="Calibri"/>
                <a:sym typeface="Calibri"/>
              </a:rPr>
              <a:t>même</a:t>
            </a:r>
            <a:r>
              <a:rPr lang="de-DE" sz="1100" b="0" dirty="0">
                <a:latin typeface="Calibri"/>
                <a:ea typeface="Calibri"/>
                <a:cs typeface="Calibri"/>
                <a:sym typeface="Calibri"/>
              </a:rPr>
              <a:t> </a:t>
            </a:r>
            <a:r>
              <a:rPr lang="de-DE" sz="1100" b="0" dirty="0" err="1">
                <a:latin typeface="Calibri"/>
                <a:ea typeface="Calibri"/>
                <a:cs typeface="Calibri"/>
                <a:sym typeface="Calibri"/>
              </a:rPr>
              <a:t>approche</a:t>
            </a:r>
            <a:r>
              <a:rPr lang="de-DE" sz="1100" b="0" dirty="0">
                <a:latin typeface="Calibri"/>
                <a:ea typeface="Calibri"/>
                <a:cs typeface="Calibri"/>
                <a:sym typeface="Calibri"/>
              </a:rPr>
              <a:t> </a:t>
            </a:r>
            <a:r>
              <a:rPr lang="de-DE" sz="1100" b="0" dirty="0" err="1">
                <a:latin typeface="Calibri"/>
                <a:ea typeface="Calibri"/>
                <a:cs typeface="Calibri"/>
                <a:sym typeface="Calibri"/>
              </a:rPr>
              <a:t>doit</a:t>
            </a:r>
            <a:r>
              <a:rPr lang="de-DE" sz="1100" b="0" dirty="0">
                <a:latin typeface="Calibri"/>
                <a:ea typeface="Calibri"/>
                <a:cs typeface="Calibri"/>
                <a:sym typeface="Calibri"/>
              </a:rPr>
              <a:t> </a:t>
            </a:r>
            <a:r>
              <a:rPr lang="de-DE" sz="1100" b="0" dirty="0" err="1">
                <a:latin typeface="Calibri"/>
                <a:ea typeface="Calibri"/>
                <a:cs typeface="Calibri"/>
                <a:sym typeface="Calibri"/>
              </a:rPr>
              <a:t>être</a:t>
            </a:r>
            <a:r>
              <a:rPr lang="de-DE" sz="1100" b="0" dirty="0">
                <a:latin typeface="Calibri"/>
                <a:ea typeface="Calibri"/>
                <a:cs typeface="Calibri"/>
                <a:sym typeface="Calibri"/>
              </a:rPr>
              <a:t> </a:t>
            </a:r>
            <a:r>
              <a:rPr lang="de-DE" sz="1100" b="0" dirty="0" err="1">
                <a:latin typeface="Calibri"/>
                <a:ea typeface="Calibri"/>
                <a:cs typeface="Calibri"/>
                <a:sym typeface="Calibri"/>
              </a:rPr>
              <a:t>adoptée</a:t>
            </a:r>
            <a:r>
              <a:rPr lang="de-DE" sz="1100" b="0" dirty="0">
                <a:latin typeface="Calibri"/>
                <a:ea typeface="Calibri"/>
                <a:cs typeface="Calibri"/>
                <a:sym typeface="Calibri"/>
              </a:rPr>
              <a:t> </a:t>
            </a:r>
            <a:r>
              <a:rPr lang="de-DE" sz="1100" b="0" dirty="0" err="1">
                <a:latin typeface="Calibri"/>
                <a:ea typeface="Calibri"/>
                <a:cs typeface="Calibri"/>
                <a:sym typeface="Calibri"/>
              </a:rPr>
              <a:t>pour</a:t>
            </a:r>
            <a:r>
              <a:rPr lang="de-DE" sz="1100" b="0" dirty="0">
                <a:latin typeface="Calibri"/>
                <a:ea typeface="Calibri"/>
                <a:cs typeface="Calibri"/>
                <a:sym typeface="Calibri"/>
              </a:rPr>
              <a:t> </a:t>
            </a: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clarifier</a:t>
            </a:r>
            <a:r>
              <a:rPr lang="de-DE" sz="1100" b="0" dirty="0">
                <a:latin typeface="Calibri"/>
                <a:ea typeface="Calibri"/>
                <a:cs typeface="Calibri"/>
                <a:sym typeface="Calibri"/>
              </a:rPr>
              <a:t>, sauf si </a:t>
            </a:r>
            <a:r>
              <a:rPr lang="de-DE" sz="1100" b="0" dirty="0" err="1">
                <a:latin typeface="Calibri"/>
                <a:ea typeface="Calibri"/>
                <a:cs typeface="Calibri"/>
                <a:sym typeface="Calibri"/>
              </a:rPr>
              <a:t>elles</a:t>
            </a:r>
            <a:r>
              <a:rPr lang="de-DE" sz="1100" b="0" dirty="0">
                <a:latin typeface="Calibri"/>
                <a:ea typeface="Calibri"/>
                <a:cs typeface="Calibri"/>
                <a:sym typeface="Calibri"/>
              </a:rPr>
              <a:t> se </a:t>
            </a:r>
            <a:r>
              <a:rPr lang="de-DE" sz="1100" b="0" dirty="0" err="1">
                <a:latin typeface="Calibri"/>
                <a:ea typeface="Calibri"/>
                <a:cs typeface="Calibri"/>
                <a:sym typeface="Calibri"/>
              </a:rPr>
              <a:t>trouvent</a:t>
            </a:r>
            <a:r>
              <a:rPr lang="de-DE" sz="1100" b="0" dirty="0">
                <a:latin typeface="Calibri"/>
                <a:ea typeface="Calibri"/>
                <a:cs typeface="Calibri"/>
                <a:sym typeface="Calibri"/>
              </a:rPr>
              <a:t> </a:t>
            </a:r>
            <a:r>
              <a:rPr lang="de-DE" sz="1100" b="0" dirty="0" err="1">
                <a:latin typeface="Calibri"/>
                <a:ea typeface="Calibri"/>
                <a:cs typeface="Calibri"/>
                <a:sym typeface="Calibri"/>
              </a:rPr>
              <a:t>objectivement</a:t>
            </a:r>
            <a:r>
              <a:rPr lang="de-DE" sz="1100" b="0" dirty="0">
                <a:latin typeface="Calibri"/>
                <a:ea typeface="Calibri"/>
                <a:cs typeface="Calibri"/>
                <a:sym typeface="Calibri"/>
              </a:rPr>
              <a:t> </a:t>
            </a:r>
            <a:r>
              <a:rPr lang="de-DE" sz="1100" b="0" dirty="0" err="1">
                <a:latin typeface="Calibri"/>
                <a:ea typeface="Calibri"/>
                <a:cs typeface="Calibri"/>
                <a:sym typeface="Calibri"/>
              </a:rPr>
              <a:t>dans</a:t>
            </a:r>
            <a:r>
              <a:rPr lang="de-DE" sz="1100" b="0" dirty="0">
                <a:latin typeface="Calibri"/>
                <a:ea typeface="Calibri"/>
                <a:cs typeface="Calibri"/>
                <a:sym typeface="Calibri"/>
              </a:rPr>
              <a:t> </a:t>
            </a:r>
            <a:r>
              <a:rPr lang="de-DE" sz="1100" b="0" dirty="0" err="1">
                <a:latin typeface="Calibri"/>
                <a:ea typeface="Calibri"/>
                <a:cs typeface="Calibri"/>
                <a:sym typeface="Calibri"/>
              </a:rPr>
              <a:t>une</a:t>
            </a:r>
            <a:r>
              <a:rPr lang="de-DE" sz="1100" b="0" dirty="0">
                <a:latin typeface="Calibri"/>
                <a:ea typeface="Calibri"/>
                <a:cs typeface="Calibri"/>
                <a:sym typeface="Calibri"/>
              </a:rPr>
              <a:t> </a:t>
            </a:r>
            <a:r>
              <a:rPr lang="de-DE" sz="1100" b="0" dirty="0" err="1">
                <a:latin typeface="Calibri"/>
                <a:ea typeface="Calibri"/>
                <a:cs typeface="Calibri"/>
                <a:sym typeface="Calibri"/>
              </a:rPr>
              <a:t>situation</a:t>
            </a:r>
            <a:r>
              <a:rPr lang="de-DE" sz="1100" b="0" dirty="0">
                <a:latin typeface="Calibri"/>
                <a:ea typeface="Calibri"/>
                <a:cs typeface="Calibri"/>
                <a:sym typeface="Calibri"/>
              </a:rPr>
              <a:t> </a:t>
            </a:r>
            <a:r>
              <a:rPr lang="de-DE" sz="1100" b="0" dirty="0" err="1">
                <a:latin typeface="Calibri"/>
                <a:ea typeface="Calibri"/>
                <a:cs typeface="Calibri"/>
                <a:sym typeface="Calibri"/>
              </a:rPr>
              <a:t>différente</a:t>
            </a:r>
            <a:r>
              <a:rPr lang="de-DE" sz="1100" b="0" dirty="0">
                <a:latin typeface="Calibri"/>
                <a:ea typeface="Calibri"/>
                <a:cs typeface="Calibri"/>
                <a:sym typeface="Calibri"/>
              </a:rPr>
              <a:t> (par exemple, si </a:t>
            </a:r>
            <a:r>
              <a:rPr lang="de-DE" sz="1100" b="0" dirty="0" err="1">
                <a:latin typeface="Calibri"/>
                <a:ea typeface="Calibri"/>
                <a:cs typeface="Calibri"/>
                <a:sym typeface="Calibri"/>
              </a:rPr>
              <a:t>une</a:t>
            </a:r>
            <a:r>
              <a:rPr lang="de-DE" sz="1100" b="0" dirty="0">
                <a:latin typeface="Calibri"/>
                <a:ea typeface="Calibri"/>
                <a:cs typeface="Calibri"/>
                <a:sym typeface="Calibri"/>
              </a:rPr>
              <a:t> </a:t>
            </a:r>
            <a:r>
              <a:rPr lang="de-DE" sz="1100" b="0" dirty="0" err="1">
                <a:latin typeface="Calibri"/>
                <a:ea typeface="Calibri"/>
                <a:cs typeface="Calibri"/>
                <a:sym typeface="Calibri"/>
              </a:rPr>
              <a:t>offre</a:t>
            </a:r>
            <a:r>
              <a:rPr lang="de-DE" sz="1100" b="0" dirty="0">
                <a:latin typeface="Calibri"/>
                <a:ea typeface="Calibri"/>
                <a:cs typeface="Calibri"/>
                <a:sym typeface="Calibri"/>
              </a:rPr>
              <a:t> </a:t>
            </a:r>
            <a:r>
              <a:rPr lang="de-DE" sz="1100" b="0" dirty="0" err="1">
                <a:latin typeface="Calibri"/>
                <a:ea typeface="Calibri"/>
                <a:cs typeface="Calibri"/>
                <a:sym typeface="Calibri"/>
              </a:rPr>
              <a:t>est</a:t>
            </a:r>
            <a:r>
              <a:rPr lang="de-DE" sz="1100" b="0" dirty="0">
                <a:latin typeface="Calibri"/>
                <a:ea typeface="Calibri"/>
                <a:cs typeface="Calibri"/>
                <a:sym typeface="Calibri"/>
              </a:rPr>
              <a:t> invalide en </a:t>
            </a:r>
            <a:r>
              <a:rPr lang="de-DE" sz="1100" b="0" dirty="0" err="1">
                <a:latin typeface="Calibri"/>
                <a:ea typeface="Calibri"/>
                <a:cs typeface="Calibri"/>
                <a:sym typeface="Calibri"/>
              </a:rPr>
              <a:t>raison</a:t>
            </a:r>
            <a:r>
              <a:rPr lang="de-DE" sz="1100" b="0" dirty="0">
                <a:latin typeface="Calibri"/>
                <a:ea typeface="Calibri"/>
                <a:cs typeface="Calibri"/>
                <a:sym typeface="Calibri"/>
              </a:rPr>
              <a:t> </a:t>
            </a:r>
            <a:r>
              <a:rPr lang="de-DE" sz="1100" b="0" dirty="0" err="1">
                <a:latin typeface="Calibri"/>
                <a:ea typeface="Calibri"/>
                <a:cs typeface="Calibri"/>
                <a:sym typeface="Calibri"/>
              </a:rPr>
              <a:t>d’un</a:t>
            </a:r>
            <a:r>
              <a:rPr lang="de-DE" sz="1100" b="0" dirty="0">
                <a:latin typeface="Calibri"/>
                <a:ea typeface="Calibri"/>
                <a:cs typeface="Calibri"/>
                <a:sym typeface="Calibri"/>
              </a:rPr>
              <a:t> </a:t>
            </a:r>
            <a:r>
              <a:rPr lang="de-DE" sz="1100" b="0" dirty="0" err="1">
                <a:latin typeface="Calibri"/>
                <a:ea typeface="Calibri"/>
                <a:cs typeface="Calibri"/>
                <a:sym typeface="Calibri"/>
              </a:rPr>
              <a:t>autre</a:t>
            </a:r>
            <a:r>
              <a:rPr lang="de-DE" sz="1100" b="0" dirty="0">
                <a:latin typeface="Calibri"/>
                <a:ea typeface="Calibri"/>
                <a:cs typeface="Calibri"/>
                <a:sym typeface="Calibri"/>
              </a:rPr>
              <a:t> </a:t>
            </a:r>
            <a:r>
              <a:rPr lang="de-DE" sz="1100" b="0" dirty="0" err="1">
                <a:latin typeface="Calibri"/>
                <a:ea typeface="Calibri"/>
                <a:cs typeface="Calibri"/>
                <a:sym typeface="Calibri"/>
              </a:rPr>
              <a:t>facteur</a:t>
            </a:r>
            <a:r>
              <a:rPr lang="de-DE" sz="1100" b="0" dirty="0">
                <a:latin typeface="Calibri"/>
                <a:ea typeface="Calibri"/>
                <a:cs typeface="Calibri"/>
                <a:sym typeface="Calibri"/>
              </a:rPr>
              <a:t>) ;</a:t>
            </a:r>
          </a:p>
          <a:p>
            <a:pPr marL="0" lvl="0" indent="0" algn="l" rtl="0">
              <a:lnSpc>
                <a:spcPct val="107000"/>
              </a:lnSpc>
              <a:spcBef>
                <a:spcPts val="0"/>
              </a:spcBef>
              <a:spcAft>
                <a:spcPts val="0"/>
              </a:spcAft>
              <a:buSzPts val="1000"/>
              <a:buFont typeface="Noto Sans Symbols"/>
              <a:buNone/>
            </a:pP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L'évaluation</a:t>
            </a:r>
            <a:r>
              <a:rPr lang="de-DE" sz="1100" b="0" dirty="0">
                <a:latin typeface="Calibri"/>
                <a:ea typeface="Calibri"/>
                <a:cs typeface="Calibri"/>
                <a:sym typeface="Calibri"/>
              </a:rPr>
              <a:t> </a:t>
            </a:r>
            <a:r>
              <a:rPr lang="de-DE" sz="1100" b="0" dirty="0" err="1">
                <a:latin typeface="Calibri"/>
                <a:ea typeface="Calibri"/>
                <a:cs typeface="Calibri"/>
                <a:sym typeface="Calibri"/>
              </a:rPr>
              <a:t>doit</a:t>
            </a:r>
            <a:r>
              <a:rPr lang="de-DE" sz="1100" b="0" dirty="0">
                <a:latin typeface="Calibri"/>
                <a:ea typeface="Calibri"/>
                <a:cs typeface="Calibri"/>
                <a:sym typeface="Calibri"/>
              </a:rPr>
              <a:t> </a:t>
            </a:r>
            <a:r>
              <a:rPr lang="de-DE" sz="1100" b="0" dirty="0" err="1">
                <a:latin typeface="Calibri"/>
                <a:ea typeface="Calibri"/>
                <a:cs typeface="Calibri"/>
                <a:sym typeface="Calibri"/>
              </a:rPr>
              <a:t>refléter</a:t>
            </a:r>
            <a:r>
              <a:rPr lang="de-DE" sz="1100" b="0" dirty="0">
                <a:latin typeface="Calibri"/>
                <a:ea typeface="Calibri"/>
                <a:cs typeface="Calibri"/>
                <a:sym typeface="Calibri"/>
              </a:rPr>
              <a:t> </a:t>
            </a:r>
            <a:r>
              <a:rPr lang="de-DE" sz="1100" b="0" dirty="0" err="1">
                <a:latin typeface="Calibri"/>
                <a:ea typeface="Calibri"/>
                <a:cs typeface="Calibri"/>
                <a:sym typeface="Calibri"/>
              </a:rPr>
              <a:t>fidèlement</a:t>
            </a:r>
            <a:r>
              <a:rPr lang="de-DE" sz="1100" b="0" dirty="0">
                <a:latin typeface="Calibri"/>
                <a:ea typeface="Calibri"/>
                <a:cs typeface="Calibri"/>
                <a:sym typeface="Calibri"/>
              </a:rPr>
              <a:t> </a:t>
            </a: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différences</a:t>
            </a:r>
            <a:r>
              <a:rPr lang="de-DE" sz="1100" b="0" dirty="0">
                <a:latin typeface="Calibri"/>
                <a:ea typeface="Calibri"/>
                <a:cs typeface="Calibri"/>
                <a:sym typeface="Calibri"/>
              </a:rPr>
              <a:t> entre </a:t>
            </a: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offres</a:t>
            </a:r>
            <a:r>
              <a:rPr lang="de-DE" sz="1100" b="0" dirty="0">
                <a:latin typeface="Calibri"/>
                <a:ea typeface="Calibri"/>
                <a:cs typeface="Calibri"/>
                <a:sym typeface="Calibri"/>
              </a:rPr>
              <a:t> (par exemple, on ne </a:t>
            </a:r>
            <a:r>
              <a:rPr lang="de-DE" sz="1100" b="0" dirty="0" err="1">
                <a:latin typeface="Calibri"/>
                <a:ea typeface="Calibri"/>
                <a:cs typeface="Calibri"/>
                <a:sym typeface="Calibri"/>
              </a:rPr>
              <a:t>peut</a:t>
            </a:r>
            <a:r>
              <a:rPr lang="de-DE" sz="1100" b="0" dirty="0">
                <a:latin typeface="Calibri"/>
                <a:ea typeface="Calibri"/>
                <a:cs typeface="Calibri"/>
                <a:sym typeface="Calibri"/>
              </a:rPr>
              <a:t> </a:t>
            </a:r>
            <a:r>
              <a:rPr lang="de-DE" sz="1100" b="0" dirty="0" err="1">
                <a:latin typeface="Calibri"/>
                <a:ea typeface="Calibri"/>
                <a:cs typeface="Calibri"/>
                <a:sym typeface="Calibri"/>
              </a:rPr>
              <a:t>pas</a:t>
            </a:r>
            <a:r>
              <a:rPr lang="de-DE" sz="1100" b="0" dirty="0">
                <a:latin typeface="Calibri"/>
                <a:ea typeface="Calibri"/>
                <a:cs typeface="Calibri"/>
                <a:sym typeface="Calibri"/>
              </a:rPr>
              <a:t> </a:t>
            </a:r>
            <a:r>
              <a:rPr lang="de-DE" sz="1100" b="0" dirty="0" err="1">
                <a:latin typeface="Calibri"/>
                <a:ea typeface="Calibri"/>
                <a:cs typeface="Calibri"/>
                <a:sym typeface="Calibri"/>
              </a:rPr>
              <a:t>attribuer</a:t>
            </a:r>
            <a:r>
              <a:rPr lang="de-DE" sz="1100" b="0" dirty="0">
                <a:latin typeface="Calibri"/>
                <a:ea typeface="Calibri"/>
                <a:cs typeface="Calibri"/>
                <a:sym typeface="Calibri"/>
              </a:rPr>
              <a:t> le </a:t>
            </a:r>
            <a:r>
              <a:rPr lang="de-DE" sz="1100" b="0" dirty="0" err="1">
                <a:latin typeface="Calibri"/>
                <a:ea typeface="Calibri"/>
                <a:cs typeface="Calibri"/>
                <a:sym typeface="Calibri"/>
              </a:rPr>
              <a:t>même</a:t>
            </a:r>
            <a:r>
              <a:rPr lang="de-DE" sz="1100" b="0" dirty="0">
                <a:latin typeface="Calibri"/>
                <a:ea typeface="Calibri"/>
                <a:cs typeface="Calibri"/>
                <a:sym typeface="Calibri"/>
              </a:rPr>
              <a:t> </a:t>
            </a:r>
            <a:r>
              <a:rPr lang="de-DE" sz="1100" b="0" dirty="0" err="1">
                <a:latin typeface="Calibri"/>
                <a:ea typeface="Calibri"/>
                <a:cs typeface="Calibri"/>
                <a:sym typeface="Calibri"/>
              </a:rPr>
              <a:t>nombre</a:t>
            </a:r>
            <a:r>
              <a:rPr lang="de-DE" sz="1100" b="0" dirty="0">
                <a:latin typeface="Calibri"/>
                <a:ea typeface="Calibri"/>
                <a:cs typeface="Calibri"/>
                <a:sym typeface="Calibri"/>
              </a:rPr>
              <a:t> de </a:t>
            </a:r>
            <a:r>
              <a:rPr lang="de-DE" sz="1100" b="0" dirty="0" err="1">
                <a:latin typeface="Calibri"/>
                <a:ea typeface="Calibri"/>
                <a:cs typeface="Calibri"/>
                <a:sym typeface="Calibri"/>
              </a:rPr>
              <a:t>points</a:t>
            </a:r>
            <a:r>
              <a:rPr lang="de-DE" sz="1100" b="0" dirty="0">
                <a:latin typeface="Calibri"/>
                <a:ea typeface="Calibri"/>
                <a:cs typeface="Calibri"/>
                <a:sym typeface="Calibri"/>
              </a:rPr>
              <a:t> à deux </a:t>
            </a:r>
            <a:r>
              <a:rPr lang="de-DE" sz="1100" b="0" dirty="0" err="1">
                <a:latin typeface="Calibri"/>
                <a:ea typeface="Calibri"/>
                <a:cs typeface="Calibri"/>
                <a:sym typeface="Calibri"/>
              </a:rPr>
              <a:t>offres</a:t>
            </a:r>
            <a:r>
              <a:rPr lang="de-DE" sz="1100" b="0" dirty="0">
                <a:latin typeface="Calibri"/>
                <a:ea typeface="Calibri"/>
                <a:cs typeface="Calibri"/>
                <a:sym typeface="Calibri"/>
              </a:rPr>
              <a:t> </a:t>
            </a:r>
            <a:r>
              <a:rPr lang="de-DE" sz="1100" b="0" dirty="0" err="1">
                <a:latin typeface="Calibri"/>
                <a:ea typeface="Calibri"/>
                <a:cs typeface="Calibri"/>
                <a:sym typeface="Calibri"/>
              </a:rPr>
              <a:t>présentant</a:t>
            </a:r>
            <a:r>
              <a:rPr lang="de-DE" sz="1100" b="0" dirty="0">
                <a:latin typeface="Calibri"/>
                <a:ea typeface="Calibri"/>
                <a:cs typeface="Calibri"/>
                <a:sym typeface="Calibri"/>
              </a:rPr>
              <a:t> des </a:t>
            </a:r>
            <a:r>
              <a:rPr lang="de-DE" sz="1100" b="0" dirty="0" err="1">
                <a:latin typeface="Calibri"/>
                <a:ea typeface="Calibri"/>
                <a:cs typeface="Calibri"/>
                <a:sym typeface="Calibri"/>
              </a:rPr>
              <a:t>performances</a:t>
            </a:r>
            <a:r>
              <a:rPr lang="de-DE" sz="1100" b="0" dirty="0">
                <a:latin typeface="Calibri"/>
                <a:ea typeface="Calibri"/>
                <a:cs typeface="Calibri"/>
                <a:sym typeface="Calibri"/>
              </a:rPr>
              <a:t> </a:t>
            </a:r>
            <a:r>
              <a:rPr lang="de-DE" sz="1100" b="0" dirty="0" err="1">
                <a:latin typeface="Calibri"/>
                <a:ea typeface="Calibri"/>
                <a:cs typeface="Calibri"/>
                <a:sym typeface="Calibri"/>
              </a:rPr>
              <a:t>différentes</a:t>
            </a:r>
            <a:r>
              <a:rPr lang="de-DE" sz="1100" b="0" dirty="0">
                <a:latin typeface="Calibri"/>
                <a:ea typeface="Calibri"/>
                <a:cs typeface="Calibri"/>
                <a:sym typeface="Calibri"/>
              </a:rPr>
              <a:t> </a:t>
            </a:r>
            <a:r>
              <a:rPr lang="de-DE" sz="1100" b="0" dirty="0" err="1">
                <a:latin typeface="Calibri"/>
                <a:ea typeface="Calibri"/>
                <a:cs typeface="Calibri"/>
                <a:sym typeface="Calibri"/>
              </a:rPr>
              <a:t>pour</a:t>
            </a:r>
            <a:r>
              <a:rPr lang="de-DE" sz="1100" b="0" dirty="0">
                <a:latin typeface="Calibri"/>
                <a:ea typeface="Calibri"/>
                <a:cs typeface="Calibri"/>
                <a:sym typeface="Calibri"/>
              </a:rPr>
              <a:t> </a:t>
            </a:r>
            <a:r>
              <a:rPr lang="de-DE" sz="1100" b="0" dirty="0" err="1">
                <a:latin typeface="Calibri"/>
                <a:ea typeface="Calibri"/>
                <a:cs typeface="Calibri"/>
                <a:sym typeface="Calibri"/>
              </a:rPr>
              <a:t>un</a:t>
            </a:r>
            <a:r>
              <a:rPr lang="de-DE" sz="1100" b="0" dirty="0">
                <a:latin typeface="Calibri"/>
                <a:ea typeface="Calibri"/>
                <a:cs typeface="Calibri"/>
                <a:sym typeface="Calibri"/>
              </a:rPr>
              <a:t> </a:t>
            </a:r>
            <a:r>
              <a:rPr lang="de-DE" sz="1100" b="0" dirty="0" err="1">
                <a:latin typeface="Calibri"/>
                <a:ea typeface="Calibri"/>
                <a:cs typeface="Calibri"/>
                <a:sym typeface="Calibri"/>
              </a:rPr>
              <a:t>même</a:t>
            </a:r>
            <a:r>
              <a:rPr lang="de-DE" sz="1100" b="0" dirty="0">
                <a:latin typeface="Calibri"/>
                <a:ea typeface="Calibri"/>
                <a:cs typeface="Calibri"/>
                <a:sym typeface="Calibri"/>
              </a:rPr>
              <a:t> </a:t>
            </a:r>
            <a:r>
              <a:rPr lang="de-DE" sz="1100" b="0" dirty="0" err="1">
                <a:latin typeface="Calibri"/>
                <a:ea typeface="Calibri"/>
                <a:cs typeface="Calibri"/>
                <a:sym typeface="Calibri"/>
              </a:rPr>
              <a:t>critère</a:t>
            </a:r>
            <a:r>
              <a:rPr lang="de-DE" sz="1100" b="0" dirty="0">
                <a:latin typeface="Calibri"/>
                <a:ea typeface="Calibri"/>
                <a:cs typeface="Calibri"/>
                <a:sym typeface="Calibri"/>
              </a:rPr>
              <a:t>). </a:t>
            </a:r>
          </a:p>
          <a:p>
            <a:pPr marL="0" lvl="0" indent="0" algn="l" rtl="0">
              <a:lnSpc>
                <a:spcPct val="107000"/>
              </a:lnSpc>
              <a:spcBef>
                <a:spcPts val="0"/>
              </a:spcBef>
              <a:spcAft>
                <a:spcPts val="0"/>
              </a:spcAft>
              <a:buSzPts val="1000"/>
              <a:buFont typeface="Noto Sans Symbols"/>
              <a:buNone/>
            </a:pP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Transparence</a:t>
            </a:r>
            <a:r>
              <a:rPr lang="de-DE" sz="1100" b="0" dirty="0">
                <a:latin typeface="Calibri"/>
                <a:ea typeface="Calibri"/>
                <a:cs typeface="Calibri"/>
                <a:sym typeface="Calibri"/>
              </a:rPr>
              <a:t> </a:t>
            </a:r>
            <a:r>
              <a:rPr lang="de-DE" sz="1100" b="0" dirty="0" err="1">
                <a:latin typeface="Calibri"/>
                <a:ea typeface="Calibri"/>
                <a:cs typeface="Calibri"/>
                <a:sym typeface="Calibri"/>
              </a:rPr>
              <a:t>dans</a:t>
            </a:r>
            <a:r>
              <a:rPr lang="de-DE" sz="1100" b="0" dirty="0">
                <a:latin typeface="Calibri"/>
                <a:ea typeface="Calibri"/>
                <a:cs typeface="Calibri"/>
                <a:sym typeface="Calibri"/>
              </a:rPr>
              <a:t> la </a:t>
            </a:r>
            <a:r>
              <a:rPr lang="de-DE" sz="1100" b="0" dirty="0" err="1">
                <a:latin typeface="Calibri"/>
                <a:ea typeface="Calibri"/>
                <a:cs typeface="Calibri"/>
                <a:sym typeface="Calibri"/>
              </a:rPr>
              <a:t>pratique</a:t>
            </a:r>
            <a:r>
              <a:rPr lang="de-DE" sz="1100" b="0" dirty="0">
                <a:latin typeface="Calibri"/>
                <a:ea typeface="Calibri"/>
                <a:cs typeface="Calibri"/>
                <a:sym typeface="Calibri"/>
              </a:rPr>
              <a:t> – </a:t>
            </a:r>
            <a:r>
              <a:rPr lang="de-DE" sz="1100" b="0" dirty="0" err="1">
                <a:latin typeface="Calibri"/>
                <a:ea typeface="Calibri"/>
                <a:cs typeface="Calibri"/>
                <a:sym typeface="Calibri"/>
              </a:rPr>
              <a:t>Exemples</a:t>
            </a:r>
            <a:r>
              <a:rPr lang="de-DE" sz="1100" b="0" dirty="0">
                <a:latin typeface="Calibri"/>
                <a:ea typeface="Calibri"/>
                <a:cs typeface="Calibri"/>
                <a:sym typeface="Calibri"/>
              </a:rPr>
              <a:t> :</a:t>
            </a:r>
          </a:p>
          <a:p>
            <a:pPr marL="0" lvl="0" indent="0" algn="l" rtl="0">
              <a:lnSpc>
                <a:spcPct val="107000"/>
              </a:lnSpc>
              <a:spcBef>
                <a:spcPts val="0"/>
              </a:spcBef>
              <a:spcAft>
                <a:spcPts val="0"/>
              </a:spcAft>
              <a:buSzPts val="1000"/>
              <a:buFont typeface="Noto Sans Symbols"/>
              <a:buNone/>
            </a:pPr>
            <a:endParaRPr lang="de-DE" sz="1100" b="0"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contrats</a:t>
            </a:r>
            <a:r>
              <a:rPr lang="de-DE" sz="1100" b="0" dirty="0">
                <a:latin typeface="Calibri"/>
                <a:ea typeface="Calibri"/>
                <a:cs typeface="Calibri"/>
                <a:sym typeface="Calibri"/>
              </a:rPr>
              <a:t> </a:t>
            </a:r>
            <a:r>
              <a:rPr lang="de-DE" sz="1100" b="0" dirty="0" err="1">
                <a:latin typeface="Calibri"/>
                <a:ea typeface="Calibri"/>
                <a:cs typeface="Calibri"/>
                <a:sym typeface="Calibri"/>
              </a:rPr>
              <a:t>doivent</a:t>
            </a:r>
            <a:r>
              <a:rPr lang="de-DE" sz="1100" b="0" dirty="0">
                <a:latin typeface="Calibri"/>
                <a:ea typeface="Calibri"/>
                <a:cs typeface="Calibri"/>
                <a:sym typeface="Calibri"/>
              </a:rPr>
              <a:t> faire </a:t>
            </a:r>
            <a:r>
              <a:rPr lang="de-DE" sz="1100" b="0" dirty="0" err="1">
                <a:latin typeface="Calibri"/>
                <a:ea typeface="Calibri"/>
                <a:cs typeface="Calibri"/>
                <a:sym typeface="Calibri"/>
              </a:rPr>
              <a:t>l'objet</a:t>
            </a:r>
            <a:r>
              <a:rPr lang="de-DE" sz="1100" b="0" dirty="0">
                <a:latin typeface="Calibri"/>
                <a:ea typeface="Calibri"/>
                <a:cs typeface="Calibri"/>
                <a:sym typeface="Calibri"/>
              </a:rPr>
              <a:t> </a:t>
            </a:r>
            <a:r>
              <a:rPr lang="de-DE" sz="1100" b="0" dirty="0" err="1">
                <a:latin typeface="Calibri"/>
                <a:ea typeface="Calibri"/>
                <a:cs typeface="Calibri"/>
                <a:sym typeface="Calibri"/>
              </a:rPr>
              <a:t>d'une</a:t>
            </a:r>
            <a:r>
              <a:rPr lang="de-DE" sz="1100" b="0" dirty="0">
                <a:latin typeface="Calibri"/>
                <a:ea typeface="Calibri"/>
                <a:cs typeface="Calibri"/>
                <a:sym typeface="Calibri"/>
              </a:rPr>
              <a:t> </a:t>
            </a:r>
            <a:r>
              <a:rPr lang="de-DE" sz="1100" b="0" dirty="0" err="1">
                <a:latin typeface="Calibri"/>
                <a:ea typeface="Calibri"/>
                <a:cs typeface="Calibri"/>
                <a:sym typeface="Calibri"/>
              </a:rPr>
              <a:t>publicité</a:t>
            </a:r>
            <a:r>
              <a:rPr lang="de-DE" sz="1100" b="0" dirty="0">
                <a:latin typeface="Calibri"/>
                <a:ea typeface="Calibri"/>
                <a:cs typeface="Calibri"/>
                <a:sym typeface="Calibri"/>
              </a:rPr>
              <a:t>/</a:t>
            </a:r>
            <a:r>
              <a:rPr lang="de-DE" sz="1100" b="0" dirty="0" err="1">
                <a:latin typeface="Calibri"/>
                <a:ea typeface="Calibri"/>
                <a:cs typeface="Calibri"/>
                <a:sym typeface="Calibri"/>
              </a:rPr>
              <a:t>publication</a:t>
            </a:r>
            <a:r>
              <a:rPr lang="de-DE" sz="1100" b="0" dirty="0">
                <a:latin typeface="Calibri"/>
                <a:ea typeface="Calibri"/>
                <a:cs typeface="Calibri"/>
                <a:sym typeface="Calibri"/>
              </a:rPr>
              <a:t> </a:t>
            </a:r>
            <a:r>
              <a:rPr lang="de-DE" sz="1100" b="0" dirty="0" err="1">
                <a:latin typeface="Calibri"/>
                <a:ea typeface="Calibri"/>
                <a:cs typeface="Calibri"/>
                <a:sym typeface="Calibri"/>
              </a:rPr>
              <a:t>suffisante</a:t>
            </a:r>
            <a:r>
              <a:rPr lang="de-DE" sz="1100" b="0" dirty="0">
                <a:latin typeface="Calibri"/>
                <a:ea typeface="Calibri"/>
                <a:cs typeface="Calibri"/>
                <a:sym typeface="Calibri"/>
              </a:rPr>
              <a:t>. </a:t>
            </a: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documents</a:t>
            </a:r>
            <a:r>
              <a:rPr lang="de-DE" sz="1100" b="0" dirty="0">
                <a:latin typeface="Calibri"/>
                <a:ea typeface="Calibri"/>
                <a:cs typeface="Calibri"/>
                <a:sym typeface="Calibri"/>
              </a:rPr>
              <a:t> </a:t>
            </a:r>
            <a:r>
              <a:rPr lang="de-DE" sz="1100" b="0" dirty="0" err="1">
                <a:latin typeface="Calibri"/>
                <a:ea typeface="Calibri"/>
                <a:cs typeface="Calibri"/>
                <a:sym typeface="Calibri"/>
              </a:rPr>
              <a:t>d'appel</a:t>
            </a:r>
            <a:r>
              <a:rPr lang="de-DE" sz="1100" b="0" dirty="0">
                <a:latin typeface="Calibri"/>
                <a:ea typeface="Calibri"/>
                <a:cs typeface="Calibri"/>
                <a:sym typeface="Calibri"/>
              </a:rPr>
              <a:t> </a:t>
            </a:r>
            <a:r>
              <a:rPr lang="de-DE" sz="1100" b="0" dirty="0" err="1">
                <a:latin typeface="Calibri"/>
                <a:ea typeface="Calibri"/>
                <a:cs typeface="Calibri"/>
                <a:sym typeface="Calibri"/>
              </a:rPr>
              <a:t>d'offres</a:t>
            </a:r>
            <a:r>
              <a:rPr lang="de-DE" sz="1100" b="0" dirty="0">
                <a:latin typeface="Calibri"/>
                <a:ea typeface="Calibri"/>
                <a:cs typeface="Calibri"/>
                <a:sym typeface="Calibri"/>
              </a:rPr>
              <a:t> et </a:t>
            </a:r>
            <a:r>
              <a:rPr lang="de-DE" sz="1100" b="0" dirty="0" err="1">
                <a:latin typeface="Calibri"/>
                <a:ea typeface="Calibri"/>
                <a:cs typeface="Calibri"/>
                <a:sym typeface="Calibri"/>
              </a:rPr>
              <a:t>leurs</a:t>
            </a:r>
            <a:r>
              <a:rPr lang="de-DE" sz="1100" b="0" dirty="0">
                <a:latin typeface="Calibri"/>
                <a:ea typeface="Calibri"/>
                <a:cs typeface="Calibri"/>
                <a:sym typeface="Calibri"/>
              </a:rPr>
              <a:t> </a:t>
            </a:r>
            <a:r>
              <a:rPr lang="de-DE" sz="1100" b="0" dirty="0" err="1">
                <a:latin typeface="Calibri"/>
                <a:ea typeface="Calibri"/>
                <a:cs typeface="Calibri"/>
                <a:sym typeface="Calibri"/>
              </a:rPr>
              <a:t>éventuelles</a:t>
            </a:r>
            <a:r>
              <a:rPr lang="de-DE" sz="1100" b="0" dirty="0">
                <a:latin typeface="Calibri"/>
                <a:ea typeface="Calibri"/>
                <a:cs typeface="Calibri"/>
                <a:sym typeface="Calibri"/>
              </a:rPr>
              <a:t> </a:t>
            </a:r>
            <a:r>
              <a:rPr lang="de-DE" sz="1100" b="0" dirty="0" err="1">
                <a:latin typeface="Calibri"/>
                <a:ea typeface="Calibri"/>
                <a:cs typeface="Calibri"/>
                <a:sym typeface="Calibri"/>
              </a:rPr>
              <a:t>modifications</a:t>
            </a:r>
            <a:r>
              <a:rPr lang="de-DE" sz="1100" b="0" dirty="0">
                <a:latin typeface="Calibri"/>
                <a:ea typeface="Calibri"/>
                <a:cs typeface="Calibri"/>
                <a:sym typeface="Calibri"/>
              </a:rPr>
              <a:t> </a:t>
            </a:r>
            <a:r>
              <a:rPr lang="de-DE" sz="1100" b="0" dirty="0" err="1">
                <a:latin typeface="Calibri"/>
                <a:ea typeface="Calibri"/>
                <a:cs typeface="Calibri"/>
                <a:sym typeface="Calibri"/>
              </a:rPr>
              <a:t>doivent</a:t>
            </a:r>
            <a:r>
              <a:rPr lang="de-DE" sz="1100" b="0" dirty="0">
                <a:latin typeface="Calibri"/>
                <a:ea typeface="Calibri"/>
                <a:cs typeface="Calibri"/>
                <a:sym typeface="Calibri"/>
              </a:rPr>
              <a:t> </a:t>
            </a:r>
            <a:r>
              <a:rPr lang="de-DE" sz="1100" b="0" dirty="0" err="1">
                <a:latin typeface="Calibri"/>
                <a:ea typeface="Calibri"/>
                <a:cs typeface="Calibri"/>
                <a:sym typeface="Calibri"/>
              </a:rPr>
              <a:t>être</a:t>
            </a:r>
            <a:r>
              <a:rPr lang="de-DE" sz="1100" b="0" dirty="0">
                <a:latin typeface="Calibri"/>
                <a:ea typeface="Calibri"/>
                <a:cs typeface="Calibri"/>
                <a:sym typeface="Calibri"/>
              </a:rPr>
              <a:t> </a:t>
            </a:r>
            <a:r>
              <a:rPr lang="de-DE" sz="1100" b="0" dirty="0" err="1">
                <a:latin typeface="Calibri"/>
                <a:ea typeface="Calibri"/>
                <a:cs typeface="Calibri"/>
                <a:sym typeface="Calibri"/>
              </a:rPr>
              <a:t>publiés</a:t>
            </a:r>
            <a:r>
              <a:rPr lang="de-DE" sz="1100" b="0" dirty="0">
                <a:latin typeface="Calibri"/>
                <a:ea typeface="Calibri"/>
                <a:cs typeface="Calibri"/>
                <a:sym typeface="Calibri"/>
              </a:rPr>
              <a:t> en </a:t>
            </a:r>
            <a:r>
              <a:rPr lang="de-DE" sz="1100" b="0" dirty="0" err="1">
                <a:latin typeface="Calibri"/>
                <a:ea typeface="Calibri"/>
                <a:cs typeface="Calibri"/>
                <a:sym typeface="Calibri"/>
              </a:rPr>
              <a:t>temps</a:t>
            </a:r>
            <a:r>
              <a:rPr lang="de-DE" sz="1100" b="0" dirty="0">
                <a:latin typeface="Calibri"/>
                <a:ea typeface="Calibri"/>
                <a:cs typeface="Calibri"/>
                <a:sym typeface="Calibri"/>
              </a:rPr>
              <a:t> </a:t>
            </a:r>
            <a:r>
              <a:rPr lang="de-DE" sz="1100" b="0" dirty="0" err="1">
                <a:latin typeface="Calibri"/>
                <a:ea typeface="Calibri"/>
                <a:cs typeface="Calibri"/>
                <a:sym typeface="Calibri"/>
              </a:rPr>
              <a:t>utile</a:t>
            </a:r>
            <a:r>
              <a:rPr lang="de-DE" sz="1100" b="0" dirty="0">
                <a:latin typeface="Calibri"/>
                <a:ea typeface="Calibri"/>
                <a:cs typeface="Calibri"/>
                <a:sym typeface="Calibri"/>
              </a:rPr>
              <a:t> </a:t>
            </a:r>
            <a:r>
              <a:rPr lang="de-DE" sz="1100" b="0" dirty="0" err="1">
                <a:latin typeface="Calibri"/>
                <a:ea typeface="Calibri"/>
                <a:cs typeface="Calibri"/>
                <a:sym typeface="Calibri"/>
              </a:rPr>
              <a:t>afin</a:t>
            </a:r>
            <a:r>
              <a:rPr lang="de-DE" sz="1100" b="0" dirty="0">
                <a:latin typeface="Calibri"/>
                <a:ea typeface="Calibri"/>
                <a:cs typeface="Calibri"/>
                <a:sym typeface="Calibri"/>
              </a:rPr>
              <a:t> </a:t>
            </a:r>
            <a:r>
              <a:rPr lang="de-DE" sz="1100" b="0" dirty="0" err="1">
                <a:latin typeface="Calibri"/>
                <a:ea typeface="Calibri"/>
                <a:cs typeface="Calibri"/>
                <a:sym typeface="Calibri"/>
              </a:rPr>
              <a:t>que</a:t>
            </a:r>
            <a:r>
              <a:rPr lang="de-DE" sz="1100" b="0" dirty="0">
                <a:latin typeface="Calibri"/>
                <a:ea typeface="Calibri"/>
                <a:cs typeface="Calibri"/>
                <a:sym typeface="Calibri"/>
              </a:rPr>
              <a:t> </a:t>
            </a: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soumissionnaires</a:t>
            </a:r>
            <a:r>
              <a:rPr lang="de-DE" sz="1100" b="0" dirty="0">
                <a:latin typeface="Calibri"/>
                <a:ea typeface="Calibri"/>
                <a:cs typeface="Calibri"/>
                <a:sym typeface="Calibri"/>
              </a:rPr>
              <a:t> </a:t>
            </a:r>
            <a:r>
              <a:rPr lang="de-DE" sz="1100" b="0" dirty="0" err="1">
                <a:latin typeface="Calibri"/>
                <a:ea typeface="Calibri"/>
                <a:cs typeface="Calibri"/>
                <a:sym typeface="Calibri"/>
              </a:rPr>
              <a:t>puissent</a:t>
            </a:r>
            <a:r>
              <a:rPr lang="de-DE" sz="1100" b="0" dirty="0">
                <a:latin typeface="Calibri"/>
                <a:ea typeface="Calibri"/>
                <a:cs typeface="Calibri"/>
                <a:sym typeface="Calibri"/>
              </a:rPr>
              <a:t> </a:t>
            </a:r>
            <a:r>
              <a:rPr lang="de-DE" sz="1100" b="0" dirty="0" err="1">
                <a:latin typeface="Calibri"/>
                <a:ea typeface="Calibri"/>
                <a:cs typeface="Calibri"/>
                <a:sym typeface="Calibri"/>
              </a:rPr>
              <a:t>y</a:t>
            </a:r>
            <a:r>
              <a:rPr lang="de-DE" sz="1100" b="0" dirty="0">
                <a:latin typeface="Calibri"/>
                <a:ea typeface="Calibri"/>
                <a:cs typeface="Calibri"/>
                <a:sym typeface="Calibri"/>
              </a:rPr>
              <a:t> </a:t>
            </a:r>
            <a:r>
              <a:rPr lang="de-DE" sz="1100" b="0" dirty="0" err="1">
                <a:latin typeface="Calibri"/>
                <a:ea typeface="Calibri"/>
                <a:cs typeface="Calibri"/>
                <a:sym typeface="Calibri"/>
              </a:rPr>
              <a:t>réagir</a:t>
            </a:r>
            <a:r>
              <a:rPr lang="de-DE" sz="1100" b="0" dirty="0">
                <a:latin typeface="Calibri"/>
                <a:ea typeface="Calibri"/>
                <a:cs typeface="Calibri"/>
                <a:sym typeface="Calibri"/>
              </a:rPr>
              <a:t>. </a:t>
            </a: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critères</a:t>
            </a:r>
            <a:r>
              <a:rPr lang="de-DE" sz="1100" b="0" dirty="0">
                <a:latin typeface="Calibri"/>
                <a:ea typeface="Calibri"/>
                <a:cs typeface="Calibri"/>
                <a:sym typeface="Calibri"/>
              </a:rPr>
              <a:t> de </a:t>
            </a:r>
            <a:r>
              <a:rPr lang="de-DE" sz="1100" b="0" dirty="0" err="1">
                <a:latin typeface="Calibri"/>
                <a:ea typeface="Calibri"/>
                <a:cs typeface="Calibri"/>
                <a:sym typeface="Calibri"/>
              </a:rPr>
              <a:t>sélection</a:t>
            </a:r>
            <a:r>
              <a:rPr lang="de-DE" sz="1100" b="0" dirty="0">
                <a:latin typeface="Calibri"/>
                <a:ea typeface="Calibri"/>
                <a:cs typeface="Calibri"/>
                <a:sym typeface="Calibri"/>
              </a:rPr>
              <a:t> et </a:t>
            </a:r>
            <a:r>
              <a:rPr lang="de-DE" sz="1100" b="0" dirty="0" err="1">
                <a:latin typeface="Calibri"/>
                <a:ea typeface="Calibri"/>
                <a:cs typeface="Calibri"/>
                <a:sym typeface="Calibri"/>
              </a:rPr>
              <a:t>d'attribution</a:t>
            </a:r>
            <a:r>
              <a:rPr lang="de-DE" sz="1100" b="0" dirty="0">
                <a:latin typeface="Calibri"/>
                <a:ea typeface="Calibri"/>
                <a:cs typeface="Calibri"/>
                <a:sym typeface="Calibri"/>
              </a:rPr>
              <a:t> </a:t>
            </a:r>
            <a:r>
              <a:rPr lang="de-DE" sz="1100" b="0" dirty="0" err="1">
                <a:latin typeface="Calibri"/>
                <a:ea typeface="Calibri"/>
                <a:cs typeface="Calibri"/>
                <a:sym typeface="Calibri"/>
              </a:rPr>
              <a:t>doivent</a:t>
            </a:r>
            <a:r>
              <a:rPr lang="de-DE" sz="1100" b="0" dirty="0">
                <a:latin typeface="Calibri"/>
                <a:ea typeface="Calibri"/>
                <a:cs typeface="Calibri"/>
                <a:sym typeface="Calibri"/>
              </a:rPr>
              <a:t> </a:t>
            </a:r>
            <a:r>
              <a:rPr lang="de-DE" sz="1100" b="0" dirty="0" err="1">
                <a:latin typeface="Calibri"/>
                <a:ea typeface="Calibri"/>
                <a:cs typeface="Calibri"/>
                <a:sym typeface="Calibri"/>
              </a:rPr>
              <a:t>être</a:t>
            </a:r>
            <a:r>
              <a:rPr lang="de-DE" sz="1100" b="0" dirty="0">
                <a:latin typeface="Calibri"/>
                <a:ea typeface="Calibri"/>
                <a:cs typeface="Calibri"/>
                <a:sym typeface="Calibri"/>
              </a:rPr>
              <a:t> </a:t>
            </a:r>
            <a:r>
              <a:rPr lang="de-DE" sz="1100" b="0" dirty="0" err="1">
                <a:latin typeface="Calibri"/>
                <a:ea typeface="Calibri"/>
                <a:cs typeface="Calibri"/>
                <a:sym typeface="Calibri"/>
              </a:rPr>
              <a:t>publiés</a:t>
            </a:r>
            <a:r>
              <a:rPr lang="de-DE" sz="1100" b="0" dirty="0">
                <a:latin typeface="Calibri"/>
                <a:ea typeface="Calibri"/>
                <a:cs typeface="Calibri"/>
                <a:sym typeface="Calibri"/>
              </a:rPr>
              <a:t> à </a:t>
            </a:r>
            <a:r>
              <a:rPr lang="de-DE" sz="1100" b="0" dirty="0" err="1">
                <a:latin typeface="Calibri"/>
                <a:ea typeface="Calibri"/>
                <a:cs typeface="Calibri"/>
                <a:sym typeface="Calibri"/>
              </a:rPr>
              <a:t>l'avance</a:t>
            </a:r>
            <a:r>
              <a:rPr lang="de-DE" sz="1100" b="0" dirty="0">
                <a:latin typeface="Calibri"/>
                <a:ea typeface="Calibri"/>
                <a:cs typeface="Calibri"/>
                <a:sym typeface="Calibri"/>
              </a:rPr>
              <a:t>, </a:t>
            </a:r>
            <a:r>
              <a:rPr lang="de-DE" sz="1100" b="0" dirty="0" err="1">
                <a:latin typeface="Calibri"/>
                <a:ea typeface="Calibri"/>
                <a:cs typeface="Calibri"/>
                <a:sym typeface="Calibri"/>
              </a:rPr>
              <a:t>accompagnés</a:t>
            </a:r>
            <a:r>
              <a:rPr lang="de-DE" sz="1100" b="0" dirty="0">
                <a:latin typeface="Calibri"/>
                <a:ea typeface="Calibri"/>
                <a:cs typeface="Calibri"/>
                <a:sym typeface="Calibri"/>
              </a:rPr>
              <a:t> de </a:t>
            </a:r>
            <a:r>
              <a:rPr lang="de-DE" sz="1100" b="0" dirty="0" err="1">
                <a:latin typeface="Calibri"/>
                <a:ea typeface="Calibri"/>
                <a:cs typeface="Calibri"/>
                <a:sym typeface="Calibri"/>
              </a:rPr>
              <a:t>leur</a:t>
            </a:r>
            <a:r>
              <a:rPr lang="de-DE" sz="1100" b="0" dirty="0">
                <a:latin typeface="Calibri"/>
                <a:ea typeface="Calibri"/>
                <a:cs typeface="Calibri"/>
                <a:sym typeface="Calibri"/>
              </a:rPr>
              <a:t> </a:t>
            </a:r>
            <a:r>
              <a:rPr lang="de-DE" sz="1100" b="0" dirty="0" err="1">
                <a:latin typeface="Calibri"/>
                <a:ea typeface="Calibri"/>
                <a:cs typeface="Calibri"/>
                <a:sym typeface="Calibri"/>
              </a:rPr>
              <a:t>pondération</a:t>
            </a:r>
            <a:r>
              <a:rPr lang="de-DE" sz="1100" b="0" dirty="0">
                <a:latin typeface="Calibri"/>
                <a:ea typeface="Calibri"/>
                <a:cs typeface="Calibri"/>
                <a:sym typeface="Calibri"/>
              </a:rPr>
              <a:t>. </a:t>
            </a: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critères</a:t>
            </a:r>
            <a:r>
              <a:rPr lang="de-DE" sz="1100" b="0" dirty="0">
                <a:latin typeface="Calibri"/>
                <a:ea typeface="Calibri"/>
                <a:cs typeface="Calibri"/>
                <a:sym typeface="Calibri"/>
              </a:rPr>
              <a:t> et </a:t>
            </a: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spécifications</a:t>
            </a:r>
            <a:r>
              <a:rPr lang="de-DE" sz="1100" b="0" dirty="0">
                <a:latin typeface="Calibri"/>
                <a:ea typeface="Calibri"/>
                <a:cs typeface="Calibri"/>
                <a:sym typeface="Calibri"/>
              </a:rPr>
              <a:t> </a:t>
            </a:r>
            <a:r>
              <a:rPr lang="de-DE" sz="1100" b="0" dirty="0" err="1">
                <a:latin typeface="Calibri"/>
                <a:ea typeface="Calibri"/>
                <a:cs typeface="Calibri"/>
                <a:sym typeface="Calibri"/>
              </a:rPr>
              <a:t>doivent</a:t>
            </a:r>
            <a:r>
              <a:rPr lang="de-DE" sz="1100" b="0" dirty="0">
                <a:latin typeface="Calibri"/>
                <a:ea typeface="Calibri"/>
                <a:cs typeface="Calibri"/>
                <a:sym typeface="Calibri"/>
              </a:rPr>
              <a:t> </a:t>
            </a:r>
            <a:r>
              <a:rPr lang="de-DE" sz="1100" b="0" dirty="0" err="1">
                <a:latin typeface="Calibri"/>
                <a:ea typeface="Calibri"/>
                <a:cs typeface="Calibri"/>
                <a:sym typeface="Calibri"/>
              </a:rPr>
              <a:t>être</a:t>
            </a:r>
            <a:r>
              <a:rPr lang="de-DE" sz="1100" b="0" dirty="0">
                <a:latin typeface="Calibri"/>
                <a:ea typeface="Calibri"/>
                <a:cs typeface="Calibri"/>
                <a:sym typeface="Calibri"/>
              </a:rPr>
              <a:t> </a:t>
            </a:r>
            <a:r>
              <a:rPr lang="de-DE" sz="1100" b="0" dirty="0" err="1">
                <a:latin typeface="Calibri"/>
                <a:ea typeface="Calibri"/>
                <a:cs typeface="Calibri"/>
                <a:sym typeface="Calibri"/>
              </a:rPr>
              <a:t>formulés</a:t>
            </a:r>
            <a:r>
              <a:rPr lang="de-DE" sz="1100" b="0" dirty="0">
                <a:latin typeface="Calibri"/>
                <a:ea typeface="Calibri"/>
                <a:cs typeface="Calibri"/>
                <a:sym typeface="Calibri"/>
              </a:rPr>
              <a:t> </a:t>
            </a:r>
            <a:r>
              <a:rPr lang="de-DE" sz="1100" b="0" dirty="0" err="1">
                <a:latin typeface="Calibri"/>
                <a:ea typeface="Calibri"/>
                <a:cs typeface="Calibri"/>
                <a:sym typeface="Calibri"/>
              </a:rPr>
              <a:t>clairement</a:t>
            </a:r>
            <a:r>
              <a:rPr lang="de-DE" sz="1100" b="0" dirty="0">
                <a:latin typeface="Calibri"/>
                <a:ea typeface="Calibri"/>
                <a:cs typeface="Calibri"/>
                <a:sym typeface="Calibri"/>
              </a:rPr>
              <a:t>.</a:t>
            </a: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candidats</a:t>
            </a:r>
            <a:r>
              <a:rPr lang="de-DE" sz="1100" b="0" dirty="0">
                <a:latin typeface="Calibri"/>
                <a:ea typeface="Calibri"/>
                <a:cs typeface="Calibri"/>
                <a:sym typeface="Calibri"/>
              </a:rPr>
              <a:t> et </a:t>
            </a: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soumissionnaires</a:t>
            </a:r>
            <a:r>
              <a:rPr lang="de-DE" sz="1100" b="0" dirty="0">
                <a:latin typeface="Calibri"/>
                <a:ea typeface="Calibri"/>
                <a:cs typeface="Calibri"/>
                <a:sym typeface="Calibri"/>
              </a:rPr>
              <a:t> </a:t>
            </a:r>
            <a:r>
              <a:rPr lang="de-DE" sz="1100" b="0" dirty="0" err="1">
                <a:latin typeface="Calibri"/>
                <a:ea typeface="Calibri"/>
                <a:cs typeface="Calibri"/>
                <a:sym typeface="Calibri"/>
              </a:rPr>
              <a:t>doivent</a:t>
            </a:r>
            <a:r>
              <a:rPr lang="de-DE" sz="1100" b="0" dirty="0">
                <a:latin typeface="Calibri"/>
                <a:ea typeface="Calibri"/>
                <a:cs typeface="Calibri"/>
                <a:sym typeface="Calibri"/>
              </a:rPr>
              <a:t> </a:t>
            </a:r>
            <a:r>
              <a:rPr lang="de-DE" sz="1100" b="0" dirty="0" err="1">
                <a:latin typeface="Calibri"/>
                <a:ea typeface="Calibri"/>
                <a:cs typeface="Calibri"/>
                <a:sym typeface="Calibri"/>
              </a:rPr>
              <a:t>être</a:t>
            </a:r>
            <a:r>
              <a:rPr lang="de-DE" sz="1100" b="0" dirty="0">
                <a:latin typeface="Calibri"/>
                <a:ea typeface="Calibri"/>
                <a:cs typeface="Calibri"/>
                <a:sym typeface="Calibri"/>
              </a:rPr>
              <a:t> </a:t>
            </a:r>
            <a:r>
              <a:rPr lang="de-DE" sz="1100" b="0" dirty="0" err="1">
                <a:latin typeface="Calibri"/>
                <a:ea typeface="Calibri"/>
                <a:cs typeface="Calibri"/>
                <a:sym typeface="Calibri"/>
              </a:rPr>
              <a:t>informés</a:t>
            </a:r>
            <a:r>
              <a:rPr lang="de-DE" sz="1100" b="0" dirty="0">
                <a:latin typeface="Calibri"/>
                <a:ea typeface="Calibri"/>
                <a:cs typeface="Calibri"/>
                <a:sym typeface="Calibri"/>
              </a:rPr>
              <a:t> du </a:t>
            </a:r>
            <a:r>
              <a:rPr lang="de-DE" sz="1100" b="0" dirty="0" err="1">
                <a:latin typeface="Calibri"/>
                <a:ea typeface="Calibri"/>
                <a:cs typeface="Calibri"/>
                <a:sym typeface="Calibri"/>
              </a:rPr>
              <a:t>résultat</a:t>
            </a:r>
            <a:r>
              <a:rPr lang="de-DE" sz="1100" b="0" dirty="0">
                <a:latin typeface="Calibri"/>
                <a:ea typeface="Calibri"/>
                <a:cs typeface="Calibri"/>
                <a:sym typeface="Calibri"/>
              </a:rPr>
              <a:t> de </a:t>
            </a:r>
            <a:r>
              <a:rPr lang="de-DE" sz="1100" b="0" dirty="0" err="1">
                <a:latin typeface="Calibri"/>
                <a:ea typeface="Calibri"/>
                <a:cs typeface="Calibri"/>
                <a:sym typeface="Calibri"/>
              </a:rPr>
              <a:t>leurs</a:t>
            </a:r>
            <a:r>
              <a:rPr lang="de-DE" sz="1100" b="0" dirty="0">
                <a:latin typeface="Calibri"/>
                <a:ea typeface="Calibri"/>
                <a:cs typeface="Calibri"/>
                <a:sym typeface="Calibri"/>
              </a:rPr>
              <a:t> </a:t>
            </a:r>
            <a:r>
              <a:rPr lang="de-DE" sz="1100" b="0" dirty="0" err="1">
                <a:latin typeface="Calibri"/>
                <a:ea typeface="Calibri"/>
                <a:cs typeface="Calibri"/>
                <a:sym typeface="Calibri"/>
              </a:rPr>
              <a:t>manifestations</a:t>
            </a:r>
            <a:r>
              <a:rPr lang="de-DE" sz="1100" b="0" dirty="0">
                <a:latin typeface="Calibri"/>
                <a:ea typeface="Calibri"/>
                <a:cs typeface="Calibri"/>
                <a:sym typeface="Calibri"/>
              </a:rPr>
              <a:t> </a:t>
            </a:r>
            <a:r>
              <a:rPr lang="de-DE" sz="1100" b="0" dirty="0" err="1">
                <a:latin typeface="Calibri"/>
                <a:ea typeface="Calibri"/>
                <a:cs typeface="Calibri"/>
                <a:sym typeface="Calibri"/>
              </a:rPr>
              <a:t>d'intérêt</a:t>
            </a:r>
            <a:r>
              <a:rPr lang="de-DE" sz="1100" b="0" dirty="0">
                <a:latin typeface="Calibri"/>
                <a:ea typeface="Calibri"/>
                <a:cs typeface="Calibri"/>
                <a:sym typeface="Calibri"/>
              </a:rPr>
              <a:t> et de </a:t>
            </a:r>
            <a:r>
              <a:rPr lang="de-DE" sz="1100" b="0" dirty="0" err="1">
                <a:latin typeface="Calibri"/>
                <a:ea typeface="Calibri"/>
                <a:cs typeface="Calibri"/>
                <a:sym typeface="Calibri"/>
              </a:rPr>
              <a:t>leurs</a:t>
            </a:r>
            <a:r>
              <a:rPr lang="de-DE" sz="1100" b="0" dirty="0">
                <a:latin typeface="Calibri"/>
                <a:ea typeface="Calibri"/>
                <a:cs typeface="Calibri"/>
                <a:sym typeface="Calibri"/>
              </a:rPr>
              <a:t> </a:t>
            </a:r>
            <a:r>
              <a:rPr lang="de-DE" sz="1100" b="0" dirty="0" err="1">
                <a:latin typeface="Calibri"/>
                <a:ea typeface="Calibri"/>
                <a:cs typeface="Calibri"/>
                <a:sym typeface="Calibri"/>
              </a:rPr>
              <a:t>offres</a:t>
            </a:r>
            <a:r>
              <a:rPr lang="de-DE" sz="1100" b="0" dirty="0">
                <a:latin typeface="Calibri"/>
                <a:ea typeface="Calibri"/>
                <a:cs typeface="Calibri"/>
                <a:sym typeface="Calibri"/>
              </a:rPr>
              <a:t>, </a:t>
            </a:r>
            <a:r>
              <a:rPr lang="de-DE" sz="1100" b="0" dirty="0" err="1">
                <a:latin typeface="Calibri"/>
                <a:ea typeface="Calibri"/>
                <a:cs typeface="Calibri"/>
                <a:sym typeface="Calibri"/>
              </a:rPr>
              <a:t>ou</a:t>
            </a:r>
            <a:r>
              <a:rPr lang="de-DE" sz="1100" b="0" dirty="0">
                <a:latin typeface="Calibri"/>
                <a:ea typeface="Calibri"/>
                <a:cs typeface="Calibri"/>
                <a:sym typeface="Calibri"/>
              </a:rPr>
              <a:t> de </a:t>
            </a:r>
            <a:r>
              <a:rPr lang="de-DE" sz="1100" b="0" dirty="0" err="1">
                <a:latin typeface="Calibri"/>
                <a:ea typeface="Calibri"/>
                <a:cs typeface="Calibri"/>
                <a:sym typeface="Calibri"/>
              </a:rPr>
              <a:t>l'annulation</a:t>
            </a:r>
            <a:r>
              <a:rPr lang="de-DE" sz="1100" b="0" dirty="0">
                <a:latin typeface="Calibri"/>
                <a:ea typeface="Calibri"/>
                <a:cs typeface="Calibri"/>
                <a:sym typeface="Calibri"/>
              </a:rPr>
              <a:t> </a:t>
            </a:r>
            <a:r>
              <a:rPr lang="de-DE" sz="1100" b="0" dirty="0" err="1">
                <a:latin typeface="Calibri"/>
                <a:ea typeface="Calibri"/>
                <a:cs typeface="Calibri"/>
                <a:sym typeface="Calibri"/>
              </a:rPr>
              <a:t>d'une</a:t>
            </a:r>
            <a:r>
              <a:rPr lang="de-DE" sz="1100" b="0" dirty="0">
                <a:latin typeface="Calibri"/>
                <a:ea typeface="Calibri"/>
                <a:cs typeface="Calibri"/>
                <a:sym typeface="Calibri"/>
              </a:rPr>
              <a:t> </a:t>
            </a:r>
            <a:r>
              <a:rPr lang="de-DE" sz="1100" b="0" dirty="0" err="1">
                <a:latin typeface="Calibri"/>
                <a:ea typeface="Calibri"/>
                <a:cs typeface="Calibri"/>
                <a:sym typeface="Calibri"/>
              </a:rPr>
              <a:t>procédure</a:t>
            </a:r>
            <a:r>
              <a:rPr lang="de-DE" sz="1100" b="0" dirty="0">
                <a:latin typeface="Calibri"/>
                <a:ea typeface="Calibri"/>
                <a:cs typeface="Calibri"/>
                <a:sym typeface="Calibri"/>
              </a:rPr>
              <a:t>, </a:t>
            </a:r>
            <a:r>
              <a:rPr lang="de-DE" sz="1100" b="0" dirty="0" err="1">
                <a:latin typeface="Calibri"/>
                <a:ea typeface="Calibri"/>
                <a:cs typeface="Calibri"/>
                <a:sym typeface="Calibri"/>
              </a:rPr>
              <a:t>avec</a:t>
            </a:r>
            <a:r>
              <a:rPr lang="de-DE" sz="1100" b="0" dirty="0">
                <a:latin typeface="Calibri"/>
                <a:ea typeface="Calibri"/>
                <a:cs typeface="Calibri"/>
                <a:sym typeface="Calibri"/>
              </a:rPr>
              <a:t> </a:t>
            </a:r>
            <a:r>
              <a:rPr lang="de-DE" sz="1100" b="0" dirty="0" err="1">
                <a:latin typeface="Calibri"/>
                <a:ea typeface="Calibri"/>
                <a:cs typeface="Calibri"/>
                <a:sym typeface="Calibri"/>
              </a:rPr>
              <a:t>indication</a:t>
            </a:r>
            <a:r>
              <a:rPr lang="de-DE" sz="1100" b="0" dirty="0">
                <a:latin typeface="Calibri"/>
                <a:ea typeface="Calibri"/>
                <a:cs typeface="Calibri"/>
                <a:sym typeface="Calibri"/>
              </a:rPr>
              <a:t> des </a:t>
            </a:r>
            <a:r>
              <a:rPr lang="de-DE" sz="1100" b="0" dirty="0" err="1">
                <a:latin typeface="Calibri"/>
                <a:ea typeface="Calibri"/>
                <a:cs typeface="Calibri"/>
                <a:sym typeface="Calibri"/>
              </a:rPr>
              <a:t>motifs</a:t>
            </a:r>
            <a:r>
              <a:rPr lang="de-DE" sz="1100" b="0" dirty="0">
                <a:latin typeface="Calibri"/>
                <a:ea typeface="Calibri"/>
                <a:cs typeface="Calibri"/>
                <a:sym typeface="Calibri"/>
              </a:rPr>
              <a:t>. </a:t>
            </a:r>
          </a:p>
          <a:p>
            <a:pPr marL="0" lvl="0" indent="0" algn="l" rtl="0">
              <a:lnSpc>
                <a:spcPct val="107000"/>
              </a:lnSpc>
              <a:spcBef>
                <a:spcPts val="0"/>
              </a:spcBef>
              <a:spcAft>
                <a:spcPts val="0"/>
              </a:spcAft>
              <a:buSzPts val="1000"/>
              <a:buFont typeface="Noto Sans Symbols"/>
              <a:buNone/>
            </a:pPr>
            <a:r>
              <a:rPr lang="de-DE" sz="1100" b="0" dirty="0" err="1">
                <a:latin typeface="Calibri"/>
                <a:ea typeface="Calibri"/>
                <a:cs typeface="Calibri"/>
                <a:sym typeface="Calibri"/>
              </a:rPr>
              <a:t>Les</a:t>
            </a:r>
            <a:r>
              <a:rPr lang="de-DE" sz="1100" b="0" dirty="0">
                <a:latin typeface="Calibri"/>
                <a:ea typeface="Calibri"/>
                <a:cs typeface="Calibri"/>
                <a:sym typeface="Calibri"/>
              </a:rPr>
              <a:t> </a:t>
            </a:r>
            <a:r>
              <a:rPr lang="de-DE" sz="1100" b="0" dirty="0" err="1">
                <a:latin typeface="Calibri"/>
                <a:ea typeface="Calibri"/>
                <a:cs typeface="Calibri"/>
                <a:sym typeface="Calibri"/>
              </a:rPr>
              <a:t>modifications</a:t>
            </a:r>
            <a:r>
              <a:rPr lang="de-DE" sz="1100" b="0" dirty="0">
                <a:latin typeface="Calibri"/>
                <a:ea typeface="Calibri"/>
                <a:cs typeface="Calibri"/>
                <a:sym typeface="Calibri"/>
              </a:rPr>
              <a:t> </a:t>
            </a:r>
            <a:r>
              <a:rPr lang="de-DE" sz="1100" b="0" dirty="0" err="1">
                <a:latin typeface="Calibri"/>
                <a:ea typeface="Calibri"/>
                <a:cs typeface="Calibri"/>
                <a:sym typeface="Calibri"/>
              </a:rPr>
              <a:t>apportées</a:t>
            </a:r>
            <a:r>
              <a:rPr lang="de-DE" sz="1100" b="0" dirty="0">
                <a:latin typeface="Calibri"/>
                <a:ea typeface="Calibri"/>
                <a:cs typeface="Calibri"/>
                <a:sym typeface="Calibri"/>
              </a:rPr>
              <a:t> à </a:t>
            </a:r>
            <a:r>
              <a:rPr lang="de-DE" sz="1100" b="0" dirty="0" err="1">
                <a:latin typeface="Calibri"/>
                <a:ea typeface="Calibri"/>
                <a:cs typeface="Calibri"/>
                <a:sym typeface="Calibri"/>
              </a:rPr>
              <a:t>un</a:t>
            </a:r>
            <a:r>
              <a:rPr lang="de-DE" sz="1100" b="0" dirty="0">
                <a:latin typeface="Calibri"/>
                <a:ea typeface="Calibri"/>
                <a:cs typeface="Calibri"/>
                <a:sym typeface="Calibri"/>
              </a:rPr>
              <a:t> </a:t>
            </a:r>
            <a:r>
              <a:rPr lang="de-DE" sz="1100" b="0" dirty="0" err="1">
                <a:latin typeface="Calibri"/>
                <a:ea typeface="Calibri"/>
                <a:cs typeface="Calibri"/>
                <a:sym typeface="Calibri"/>
              </a:rPr>
              <a:t>marché</a:t>
            </a:r>
            <a:r>
              <a:rPr lang="de-DE" sz="1100" b="0" dirty="0">
                <a:latin typeface="Calibri"/>
                <a:ea typeface="Calibri"/>
                <a:cs typeface="Calibri"/>
                <a:sym typeface="Calibri"/>
              </a:rPr>
              <a:t> après </a:t>
            </a:r>
            <a:r>
              <a:rPr lang="de-DE" sz="1100" b="0" dirty="0" err="1">
                <a:latin typeface="Calibri"/>
                <a:ea typeface="Calibri"/>
                <a:cs typeface="Calibri"/>
                <a:sym typeface="Calibri"/>
              </a:rPr>
              <a:t>son</a:t>
            </a:r>
            <a:r>
              <a:rPr lang="de-DE" sz="1100" b="0" dirty="0">
                <a:latin typeface="Calibri"/>
                <a:ea typeface="Calibri"/>
                <a:cs typeface="Calibri"/>
                <a:sym typeface="Calibri"/>
              </a:rPr>
              <a:t> </a:t>
            </a:r>
            <a:r>
              <a:rPr lang="de-DE" sz="1100" b="0" dirty="0" err="1">
                <a:latin typeface="Calibri"/>
                <a:ea typeface="Calibri"/>
                <a:cs typeface="Calibri"/>
                <a:sym typeface="Calibri"/>
              </a:rPr>
              <a:t>attribution</a:t>
            </a:r>
            <a:r>
              <a:rPr lang="de-DE" sz="1100" b="0" dirty="0">
                <a:latin typeface="Calibri"/>
                <a:ea typeface="Calibri"/>
                <a:cs typeface="Calibri"/>
                <a:sym typeface="Calibri"/>
              </a:rPr>
              <a:t> ne </a:t>
            </a:r>
            <a:r>
              <a:rPr lang="de-DE" sz="1100" b="0" dirty="0" err="1">
                <a:latin typeface="Calibri"/>
                <a:ea typeface="Calibri"/>
                <a:cs typeface="Calibri"/>
                <a:sym typeface="Calibri"/>
              </a:rPr>
              <a:t>doivent</a:t>
            </a:r>
            <a:r>
              <a:rPr lang="de-DE" sz="1100" b="0" dirty="0">
                <a:latin typeface="Calibri"/>
                <a:ea typeface="Calibri"/>
                <a:cs typeface="Calibri"/>
                <a:sym typeface="Calibri"/>
              </a:rPr>
              <a:t> </a:t>
            </a:r>
            <a:r>
              <a:rPr lang="de-DE" sz="1100" b="0" dirty="0" err="1">
                <a:latin typeface="Calibri"/>
                <a:ea typeface="Calibri"/>
                <a:cs typeface="Calibri"/>
                <a:sym typeface="Calibri"/>
              </a:rPr>
              <a:t>pas</a:t>
            </a:r>
            <a:r>
              <a:rPr lang="de-DE" sz="1100" b="0" dirty="0">
                <a:latin typeface="Calibri"/>
                <a:ea typeface="Calibri"/>
                <a:cs typeface="Calibri"/>
                <a:sym typeface="Calibri"/>
              </a:rPr>
              <a:t> </a:t>
            </a:r>
            <a:r>
              <a:rPr lang="de-DE" sz="1100" b="0" dirty="0" err="1">
                <a:latin typeface="Calibri"/>
                <a:ea typeface="Calibri"/>
                <a:cs typeface="Calibri"/>
                <a:sym typeface="Calibri"/>
              </a:rPr>
              <a:t>être</a:t>
            </a:r>
            <a:r>
              <a:rPr lang="de-DE" sz="1100" b="0" dirty="0">
                <a:latin typeface="Calibri"/>
                <a:ea typeface="Calibri"/>
                <a:cs typeface="Calibri"/>
                <a:sym typeface="Calibri"/>
              </a:rPr>
              <a:t> substantielles </a:t>
            </a:r>
            <a:r>
              <a:rPr lang="de-DE" sz="1100" b="0" dirty="0" err="1">
                <a:latin typeface="Calibri"/>
                <a:ea typeface="Calibri"/>
                <a:cs typeface="Calibri"/>
                <a:sym typeface="Calibri"/>
              </a:rPr>
              <a:t>ou</a:t>
            </a:r>
            <a:r>
              <a:rPr lang="de-DE" sz="1100" b="0" dirty="0">
                <a:latin typeface="Calibri"/>
                <a:ea typeface="Calibri"/>
                <a:cs typeface="Calibri"/>
                <a:sym typeface="Calibri"/>
              </a:rPr>
              <a:t> </a:t>
            </a:r>
            <a:r>
              <a:rPr lang="de-DE" sz="1100" b="0" dirty="0" err="1">
                <a:latin typeface="Calibri"/>
                <a:ea typeface="Calibri"/>
                <a:cs typeface="Calibri"/>
                <a:sym typeface="Calibri"/>
              </a:rPr>
              <a:t>doivent</a:t>
            </a:r>
            <a:r>
              <a:rPr lang="de-DE" sz="1100" b="0" dirty="0">
                <a:latin typeface="Calibri"/>
                <a:ea typeface="Calibri"/>
                <a:cs typeface="Calibri"/>
                <a:sym typeface="Calibri"/>
              </a:rPr>
              <a:t> </a:t>
            </a:r>
            <a:r>
              <a:rPr lang="de-DE" sz="1100" b="0" dirty="0" err="1">
                <a:latin typeface="Calibri"/>
                <a:ea typeface="Calibri"/>
                <a:cs typeface="Calibri"/>
                <a:sym typeface="Calibri"/>
              </a:rPr>
              <a:t>être</a:t>
            </a:r>
            <a:r>
              <a:rPr lang="de-DE" sz="1100" b="0" dirty="0">
                <a:latin typeface="Calibri"/>
                <a:ea typeface="Calibri"/>
                <a:cs typeface="Calibri"/>
                <a:sym typeface="Calibri"/>
              </a:rPr>
              <a:t> </a:t>
            </a:r>
            <a:r>
              <a:rPr lang="de-DE" sz="1100" b="0" dirty="0" err="1">
                <a:latin typeface="Calibri"/>
                <a:ea typeface="Calibri"/>
                <a:cs typeface="Calibri"/>
                <a:sym typeface="Calibri"/>
              </a:rPr>
              <a:t>autorisées</a:t>
            </a:r>
            <a:r>
              <a:rPr lang="de-DE" sz="1100" b="0" dirty="0">
                <a:latin typeface="Calibri"/>
                <a:ea typeface="Calibri"/>
                <a:cs typeface="Calibri"/>
                <a:sym typeface="Calibri"/>
              </a:rPr>
              <a:t> </a:t>
            </a:r>
            <a:r>
              <a:rPr lang="de-DE" sz="1100" b="0" dirty="0" err="1">
                <a:latin typeface="Calibri"/>
                <a:ea typeface="Calibri"/>
                <a:cs typeface="Calibri"/>
                <a:sym typeface="Calibri"/>
              </a:rPr>
              <a:t>conformément</a:t>
            </a:r>
            <a:r>
              <a:rPr lang="de-DE" sz="1100" b="0" dirty="0">
                <a:latin typeface="Calibri"/>
                <a:ea typeface="Calibri"/>
                <a:cs typeface="Calibri"/>
                <a:sym typeface="Calibri"/>
              </a:rPr>
              <a:t> à </a:t>
            </a:r>
            <a:r>
              <a:rPr lang="de-DE" sz="1100" b="0" dirty="0" err="1">
                <a:latin typeface="Calibri"/>
                <a:ea typeface="Calibri"/>
                <a:cs typeface="Calibri"/>
                <a:sym typeface="Calibri"/>
              </a:rPr>
              <a:t>l'article</a:t>
            </a:r>
            <a:r>
              <a:rPr lang="de-DE" sz="1100" b="0" dirty="0">
                <a:latin typeface="Calibri"/>
                <a:ea typeface="Calibri"/>
                <a:cs typeface="Calibri"/>
                <a:sym typeface="Calibri"/>
              </a:rPr>
              <a:t> 72 de la </a:t>
            </a:r>
            <a:r>
              <a:rPr lang="de-DE" sz="1100" b="0" dirty="0" err="1">
                <a:latin typeface="Calibri"/>
                <a:ea typeface="Calibri"/>
                <a:cs typeface="Calibri"/>
                <a:sym typeface="Calibri"/>
              </a:rPr>
              <a:t>directive</a:t>
            </a:r>
            <a:r>
              <a:rPr lang="de-DE" sz="1100" b="0" dirty="0">
                <a:latin typeface="Calibri"/>
                <a:ea typeface="Calibri"/>
                <a:cs typeface="Calibri"/>
                <a:sym typeface="Calibri"/>
              </a:rPr>
              <a:t> 2014/24/UE (</a:t>
            </a:r>
            <a:r>
              <a:rPr lang="de-DE" sz="1100" b="0" dirty="0" err="1">
                <a:latin typeface="Calibri"/>
                <a:ea typeface="Calibri"/>
                <a:cs typeface="Calibri"/>
                <a:sym typeface="Calibri"/>
              </a:rPr>
              <a:t>article</a:t>
            </a:r>
            <a:r>
              <a:rPr lang="de-DE" sz="1100" b="0" dirty="0">
                <a:latin typeface="Calibri"/>
                <a:ea typeface="Calibri"/>
                <a:cs typeface="Calibri"/>
                <a:sym typeface="Calibri"/>
              </a:rPr>
              <a:t> 43 de la </a:t>
            </a:r>
            <a:r>
              <a:rPr lang="de-DE" sz="1100" b="0" dirty="0" err="1">
                <a:latin typeface="Calibri"/>
                <a:ea typeface="Calibri"/>
                <a:cs typeface="Calibri"/>
                <a:sym typeface="Calibri"/>
              </a:rPr>
              <a:t>directive</a:t>
            </a:r>
            <a:r>
              <a:rPr lang="de-DE" sz="1100" b="0" dirty="0">
                <a:latin typeface="Calibri"/>
                <a:ea typeface="Calibri"/>
                <a:cs typeface="Calibri"/>
                <a:sym typeface="Calibri"/>
              </a:rPr>
              <a:t> 2014/23/UE, </a:t>
            </a:r>
            <a:r>
              <a:rPr lang="de-DE" sz="1100" b="0" dirty="0" err="1">
                <a:latin typeface="Calibri"/>
                <a:ea typeface="Calibri"/>
                <a:cs typeface="Calibri"/>
                <a:sym typeface="Calibri"/>
              </a:rPr>
              <a:t>article</a:t>
            </a:r>
            <a:r>
              <a:rPr lang="de-DE" sz="1100" b="0" dirty="0">
                <a:latin typeface="Calibri"/>
                <a:ea typeface="Calibri"/>
                <a:cs typeface="Calibri"/>
                <a:sym typeface="Calibri"/>
              </a:rPr>
              <a:t> 89 de la </a:t>
            </a:r>
            <a:r>
              <a:rPr lang="de-DE" sz="1100" b="0" dirty="0" err="1">
                <a:latin typeface="Calibri"/>
                <a:ea typeface="Calibri"/>
                <a:cs typeface="Calibri"/>
                <a:sym typeface="Calibri"/>
              </a:rPr>
              <a:t>directive</a:t>
            </a:r>
            <a:r>
              <a:rPr lang="de-DE" sz="1100" b="0" dirty="0">
                <a:latin typeface="Calibri"/>
                <a:ea typeface="Calibri"/>
                <a:cs typeface="Calibri"/>
                <a:sym typeface="Calibri"/>
              </a:rPr>
              <a:t> 2014/25/UE).</a:t>
            </a:r>
          </a:p>
        </p:txBody>
      </p:sp>
      <p:sp>
        <p:nvSpPr>
          <p:cNvPr id="202" name="Google Shape;20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09" name="Google Shape;20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425450" algn="l" rtl="0">
              <a:lnSpc>
                <a:spcPct val="100000"/>
              </a:lnSpc>
              <a:spcBef>
                <a:spcPts val="0"/>
              </a:spcBef>
              <a:spcAft>
                <a:spcPts val="0"/>
              </a:spcAft>
              <a:buClr>
                <a:srgbClr val="368E5E"/>
              </a:buClr>
              <a:buSzPts val="1400"/>
              <a:buNone/>
            </a:pP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dirty="0"/>
          </a:p>
        </p:txBody>
      </p:sp>
      <p:sp>
        <p:nvSpPr>
          <p:cNvPr id="210" name="Google Shape;21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17" name="Google Shape;21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dirty="0"/>
              <a:t>Outre le prix d’achat, il est recommandé de prendre en compte les coûts du cycle de vie ainsi que l’impact environnemental et social. La possibilité de définir des processus et des méthodes de production inclut l’énergie provenant de sources renouvelables, les aliments issus du commerce équitable ou de l’agriculture biologique ou les produits fabriqués à partir de matériaux recyclés. </a:t>
            </a:r>
          </a:p>
          <a:p>
            <a:endParaRPr lang="en-US" dirty="0"/>
          </a:p>
          <a:p>
            <a:r>
              <a:rPr lang="fr-FR" dirty="0"/>
              <a:t>Le contrôle du respect de ces critères peut nécessiter un marquage par des tiers.</a:t>
            </a:r>
          </a:p>
          <a:p>
            <a:endParaRPr lang="en-US" dirty="0"/>
          </a:p>
          <a:p>
            <a:r>
              <a:rPr lang="fr-FR" dirty="0"/>
              <a:t>Le respect de la législation environnementale et sociale européenne et nationale, ainsi que des conventions internationales ratifiées par tous les États membres, peut être imposé dans les procédures d’achat. Ces dispositions sont expliquées plus en détail dans les sections suivantes.</a:t>
            </a:r>
            <a:endParaRPr lang="de-DE" dirty="0"/>
          </a:p>
          <a:p>
            <a:pPr marL="457200" marR="0" lvl="0" indent="-228600" algn="l" rtl="0">
              <a:lnSpc>
                <a:spcPct val="100000"/>
              </a:lnSpc>
              <a:spcBef>
                <a:spcPts val="0"/>
              </a:spcBef>
              <a:spcAft>
                <a:spcPts val="0"/>
              </a:spcAft>
              <a:buSzPts val="1400"/>
              <a:buNone/>
            </a:pPr>
            <a:endParaRPr dirty="0"/>
          </a:p>
        </p:txBody>
      </p:sp>
      <p:sp>
        <p:nvSpPr>
          <p:cNvPr id="218" name="Google Shape;21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24" name="Google Shape;22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Les spécifications techniques décrivent ce qui est acheté et sont soumises à des règles détaillées dans les directives afin de garantir qu’elles ne discriminent pas les soumissionnaires d’autres États membres. Nom/marque, etc. ne peuvent être indiqués que dans des cas exceptionnels, lorsqu’une description suffisamment précise et compréhensible de l’objet n’est pas possible.</a:t>
            </a:r>
            <a:endParaRPr lang="en-GB" dirty="0"/>
          </a:p>
          <a:p>
            <a:pPr marL="457200" marR="0" lvl="0" indent="-228600" algn="l" rtl="0">
              <a:lnSpc>
                <a:spcPct val="100000"/>
              </a:lnSpc>
              <a:spcBef>
                <a:spcPts val="0"/>
              </a:spcBef>
              <a:spcAft>
                <a:spcPts val="0"/>
              </a:spcAft>
              <a:buSzPts val="1400"/>
              <a:buNone/>
            </a:pPr>
            <a:endParaRPr dirty="0"/>
          </a:p>
        </p:txBody>
      </p:sp>
      <p:sp>
        <p:nvSpPr>
          <p:cNvPr id="225" name="Google Shape;22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31" name="Google Shape;23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32" name="Google Shape;23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38" name="Google Shape;23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dirty="0"/>
              <a:t>Les directives ne contiennent que des exemples de critères d’attribution, mais aucune liste exhaustive. Les pouvoirs adjudicateurs peuvent également recourir à d’autres critères, pour autant qu’ils soient pertinents par rapport à l’objet du marché, qu’ils n’offrent pas une liberté de choix totale au pouvoir adjudicateur, qu’ils garantissent une concurrence effective et qu’ils soient vérifiables.</a:t>
            </a:r>
            <a:endParaRPr lang="en-US" dirty="0"/>
          </a:p>
          <a:p>
            <a:endParaRPr lang="en-US" dirty="0"/>
          </a:p>
          <a:p>
            <a:r>
              <a:rPr lang="fr-FR" dirty="0"/>
              <a:t>Les critères d’attribution doivent être indiqués dans l’avis de marché ou dans le dossier d’appel d’offres, ainsi que leur pondération et leurs sous-critères éventuels. Le principe de transparence exige que les critères d’attribution soient compréhensibles pour un soumissionnaire « moyennement bien informé et normalement attentif » - c’est-à-dire qu’ils doivent être clairement expliqués dans une langue comprise par les personnes travaillant dans ce domaine.</a:t>
            </a:r>
            <a:endParaRPr lang="de-DE" dirty="0"/>
          </a:p>
          <a:p>
            <a:pPr marL="457200" marR="0" lvl="0" indent="-228600" algn="l" rtl="0">
              <a:lnSpc>
                <a:spcPct val="100000"/>
              </a:lnSpc>
              <a:spcBef>
                <a:spcPts val="0"/>
              </a:spcBef>
              <a:spcAft>
                <a:spcPts val="0"/>
              </a:spcAft>
              <a:buSzPts val="1400"/>
              <a:buNone/>
            </a:pPr>
            <a:endParaRPr dirty="0"/>
          </a:p>
        </p:txBody>
      </p:sp>
      <p:sp>
        <p:nvSpPr>
          <p:cNvPr id="239" name="Google Shape;23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45" name="Google Shape;24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6" name="Google Shape;24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52" name="Google Shape;25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3" name="Google Shape;25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59" name="Google Shape;25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0" name="Google Shape;26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66" name="Google Shape;26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La procédure ouverte et la procédure restreinte peuvent, en principe, être utilisées pour chaque marché. La procédure restreinte devrait être utilisée pour les marchés pour lesquels l’analyse du marché a montré que de nombreux soumissionnaires pourraient répondre à vos exigences et soumettre une offre. La procédure restreinte est un processus en deux étapes. La première étape consiste en une procédure de sélection qui évalue les capacités, la capacité et l’expérience des soumissionnaires pour exécuter le marché sur la base du document unique d’acquisition afin de présélectionner les soumissionnaires. Cela signifie que le nombre de soumissionnaires peut être réduit au cours de la phase de sélection. Au cours de la deuxième phase, l’appel d’offres est publié et les offres sont évaluées afin de déterminer l’offre économiquement la plus avantageuse qui servira de base à l’attribution du marché. Seuls les soumissionnaires présélectionnés sont invités à soumettre une offre. Cela réduit les coûts pour les soumissionnaires et le pouvoir adjudicateur.</a:t>
            </a: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Le recours à la procédure de négociation, au dialogue compétitif ou au partenariat d’innovation est possible lorsque les besoins du pouvoir adjudicateur ne peuvent être satisfaits sans adaptation des solutions disponibles, si ces besoins comportent des projets ou solutions innovantes ou dans certaines autres circonstances conformément à l’article 26, paragraphe 4, de la directive 2014/24/UE. </a:t>
            </a:r>
            <a:endParaRPr lang="en-GB" dirty="0"/>
          </a:p>
          <a:p>
            <a:pPr marL="457200" marR="0" lvl="0" indent="-228600" algn="l" rtl="0">
              <a:lnSpc>
                <a:spcPct val="100000"/>
              </a:lnSpc>
              <a:spcBef>
                <a:spcPts val="0"/>
              </a:spcBef>
              <a:spcAft>
                <a:spcPts val="0"/>
              </a:spcAft>
              <a:buSzPts val="1400"/>
              <a:buNone/>
            </a:pPr>
            <a:endParaRPr dirty="0"/>
          </a:p>
        </p:txBody>
      </p:sp>
      <p:sp>
        <p:nvSpPr>
          <p:cNvPr id="267" name="Google Shape;26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74" name="Google Shape;27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dirty="0"/>
              <a:t>Dans le cadre d’une procédure ouverte, la capacité technique et professionnelle (y compris l’expérience acquise) n’est évaluée que sur la base de "réussi/échoué". Cela peut se faire avant ou après l’évaluation des offres. Les procédures en plusieurs étapes permettent de sélectionner à l’avance des soumissionnaires sur la base de leurs capacités techniques et professionnelles.</a:t>
            </a:r>
            <a:endParaRPr lang="en-US" dirty="0"/>
          </a:p>
          <a:p>
            <a:endParaRPr lang="en-US" dirty="0"/>
          </a:p>
          <a:p>
            <a:r>
              <a:rPr lang="fr-FR" dirty="0"/>
              <a:t>Le choix de la procédure de passation des marchés publics écologiques peut également être influencé par la taille du marché concerné. Lorsqu’il n’y a pas beaucoup d’entreprises qui peuvent offrir le produit/service, une procédure ouverte peut être efficace. Si le marché est très important, une procédure en plusieurs étapes peut permettre de gagner du temps puisque le nombre d’offres reçues peut être contrôlé. </a:t>
            </a:r>
            <a:endParaRPr lang="en-US" dirty="0"/>
          </a:p>
          <a:p>
            <a:endParaRPr lang="en-US" dirty="0"/>
          </a:p>
          <a:p>
            <a:r>
              <a:rPr lang="fr-FR" dirty="0"/>
              <a:t>Les directives fixent des délais minimaux pour chaque procédure. Celles-ci sont soumises à l’exigence générale de prévoir un délai suffisant en fonction de la complexité du marché (article 47 de la directive 2014/24/UE). Lorsque vous fixez des délais, tenez compte de la qualité des réponses que vous recevrez - des délais très courts peuvent parfois s’avérer contre-productifs si cela nécessite plus de temps pour clarifier les offres.</a:t>
            </a:r>
            <a:endParaRPr lang="de-DE" dirty="0"/>
          </a:p>
          <a:p>
            <a:pPr marL="457200" marR="0" lvl="0" indent="-228600" algn="l" rtl="0">
              <a:lnSpc>
                <a:spcPct val="100000"/>
              </a:lnSpc>
              <a:spcBef>
                <a:spcPts val="0"/>
              </a:spcBef>
              <a:spcAft>
                <a:spcPts val="0"/>
              </a:spcAft>
              <a:buSzPts val="1400"/>
              <a:buNone/>
            </a:pPr>
            <a:endParaRPr dirty="0"/>
          </a:p>
        </p:txBody>
      </p:sp>
      <p:sp>
        <p:nvSpPr>
          <p:cNvPr id="275" name="Google Shape;27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82" name="Google Shape;28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dirty="0"/>
              <a:t>L’une des préoccupations de certains pouvoirs adjudicateurs en matière de marchés publics durables concerne les effets sur la concurrence. Les soumissionnaires </a:t>
            </a:r>
            <a:r>
              <a:rPr lang="fr-FR" dirty="0" err="1"/>
              <a:t>seront-ils</a:t>
            </a:r>
            <a:r>
              <a:rPr lang="fr-FR" dirty="0"/>
              <a:t> en mesure de satisfaire aux critères sociaux et environnementaux, et combien d’offres recevra-t-on? </a:t>
            </a:r>
            <a:endParaRPr lang="en-US" dirty="0"/>
          </a:p>
          <a:p>
            <a:endParaRPr lang="en-US" dirty="0"/>
          </a:p>
          <a:p>
            <a:r>
              <a:rPr lang="fr-FR" dirty="0"/>
              <a:t>Des procédures souples peuvent contribuer à répondre à ces préoccupations en permettant une interaction plus étroite entre le pouvoir adjudicateur et les soumissionnaires. Par exemple, dans le cadre d’une procédure de passation concurrentielle avec négociation, les aspects liés à la performance environnementale (au-delà des exigences minimales qui pourraient être fixées) et les modalités applicables en matière de rapports peuvent être négociés. En se concentrant sur des solutions innovantes, le dialogue compétitif et les partenariats pour l’innovation peuvent contribuer à résoudre des problèmes sociaux et environnementaux complexes.</a:t>
            </a:r>
            <a:endParaRPr lang="en-US" dirty="0"/>
          </a:p>
          <a:p>
            <a:endParaRPr lang="en-US" dirty="0"/>
          </a:p>
          <a:p>
            <a:r>
              <a:rPr lang="fr-FR" dirty="0"/>
              <a:t>Il convient toutefois de tenir compte du fait que ces procédures nécessitent également des ressources plus importantes et une certaine expertise. Une solution plus simple consisterait à procéder à une consultation préliminaire du marché avant toute procédure ouverte ou restreinte. </a:t>
            </a:r>
            <a:endParaRPr lang="de-DE" dirty="0"/>
          </a:p>
          <a:p>
            <a:pPr marL="457200" marR="0" lvl="0" indent="-228600" algn="l" rtl="0">
              <a:lnSpc>
                <a:spcPct val="100000"/>
              </a:lnSpc>
              <a:spcBef>
                <a:spcPts val="0"/>
              </a:spcBef>
              <a:spcAft>
                <a:spcPts val="0"/>
              </a:spcAft>
              <a:buSzPts val="1400"/>
              <a:buNone/>
            </a:pPr>
            <a:endParaRPr dirty="0"/>
          </a:p>
        </p:txBody>
      </p:sp>
      <p:sp>
        <p:nvSpPr>
          <p:cNvPr id="283" name="Google Shape;283;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96" name="Google Shape;29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fr-FR" dirty="0"/>
              <a:t>Les spécifications techniques doivent être non discriminatoires, assurer l’égalité d’accès des soumissionnaires et éviter les obstacles inutiles à la concurrence. Par exemple, il est généralement interdit de faire référence à une marque particulière ou à une caractéristique spécifique proposée par une seule entreprise.</a:t>
            </a:r>
          </a:p>
          <a:p>
            <a:pPr>
              <a:buNone/>
            </a:pPr>
            <a:endParaRPr lang="en-US" dirty="0"/>
          </a:p>
          <a:p>
            <a:r>
              <a:rPr lang="fr-FR" dirty="0"/>
              <a:t>Les effets sur la durabilité au cours du cycle de vie peuvent être pris en compte dans les spécifications couvrant la production, les performances et la fin de vie. Par exemple, un contrat de restauration peut prescrire l’utilisation de produits biologiques, de récipients réutilisables et le tri des déchets. La première spécification est une spécification basée sur des normes, tandis que les deux dernières sont des spécifications fonctionnelles.</a:t>
            </a:r>
            <a:endParaRPr lang="en-US" dirty="0"/>
          </a:p>
          <a:p>
            <a:pPr marL="457200" marR="0" lvl="0" indent="-228600" algn="l" rtl="0">
              <a:lnSpc>
                <a:spcPct val="100000"/>
              </a:lnSpc>
              <a:spcBef>
                <a:spcPts val="0"/>
              </a:spcBef>
              <a:spcAft>
                <a:spcPts val="0"/>
              </a:spcAft>
              <a:buSzPts val="1400"/>
              <a:buNone/>
            </a:pPr>
            <a:endParaRPr dirty="0"/>
          </a:p>
        </p:txBody>
      </p:sp>
      <p:sp>
        <p:nvSpPr>
          <p:cNvPr id="297" name="Google Shape;297;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710211bd9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04" name="Google Shape;304;g3710211bd9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dirty="0" err="1"/>
              <a:t>Les</a:t>
            </a:r>
            <a:r>
              <a:rPr lang="de-DE" dirty="0"/>
              <a:t> </a:t>
            </a:r>
            <a:r>
              <a:rPr lang="de-DE" dirty="0" err="1"/>
              <a:t>achats</a:t>
            </a:r>
            <a:r>
              <a:rPr lang="de-DE" dirty="0"/>
              <a:t> durables </a:t>
            </a:r>
            <a:r>
              <a:rPr lang="de-DE" dirty="0" err="1"/>
              <a:t>ont</a:t>
            </a:r>
            <a:r>
              <a:rPr lang="de-DE" dirty="0"/>
              <a:t> </a:t>
            </a:r>
            <a:r>
              <a:rPr lang="de-DE" dirty="0" err="1"/>
              <a:t>vu</a:t>
            </a:r>
            <a:r>
              <a:rPr lang="de-DE" dirty="0"/>
              <a:t> le jour </a:t>
            </a:r>
            <a:r>
              <a:rPr lang="de-DE" dirty="0" err="1"/>
              <a:t>avec</a:t>
            </a:r>
            <a:r>
              <a:rPr lang="de-DE" dirty="0"/>
              <a:t> </a:t>
            </a:r>
            <a:r>
              <a:rPr lang="de-DE" dirty="0" err="1"/>
              <a:t>l'introduction</a:t>
            </a:r>
            <a:r>
              <a:rPr lang="de-DE" dirty="0"/>
              <a:t> des </a:t>
            </a:r>
            <a:r>
              <a:rPr lang="de-DE" dirty="0" err="1"/>
              <a:t>premiers</a:t>
            </a:r>
            <a:r>
              <a:rPr lang="de-DE" dirty="0"/>
              <a:t> </a:t>
            </a:r>
            <a:r>
              <a:rPr lang="de-DE" dirty="0" err="1"/>
              <a:t>labels</a:t>
            </a:r>
            <a:r>
              <a:rPr lang="de-DE" dirty="0"/>
              <a:t> </a:t>
            </a:r>
            <a:r>
              <a:rPr lang="de-DE" dirty="0" err="1"/>
              <a:t>environnementaux</a:t>
            </a:r>
            <a:r>
              <a:rPr lang="de-DE" dirty="0"/>
              <a:t> </a:t>
            </a:r>
            <a:r>
              <a:rPr lang="de-DE" dirty="0" err="1"/>
              <a:t>sur</a:t>
            </a:r>
            <a:r>
              <a:rPr lang="de-DE" dirty="0"/>
              <a:t> le </a:t>
            </a:r>
            <a:r>
              <a:rPr lang="de-DE" dirty="0" err="1"/>
              <a:t>marché</a:t>
            </a:r>
            <a:r>
              <a:rPr lang="de-DE" dirty="0"/>
              <a:t>. </a:t>
            </a:r>
            <a:r>
              <a:rPr lang="de-DE" dirty="0" err="1"/>
              <a:t>Ceux</a:t>
            </a:r>
            <a:r>
              <a:rPr lang="de-DE" dirty="0"/>
              <a:t>-ci </a:t>
            </a:r>
            <a:r>
              <a:rPr lang="de-DE" dirty="0" err="1"/>
              <a:t>fournissent</a:t>
            </a:r>
            <a:r>
              <a:rPr lang="de-DE" dirty="0"/>
              <a:t> des </a:t>
            </a:r>
            <a:r>
              <a:rPr lang="de-DE" dirty="0" err="1"/>
              <a:t>repères</a:t>
            </a:r>
            <a:r>
              <a:rPr lang="de-DE" dirty="0"/>
              <a:t> et </a:t>
            </a:r>
            <a:r>
              <a:rPr lang="de-DE" dirty="0" err="1"/>
              <a:t>un</a:t>
            </a:r>
            <a:r>
              <a:rPr lang="de-DE" dirty="0"/>
              <a:t> </a:t>
            </a:r>
            <a:r>
              <a:rPr lang="de-DE" dirty="0" err="1"/>
              <a:t>soutien</a:t>
            </a:r>
            <a:r>
              <a:rPr lang="de-DE" dirty="0"/>
              <a:t> </a:t>
            </a:r>
            <a:r>
              <a:rPr lang="de-DE" dirty="0" err="1"/>
              <a:t>pour</a:t>
            </a:r>
            <a:r>
              <a:rPr lang="de-DE" dirty="0"/>
              <a:t> le </a:t>
            </a:r>
            <a:r>
              <a:rPr lang="de-DE" dirty="0" err="1"/>
              <a:t>processus</a:t>
            </a:r>
            <a:r>
              <a:rPr lang="de-DE" dirty="0"/>
              <a:t> </a:t>
            </a:r>
            <a:r>
              <a:rPr lang="de-DE" dirty="0" err="1"/>
              <a:t>d'achat</a:t>
            </a:r>
            <a:r>
              <a:rPr lang="de-DE" dirty="0"/>
              <a:t> et </a:t>
            </a:r>
            <a:r>
              <a:rPr lang="de-DE" dirty="0" err="1"/>
              <a:t>peuvent</a:t>
            </a:r>
            <a:r>
              <a:rPr lang="de-DE" dirty="0"/>
              <a:t> </a:t>
            </a:r>
            <a:r>
              <a:rPr lang="de-DE" dirty="0" err="1"/>
              <a:t>servir</a:t>
            </a:r>
            <a:r>
              <a:rPr lang="de-DE" dirty="0"/>
              <a:t> à </a:t>
            </a:r>
            <a:r>
              <a:rPr lang="de-DE" dirty="0" err="1"/>
              <a:t>définir</a:t>
            </a:r>
            <a:r>
              <a:rPr lang="de-DE" dirty="0"/>
              <a:t> des </a:t>
            </a:r>
            <a:r>
              <a:rPr lang="de-DE" dirty="0" err="1"/>
              <a:t>critères</a:t>
            </a:r>
            <a:r>
              <a:rPr lang="de-DE" dirty="0"/>
              <a:t> et à </a:t>
            </a:r>
            <a:r>
              <a:rPr lang="de-DE" dirty="0" err="1"/>
              <a:t>vérifier</a:t>
            </a:r>
            <a:r>
              <a:rPr lang="de-DE" dirty="0"/>
              <a:t> </a:t>
            </a:r>
            <a:r>
              <a:rPr lang="de-DE" dirty="0" err="1"/>
              <a:t>leur</a:t>
            </a:r>
            <a:r>
              <a:rPr lang="de-DE" dirty="0"/>
              <a:t> </a:t>
            </a:r>
            <a:r>
              <a:rPr lang="de-DE" dirty="0" err="1"/>
              <a:t>respect</a:t>
            </a:r>
            <a:r>
              <a:rPr lang="de-DE" dirty="0"/>
              <a:t>.</a:t>
            </a:r>
          </a:p>
          <a:p>
            <a:pPr marL="457200" marR="0" lvl="0" indent="-228600" algn="l" rtl="0">
              <a:lnSpc>
                <a:spcPct val="100000"/>
              </a:lnSpc>
              <a:spcBef>
                <a:spcPts val="0"/>
              </a:spcBef>
              <a:spcAft>
                <a:spcPts val="0"/>
              </a:spcAft>
              <a:buClr>
                <a:srgbClr val="000000"/>
              </a:buClr>
              <a:buSzPts val="1400"/>
              <a:buFont typeface="Arial"/>
              <a:buNone/>
            </a:pPr>
            <a:endParaRPr lang="de-DE" dirty="0"/>
          </a:p>
          <a:p>
            <a:pPr marL="457200" marR="0" lvl="0" indent="-228600" algn="l" rtl="0">
              <a:lnSpc>
                <a:spcPct val="100000"/>
              </a:lnSpc>
              <a:spcBef>
                <a:spcPts val="0"/>
              </a:spcBef>
              <a:spcAft>
                <a:spcPts val="0"/>
              </a:spcAft>
              <a:buClr>
                <a:srgbClr val="000000"/>
              </a:buClr>
              <a:buSzPts val="1400"/>
              <a:buFont typeface="Arial"/>
              <a:buNone/>
            </a:pPr>
            <a:r>
              <a:rPr lang="de-DE" dirty="0" err="1"/>
              <a:t>Les</a:t>
            </a:r>
            <a:r>
              <a:rPr lang="de-DE" dirty="0"/>
              <a:t> </a:t>
            </a:r>
            <a:r>
              <a:rPr lang="de-DE" dirty="0" err="1"/>
              <a:t>labels</a:t>
            </a:r>
            <a:r>
              <a:rPr lang="de-DE" dirty="0"/>
              <a:t> </a:t>
            </a:r>
            <a:r>
              <a:rPr lang="de-DE" dirty="0" err="1"/>
              <a:t>peuvent</a:t>
            </a:r>
            <a:r>
              <a:rPr lang="de-DE" dirty="0"/>
              <a:t> </a:t>
            </a:r>
            <a:r>
              <a:rPr lang="de-DE" dirty="0" err="1"/>
              <a:t>réduire</a:t>
            </a:r>
            <a:r>
              <a:rPr lang="de-DE" dirty="0"/>
              <a:t> </a:t>
            </a:r>
            <a:r>
              <a:rPr lang="de-DE" dirty="0" err="1"/>
              <a:t>considérablement</a:t>
            </a:r>
            <a:r>
              <a:rPr lang="de-DE" dirty="0"/>
              <a:t> la </a:t>
            </a:r>
            <a:r>
              <a:rPr lang="de-DE" dirty="0" err="1"/>
              <a:t>charge</a:t>
            </a:r>
            <a:r>
              <a:rPr lang="de-DE" dirty="0"/>
              <a:t> de </a:t>
            </a:r>
            <a:r>
              <a:rPr lang="de-DE" dirty="0" err="1"/>
              <a:t>travail</a:t>
            </a:r>
            <a:r>
              <a:rPr lang="de-DE" dirty="0"/>
              <a:t> </a:t>
            </a:r>
            <a:r>
              <a:rPr lang="de-DE" dirty="0" err="1"/>
              <a:t>liée</a:t>
            </a:r>
            <a:r>
              <a:rPr lang="de-DE" dirty="0"/>
              <a:t> à la </a:t>
            </a:r>
            <a:r>
              <a:rPr lang="de-DE" dirty="0" err="1"/>
              <a:t>définition</a:t>
            </a:r>
            <a:r>
              <a:rPr lang="de-DE" dirty="0"/>
              <a:t> et à la </a:t>
            </a:r>
            <a:r>
              <a:rPr lang="de-DE" dirty="0" err="1"/>
              <a:t>vérification</a:t>
            </a:r>
            <a:r>
              <a:rPr lang="de-DE" dirty="0"/>
              <a:t> des </a:t>
            </a:r>
            <a:r>
              <a:rPr lang="de-DE" dirty="0" err="1"/>
              <a:t>aspects</a:t>
            </a:r>
            <a:r>
              <a:rPr lang="de-DE" dirty="0"/>
              <a:t> </a:t>
            </a:r>
            <a:r>
              <a:rPr lang="de-DE" dirty="0" err="1"/>
              <a:t>environnementaux</a:t>
            </a:r>
            <a:r>
              <a:rPr lang="de-DE" dirty="0"/>
              <a:t> et </a:t>
            </a:r>
            <a:r>
              <a:rPr lang="de-DE" dirty="0" err="1"/>
              <a:t>sociaux</a:t>
            </a:r>
            <a:r>
              <a:rPr lang="de-DE" dirty="0"/>
              <a:t> des </a:t>
            </a:r>
            <a:r>
              <a:rPr lang="de-DE" dirty="0" err="1"/>
              <a:t>appels</a:t>
            </a:r>
            <a:r>
              <a:rPr lang="de-DE" dirty="0"/>
              <a:t> </a:t>
            </a:r>
            <a:r>
              <a:rPr lang="de-DE" dirty="0" err="1"/>
              <a:t>d'offres</a:t>
            </a:r>
            <a:r>
              <a:rPr lang="de-DE" dirty="0"/>
              <a:t>.</a:t>
            </a:r>
            <a:endParaRPr dirty="0"/>
          </a:p>
        </p:txBody>
      </p:sp>
      <p:sp>
        <p:nvSpPr>
          <p:cNvPr id="305" name="Google Shape;305;g3710211bd9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710211bd9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11" name="Google Shape;311;g3710211bd9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12" name="Google Shape;312;g3710211bd9b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15" name="Google Shape;1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dirty="0">
                <a:solidFill>
                  <a:srgbClr val="FF0000"/>
                </a:solidFill>
              </a:rPr>
              <a:t>Ces bases ne sont requises que si un ou plusieurs modules sont sélectionnés. Lorsque tous les modules sont réalisés, les bases peuvent être ignorées.</a:t>
            </a:r>
            <a:endParaRPr dirty="0">
              <a:solidFill>
                <a:srgbClr val="FF0000"/>
              </a:solidFill>
            </a:endParaRPr>
          </a:p>
        </p:txBody>
      </p:sp>
      <p:sp>
        <p:nvSpPr>
          <p:cNvPr id="116" name="Google Shape;1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47" name="Google Shape;34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fr-FR" dirty="0"/>
              <a:t>Si un label répond à toutes les exigences, il peut être référencé directement dans des spécifications, des critères d’attribution ou des conditions contractuelles, par exemple en exigeant que le produit porte le label ou un label équivalent.</a:t>
            </a:r>
            <a:endParaRPr lang="en-US" dirty="0"/>
          </a:p>
          <a:p>
            <a:pPr>
              <a:buNone/>
            </a:pPr>
            <a:endParaRPr lang="en-US" dirty="0"/>
          </a:p>
          <a:p>
            <a:pPr>
              <a:buNone/>
            </a:pPr>
            <a:r>
              <a:rPr lang="fr-FR" dirty="0"/>
              <a:t>Lorsque les labels ne contiennent pas de critères pertinents (par exemple, des exigences de performance pour un contrat d’approvisionnement), les autorités devraient se référer aux exigences de label correspondantes plutôt que d’exiger le label lui-même.</a:t>
            </a:r>
          </a:p>
          <a:p>
            <a:pPr>
              <a:buNone/>
            </a:pPr>
            <a:endParaRPr lang="fr-FR" dirty="0"/>
          </a:p>
          <a:p>
            <a:pPr>
              <a:buNone/>
            </a:pPr>
            <a:r>
              <a:rPr lang="fr-FR" dirty="0"/>
              <a:t>Les labels présentant des exigences équivalentes doivent toujours être acceptés.</a:t>
            </a:r>
          </a:p>
          <a:p>
            <a:endParaRPr lang="en-US" dirty="0"/>
          </a:p>
          <a:p>
            <a:r>
              <a:rPr lang="fr-FR" dirty="0"/>
              <a:t>Si, en raison de facteurs indépendants de sa volonté, un soumissionnaire n’a pas accès au label d’une tierce partie, il peut présenter un dossier technique ou toute autre preuve, par exemple dans les cas où les délais d’appel d’offres sont courts.</a:t>
            </a:r>
            <a:endParaRPr lang="en-US" dirty="0"/>
          </a:p>
          <a:p>
            <a:pPr marL="457200" marR="0" lvl="0" indent="-228600" algn="l" rtl="0">
              <a:lnSpc>
                <a:spcPct val="100000"/>
              </a:lnSpc>
              <a:spcBef>
                <a:spcPts val="0"/>
              </a:spcBef>
              <a:spcAft>
                <a:spcPts val="0"/>
              </a:spcAft>
              <a:buSzPts val="1400"/>
              <a:buNone/>
            </a:pPr>
            <a:endParaRPr dirty="0"/>
          </a:p>
        </p:txBody>
      </p:sp>
      <p:sp>
        <p:nvSpPr>
          <p:cNvPr id="348" name="Google Shape;34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54" name="Google Shape;35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dirty="0"/>
              <a:t>Les motifs impérieux d’exclusion sont définis à l’article 57, paragraphes 1 et 2, de la directive 2014/24/UE et doivent être appliqués dans tous les États membres. Elles concernent des infractions graves commises par les soumissionnaires et ne sont pas directement liées aux achats durables.</a:t>
            </a:r>
            <a:endParaRPr lang="en-US" dirty="0"/>
          </a:p>
          <a:p>
            <a:endParaRPr lang="en-US" dirty="0"/>
          </a:p>
          <a:p>
            <a:r>
              <a:rPr lang="fr-FR" dirty="0"/>
              <a:t>Parmi les motifs d’exclusion facultatifs visés à l’article 57, paragraphe 4, figurent ceux indiqués sur la diapositive. Pour les achats durables, la possibilité d’exclure des soumissionnaires pour non-respect des lois sociales et environnementales en vigueur est particulièrement pertinente. Ces lois sont énumérées à l’article 18, paragraphe 2, et à l’annexe X de la directive. Les États membres peuvent décider de rendre l’exclusion obligatoire pour ces motifs.</a:t>
            </a:r>
            <a:endParaRPr lang="de-DE" dirty="0"/>
          </a:p>
          <a:p>
            <a:pPr marL="457200" marR="0" lvl="0" indent="-228600" algn="l" rtl="0">
              <a:lnSpc>
                <a:spcPct val="100000"/>
              </a:lnSpc>
              <a:spcBef>
                <a:spcPts val="0"/>
              </a:spcBef>
              <a:spcAft>
                <a:spcPts val="0"/>
              </a:spcAft>
              <a:buSzPts val="1400"/>
              <a:buNone/>
            </a:pPr>
            <a:endParaRPr dirty="0"/>
          </a:p>
        </p:txBody>
      </p:sp>
      <p:sp>
        <p:nvSpPr>
          <p:cNvPr id="355" name="Google Shape;355;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61" name="Google Shape;36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fr-FR" dirty="0"/>
              <a:t>Les conditions d’application des critères de sélection et les preuves requises sont énoncées à l’article 58 et à l’annexe XII de la directive 2014/24/UE.</a:t>
            </a:r>
            <a:endParaRPr lang="en-US" dirty="0"/>
          </a:p>
          <a:p>
            <a:pPr>
              <a:buNone/>
            </a:pPr>
            <a:endParaRPr lang="en-US" dirty="0"/>
          </a:p>
          <a:p>
            <a:pPr>
              <a:buNone/>
            </a:pPr>
            <a:r>
              <a:rPr lang="fr-FR" dirty="0"/>
              <a:t>Les exemples de ressources qui peuvent être demandées lors de la phase de sélection d’un marché de travaux sont le personnel ayant une expérience dans des projets avec des exigences environnementales similaires et l’équipement approprié pour éviter la pollution de l’air, du sol et de l’eau.</a:t>
            </a:r>
            <a:endParaRPr lang="en-US" dirty="0"/>
          </a:p>
          <a:p>
            <a:pPr>
              <a:buNone/>
            </a:pPr>
            <a:endParaRPr lang="en-US" dirty="0"/>
          </a:p>
          <a:p>
            <a:pPr>
              <a:buNone/>
            </a:pPr>
            <a:r>
              <a:rPr lang="fr-FR" dirty="0"/>
              <a:t>Lorsque les qualifications professionnels et de de formation du personnel sont évaluées au cours de la phase de sélection, elles ne devraient pas être utilisées comme critère d’attribution.</a:t>
            </a:r>
            <a:endParaRPr lang="en-US" dirty="0"/>
          </a:p>
          <a:p>
            <a:pPr>
              <a:buNone/>
            </a:pPr>
            <a:endParaRPr lang="en-US" dirty="0"/>
          </a:p>
          <a:p>
            <a:r>
              <a:rPr lang="fr-FR" dirty="0"/>
              <a:t>Les soumissionnaires peuvent s’appuyer sur les capacités d’autres entreprises, par exemple des sous-traitants dotés d’équipements particuliers ou d’une expérience spécifique, et doivent s’engager à mettre ces ressources à disposition pour l’exécution du contrat.</a:t>
            </a:r>
            <a:endParaRPr lang="en-US" dirty="0"/>
          </a:p>
          <a:p>
            <a:pPr marL="457200" marR="0" lvl="0" indent="-228600" algn="l" rtl="0">
              <a:lnSpc>
                <a:spcPct val="100000"/>
              </a:lnSpc>
              <a:spcBef>
                <a:spcPts val="0"/>
              </a:spcBef>
              <a:spcAft>
                <a:spcPts val="0"/>
              </a:spcAft>
              <a:buSzPts val="1400"/>
              <a:buNone/>
            </a:pPr>
            <a:endParaRPr dirty="0"/>
          </a:p>
        </p:txBody>
      </p:sp>
      <p:sp>
        <p:nvSpPr>
          <p:cNvPr id="362" name="Google Shape;362;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68" name="Google Shape;36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dirty="0" err="1"/>
              <a:t>Un</a:t>
            </a:r>
            <a:r>
              <a:rPr lang="de-DE" dirty="0"/>
              <a:t> </a:t>
            </a:r>
            <a:r>
              <a:rPr lang="de-DE" dirty="0" err="1"/>
              <a:t>système</a:t>
            </a:r>
            <a:r>
              <a:rPr lang="de-DE" dirty="0"/>
              <a:t> de </a:t>
            </a:r>
            <a:r>
              <a:rPr lang="de-DE" dirty="0" err="1"/>
              <a:t>gestion</a:t>
            </a:r>
            <a:r>
              <a:rPr lang="de-DE" dirty="0"/>
              <a:t> </a:t>
            </a:r>
            <a:r>
              <a:rPr lang="de-DE" dirty="0" err="1"/>
              <a:t>environnementale</a:t>
            </a:r>
            <a:r>
              <a:rPr lang="de-DE" dirty="0"/>
              <a:t> (SGE) </a:t>
            </a:r>
            <a:r>
              <a:rPr lang="de-DE" dirty="0" err="1"/>
              <a:t>permet</a:t>
            </a:r>
            <a:r>
              <a:rPr lang="de-DE" dirty="0"/>
              <a:t> à </a:t>
            </a:r>
            <a:r>
              <a:rPr lang="de-DE" dirty="0" err="1"/>
              <a:t>une</a:t>
            </a:r>
            <a:r>
              <a:rPr lang="de-DE" dirty="0"/>
              <a:t> </a:t>
            </a:r>
            <a:r>
              <a:rPr lang="de-DE" dirty="0" err="1"/>
              <a:t>entreprise</a:t>
            </a:r>
            <a:r>
              <a:rPr lang="de-DE" dirty="0"/>
              <a:t> de </a:t>
            </a:r>
            <a:r>
              <a:rPr lang="de-DE" dirty="0" err="1"/>
              <a:t>démontrer</a:t>
            </a:r>
            <a:r>
              <a:rPr lang="de-DE" dirty="0"/>
              <a:t> </a:t>
            </a:r>
            <a:r>
              <a:rPr lang="de-DE" dirty="0" err="1"/>
              <a:t>sa</a:t>
            </a:r>
            <a:r>
              <a:rPr lang="de-DE" dirty="0"/>
              <a:t> </a:t>
            </a:r>
            <a:r>
              <a:rPr lang="de-DE" dirty="0" err="1"/>
              <a:t>capacité</a:t>
            </a:r>
            <a:r>
              <a:rPr lang="de-DE" dirty="0"/>
              <a:t> à </a:t>
            </a:r>
            <a:r>
              <a:rPr lang="de-DE" dirty="0" err="1"/>
              <a:t>respecter</a:t>
            </a:r>
            <a:r>
              <a:rPr lang="de-DE" dirty="0"/>
              <a:t> </a:t>
            </a:r>
            <a:r>
              <a:rPr lang="de-DE" dirty="0" err="1"/>
              <a:t>les</a:t>
            </a:r>
            <a:r>
              <a:rPr lang="de-DE" dirty="0"/>
              <a:t> </a:t>
            </a:r>
            <a:r>
              <a:rPr lang="de-DE" dirty="0" err="1"/>
              <a:t>critères</a:t>
            </a:r>
            <a:r>
              <a:rPr lang="de-DE" dirty="0"/>
              <a:t> GPP et </a:t>
            </a:r>
            <a:r>
              <a:rPr lang="de-DE" dirty="0" err="1"/>
              <a:t>peut</a:t>
            </a:r>
            <a:r>
              <a:rPr lang="de-DE" dirty="0"/>
              <a:t> </a:t>
            </a:r>
            <a:r>
              <a:rPr lang="de-DE" dirty="0" err="1"/>
              <a:t>être</a:t>
            </a:r>
            <a:r>
              <a:rPr lang="de-DE" dirty="0"/>
              <a:t> </a:t>
            </a:r>
            <a:r>
              <a:rPr lang="de-DE" dirty="0" err="1"/>
              <a:t>exigé</a:t>
            </a:r>
            <a:r>
              <a:rPr lang="de-DE" dirty="0"/>
              <a:t> </a:t>
            </a:r>
            <a:r>
              <a:rPr lang="de-DE" dirty="0" err="1"/>
              <a:t>lors</a:t>
            </a:r>
            <a:r>
              <a:rPr lang="de-DE" dirty="0"/>
              <a:t> de la </a:t>
            </a:r>
            <a:r>
              <a:rPr lang="de-DE" dirty="0" err="1"/>
              <a:t>phase</a:t>
            </a:r>
            <a:r>
              <a:rPr lang="de-DE" dirty="0"/>
              <a:t> de </a:t>
            </a:r>
            <a:r>
              <a:rPr lang="de-DE" dirty="0" err="1"/>
              <a:t>sélection</a:t>
            </a:r>
            <a:r>
              <a:rPr lang="de-DE" dirty="0"/>
              <a:t>, si </a:t>
            </a:r>
            <a:r>
              <a:rPr lang="de-DE" dirty="0" err="1"/>
              <a:t>cela</a:t>
            </a:r>
            <a:r>
              <a:rPr lang="de-DE" dirty="0"/>
              <a:t> </a:t>
            </a:r>
            <a:r>
              <a:rPr lang="de-DE" dirty="0" err="1"/>
              <a:t>est</a:t>
            </a:r>
            <a:r>
              <a:rPr lang="de-DE" dirty="0"/>
              <a:t> </a:t>
            </a:r>
            <a:r>
              <a:rPr lang="de-DE" dirty="0" err="1"/>
              <a:t>jugé</a:t>
            </a:r>
            <a:r>
              <a:rPr lang="de-DE" dirty="0"/>
              <a:t> </a:t>
            </a:r>
            <a:r>
              <a:rPr lang="de-DE" dirty="0" err="1"/>
              <a:t>approprié</a:t>
            </a:r>
            <a:r>
              <a:rPr lang="de-DE" dirty="0"/>
              <a:t>. </a:t>
            </a:r>
            <a:r>
              <a:rPr lang="de-DE" dirty="0" err="1"/>
              <a:t>Les</a:t>
            </a:r>
            <a:r>
              <a:rPr lang="de-DE" dirty="0"/>
              <a:t> </a:t>
            </a:r>
            <a:r>
              <a:rPr lang="de-DE" dirty="0" err="1"/>
              <a:t>preuves</a:t>
            </a:r>
            <a:r>
              <a:rPr lang="de-DE" dirty="0"/>
              <a:t> </a:t>
            </a:r>
            <a:r>
              <a:rPr lang="de-DE" dirty="0" err="1"/>
              <a:t>équivalentes</a:t>
            </a:r>
            <a:r>
              <a:rPr lang="de-DE" dirty="0"/>
              <a:t> </a:t>
            </a:r>
            <a:r>
              <a:rPr lang="de-DE" dirty="0" err="1"/>
              <a:t>doivent</a:t>
            </a:r>
            <a:r>
              <a:rPr lang="de-DE" dirty="0"/>
              <a:t> </a:t>
            </a:r>
            <a:r>
              <a:rPr lang="de-DE" dirty="0" err="1"/>
              <a:t>également</a:t>
            </a:r>
            <a:r>
              <a:rPr lang="de-DE" dirty="0"/>
              <a:t> </a:t>
            </a:r>
            <a:r>
              <a:rPr lang="de-DE" dirty="0" err="1"/>
              <a:t>être</a:t>
            </a:r>
            <a:r>
              <a:rPr lang="de-DE" dirty="0"/>
              <a:t> </a:t>
            </a:r>
            <a:r>
              <a:rPr lang="de-DE" dirty="0" err="1"/>
              <a:t>prises</a:t>
            </a:r>
            <a:r>
              <a:rPr lang="de-DE" dirty="0"/>
              <a:t> en </a:t>
            </a:r>
            <a:r>
              <a:rPr lang="de-DE" dirty="0" err="1"/>
              <a:t>compte</a:t>
            </a:r>
            <a:r>
              <a:rPr lang="de-DE" dirty="0"/>
              <a:t>.</a:t>
            </a:r>
          </a:p>
          <a:p>
            <a:pPr marL="457200" lvl="0" indent="-228600" algn="l" rtl="0">
              <a:lnSpc>
                <a:spcPct val="100000"/>
              </a:lnSpc>
              <a:spcBef>
                <a:spcPts val="0"/>
              </a:spcBef>
              <a:spcAft>
                <a:spcPts val="0"/>
              </a:spcAft>
              <a:buSzPts val="1400"/>
              <a:buNone/>
            </a:pPr>
            <a:endParaRPr lang="de-DE" dirty="0"/>
          </a:p>
          <a:p>
            <a:pPr marL="457200" lvl="0" indent="-228600" algn="l" rtl="0">
              <a:lnSpc>
                <a:spcPct val="100000"/>
              </a:lnSpc>
              <a:spcBef>
                <a:spcPts val="0"/>
              </a:spcBef>
              <a:spcAft>
                <a:spcPts val="0"/>
              </a:spcAft>
              <a:buSzPts val="1400"/>
              <a:buNone/>
            </a:pPr>
            <a:r>
              <a:rPr lang="de-DE" dirty="0"/>
              <a:t>Il </a:t>
            </a:r>
            <a:r>
              <a:rPr lang="de-DE" dirty="0" err="1"/>
              <a:t>peut</a:t>
            </a:r>
            <a:r>
              <a:rPr lang="de-DE" dirty="0"/>
              <a:t> </a:t>
            </a:r>
            <a:r>
              <a:rPr lang="de-DE" dirty="0" err="1"/>
              <a:t>également</a:t>
            </a:r>
            <a:r>
              <a:rPr lang="de-DE" dirty="0"/>
              <a:t> </a:t>
            </a:r>
            <a:r>
              <a:rPr lang="de-DE" dirty="0" err="1"/>
              <a:t>être</a:t>
            </a:r>
            <a:r>
              <a:rPr lang="de-DE" dirty="0"/>
              <a:t> </a:t>
            </a:r>
            <a:r>
              <a:rPr lang="de-DE" dirty="0" err="1"/>
              <a:t>pris</a:t>
            </a:r>
            <a:r>
              <a:rPr lang="de-DE" dirty="0"/>
              <a:t> en </a:t>
            </a:r>
            <a:r>
              <a:rPr lang="de-DE" dirty="0" err="1"/>
              <a:t>compte</a:t>
            </a:r>
            <a:r>
              <a:rPr lang="de-DE" dirty="0"/>
              <a:t> </a:t>
            </a:r>
            <a:r>
              <a:rPr lang="de-DE" dirty="0" err="1"/>
              <a:t>lors</a:t>
            </a:r>
            <a:r>
              <a:rPr lang="de-DE" dirty="0"/>
              <a:t> de la </a:t>
            </a:r>
            <a:r>
              <a:rPr lang="de-DE" dirty="0" err="1"/>
              <a:t>phase</a:t>
            </a:r>
            <a:r>
              <a:rPr lang="de-DE" dirty="0"/>
              <a:t> </a:t>
            </a:r>
            <a:r>
              <a:rPr lang="de-DE" dirty="0" err="1"/>
              <a:t>d'attribution</a:t>
            </a:r>
            <a:r>
              <a:rPr lang="de-DE" dirty="0"/>
              <a:t> </a:t>
            </a:r>
            <a:r>
              <a:rPr lang="de-DE" dirty="0" err="1"/>
              <a:t>pour</a:t>
            </a:r>
            <a:r>
              <a:rPr lang="de-DE" dirty="0"/>
              <a:t> </a:t>
            </a:r>
            <a:r>
              <a:rPr lang="de-DE" dirty="0" err="1"/>
              <a:t>démontrer</a:t>
            </a:r>
            <a:r>
              <a:rPr lang="de-DE" dirty="0"/>
              <a:t> </a:t>
            </a:r>
            <a:r>
              <a:rPr lang="de-DE" dirty="0" err="1"/>
              <a:t>que</a:t>
            </a:r>
            <a:r>
              <a:rPr lang="de-DE" dirty="0"/>
              <a:t> </a:t>
            </a:r>
            <a:r>
              <a:rPr lang="de-DE" dirty="0" err="1"/>
              <a:t>les</a:t>
            </a:r>
            <a:r>
              <a:rPr lang="de-DE" dirty="0"/>
              <a:t> </a:t>
            </a:r>
            <a:r>
              <a:rPr lang="de-DE" dirty="0" err="1"/>
              <a:t>soumissionnaires</a:t>
            </a:r>
            <a:r>
              <a:rPr lang="de-DE" dirty="0"/>
              <a:t> </a:t>
            </a:r>
            <a:r>
              <a:rPr lang="de-DE" dirty="0" err="1"/>
              <a:t>sont</a:t>
            </a:r>
            <a:r>
              <a:rPr lang="de-DE" dirty="0"/>
              <a:t> en </a:t>
            </a:r>
            <a:r>
              <a:rPr lang="de-DE" dirty="0" err="1"/>
              <a:t>mesure</a:t>
            </a:r>
            <a:r>
              <a:rPr lang="de-DE" dirty="0"/>
              <a:t> de </a:t>
            </a:r>
            <a:r>
              <a:rPr lang="de-DE" dirty="0" err="1"/>
              <a:t>respecter</a:t>
            </a:r>
            <a:r>
              <a:rPr lang="de-DE" dirty="0"/>
              <a:t> </a:t>
            </a:r>
            <a:r>
              <a:rPr lang="de-DE" dirty="0" err="1"/>
              <a:t>les</a:t>
            </a:r>
            <a:r>
              <a:rPr lang="de-DE" dirty="0"/>
              <a:t> </a:t>
            </a:r>
            <a:r>
              <a:rPr lang="de-DE" dirty="0" err="1"/>
              <a:t>aspects</a:t>
            </a:r>
            <a:r>
              <a:rPr lang="de-DE" dirty="0"/>
              <a:t> </a:t>
            </a:r>
            <a:r>
              <a:rPr lang="de-DE" dirty="0" err="1"/>
              <a:t>environnementaux</a:t>
            </a:r>
            <a:r>
              <a:rPr lang="de-DE" dirty="0"/>
              <a:t> du </a:t>
            </a:r>
            <a:r>
              <a:rPr lang="de-DE" dirty="0" err="1"/>
              <a:t>marché</a:t>
            </a:r>
            <a:r>
              <a:rPr lang="de-DE" dirty="0"/>
              <a:t> (par exemple, la </a:t>
            </a:r>
            <a:r>
              <a:rPr lang="de-DE" dirty="0" err="1"/>
              <a:t>gestion</a:t>
            </a:r>
            <a:r>
              <a:rPr lang="de-DE" dirty="0"/>
              <a:t> des </a:t>
            </a:r>
            <a:r>
              <a:rPr lang="de-DE" dirty="0" err="1"/>
              <a:t>déchets</a:t>
            </a:r>
            <a:r>
              <a:rPr lang="de-DE" dirty="0"/>
              <a:t>, de </a:t>
            </a:r>
            <a:r>
              <a:rPr lang="de-DE" dirty="0" err="1"/>
              <a:t>l'énergie</a:t>
            </a:r>
            <a:r>
              <a:rPr lang="de-DE" dirty="0"/>
              <a:t> </a:t>
            </a:r>
            <a:r>
              <a:rPr lang="de-DE" dirty="0" err="1"/>
              <a:t>ou</a:t>
            </a:r>
            <a:r>
              <a:rPr lang="de-DE" dirty="0"/>
              <a:t> de </a:t>
            </a:r>
            <a:r>
              <a:rPr lang="de-DE" dirty="0" err="1"/>
              <a:t>l'eau</a:t>
            </a:r>
            <a:r>
              <a:rPr lang="de-DE" dirty="0"/>
              <a:t>).</a:t>
            </a:r>
          </a:p>
          <a:p>
            <a:pPr marL="457200" lvl="0" indent="-228600" algn="l" rtl="0">
              <a:lnSpc>
                <a:spcPct val="100000"/>
              </a:lnSpc>
              <a:spcBef>
                <a:spcPts val="0"/>
              </a:spcBef>
              <a:spcAft>
                <a:spcPts val="0"/>
              </a:spcAft>
              <a:buSzPts val="1400"/>
              <a:buNone/>
            </a:pPr>
            <a:endParaRPr lang="de-DE" dirty="0"/>
          </a:p>
          <a:p>
            <a:pPr marL="457200" lvl="0" indent="-228600" algn="l" rtl="0">
              <a:lnSpc>
                <a:spcPct val="100000"/>
              </a:lnSpc>
              <a:spcBef>
                <a:spcPts val="0"/>
              </a:spcBef>
              <a:spcAft>
                <a:spcPts val="0"/>
              </a:spcAft>
              <a:buSzPts val="1400"/>
              <a:buNone/>
            </a:pPr>
            <a:r>
              <a:rPr lang="de-DE" dirty="0" err="1"/>
              <a:t>Les</a:t>
            </a:r>
            <a:r>
              <a:rPr lang="de-DE" dirty="0"/>
              <a:t> </a:t>
            </a:r>
            <a:r>
              <a:rPr lang="de-DE" dirty="0" err="1"/>
              <a:t>soumissionnaires</a:t>
            </a:r>
            <a:r>
              <a:rPr lang="de-DE" dirty="0"/>
              <a:t> </a:t>
            </a:r>
            <a:r>
              <a:rPr lang="de-DE" dirty="0" err="1"/>
              <a:t>peuvent</a:t>
            </a:r>
            <a:r>
              <a:rPr lang="de-DE" dirty="0"/>
              <a:t> </a:t>
            </a:r>
            <a:r>
              <a:rPr lang="de-DE" dirty="0" err="1"/>
              <a:t>s'appuyer</a:t>
            </a:r>
            <a:r>
              <a:rPr lang="de-DE" dirty="0"/>
              <a:t> </a:t>
            </a:r>
            <a:r>
              <a:rPr lang="de-DE" dirty="0" err="1"/>
              <a:t>sur</a:t>
            </a:r>
            <a:r>
              <a:rPr lang="de-DE" dirty="0"/>
              <a:t> </a:t>
            </a:r>
            <a:r>
              <a:rPr lang="de-DE" dirty="0" err="1"/>
              <a:t>les</a:t>
            </a:r>
            <a:r>
              <a:rPr lang="de-DE" dirty="0"/>
              <a:t> </a:t>
            </a:r>
            <a:r>
              <a:rPr lang="de-DE" dirty="0" err="1"/>
              <a:t>capacités</a:t>
            </a:r>
            <a:r>
              <a:rPr lang="de-DE" dirty="0"/>
              <a:t> </a:t>
            </a:r>
            <a:r>
              <a:rPr lang="de-DE" dirty="0" err="1"/>
              <a:t>d'autres</a:t>
            </a:r>
            <a:r>
              <a:rPr lang="de-DE" dirty="0"/>
              <a:t> </a:t>
            </a:r>
            <a:r>
              <a:rPr lang="de-DE" dirty="0" err="1"/>
              <a:t>entreprises</a:t>
            </a:r>
            <a:r>
              <a:rPr lang="de-DE" dirty="0"/>
              <a:t> </a:t>
            </a:r>
            <a:r>
              <a:rPr lang="de-DE" dirty="0" err="1"/>
              <a:t>pour</a:t>
            </a:r>
            <a:r>
              <a:rPr lang="de-DE" dirty="0"/>
              <a:t> </a:t>
            </a:r>
            <a:r>
              <a:rPr lang="de-DE" dirty="0" err="1"/>
              <a:t>satisfaire</a:t>
            </a:r>
            <a:r>
              <a:rPr lang="de-DE" dirty="0"/>
              <a:t> </a:t>
            </a:r>
            <a:r>
              <a:rPr lang="de-DE" dirty="0" err="1"/>
              <a:t>aux</a:t>
            </a:r>
            <a:r>
              <a:rPr lang="de-DE" dirty="0"/>
              <a:t> </a:t>
            </a:r>
            <a:r>
              <a:rPr lang="de-DE" dirty="0" err="1"/>
              <a:t>critères</a:t>
            </a:r>
            <a:r>
              <a:rPr lang="de-DE" dirty="0"/>
              <a:t> de </a:t>
            </a:r>
            <a:r>
              <a:rPr lang="de-DE" dirty="0" err="1"/>
              <a:t>sélection</a:t>
            </a:r>
            <a:r>
              <a:rPr lang="de-DE" dirty="0"/>
              <a:t>, par exemple </a:t>
            </a:r>
            <a:r>
              <a:rPr lang="de-DE" dirty="0" err="1"/>
              <a:t>sur</a:t>
            </a:r>
            <a:r>
              <a:rPr lang="de-DE" dirty="0"/>
              <a:t> </a:t>
            </a:r>
            <a:r>
              <a:rPr lang="de-DE" dirty="0" err="1"/>
              <a:t>un</a:t>
            </a:r>
            <a:r>
              <a:rPr lang="de-DE" dirty="0"/>
              <a:t> </a:t>
            </a:r>
            <a:r>
              <a:rPr lang="de-DE" dirty="0" err="1"/>
              <a:t>sous-traitant</a:t>
            </a:r>
            <a:r>
              <a:rPr lang="de-DE" dirty="0"/>
              <a:t> </a:t>
            </a:r>
            <a:r>
              <a:rPr lang="de-DE" dirty="0" err="1"/>
              <a:t>disposant</a:t>
            </a:r>
            <a:r>
              <a:rPr lang="de-DE" dirty="0"/>
              <a:t> </a:t>
            </a:r>
            <a:r>
              <a:rPr lang="de-DE" dirty="0" err="1"/>
              <a:t>d'équipements</a:t>
            </a:r>
            <a:r>
              <a:rPr lang="de-DE" dirty="0"/>
              <a:t> </a:t>
            </a:r>
            <a:r>
              <a:rPr lang="de-DE" dirty="0" err="1"/>
              <a:t>ou</a:t>
            </a:r>
            <a:r>
              <a:rPr lang="de-DE" dirty="0"/>
              <a:t> </a:t>
            </a:r>
            <a:r>
              <a:rPr lang="de-DE" dirty="0" err="1"/>
              <a:t>d'une</a:t>
            </a:r>
            <a:r>
              <a:rPr lang="de-DE" dirty="0"/>
              <a:t> </a:t>
            </a:r>
            <a:r>
              <a:rPr lang="de-DE" dirty="0" err="1"/>
              <a:t>expérience</a:t>
            </a:r>
            <a:r>
              <a:rPr lang="de-DE" dirty="0"/>
              <a:t> </a:t>
            </a:r>
            <a:r>
              <a:rPr lang="de-DE" dirty="0" err="1"/>
              <a:t>spécifiques</a:t>
            </a:r>
            <a:r>
              <a:rPr lang="de-DE" dirty="0"/>
              <a:t>. Ils </a:t>
            </a:r>
            <a:r>
              <a:rPr lang="de-DE" dirty="0" err="1"/>
              <a:t>peuvent</a:t>
            </a:r>
            <a:r>
              <a:rPr lang="de-DE" dirty="0"/>
              <a:t> </a:t>
            </a:r>
            <a:r>
              <a:rPr lang="de-DE" dirty="0" err="1"/>
              <a:t>être</a:t>
            </a:r>
            <a:r>
              <a:rPr lang="de-DE" dirty="0"/>
              <a:t> </a:t>
            </a:r>
            <a:r>
              <a:rPr lang="de-DE" dirty="0" err="1"/>
              <a:t>amenés</a:t>
            </a:r>
            <a:r>
              <a:rPr lang="de-DE" dirty="0"/>
              <a:t> à </a:t>
            </a:r>
            <a:r>
              <a:rPr lang="de-DE" dirty="0" err="1"/>
              <a:t>s'engager</a:t>
            </a:r>
            <a:r>
              <a:rPr lang="de-DE" dirty="0"/>
              <a:t> à </a:t>
            </a:r>
            <a:r>
              <a:rPr lang="de-DE" dirty="0" err="1"/>
              <a:t>ce</a:t>
            </a:r>
            <a:r>
              <a:rPr lang="de-DE" dirty="0"/>
              <a:t> </a:t>
            </a:r>
            <a:r>
              <a:rPr lang="de-DE" dirty="0" err="1"/>
              <a:t>que</a:t>
            </a:r>
            <a:r>
              <a:rPr lang="de-DE" dirty="0"/>
              <a:t> </a:t>
            </a:r>
            <a:r>
              <a:rPr lang="de-DE" dirty="0" err="1"/>
              <a:t>ces</a:t>
            </a:r>
            <a:r>
              <a:rPr lang="de-DE" dirty="0"/>
              <a:t> </a:t>
            </a:r>
            <a:r>
              <a:rPr lang="de-DE" dirty="0" err="1"/>
              <a:t>ressources</a:t>
            </a:r>
            <a:r>
              <a:rPr lang="de-DE" dirty="0"/>
              <a:t> </a:t>
            </a:r>
            <a:r>
              <a:rPr lang="de-DE" dirty="0" err="1"/>
              <a:t>soient</a:t>
            </a:r>
            <a:r>
              <a:rPr lang="de-DE" dirty="0"/>
              <a:t> disponibles </a:t>
            </a:r>
            <a:r>
              <a:rPr lang="de-DE" dirty="0" err="1"/>
              <a:t>pour</a:t>
            </a:r>
            <a:r>
              <a:rPr lang="de-DE" dirty="0"/>
              <a:t> </a:t>
            </a:r>
            <a:r>
              <a:rPr lang="de-DE" dirty="0" err="1"/>
              <a:t>l'exécution</a:t>
            </a:r>
            <a:r>
              <a:rPr lang="de-DE" dirty="0"/>
              <a:t> du </a:t>
            </a:r>
            <a:r>
              <a:rPr lang="de-DE" dirty="0" err="1"/>
              <a:t>marché</a:t>
            </a:r>
            <a:r>
              <a:rPr lang="de-DE" dirty="0"/>
              <a:t>. Dans </a:t>
            </a:r>
            <a:r>
              <a:rPr lang="de-DE" dirty="0" err="1"/>
              <a:t>ce</a:t>
            </a:r>
            <a:r>
              <a:rPr lang="de-DE" dirty="0"/>
              <a:t> </a:t>
            </a:r>
            <a:r>
              <a:rPr lang="de-DE" dirty="0" err="1"/>
              <a:t>cas</a:t>
            </a:r>
            <a:r>
              <a:rPr lang="de-DE" dirty="0"/>
              <a:t>, </a:t>
            </a:r>
            <a:r>
              <a:rPr lang="de-DE" dirty="0" err="1"/>
              <a:t>les</a:t>
            </a:r>
            <a:r>
              <a:rPr lang="de-DE" dirty="0"/>
              <a:t> </a:t>
            </a:r>
            <a:r>
              <a:rPr lang="de-DE" dirty="0" err="1"/>
              <a:t>motifs</a:t>
            </a:r>
            <a:r>
              <a:rPr lang="de-DE" dirty="0"/>
              <a:t> </a:t>
            </a:r>
            <a:r>
              <a:rPr lang="de-DE" dirty="0" err="1"/>
              <a:t>d'exclusion</a:t>
            </a:r>
            <a:r>
              <a:rPr lang="de-DE" dirty="0"/>
              <a:t> </a:t>
            </a:r>
            <a:r>
              <a:rPr lang="de-DE" dirty="0" err="1"/>
              <a:t>doivent</a:t>
            </a:r>
            <a:r>
              <a:rPr lang="de-DE" dirty="0"/>
              <a:t> </a:t>
            </a:r>
            <a:r>
              <a:rPr lang="de-DE" dirty="0" err="1"/>
              <a:t>également</a:t>
            </a:r>
            <a:r>
              <a:rPr lang="de-DE" dirty="0"/>
              <a:t> </a:t>
            </a:r>
            <a:r>
              <a:rPr lang="de-DE" dirty="0" err="1"/>
              <a:t>s'appliquer</a:t>
            </a:r>
            <a:r>
              <a:rPr lang="de-DE" dirty="0"/>
              <a:t> au </a:t>
            </a:r>
            <a:r>
              <a:rPr lang="de-DE" dirty="0" err="1"/>
              <a:t>sous-traitant</a:t>
            </a:r>
            <a:r>
              <a:rPr lang="de-DE" dirty="0"/>
              <a:t> </a:t>
            </a:r>
            <a:r>
              <a:rPr lang="de-DE" dirty="0" err="1"/>
              <a:t>ou</a:t>
            </a:r>
            <a:r>
              <a:rPr lang="de-DE" dirty="0"/>
              <a:t> à </a:t>
            </a:r>
            <a:r>
              <a:rPr lang="de-DE" dirty="0" err="1"/>
              <a:t>l'autre</a:t>
            </a:r>
            <a:r>
              <a:rPr lang="de-DE" dirty="0"/>
              <a:t> </a:t>
            </a:r>
            <a:r>
              <a:rPr lang="de-DE" dirty="0" err="1"/>
              <a:t>entreprise</a:t>
            </a:r>
            <a:r>
              <a:rPr lang="de-DE" dirty="0"/>
              <a:t>.</a:t>
            </a:r>
            <a:endParaRPr dirty="0"/>
          </a:p>
        </p:txBody>
      </p:sp>
      <p:sp>
        <p:nvSpPr>
          <p:cNvPr id="369" name="Google Shape;369;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76" name="Google Shape;376;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fr-FR" dirty="0"/>
              <a:t>Les critères d’attribution sont appliqués dans toutes les procédures. Elles sont particulièrement importantes pour un approvisionnement durable, car elles permettent de comparer les performances environnementales des offres.</a:t>
            </a:r>
            <a:endParaRPr lang="en-US" dirty="0"/>
          </a:p>
          <a:p>
            <a:pPr>
              <a:buNone/>
            </a:pPr>
            <a:endParaRPr lang="en-US" dirty="0"/>
          </a:p>
          <a:p>
            <a:r>
              <a:rPr lang="fr-FR" dirty="0"/>
              <a:t>Les pouvoirs adjudicateurs peuvent fixer leurs propres critères, mais ils doivent veiller à la transparence et au respect des principes du traité. </a:t>
            </a:r>
          </a:p>
          <a:p>
            <a:endParaRPr lang="en-US" dirty="0"/>
          </a:p>
          <a:p>
            <a:r>
              <a:rPr lang="fr-FR" i="0" dirty="0"/>
              <a:t>Les critères d’attribution doivent : </a:t>
            </a:r>
          </a:p>
          <a:p>
            <a:r>
              <a:rPr lang="fr-FR" i="0" dirty="0"/>
              <a:t>être en relation avec l’objet du marché ;</a:t>
            </a:r>
          </a:p>
          <a:p>
            <a:r>
              <a:rPr lang="fr-FR" i="0" dirty="0"/>
              <a:t>ne pas donner aux pouvoirs adjudicateurs une liberté de choix illimitée ;</a:t>
            </a:r>
          </a:p>
          <a:p>
            <a:r>
              <a:rPr lang="fr-FR" i="0" dirty="0"/>
              <a:t>assurer la possibilité d’une concurrence effective ;</a:t>
            </a:r>
          </a:p>
          <a:p>
            <a:r>
              <a:rPr lang="fr-FR" i="0" dirty="0"/>
              <a:t>être expressément mentionnés dans l’avis de marché et le dossier d’appel d’offres, ainsi que leur pondération et les sous-critères éventuels et</a:t>
            </a:r>
          </a:p>
          <a:p>
            <a:r>
              <a:rPr lang="fr-FR" i="0" dirty="0"/>
              <a:t>être conformes aux principes du traité.</a:t>
            </a:r>
            <a:endParaRPr lang="en-US" i="0" dirty="0"/>
          </a:p>
          <a:p>
            <a:endParaRPr lang="en-US" dirty="0"/>
          </a:p>
          <a:p>
            <a:r>
              <a:rPr lang="fr-FR" sz="1800" b="0" i="0" u="none" strike="noStrike" baseline="0" dirty="0">
                <a:solidFill>
                  <a:srgbClr val="000000"/>
                </a:solidFill>
                <a:latin typeface="Calibri" panose="020F0502020204030204" pitchFamily="34" charset="0"/>
              </a:rPr>
              <a:t>Il est également possible de combiner les spécifications techniques et les critères d’attribution : les spécifications techniques devraient toujours fixer des </a:t>
            </a:r>
            <a:r>
              <a:rPr lang="fr-FR" sz="1800" b="1" i="0" u="none" strike="noStrike" baseline="0" dirty="0">
                <a:solidFill>
                  <a:srgbClr val="000000"/>
                </a:solidFill>
                <a:latin typeface="Calibri" panose="020F0502020204030204" pitchFamily="34" charset="0"/>
              </a:rPr>
              <a:t>exigences minimales</a:t>
            </a:r>
            <a:r>
              <a:rPr lang="fr-FR" sz="1800" b="0" i="0" u="none" strike="noStrike" baseline="0" dirty="0">
                <a:solidFill>
                  <a:srgbClr val="000000"/>
                </a:solidFill>
                <a:latin typeface="Calibri" panose="020F0502020204030204" pitchFamily="34" charset="0"/>
              </a:rPr>
              <a:t>, tandis que les critères d’attribution visent à obtenir des </a:t>
            </a:r>
            <a:r>
              <a:rPr lang="fr-FR" sz="1800" b="1" i="0" u="none" strike="noStrike" baseline="0" dirty="0">
                <a:solidFill>
                  <a:srgbClr val="000000"/>
                </a:solidFill>
                <a:latin typeface="Calibri" panose="020F0502020204030204" pitchFamily="34" charset="0"/>
              </a:rPr>
              <a:t>performances supérieures au minimum</a:t>
            </a:r>
            <a:r>
              <a:rPr lang="fr-FR" sz="1800" b="0" i="0" u="none" strike="noStrike" baseline="0" dirty="0">
                <a:solidFill>
                  <a:srgbClr val="000000"/>
                </a:solidFill>
                <a:latin typeface="Calibri" panose="020F0502020204030204" pitchFamily="34" charset="0"/>
              </a:rPr>
              <a:t>. Voir le deuxième exemple sur la diapositive</a:t>
            </a:r>
            <a:endParaRPr dirty="0"/>
          </a:p>
        </p:txBody>
      </p:sp>
      <p:sp>
        <p:nvSpPr>
          <p:cNvPr id="377" name="Google Shape;377;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84" name="Google Shape;38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Les directives ne prescrivent aucune méthode fixe de pondération et d’évaluation - mais celles-ci doivent être transparentes et ne pas fausser la concurrence. De nombreux pouvoirs adjudicateurs choisissent d’appliquer plus d’un critère de durabilité dans un appel d’offres.</a:t>
            </a:r>
            <a:endParaRPr lang="en-GB" dirty="0"/>
          </a:p>
          <a:p>
            <a:pPr marL="457200" marR="0" lvl="0" indent="-228600" algn="l" rtl="0">
              <a:lnSpc>
                <a:spcPct val="100000"/>
              </a:lnSpc>
              <a:spcBef>
                <a:spcPts val="0"/>
              </a:spcBef>
              <a:spcAft>
                <a:spcPts val="0"/>
              </a:spcAft>
              <a:buSzPts val="1400"/>
              <a:buNone/>
            </a:pPr>
            <a:endParaRPr dirty="0"/>
          </a:p>
        </p:txBody>
      </p:sp>
      <p:sp>
        <p:nvSpPr>
          <p:cNvPr id="385" name="Google Shape;385;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393" name="Google Shape;39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394" name="Google Shape;394;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01" name="Google Shape;401;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402" name="Google Shape;402;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08" name="Google Shape;408;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Le fait de se </a:t>
            </a:r>
            <a:r>
              <a:rPr lang="de-DE" dirty="0" err="1"/>
              <a:t>référer</a:t>
            </a:r>
            <a:r>
              <a:rPr lang="de-DE" dirty="0"/>
              <a:t> à des </a:t>
            </a:r>
            <a:r>
              <a:rPr lang="de-DE" dirty="0" err="1"/>
              <a:t>exigences</a:t>
            </a:r>
            <a:r>
              <a:rPr lang="de-DE" dirty="0"/>
              <a:t> </a:t>
            </a:r>
            <a:r>
              <a:rPr lang="de-DE" dirty="0" err="1"/>
              <a:t>techniques</a:t>
            </a:r>
            <a:r>
              <a:rPr lang="de-DE" dirty="0"/>
              <a:t> </a:t>
            </a:r>
            <a:r>
              <a:rPr lang="de-DE" dirty="0" err="1"/>
              <a:t>signifie</a:t>
            </a:r>
            <a:r>
              <a:rPr lang="de-DE" dirty="0"/>
              <a:t> </a:t>
            </a:r>
            <a:r>
              <a:rPr lang="de-DE" dirty="0" err="1"/>
              <a:t>que</a:t>
            </a:r>
            <a:r>
              <a:rPr lang="de-DE" dirty="0"/>
              <a:t> </a:t>
            </a:r>
            <a:r>
              <a:rPr lang="de-DE" dirty="0" err="1"/>
              <a:t>celles</a:t>
            </a:r>
            <a:r>
              <a:rPr lang="de-DE" dirty="0"/>
              <a:t>-ci ne </a:t>
            </a:r>
            <a:r>
              <a:rPr lang="de-DE" dirty="0" err="1"/>
              <a:t>doivent</a:t>
            </a:r>
            <a:r>
              <a:rPr lang="de-DE" dirty="0"/>
              <a:t> </a:t>
            </a:r>
            <a:r>
              <a:rPr lang="de-DE" dirty="0" err="1"/>
              <a:t>pas</a:t>
            </a:r>
            <a:r>
              <a:rPr lang="de-DE" dirty="0"/>
              <a:t> </a:t>
            </a:r>
            <a:r>
              <a:rPr lang="de-DE" dirty="0" err="1"/>
              <a:t>porter</a:t>
            </a:r>
            <a:r>
              <a:rPr lang="de-DE" dirty="0"/>
              <a:t> </a:t>
            </a:r>
            <a:r>
              <a:rPr lang="de-DE" dirty="0" err="1"/>
              <a:t>sur</a:t>
            </a:r>
            <a:r>
              <a:rPr lang="de-DE" dirty="0"/>
              <a:t> des </a:t>
            </a:r>
            <a:r>
              <a:rPr lang="de-DE" dirty="0" err="1"/>
              <a:t>pratiques</a:t>
            </a:r>
            <a:r>
              <a:rPr lang="de-DE" dirty="0"/>
              <a:t> </a:t>
            </a:r>
            <a:r>
              <a:rPr lang="de-DE" dirty="0" err="1"/>
              <a:t>commerciales</a:t>
            </a:r>
            <a:r>
              <a:rPr lang="de-DE" dirty="0"/>
              <a:t> </a:t>
            </a:r>
            <a:r>
              <a:rPr lang="de-DE" dirty="0" err="1"/>
              <a:t>générales</a:t>
            </a:r>
            <a:r>
              <a:rPr lang="de-DE" dirty="0"/>
              <a:t>, </a:t>
            </a:r>
            <a:r>
              <a:rPr lang="de-DE" dirty="0" err="1"/>
              <a:t>mais</a:t>
            </a:r>
            <a:r>
              <a:rPr lang="de-DE" dirty="0"/>
              <a:t> </a:t>
            </a:r>
            <a:r>
              <a:rPr lang="de-DE" dirty="0" err="1"/>
              <a:t>sur</a:t>
            </a:r>
            <a:r>
              <a:rPr lang="de-DE" dirty="0"/>
              <a:t> </a:t>
            </a:r>
            <a:r>
              <a:rPr lang="de-DE" dirty="0" err="1"/>
              <a:t>ce</a:t>
            </a:r>
            <a:r>
              <a:rPr lang="de-DE" dirty="0"/>
              <a:t> </a:t>
            </a:r>
            <a:r>
              <a:rPr lang="de-DE" dirty="0" err="1"/>
              <a:t>qui</a:t>
            </a:r>
            <a:r>
              <a:rPr lang="de-DE" dirty="0"/>
              <a:t> </a:t>
            </a:r>
            <a:r>
              <a:rPr lang="de-DE" dirty="0" err="1"/>
              <a:t>est</a:t>
            </a:r>
            <a:r>
              <a:rPr lang="de-DE" dirty="0"/>
              <a:t> </a:t>
            </a:r>
            <a:r>
              <a:rPr lang="de-DE" dirty="0" err="1"/>
              <a:t>fourni</a:t>
            </a:r>
            <a:r>
              <a:rPr lang="de-DE" dirty="0"/>
              <a:t> </a:t>
            </a:r>
            <a:r>
              <a:rPr lang="de-DE" dirty="0" err="1"/>
              <a:t>dans</a:t>
            </a:r>
            <a:r>
              <a:rPr lang="de-DE" dirty="0"/>
              <a:t> le </a:t>
            </a:r>
            <a:r>
              <a:rPr lang="de-DE" dirty="0" err="1"/>
              <a:t>cadre</a:t>
            </a:r>
            <a:r>
              <a:rPr lang="de-DE" dirty="0"/>
              <a:t> du </a:t>
            </a:r>
            <a:r>
              <a:rPr lang="de-DE" dirty="0" err="1"/>
              <a:t>contrat</a:t>
            </a:r>
            <a:r>
              <a:rPr lang="de-DE" dirty="0"/>
              <a:t> </a:t>
            </a:r>
            <a:r>
              <a:rPr lang="de-DE" dirty="0" err="1"/>
              <a:t>concerné</a:t>
            </a:r>
            <a:r>
              <a:rPr lang="de-DE" dirty="0"/>
              <a:t>.</a:t>
            </a:r>
          </a:p>
          <a:p>
            <a:pPr marL="457200" marR="0" lvl="0" indent="-228600" algn="l" rtl="0">
              <a:lnSpc>
                <a:spcPct val="100000"/>
              </a:lnSpc>
              <a:spcBef>
                <a:spcPts val="0"/>
              </a:spcBef>
              <a:spcAft>
                <a:spcPts val="0"/>
              </a:spcAft>
              <a:buSzPts val="1400"/>
              <a:buNone/>
            </a:pPr>
            <a:endParaRPr lang="de-DE" dirty="0"/>
          </a:p>
          <a:p>
            <a:pPr marL="457200" marR="0" lvl="0" indent="-228600" algn="l" rtl="0">
              <a:lnSpc>
                <a:spcPct val="100000"/>
              </a:lnSpc>
              <a:spcBef>
                <a:spcPts val="0"/>
              </a:spcBef>
              <a:spcAft>
                <a:spcPts val="0"/>
              </a:spcAft>
              <a:buSzPts val="1400"/>
              <a:buNone/>
            </a:pPr>
            <a:r>
              <a:rPr lang="de-DE" dirty="0"/>
              <a:t>En </a:t>
            </a:r>
            <a:r>
              <a:rPr lang="de-DE" dirty="0" err="1"/>
              <a:t>s'assurant</a:t>
            </a:r>
            <a:r>
              <a:rPr lang="de-DE" dirty="0"/>
              <a:t> </a:t>
            </a:r>
            <a:r>
              <a:rPr lang="de-DE" dirty="0" err="1"/>
              <a:t>que</a:t>
            </a:r>
            <a:r>
              <a:rPr lang="de-DE" dirty="0"/>
              <a:t> </a:t>
            </a:r>
            <a:r>
              <a:rPr lang="de-DE" dirty="0" err="1"/>
              <a:t>les</a:t>
            </a:r>
            <a:r>
              <a:rPr lang="de-DE" dirty="0"/>
              <a:t> </a:t>
            </a:r>
            <a:r>
              <a:rPr lang="de-DE" dirty="0" err="1"/>
              <a:t>soumissionnaires</a:t>
            </a:r>
            <a:r>
              <a:rPr lang="de-DE" dirty="0"/>
              <a:t> </a:t>
            </a:r>
            <a:r>
              <a:rPr lang="de-DE" dirty="0" err="1"/>
              <a:t>acceptent</a:t>
            </a:r>
            <a:r>
              <a:rPr lang="de-DE" dirty="0"/>
              <a:t> </a:t>
            </a:r>
            <a:r>
              <a:rPr lang="de-DE" dirty="0" err="1"/>
              <a:t>les</a:t>
            </a:r>
            <a:r>
              <a:rPr lang="de-DE" dirty="0"/>
              <a:t> </a:t>
            </a:r>
            <a:r>
              <a:rPr lang="de-DE" dirty="0" err="1"/>
              <a:t>conditions</a:t>
            </a:r>
            <a:r>
              <a:rPr lang="de-DE" dirty="0"/>
              <a:t> du </a:t>
            </a:r>
            <a:r>
              <a:rPr lang="de-DE" dirty="0" err="1"/>
              <a:t>contrat</a:t>
            </a:r>
            <a:r>
              <a:rPr lang="de-DE" dirty="0"/>
              <a:t> </a:t>
            </a:r>
            <a:r>
              <a:rPr lang="de-DE" dirty="0" err="1"/>
              <a:t>lors</a:t>
            </a:r>
            <a:r>
              <a:rPr lang="de-DE" dirty="0"/>
              <a:t> de la </a:t>
            </a:r>
            <a:r>
              <a:rPr lang="de-DE" dirty="0" err="1"/>
              <a:t>remise</a:t>
            </a:r>
            <a:r>
              <a:rPr lang="de-DE" dirty="0"/>
              <a:t> de </a:t>
            </a:r>
            <a:r>
              <a:rPr lang="de-DE" dirty="0" err="1"/>
              <a:t>leurs</a:t>
            </a:r>
            <a:r>
              <a:rPr lang="de-DE" dirty="0"/>
              <a:t> </a:t>
            </a:r>
            <a:r>
              <a:rPr lang="de-DE" dirty="0" err="1"/>
              <a:t>offres</a:t>
            </a:r>
            <a:r>
              <a:rPr lang="de-DE" dirty="0"/>
              <a:t>, on </a:t>
            </a:r>
            <a:r>
              <a:rPr lang="de-DE" dirty="0" err="1"/>
              <a:t>réduit</a:t>
            </a:r>
            <a:r>
              <a:rPr lang="de-DE" dirty="0"/>
              <a:t> le </a:t>
            </a:r>
            <a:r>
              <a:rPr lang="de-DE" dirty="0" err="1"/>
              <a:t>risque</a:t>
            </a:r>
            <a:r>
              <a:rPr lang="de-DE" dirty="0"/>
              <a:t> de non-</a:t>
            </a:r>
            <a:r>
              <a:rPr lang="de-DE" dirty="0" err="1"/>
              <a:t>respect</a:t>
            </a:r>
            <a:r>
              <a:rPr lang="de-DE" dirty="0"/>
              <a:t> (par exemple, </a:t>
            </a:r>
            <a:r>
              <a:rPr lang="de-DE" dirty="0" err="1"/>
              <a:t>l'absence</a:t>
            </a:r>
            <a:r>
              <a:rPr lang="de-DE" dirty="0"/>
              <a:t> de </a:t>
            </a:r>
            <a:r>
              <a:rPr lang="de-DE" dirty="0" err="1"/>
              <a:t>coûts</a:t>
            </a:r>
            <a:r>
              <a:rPr lang="de-DE" dirty="0"/>
              <a:t> </a:t>
            </a:r>
            <a:r>
              <a:rPr lang="de-DE" dirty="0" err="1"/>
              <a:t>liés</a:t>
            </a:r>
            <a:r>
              <a:rPr lang="de-DE" dirty="0"/>
              <a:t> à la </a:t>
            </a:r>
            <a:r>
              <a:rPr lang="de-DE" dirty="0" err="1"/>
              <a:t>surveillance</a:t>
            </a:r>
            <a:r>
              <a:rPr lang="de-DE" dirty="0"/>
              <a:t> </a:t>
            </a:r>
            <a:r>
              <a:rPr lang="de-DE" dirty="0" err="1"/>
              <a:t>ou</a:t>
            </a:r>
            <a:r>
              <a:rPr lang="de-DE" dirty="0"/>
              <a:t> à </a:t>
            </a:r>
            <a:r>
              <a:rPr lang="de-DE" dirty="0" err="1"/>
              <a:t>l'établissement</a:t>
            </a:r>
            <a:r>
              <a:rPr lang="de-DE" dirty="0"/>
              <a:t> de </a:t>
            </a:r>
            <a:r>
              <a:rPr lang="de-DE" dirty="0" err="1"/>
              <a:t>rapports</a:t>
            </a:r>
            <a:r>
              <a:rPr lang="de-DE" dirty="0"/>
              <a:t>).</a:t>
            </a:r>
          </a:p>
        </p:txBody>
      </p:sp>
      <p:sp>
        <p:nvSpPr>
          <p:cNvPr id="409" name="Google Shape;409;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15" name="Google Shape;41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16" name="Google Shape;41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22" name="Google Shape;42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23" name="Google Shape;423;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36" name="Google Shape;43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37" name="Google Shape;437;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444" name="Google Shape;44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445" name="Google Shape;44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30" name="Google Shape;13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1" name="Google Shape;13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38" name="Google Shape;13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err="1"/>
              <a:t>L'agenda</a:t>
            </a:r>
            <a:r>
              <a:rPr lang="de-DE" dirty="0"/>
              <a:t> </a:t>
            </a:r>
            <a:r>
              <a:rPr lang="de-DE" dirty="0" err="1"/>
              <a:t>politique</a:t>
            </a:r>
            <a:r>
              <a:rPr lang="de-DE" dirty="0"/>
              <a:t> international </a:t>
            </a:r>
            <a:r>
              <a:rPr lang="de-DE" dirty="0" err="1"/>
              <a:t>soutient</a:t>
            </a:r>
            <a:r>
              <a:rPr lang="de-DE" dirty="0"/>
              <a:t> le </a:t>
            </a:r>
            <a:r>
              <a:rPr lang="de-DE" dirty="0" err="1"/>
              <a:t>concept</a:t>
            </a:r>
            <a:r>
              <a:rPr lang="de-DE" dirty="0"/>
              <a:t> </a:t>
            </a:r>
            <a:r>
              <a:rPr lang="de-DE" dirty="0" err="1"/>
              <a:t>d'achats</a:t>
            </a:r>
            <a:r>
              <a:rPr lang="de-DE" dirty="0"/>
              <a:t> </a:t>
            </a:r>
            <a:r>
              <a:rPr lang="de-DE" dirty="0" err="1"/>
              <a:t>publics</a:t>
            </a:r>
            <a:r>
              <a:rPr lang="de-DE" dirty="0"/>
              <a:t> durables, </a:t>
            </a:r>
            <a:r>
              <a:rPr lang="de-DE" dirty="0" err="1"/>
              <a:t>qui</a:t>
            </a:r>
            <a:r>
              <a:rPr lang="de-DE" dirty="0"/>
              <a:t> </a:t>
            </a:r>
            <a:r>
              <a:rPr lang="de-DE" dirty="0" err="1"/>
              <a:t>est</a:t>
            </a:r>
            <a:r>
              <a:rPr lang="de-DE" dirty="0"/>
              <a:t> </a:t>
            </a:r>
            <a:r>
              <a:rPr lang="de-DE" dirty="0" err="1"/>
              <a:t>l'un</a:t>
            </a:r>
            <a:r>
              <a:rPr lang="de-DE" dirty="0"/>
              <a:t> des </a:t>
            </a:r>
            <a:r>
              <a:rPr lang="de-DE" dirty="0" err="1"/>
              <a:t>objectifs</a:t>
            </a:r>
            <a:r>
              <a:rPr lang="de-DE" dirty="0"/>
              <a:t> de </a:t>
            </a:r>
            <a:r>
              <a:rPr lang="de-DE" dirty="0" err="1"/>
              <a:t>l'ODD</a:t>
            </a:r>
            <a:r>
              <a:rPr lang="de-DE" dirty="0"/>
              <a:t> 12. </a:t>
            </a:r>
          </a:p>
          <a:p>
            <a:pPr marL="457200" marR="0" lvl="0" indent="-228600" algn="l" rtl="0">
              <a:lnSpc>
                <a:spcPct val="100000"/>
              </a:lnSpc>
              <a:spcBef>
                <a:spcPts val="0"/>
              </a:spcBef>
              <a:spcAft>
                <a:spcPts val="0"/>
              </a:spcAft>
              <a:buSzPts val="1400"/>
              <a:buNone/>
            </a:pPr>
            <a:endParaRPr lang="de-DE" dirty="0"/>
          </a:p>
          <a:p>
            <a:pPr marL="457200" marR="0" lvl="0" indent="-228600" algn="l" rtl="0">
              <a:lnSpc>
                <a:spcPct val="100000"/>
              </a:lnSpc>
              <a:spcBef>
                <a:spcPts val="0"/>
              </a:spcBef>
              <a:spcAft>
                <a:spcPts val="0"/>
              </a:spcAft>
              <a:buSzPts val="1400"/>
              <a:buNone/>
            </a:pPr>
            <a:r>
              <a:rPr lang="de-DE" dirty="0" err="1"/>
              <a:t>Objectif</a:t>
            </a:r>
            <a:r>
              <a:rPr lang="de-DE" dirty="0"/>
              <a:t> ODD 12.7 : PROMOUVOIR DES PRATIQUES D'ACHATS PUBLICS DURABLES : </a:t>
            </a:r>
            <a:r>
              <a:rPr lang="de-DE" dirty="0" err="1"/>
              <a:t>Promouvoir</a:t>
            </a:r>
            <a:r>
              <a:rPr lang="de-DE" dirty="0"/>
              <a:t> des </a:t>
            </a:r>
            <a:r>
              <a:rPr lang="de-DE" dirty="0" err="1"/>
              <a:t>pratiques</a:t>
            </a:r>
            <a:r>
              <a:rPr lang="de-DE" dirty="0"/>
              <a:t> </a:t>
            </a:r>
            <a:r>
              <a:rPr lang="de-DE" dirty="0" err="1"/>
              <a:t>d'achats</a:t>
            </a:r>
            <a:r>
              <a:rPr lang="de-DE" dirty="0"/>
              <a:t> </a:t>
            </a:r>
            <a:r>
              <a:rPr lang="de-DE" dirty="0" err="1"/>
              <a:t>publics</a:t>
            </a:r>
            <a:r>
              <a:rPr lang="de-DE" dirty="0"/>
              <a:t> durables, </a:t>
            </a:r>
            <a:r>
              <a:rPr lang="de-DE" dirty="0" err="1"/>
              <a:t>conformément</a:t>
            </a:r>
            <a:r>
              <a:rPr lang="de-DE" dirty="0"/>
              <a:t> </a:t>
            </a:r>
            <a:r>
              <a:rPr lang="de-DE" dirty="0" err="1"/>
              <a:t>aux</a:t>
            </a:r>
            <a:r>
              <a:rPr lang="de-DE" dirty="0"/>
              <a:t> </a:t>
            </a:r>
            <a:r>
              <a:rPr lang="de-DE" dirty="0" err="1"/>
              <a:t>politiques</a:t>
            </a:r>
            <a:r>
              <a:rPr lang="de-DE" dirty="0"/>
              <a:t> et </a:t>
            </a:r>
            <a:r>
              <a:rPr lang="de-DE" dirty="0" err="1"/>
              <a:t>priorités</a:t>
            </a:r>
            <a:r>
              <a:rPr lang="de-DE" dirty="0"/>
              <a:t> nationales. </a:t>
            </a:r>
            <a:r>
              <a:rPr lang="de-DE" dirty="0" err="1"/>
              <a:t>Objectif</a:t>
            </a:r>
            <a:r>
              <a:rPr lang="de-DE" dirty="0"/>
              <a:t> ODD 12.7 :</a:t>
            </a:r>
          </a:p>
          <a:p>
            <a:pPr marL="457200" marR="0" lvl="0" indent="-228600" algn="l" rtl="0">
              <a:lnSpc>
                <a:spcPct val="100000"/>
              </a:lnSpc>
              <a:spcBef>
                <a:spcPts val="0"/>
              </a:spcBef>
              <a:spcAft>
                <a:spcPts val="0"/>
              </a:spcAft>
              <a:buSzPts val="1400"/>
              <a:buNone/>
            </a:pPr>
            <a:r>
              <a:rPr lang="de-DE" dirty="0" err="1"/>
              <a:t>Les</a:t>
            </a:r>
            <a:r>
              <a:rPr lang="de-DE" dirty="0"/>
              <a:t> </a:t>
            </a:r>
            <a:r>
              <a:rPr lang="de-DE" dirty="0" err="1"/>
              <a:t>objectifs</a:t>
            </a:r>
            <a:r>
              <a:rPr lang="de-DE" dirty="0"/>
              <a:t> de </a:t>
            </a:r>
            <a:r>
              <a:rPr lang="de-DE" dirty="0" err="1"/>
              <a:t>développement</a:t>
            </a:r>
            <a:r>
              <a:rPr lang="de-DE" dirty="0"/>
              <a:t> durable (ODD) </a:t>
            </a:r>
            <a:r>
              <a:rPr lang="de-DE" dirty="0" err="1"/>
              <a:t>sont</a:t>
            </a:r>
            <a:r>
              <a:rPr lang="de-DE" dirty="0"/>
              <a:t> </a:t>
            </a:r>
            <a:r>
              <a:rPr lang="de-DE" dirty="0" err="1"/>
              <a:t>un</a:t>
            </a:r>
            <a:r>
              <a:rPr lang="de-DE" dirty="0"/>
              <a:t> </a:t>
            </a:r>
            <a:r>
              <a:rPr lang="de-DE" dirty="0" err="1"/>
              <a:t>ensemble</a:t>
            </a:r>
            <a:r>
              <a:rPr lang="de-DE" dirty="0"/>
              <a:t> de 17 </a:t>
            </a:r>
            <a:r>
              <a:rPr lang="de-DE" dirty="0" err="1"/>
              <a:t>objectifs</a:t>
            </a:r>
            <a:r>
              <a:rPr lang="de-DE" dirty="0"/>
              <a:t> </a:t>
            </a:r>
            <a:r>
              <a:rPr lang="de-DE" dirty="0" err="1"/>
              <a:t>mondiaux</a:t>
            </a:r>
            <a:r>
              <a:rPr lang="de-DE" dirty="0"/>
              <a:t> </a:t>
            </a:r>
            <a:r>
              <a:rPr lang="de-DE" dirty="0" err="1"/>
              <a:t>adoptés</a:t>
            </a:r>
            <a:r>
              <a:rPr lang="de-DE" dirty="0"/>
              <a:t> en 2015 par </a:t>
            </a:r>
            <a:r>
              <a:rPr lang="de-DE" dirty="0" err="1"/>
              <a:t>tous</a:t>
            </a:r>
            <a:r>
              <a:rPr lang="de-DE" dirty="0"/>
              <a:t> </a:t>
            </a:r>
            <a:r>
              <a:rPr lang="de-DE" dirty="0" err="1"/>
              <a:t>les</a:t>
            </a:r>
            <a:r>
              <a:rPr lang="de-DE" dirty="0"/>
              <a:t> États </a:t>
            </a:r>
            <a:r>
              <a:rPr lang="de-DE" dirty="0" err="1"/>
              <a:t>membres</a:t>
            </a:r>
            <a:r>
              <a:rPr lang="de-DE" dirty="0"/>
              <a:t> des </a:t>
            </a:r>
            <a:r>
              <a:rPr lang="de-DE" dirty="0" err="1"/>
              <a:t>Nations</a:t>
            </a:r>
            <a:r>
              <a:rPr lang="de-DE" dirty="0"/>
              <a:t> </a:t>
            </a:r>
            <a:r>
              <a:rPr lang="de-DE" dirty="0" err="1"/>
              <a:t>Unies</a:t>
            </a:r>
            <a:r>
              <a:rPr lang="de-DE" dirty="0"/>
              <a:t> </a:t>
            </a:r>
            <a:r>
              <a:rPr lang="de-DE" dirty="0" err="1"/>
              <a:t>dans</a:t>
            </a:r>
            <a:r>
              <a:rPr lang="de-DE" dirty="0"/>
              <a:t> le </a:t>
            </a:r>
            <a:r>
              <a:rPr lang="de-DE" dirty="0" err="1"/>
              <a:t>cadre</a:t>
            </a:r>
            <a:r>
              <a:rPr lang="de-DE" dirty="0"/>
              <a:t> du Programme de </a:t>
            </a:r>
            <a:r>
              <a:rPr lang="de-DE" dirty="0" err="1"/>
              <a:t>développement</a:t>
            </a:r>
            <a:r>
              <a:rPr lang="de-DE" dirty="0"/>
              <a:t> durable à </a:t>
            </a:r>
            <a:r>
              <a:rPr lang="de-DE" dirty="0" err="1"/>
              <a:t>l'horizon</a:t>
            </a:r>
            <a:r>
              <a:rPr lang="de-DE" dirty="0"/>
              <a:t> 2030. Ces </a:t>
            </a:r>
            <a:r>
              <a:rPr lang="de-DE" dirty="0" err="1"/>
              <a:t>objectifs</a:t>
            </a:r>
            <a:r>
              <a:rPr lang="de-DE" dirty="0"/>
              <a:t> </a:t>
            </a:r>
            <a:r>
              <a:rPr lang="de-DE" dirty="0" err="1"/>
              <a:t>visent</a:t>
            </a:r>
            <a:r>
              <a:rPr lang="de-DE" dirty="0"/>
              <a:t> à </a:t>
            </a:r>
            <a:r>
              <a:rPr lang="de-DE" dirty="0" err="1"/>
              <a:t>relever</a:t>
            </a:r>
            <a:r>
              <a:rPr lang="de-DE" dirty="0"/>
              <a:t> </a:t>
            </a:r>
            <a:r>
              <a:rPr lang="de-DE" dirty="0" err="1"/>
              <a:t>un</a:t>
            </a:r>
            <a:r>
              <a:rPr lang="de-DE" dirty="0"/>
              <a:t> large </a:t>
            </a:r>
            <a:r>
              <a:rPr lang="de-DE" dirty="0" err="1"/>
              <a:t>éventail</a:t>
            </a:r>
            <a:r>
              <a:rPr lang="de-DE" dirty="0"/>
              <a:t> de </a:t>
            </a:r>
            <a:r>
              <a:rPr lang="de-DE" dirty="0" err="1"/>
              <a:t>défis</a:t>
            </a:r>
            <a:r>
              <a:rPr lang="de-DE" dirty="0"/>
              <a:t> </a:t>
            </a:r>
            <a:r>
              <a:rPr lang="de-DE" dirty="0" err="1"/>
              <a:t>mondiaux</a:t>
            </a:r>
            <a:r>
              <a:rPr lang="de-DE" dirty="0"/>
              <a:t> </a:t>
            </a:r>
            <a:r>
              <a:rPr lang="de-DE" dirty="0" err="1"/>
              <a:t>afin</a:t>
            </a:r>
            <a:r>
              <a:rPr lang="de-DE" dirty="0"/>
              <a:t> de </a:t>
            </a:r>
            <a:r>
              <a:rPr lang="de-DE" dirty="0" err="1"/>
              <a:t>garantir</a:t>
            </a:r>
            <a:r>
              <a:rPr lang="de-DE" dirty="0"/>
              <a:t> </a:t>
            </a:r>
            <a:r>
              <a:rPr lang="de-DE" dirty="0" err="1"/>
              <a:t>un</a:t>
            </a:r>
            <a:r>
              <a:rPr lang="de-DE" dirty="0"/>
              <a:t> </a:t>
            </a:r>
            <a:r>
              <a:rPr lang="de-DE" dirty="0" err="1"/>
              <a:t>avenir</a:t>
            </a:r>
            <a:r>
              <a:rPr lang="de-DE" dirty="0"/>
              <a:t> </a:t>
            </a:r>
            <a:r>
              <a:rPr lang="de-DE" dirty="0" err="1"/>
              <a:t>meilleur</a:t>
            </a:r>
            <a:r>
              <a:rPr lang="de-DE" dirty="0"/>
              <a:t> et plus durable </a:t>
            </a:r>
            <a:r>
              <a:rPr lang="de-DE" dirty="0" err="1"/>
              <a:t>pour</a:t>
            </a:r>
            <a:r>
              <a:rPr lang="de-DE" dirty="0"/>
              <a:t> </a:t>
            </a:r>
            <a:r>
              <a:rPr lang="de-DE" dirty="0" err="1"/>
              <a:t>tous</a:t>
            </a:r>
            <a:r>
              <a:rPr lang="de-DE" dirty="0"/>
              <a:t>.</a:t>
            </a:r>
            <a:endParaRPr lang="fr-FR" dirty="0"/>
          </a:p>
        </p:txBody>
      </p:sp>
      <p:sp>
        <p:nvSpPr>
          <p:cNvPr id="139" name="Google Shape;13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47" name="Google Shape;14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dirty="0" err="1"/>
              <a:t>Les</a:t>
            </a:r>
            <a:r>
              <a:rPr lang="de-DE" dirty="0"/>
              <a:t> </a:t>
            </a:r>
            <a:r>
              <a:rPr lang="de-DE" dirty="0" err="1"/>
              <a:t>marchés</a:t>
            </a:r>
            <a:r>
              <a:rPr lang="de-DE" dirty="0"/>
              <a:t> </a:t>
            </a:r>
            <a:r>
              <a:rPr lang="de-DE" dirty="0" err="1"/>
              <a:t>publics</a:t>
            </a:r>
            <a:r>
              <a:rPr lang="de-DE" dirty="0"/>
              <a:t> au sein de </a:t>
            </a:r>
            <a:r>
              <a:rPr lang="de-DE" dirty="0" err="1"/>
              <a:t>l'Union</a:t>
            </a:r>
            <a:r>
              <a:rPr lang="de-DE" dirty="0"/>
              <a:t> </a:t>
            </a:r>
            <a:r>
              <a:rPr lang="de-DE" dirty="0" err="1"/>
              <a:t>européenne</a:t>
            </a:r>
            <a:r>
              <a:rPr lang="de-DE" dirty="0"/>
              <a:t> (UE) </a:t>
            </a:r>
            <a:r>
              <a:rPr lang="de-DE" dirty="0" err="1"/>
              <a:t>représentent</a:t>
            </a:r>
            <a:r>
              <a:rPr lang="de-DE" dirty="0"/>
              <a:t> </a:t>
            </a:r>
            <a:r>
              <a:rPr lang="de-DE" dirty="0" err="1"/>
              <a:t>une</a:t>
            </a:r>
            <a:r>
              <a:rPr lang="de-DE" dirty="0"/>
              <a:t> </a:t>
            </a:r>
            <a:r>
              <a:rPr lang="de-DE" dirty="0" err="1"/>
              <a:t>part</a:t>
            </a:r>
            <a:r>
              <a:rPr lang="de-DE" dirty="0"/>
              <a:t> </a:t>
            </a:r>
            <a:r>
              <a:rPr lang="de-DE" dirty="0" err="1"/>
              <a:t>importante</a:t>
            </a:r>
            <a:r>
              <a:rPr lang="de-DE" dirty="0"/>
              <a:t> de </a:t>
            </a:r>
            <a:r>
              <a:rPr lang="de-DE" dirty="0" err="1"/>
              <a:t>l'activité</a:t>
            </a:r>
            <a:r>
              <a:rPr lang="de-DE" dirty="0"/>
              <a:t> </a:t>
            </a:r>
            <a:r>
              <a:rPr lang="de-DE" dirty="0" err="1"/>
              <a:t>économique</a:t>
            </a:r>
            <a:r>
              <a:rPr lang="de-DE" dirty="0"/>
              <a:t> de la </a:t>
            </a:r>
            <a:r>
              <a:rPr lang="de-DE" dirty="0" err="1"/>
              <a:t>région</a:t>
            </a:r>
            <a:r>
              <a:rPr lang="de-DE" dirty="0"/>
              <a:t>. </a:t>
            </a:r>
            <a:r>
              <a:rPr lang="de-DE" dirty="0" err="1"/>
              <a:t>Chaque</a:t>
            </a:r>
            <a:r>
              <a:rPr lang="de-DE" dirty="0"/>
              <a:t> </a:t>
            </a:r>
            <a:r>
              <a:rPr lang="de-DE" dirty="0" err="1"/>
              <a:t>année</a:t>
            </a:r>
            <a:r>
              <a:rPr lang="de-DE" dirty="0"/>
              <a:t>, plus de 250 000 </a:t>
            </a:r>
            <a:r>
              <a:rPr lang="de-DE" dirty="0" err="1"/>
              <a:t>organismes</a:t>
            </a:r>
            <a:r>
              <a:rPr lang="de-DE" dirty="0"/>
              <a:t> </a:t>
            </a:r>
            <a:r>
              <a:rPr lang="de-DE" dirty="0" err="1"/>
              <a:t>publics</a:t>
            </a:r>
            <a:r>
              <a:rPr lang="de-DE" dirty="0"/>
              <a:t> </a:t>
            </a:r>
            <a:r>
              <a:rPr lang="de-DE" dirty="0" err="1"/>
              <a:t>dans</a:t>
            </a:r>
            <a:r>
              <a:rPr lang="de-DE" dirty="0"/>
              <a:t> </a:t>
            </a:r>
            <a:r>
              <a:rPr lang="de-DE" dirty="0" err="1"/>
              <a:t>toute</a:t>
            </a:r>
            <a:r>
              <a:rPr lang="de-DE" dirty="0"/>
              <a:t> </a:t>
            </a:r>
            <a:r>
              <a:rPr lang="de-DE" dirty="0" err="1"/>
              <a:t>l'UE</a:t>
            </a:r>
            <a:r>
              <a:rPr lang="de-DE" dirty="0"/>
              <a:t> </a:t>
            </a:r>
            <a:r>
              <a:rPr lang="de-DE" dirty="0" err="1"/>
              <a:t>dépensent</a:t>
            </a:r>
            <a:r>
              <a:rPr lang="de-DE" dirty="0"/>
              <a:t> </a:t>
            </a:r>
            <a:r>
              <a:rPr lang="de-DE" dirty="0" err="1"/>
              <a:t>environ</a:t>
            </a:r>
            <a:r>
              <a:rPr lang="de-DE" dirty="0"/>
              <a:t> 2 000 </a:t>
            </a:r>
            <a:r>
              <a:rPr lang="de-DE" dirty="0" err="1"/>
              <a:t>milliards</a:t>
            </a:r>
            <a:r>
              <a:rPr lang="de-DE" dirty="0"/>
              <a:t> </a:t>
            </a:r>
            <a:r>
              <a:rPr lang="de-DE" dirty="0" err="1"/>
              <a:t>d'euros</a:t>
            </a:r>
            <a:r>
              <a:rPr lang="de-DE" dirty="0"/>
              <a:t> </a:t>
            </a:r>
            <a:r>
              <a:rPr lang="de-DE" dirty="0" err="1"/>
              <a:t>pour</a:t>
            </a:r>
            <a:r>
              <a:rPr lang="de-DE" dirty="0"/>
              <a:t> </a:t>
            </a:r>
            <a:r>
              <a:rPr lang="de-DE" dirty="0" err="1"/>
              <a:t>l'acquisition</a:t>
            </a:r>
            <a:r>
              <a:rPr lang="de-DE" dirty="0"/>
              <a:t> de </a:t>
            </a:r>
            <a:r>
              <a:rPr lang="de-DE" dirty="0" err="1"/>
              <a:t>services</a:t>
            </a:r>
            <a:r>
              <a:rPr lang="de-DE" dirty="0"/>
              <a:t>, de </a:t>
            </a:r>
            <a:r>
              <a:rPr lang="de-DE" dirty="0" err="1"/>
              <a:t>travaux</a:t>
            </a:r>
            <a:r>
              <a:rPr lang="de-DE" dirty="0"/>
              <a:t> et de </a:t>
            </a:r>
            <a:r>
              <a:rPr lang="de-DE" dirty="0" err="1"/>
              <a:t>fournitures</a:t>
            </a:r>
            <a:r>
              <a:rPr lang="de-DE" dirty="0"/>
              <a:t>, </a:t>
            </a:r>
            <a:r>
              <a:rPr lang="de-DE" dirty="0" err="1"/>
              <a:t>ce</a:t>
            </a:r>
            <a:r>
              <a:rPr lang="de-DE" dirty="0"/>
              <a:t> </a:t>
            </a:r>
            <a:r>
              <a:rPr lang="de-DE" dirty="0" err="1"/>
              <a:t>qui</a:t>
            </a:r>
            <a:r>
              <a:rPr lang="de-DE" dirty="0"/>
              <a:t> </a:t>
            </a:r>
            <a:r>
              <a:rPr lang="de-DE" dirty="0" err="1"/>
              <a:t>correspond</a:t>
            </a:r>
            <a:r>
              <a:rPr lang="de-DE" dirty="0"/>
              <a:t> à </a:t>
            </a:r>
            <a:r>
              <a:rPr lang="de-DE" dirty="0" err="1"/>
              <a:t>environ</a:t>
            </a:r>
            <a:r>
              <a:rPr lang="de-DE" dirty="0"/>
              <a:t> 14 % du </a:t>
            </a:r>
            <a:r>
              <a:rPr lang="de-DE" dirty="0" err="1"/>
              <a:t>produit</a:t>
            </a:r>
            <a:r>
              <a:rPr lang="de-DE" dirty="0"/>
              <a:t> </a:t>
            </a:r>
            <a:r>
              <a:rPr lang="de-DE" dirty="0" err="1"/>
              <a:t>intérieur</a:t>
            </a:r>
            <a:r>
              <a:rPr lang="de-DE" dirty="0"/>
              <a:t> </a:t>
            </a:r>
            <a:r>
              <a:rPr lang="de-DE" dirty="0" err="1"/>
              <a:t>brut</a:t>
            </a:r>
            <a:r>
              <a:rPr lang="de-DE" dirty="0"/>
              <a:t> (PIB) de </a:t>
            </a:r>
            <a:r>
              <a:rPr lang="de-DE" dirty="0" err="1"/>
              <a:t>l'UE</a:t>
            </a:r>
            <a:r>
              <a:rPr lang="de-DE" dirty="0"/>
              <a:t>. </a:t>
            </a:r>
          </a:p>
          <a:p>
            <a:pPr marL="457200" lvl="0" indent="-228600" algn="l" rtl="0">
              <a:lnSpc>
                <a:spcPct val="100000"/>
              </a:lnSpc>
              <a:spcBef>
                <a:spcPts val="0"/>
              </a:spcBef>
              <a:spcAft>
                <a:spcPts val="0"/>
              </a:spcAft>
              <a:buSzPts val="1400"/>
              <a:buNone/>
            </a:pPr>
            <a:endParaRPr lang="de-DE" dirty="0"/>
          </a:p>
          <a:p>
            <a:pPr marL="457200" lvl="0" indent="-228600" algn="l" rtl="0">
              <a:lnSpc>
                <a:spcPct val="100000"/>
              </a:lnSpc>
              <a:spcBef>
                <a:spcPts val="0"/>
              </a:spcBef>
              <a:spcAft>
                <a:spcPts val="0"/>
              </a:spcAft>
              <a:buSzPts val="1400"/>
              <a:buNone/>
            </a:pPr>
            <a:r>
              <a:rPr lang="de-DE" dirty="0"/>
              <a:t>Au </a:t>
            </a:r>
            <a:r>
              <a:rPr lang="de-DE" dirty="0" err="1"/>
              <a:t>niveau</a:t>
            </a:r>
            <a:r>
              <a:rPr lang="de-DE" dirty="0"/>
              <a:t> infranational, </a:t>
            </a:r>
            <a:r>
              <a:rPr lang="de-DE" dirty="0" err="1"/>
              <a:t>qui</a:t>
            </a:r>
            <a:r>
              <a:rPr lang="de-DE" dirty="0"/>
              <a:t> </a:t>
            </a:r>
            <a:r>
              <a:rPr lang="de-DE" dirty="0" err="1"/>
              <a:t>comprend</a:t>
            </a:r>
            <a:r>
              <a:rPr lang="de-DE" dirty="0"/>
              <a:t> </a:t>
            </a:r>
            <a:r>
              <a:rPr lang="de-DE" dirty="0" err="1"/>
              <a:t>les</a:t>
            </a:r>
            <a:r>
              <a:rPr lang="de-DE" dirty="0"/>
              <a:t> </a:t>
            </a:r>
            <a:r>
              <a:rPr lang="de-DE" dirty="0" err="1"/>
              <a:t>autorités</a:t>
            </a:r>
            <a:r>
              <a:rPr lang="de-DE" dirty="0"/>
              <a:t> </a:t>
            </a:r>
            <a:r>
              <a:rPr lang="de-DE" dirty="0" err="1"/>
              <a:t>locales</a:t>
            </a:r>
            <a:r>
              <a:rPr lang="de-DE" dirty="0"/>
              <a:t> et </a:t>
            </a:r>
            <a:r>
              <a:rPr lang="de-DE" dirty="0" err="1"/>
              <a:t>régionales</a:t>
            </a:r>
            <a:r>
              <a:rPr lang="de-DE" dirty="0"/>
              <a:t>, </a:t>
            </a:r>
            <a:r>
              <a:rPr lang="de-DE" dirty="0" err="1"/>
              <a:t>l'engagement</a:t>
            </a:r>
            <a:r>
              <a:rPr lang="de-DE" dirty="0"/>
              <a:t> </a:t>
            </a:r>
            <a:r>
              <a:rPr lang="de-DE" dirty="0" err="1"/>
              <a:t>financier</a:t>
            </a:r>
            <a:r>
              <a:rPr lang="de-DE" dirty="0"/>
              <a:t> </a:t>
            </a:r>
            <a:r>
              <a:rPr lang="de-DE" dirty="0" err="1"/>
              <a:t>est</a:t>
            </a:r>
            <a:r>
              <a:rPr lang="de-DE" dirty="0"/>
              <a:t> </a:t>
            </a:r>
            <a:r>
              <a:rPr lang="de-DE" dirty="0" err="1"/>
              <a:t>considérable</a:t>
            </a:r>
            <a:r>
              <a:rPr lang="de-DE" dirty="0"/>
              <a:t>. Ces </a:t>
            </a:r>
            <a:r>
              <a:rPr lang="de-DE" dirty="0" err="1"/>
              <a:t>entités</a:t>
            </a:r>
            <a:r>
              <a:rPr lang="de-DE" dirty="0"/>
              <a:t> </a:t>
            </a:r>
            <a:r>
              <a:rPr lang="de-DE" dirty="0" err="1"/>
              <a:t>sont</a:t>
            </a:r>
            <a:r>
              <a:rPr lang="de-DE" dirty="0"/>
              <a:t> responsables de plus de la </a:t>
            </a:r>
            <a:r>
              <a:rPr lang="de-DE" dirty="0" err="1"/>
              <a:t>moitié</a:t>
            </a:r>
            <a:r>
              <a:rPr lang="de-DE" dirty="0"/>
              <a:t> de </a:t>
            </a:r>
            <a:r>
              <a:rPr lang="de-DE" dirty="0" err="1"/>
              <a:t>l'ensemble</a:t>
            </a:r>
            <a:r>
              <a:rPr lang="de-DE" dirty="0"/>
              <a:t> des </a:t>
            </a:r>
            <a:r>
              <a:rPr lang="de-DE" dirty="0" err="1"/>
              <a:t>activités</a:t>
            </a:r>
            <a:r>
              <a:rPr lang="de-DE" dirty="0"/>
              <a:t> de </a:t>
            </a:r>
            <a:r>
              <a:rPr lang="de-DE" dirty="0" err="1"/>
              <a:t>marchés</a:t>
            </a:r>
            <a:r>
              <a:rPr lang="de-DE" dirty="0"/>
              <a:t> </a:t>
            </a:r>
            <a:r>
              <a:rPr lang="de-DE" dirty="0" err="1"/>
              <a:t>publics</a:t>
            </a:r>
            <a:r>
              <a:rPr lang="de-DE" dirty="0"/>
              <a:t> au sein de </a:t>
            </a:r>
            <a:r>
              <a:rPr lang="de-DE" dirty="0" err="1"/>
              <a:t>l'UE</a:t>
            </a:r>
            <a:r>
              <a:rPr lang="de-DE" dirty="0"/>
              <a:t>. </a:t>
            </a:r>
            <a:r>
              <a:rPr lang="de-DE" dirty="0" err="1"/>
              <a:t>Concrètement</a:t>
            </a:r>
            <a:r>
              <a:rPr lang="de-DE" dirty="0"/>
              <a:t>, </a:t>
            </a:r>
            <a:r>
              <a:rPr lang="de-DE" dirty="0" err="1"/>
              <a:t>les</a:t>
            </a:r>
            <a:r>
              <a:rPr lang="de-DE" dirty="0"/>
              <a:t> </a:t>
            </a:r>
            <a:r>
              <a:rPr lang="de-DE" dirty="0" err="1"/>
              <a:t>autorités</a:t>
            </a:r>
            <a:r>
              <a:rPr lang="de-DE" dirty="0"/>
              <a:t> </a:t>
            </a:r>
            <a:r>
              <a:rPr lang="de-DE" dirty="0" err="1"/>
              <a:t>locales</a:t>
            </a:r>
            <a:r>
              <a:rPr lang="de-DE" dirty="0"/>
              <a:t> </a:t>
            </a:r>
            <a:r>
              <a:rPr lang="de-DE" dirty="0" err="1"/>
              <a:t>dépensent</a:t>
            </a:r>
            <a:r>
              <a:rPr lang="de-DE" dirty="0"/>
              <a:t> </a:t>
            </a:r>
            <a:r>
              <a:rPr lang="de-DE" dirty="0" err="1"/>
              <a:t>chaque</a:t>
            </a:r>
            <a:r>
              <a:rPr lang="de-DE" dirty="0"/>
              <a:t> </a:t>
            </a:r>
            <a:r>
              <a:rPr lang="de-DE" dirty="0" err="1"/>
              <a:t>année</a:t>
            </a:r>
            <a:r>
              <a:rPr lang="de-DE" dirty="0"/>
              <a:t> </a:t>
            </a:r>
            <a:r>
              <a:rPr lang="de-DE" dirty="0" err="1"/>
              <a:t>environ</a:t>
            </a:r>
            <a:r>
              <a:rPr lang="de-DE" dirty="0"/>
              <a:t> 1 600 </a:t>
            </a:r>
            <a:r>
              <a:rPr lang="de-DE" dirty="0" err="1"/>
              <a:t>milliards</a:t>
            </a:r>
            <a:r>
              <a:rPr lang="de-DE" dirty="0"/>
              <a:t> </a:t>
            </a:r>
            <a:r>
              <a:rPr lang="de-DE" dirty="0" err="1"/>
              <a:t>d'euros</a:t>
            </a:r>
            <a:r>
              <a:rPr lang="de-DE" dirty="0"/>
              <a:t>, </a:t>
            </a:r>
            <a:r>
              <a:rPr lang="de-DE" dirty="0" err="1"/>
              <a:t>ce</a:t>
            </a:r>
            <a:r>
              <a:rPr lang="de-DE" dirty="0"/>
              <a:t> </a:t>
            </a:r>
            <a:r>
              <a:rPr lang="de-DE" dirty="0" err="1"/>
              <a:t>qui</a:t>
            </a:r>
            <a:r>
              <a:rPr lang="de-DE" dirty="0"/>
              <a:t> </a:t>
            </a:r>
            <a:r>
              <a:rPr lang="de-DE" dirty="0" err="1"/>
              <a:t>représente</a:t>
            </a:r>
            <a:r>
              <a:rPr lang="de-DE" dirty="0"/>
              <a:t> </a:t>
            </a:r>
            <a:r>
              <a:rPr lang="de-DE" dirty="0" err="1"/>
              <a:t>environ</a:t>
            </a:r>
            <a:r>
              <a:rPr lang="de-DE" dirty="0"/>
              <a:t> 12,9 % du PIB de </a:t>
            </a:r>
            <a:r>
              <a:rPr lang="de-DE" dirty="0" err="1"/>
              <a:t>l'UE</a:t>
            </a:r>
            <a:r>
              <a:rPr lang="de-DE" dirty="0"/>
              <a:t> et 27,5 % des </a:t>
            </a:r>
            <a:r>
              <a:rPr lang="de-DE" dirty="0" err="1"/>
              <a:t>dépenses</a:t>
            </a:r>
            <a:r>
              <a:rPr lang="de-DE" dirty="0"/>
              <a:t> </a:t>
            </a:r>
            <a:r>
              <a:rPr lang="de-DE" dirty="0" err="1"/>
              <a:t>publiques</a:t>
            </a:r>
            <a:r>
              <a:rPr lang="de-DE" dirty="0"/>
              <a:t> totales.                                                                                 </a:t>
            </a:r>
          </a:p>
          <a:p>
            <a:pPr marL="457200" lvl="0" indent="-228600" algn="l" rtl="0">
              <a:lnSpc>
                <a:spcPct val="100000"/>
              </a:lnSpc>
              <a:spcBef>
                <a:spcPts val="0"/>
              </a:spcBef>
              <a:spcAft>
                <a:spcPts val="0"/>
              </a:spcAft>
              <a:buSzPts val="1400"/>
              <a:buNone/>
            </a:pPr>
            <a:r>
              <a:rPr lang="de-DE" dirty="0"/>
              <a:t>Ces </a:t>
            </a:r>
            <a:r>
              <a:rPr lang="de-DE" dirty="0" err="1"/>
              <a:t>chiffres</a:t>
            </a:r>
            <a:r>
              <a:rPr lang="de-DE" dirty="0"/>
              <a:t> </a:t>
            </a:r>
            <a:r>
              <a:rPr lang="de-DE" dirty="0" err="1"/>
              <a:t>soulignent</a:t>
            </a:r>
            <a:r>
              <a:rPr lang="de-DE" dirty="0"/>
              <a:t> le </a:t>
            </a:r>
            <a:r>
              <a:rPr lang="de-DE" dirty="0" err="1"/>
              <a:t>rôle</a:t>
            </a:r>
            <a:r>
              <a:rPr lang="de-DE" dirty="0"/>
              <a:t> </a:t>
            </a:r>
            <a:r>
              <a:rPr lang="de-DE" dirty="0" err="1"/>
              <a:t>central</a:t>
            </a:r>
            <a:r>
              <a:rPr lang="de-DE" dirty="0"/>
              <a:t> </a:t>
            </a:r>
            <a:r>
              <a:rPr lang="de-DE" dirty="0" err="1"/>
              <a:t>que</a:t>
            </a:r>
            <a:r>
              <a:rPr lang="de-DE" dirty="0"/>
              <a:t> </a:t>
            </a:r>
            <a:r>
              <a:rPr lang="de-DE" dirty="0" err="1"/>
              <a:t>jouent</a:t>
            </a:r>
            <a:r>
              <a:rPr lang="de-DE" dirty="0"/>
              <a:t> </a:t>
            </a:r>
            <a:r>
              <a:rPr lang="de-DE" dirty="0" err="1"/>
              <a:t>les</a:t>
            </a:r>
            <a:r>
              <a:rPr lang="de-DE" dirty="0"/>
              <a:t> </a:t>
            </a:r>
            <a:r>
              <a:rPr lang="de-DE" dirty="0" err="1"/>
              <a:t>autorités</a:t>
            </a:r>
            <a:r>
              <a:rPr lang="de-DE" dirty="0"/>
              <a:t> </a:t>
            </a:r>
            <a:r>
              <a:rPr lang="de-DE" dirty="0" err="1"/>
              <a:t>locales</a:t>
            </a:r>
            <a:r>
              <a:rPr lang="de-DE" dirty="0"/>
              <a:t> </a:t>
            </a:r>
            <a:r>
              <a:rPr lang="de-DE" dirty="0" err="1"/>
              <a:t>dans</a:t>
            </a:r>
            <a:r>
              <a:rPr lang="de-DE" dirty="0"/>
              <a:t> la </a:t>
            </a:r>
            <a:r>
              <a:rPr lang="de-DE" dirty="0" err="1"/>
              <a:t>promotion</a:t>
            </a:r>
            <a:r>
              <a:rPr lang="de-DE" dirty="0"/>
              <a:t> des </a:t>
            </a:r>
            <a:r>
              <a:rPr lang="de-DE" dirty="0" err="1"/>
              <a:t>marchés</a:t>
            </a:r>
            <a:r>
              <a:rPr lang="de-DE" dirty="0"/>
              <a:t> </a:t>
            </a:r>
            <a:r>
              <a:rPr lang="de-DE" dirty="0" err="1"/>
              <a:t>publics</a:t>
            </a:r>
            <a:r>
              <a:rPr lang="de-DE" dirty="0"/>
              <a:t>, </a:t>
            </a:r>
            <a:r>
              <a:rPr lang="de-DE" dirty="0" err="1"/>
              <a:t>qui</a:t>
            </a:r>
            <a:r>
              <a:rPr lang="de-DE" dirty="0"/>
              <a:t> </a:t>
            </a:r>
            <a:r>
              <a:rPr lang="de-DE" dirty="0" err="1"/>
              <a:t>ont</a:t>
            </a:r>
            <a:r>
              <a:rPr lang="de-DE" dirty="0"/>
              <a:t> </a:t>
            </a:r>
            <a:r>
              <a:rPr lang="de-DE" dirty="0" err="1"/>
              <a:t>une</a:t>
            </a:r>
            <a:r>
              <a:rPr lang="de-DE" dirty="0"/>
              <a:t> </a:t>
            </a:r>
            <a:r>
              <a:rPr lang="de-DE" dirty="0" err="1"/>
              <a:t>incidence</a:t>
            </a:r>
            <a:r>
              <a:rPr lang="de-DE" dirty="0"/>
              <a:t> tant </a:t>
            </a:r>
            <a:r>
              <a:rPr lang="de-DE" dirty="0" err="1"/>
              <a:t>sur</a:t>
            </a:r>
            <a:r>
              <a:rPr lang="de-DE" dirty="0"/>
              <a:t> </a:t>
            </a:r>
            <a:r>
              <a:rPr lang="de-DE" dirty="0" err="1"/>
              <a:t>l'économie</a:t>
            </a:r>
            <a:r>
              <a:rPr lang="de-DE" dirty="0"/>
              <a:t> </a:t>
            </a:r>
            <a:r>
              <a:rPr lang="de-DE" dirty="0" err="1"/>
              <a:t>locale</a:t>
            </a:r>
            <a:r>
              <a:rPr lang="de-DE" dirty="0"/>
              <a:t> </a:t>
            </a:r>
            <a:r>
              <a:rPr lang="de-DE" dirty="0" err="1"/>
              <a:t>que</a:t>
            </a:r>
            <a:r>
              <a:rPr lang="de-DE" dirty="0"/>
              <a:t> </a:t>
            </a:r>
            <a:r>
              <a:rPr lang="de-DE" dirty="0" err="1"/>
              <a:t>sur</a:t>
            </a:r>
            <a:r>
              <a:rPr lang="de-DE" dirty="0"/>
              <a:t> </a:t>
            </a:r>
            <a:r>
              <a:rPr lang="de-DE" dirty="0" err="1"/>
              <a:t>l'ensemble</a:t>
            </a:r>
            <a:r>
              <a:rPr lang="de-DE" dirty="0"/>
              <a:t> du </a:t>
            </a:r>
            <a:r>
              <a:rPr lang="de-DE" dirty="0" err="1"/>
              <a:t>marché</a:t>
            </a:r>
            <a:r>
              <a:rPr lang="de-DE" dirty="0"/>
              <a:t> de </a:t>
            </a:r>
            <a:r>
              <a:rPr lang="de-DE" dirty="0" err="1"/>
              <a:t>l'UE</a:t>
            </a:r>
            <a:r>
              <a:rPr lang="de-DE" dirty="0"/>
              <a:t>.                             </a:t>
            </a:r>
          </a:p>
          <a:p>
            <a:pPr marL="457200" lvl="0" indent="-228600" algn="l" rtl="0">
              <a:lnSpc>
                <a:spcPct val="100000"/>
              </a:lnSpc>
              <a:spcBef>
                <a:spcPts val="0"/>
              </a:spcBef>
              <a:spcAft>
                <a:spcPts val="0"/>
              </a:spcAft>
              <a:buSzPts val="1400"/>
              <a:buNone/>
            </a:pPr>
            <a:r>
              <a:rPr lang="de-DE" dirty="0"/>
              <a:t>La </a:t>
            </a:r>
            <a:r>
              <a:rPr lang="de-DE" dirty="0" err="1"/>
              <a:t>mise</a:t>
            </a:r>
            <a:r>
              <a:rPr lang="de-DE" dirty="0"/>
              <a:t> en </a:t>
            </a:r>
            <a:r>
              <a:rPr lang="de-DE" dirty="0" err="1"/>
              <a:t>œuvre</a:t>
            </a:r>
            <a:r>
              <a:rPr lang="de-DE" dirty="0"/>
              <a:t> </a:t>
            </a:r>
            <a:r>
              <a:rPr lang="de-DE" dirty="0" err="1"/>
              <a:t>d'une</a:t>
            </a:r>
            <a:r>
              <a:rPr lang="de-DE" dirty="0"/>
              <a:t> </a:t>
            </a:r>
            <a:r>
              <a:rPr lang="de-DE" dirty="0" err="1"/>
              <a:t>politique</a:t>
            </a:r>
            <a:r>
              <a:rPr lang="de-DE" dirty="0"/>
              <a:t> </a:t>
            </a:r>
            <a:r>
              <a:rPr lang="de-DE" dirty="0" err="1"/>
              <a:t>d'achats</a:t>
            </a:r>
            <a:r>
              <a:rPr lang="de-DE" dirty="0"/>
              <a:t> durables </a:t>
            </a:r>
            <a:r>
              <a:rPr lang="de-DE" dirty="0" err="1"/>
              <a:t>offre</a:t>
            </a:r>
            <a:r>
              <a:rPr lang="de-DE" dirty="0"/>
              <a:t> de </a:t>
            </a:r>
            <a:r>
              <a:rPr lang="de-DE" dirty="0" err="1"/>
              <a:t>nombreux</a:t>
            </a:r>
            <a:r>
              <a:rPr lang="de-DE" dirty="0"/>
              <a:t> </a:t>
            </a:r>
            <a:r>
              <a:rPr lang="de-DE" dirty="0" err="1"/>
              <a:t>avantages</a:t>
            </a:r>
            <a:r>
              <a:rPr lang="de-DE" dirty="0"/>
              <a:t> </a:t>
            </a:r>
            <a:r>
              <a:rPr lang="de-DE" dirty="0" err="1"/>
              <a:t>aux</a:t>
            </a:r>
            <a:r>
              <a:rPr lang="de-DE" dirty="0"/>
              <a:t> </a:t>
            </a:r>
            <a:r>
              <a:rPr lang="de-DE" dirty="0" err="1"/>
              <a:t>communes</a:t>
            </a:r>
            <a:r>
              <a:rPr lang="de-DE" dirty="0"/>
              <a:t> et </a:t>
            </a:r>
            <a:r>
              <a:rPr lang="de-DE" dirty="0" err="1"/>
              <a:t>aux</a:t>
            </a:r>
            <a:r>
              <a:rPr lang="de-DE" dirty="0"/>
              <a:t> </a:t>
            </a:r>
            <a:r>
              <a:rPr lang="de-DE" dirty="0" err="1"/>
              <a:t>autorités</a:t>
            </a:r>
            <a:r>
              <a:rPr lang="de-DE" dirty="0"/>
              <a:t> </a:t>
            </a:r>
            <a:r>
              <a:rPr lang="de-DE" dirty="0" err="1"/>
              <a:t>publiques</a:t>
            </a:r>
            <a:r>
              <a:rPr lang="de-DE" dirty="0"/>
              <a:t>. </a:t>
            </a:r>
          </a:p>
        </p:txBody>
      </p:sp>
      <p:sp>
        <p:nvSpPr>
          <p:cNvPr id="148" name="Google Shape;14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0" name="Google Shape;9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 name="Google Shape;9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94" name="Google Shape;9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2" name="Google Shape;4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 name="Google Shape;49;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0" name="Google Shape;50;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2" name="Google Shape;52;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53" name="Google Shape;53;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 name="Google Shape;54;p26"/>
          <p:cNvGrpSpPr/>
          <p:nvPr/>
        </p:nvGrpSpPr>
        <p:grpSpPr>
          <a:xfrm rot="-5400000">
            <a:off x="-1340601" y="4196010"/>
            <a:ext cx="3053166" cy="2270813"/>
            <a:chOff x="4881398" y="2159825"/>
            <a:chExt cx="3881604" cy="2778984"/>
          </a:xfrm>
        </p:grpSpPr>
        <p:sp>
          <p:nvSpPr>
            <p:cNvPr id="55" name="Google Shape;55;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 name="Google Shape;60;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1" name="Google Shape;61;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 name="Google Shape;62;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65" name="Google Shape;65;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68"/>
        <p:cNvGrpSpPr/>
        <p:nvPr/>
      </p:nvGrpSpPr>
      <p:grpSpPr>
        <a:xfrm>
          <a:off x="0" y="0"/>
          <a:ext cx="0" cy="0"/>
          <a:chOff x="0" y="0"/>
          <a:chExt cx="0" cy="0"/>
        </a:xfrm>
      </p:grpSpPr>
      <p:sp>
        <p:nvSpPr>
          <p:cNvPr id="69" name="Google Shape;69;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71" name="Google Shape;71;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 name="Google Shape;73;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75"/>
        <p:cNvGrpSpPr/>
        <p:nvPr/>
      </p:nvGrpSpPr>
      <p:grpSpPr>
        <a:xfrm>
          <a:off x="0" y="0"/>
          <a:ext cx="0" cy="0"/>
          <a:chOff x="0" y="0"/>
          <a:chExt cx="0" cy="0"/>
        </a:xfrm>
      </p:grpSpPr>
      <p:sp>
        <p:nvSpPr>
          <p:cNvPr id="76" name="Google Shape;76;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78" name="Google Shape;78;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80"/>
        <p:cNvGrpSpPr/>
        <p:nvPr/>
      </p:nvGrpSpPr>
      <p:grpSpPr>
        <a:xfrm>
          <a:off x="0" y="0"/>
          <a:ext cx="0" cy="0"/>
          <a:chOff x="0" y="0"/>
          <a:chExt cx="0" cy="0"/>
        </a:xfrm>
      </p:grpSpPr>
      <p:sp>
        <p:nvSpPr>
          <p:cNvPr id="81" name="Google Shape;81;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 name="Google Shape;82;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3" name="Google Shape;83;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18" Type="http://schemas.openxmlformats.org/officeDocument/2006/relationships/image" Target="../media/image21.png"/><Relationship Id="rId3" Type="http://schemas.openxmlformats.org/officeDocument/2006/relationships/image" Target="../media/image6.gif"/><Relationship Id="rId7" Type="http://schemas.openxmlformats.org/officeDocument/2006/relationships/image" Target="../media/image10.jpg"/><Relationship Id="rId12" Type="http://schemas.openxmlformats.org/officeDocument/2006/relationships/image" Target="../media/image15.png"/><Relationship Id="rId17" Type="http://schemas.openxmlformats.org/officeDocument/2006/relationships/image" Target="../media/image20.jpg"/><Relationship Id="rId2" Type="http://schemas.openxmlformats.org/officeDocument/2006/relationships/notesSlide" Target="../notesSlides/notesSlide29.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5" Type="http://schemas.openxmlformats.org/officeDocument/2006/relationships/image" Target="../media/image18.jp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g"/><Relationship Id="rId1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hyperlink" Target="https://green-business.ec.europa.eu/green-public-procurement/gpp-training-toolkit_en"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hyperlink" Target="https://www.umweltbundesamt.de/publikationen/umweltfreundliche-beschaffung-schulungsskript-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descr="Ein Bild, das Text, Schrift, Screenshot, Grafiken enthält.&#10;&#10;Automatisch generierte Beschreibung"/>
          <p:cNvPicPr preferRelativeResize="0"/>
          <p:nvPr/>
        </p:nvPicPr>
        <p:blipFill rotWithShape="1">
          <a:blip r:embed="rId3">
            <a:alphaModFix/>
          </a:blip>
          <a:srcRect/>
          <a:stretch/>
        </p:blipFill>
        <p:spPr>
          <a:xfrm>
            <a:off x="6614079" y="4836746"/>
            <a:ext cx="5273749" cy="1904297"/>
          </a:xfrm>
          <a:prstGeom prst="rect">
            <a:avLst/>
          </a:prstGeom>
          <a:noFill/>
          <a:ln>
            <a:noFill/>
          </a:ln>
        </p:spPr>
      </p:pic>
      <p:sp>
        <p:nvSpPr>
          <p:cNvPr id="101" name="Google Shape;101;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Date</a:t>
            </a:r>
            <a:endParaRPr sz="1400" b="0" i="0" u="none" strike="noStrike" cap="none" dirty="0">
              <a:solidFill>
                <a:srgbClr val="000000"/>
              </a:solidFill>
              <a:latin typeface="Aptos" panose="020B0004020202020204" pitchFamily="34" charset="0"/>
              <a:sym typeface="Arial"/>
            </a:endParaRPr>
          </a:p>
        </p:txBody>
      </p:sp>
      <p:sp>
        <p:nvSpPr>
          <p:cNvPr id="102" name="Google Shape;102;p1"/>
          <p:cNvSpPr txBox="1"/>
          <p:nvPr/>
        </p:nvSpPr>
        <p:spPr>
          <a:xfrm>
            <a:off x="6224843" y="1955390"/>
            <a:ext cx="5882100" cy="1938952"/>
          </a:xfrm>
          <a:prstGeom prst="rect">
            <a:avLst/>
          </a:prstGeom>
          <a:noFill/>
          <a:ln>
            <a:noFill/>
          </a:ln>
        </p:spPr>
        <p:txBody>
          <a:bodyPr spcFirstLastPara="1" wrap="square" lIns="91425" tIns="45700" rIns="91425" bIns="45700" anchor="t" anchorCtr="0">
            <a:spAutoFit/>
          </a:bodyPr>
          <a:lstStyle/>
          <a:p>
            <a:pPr lvl="0"/>
            <a:r>
              <a:rPr lang="de-DE" sz="4000" b="1" i="0" u="none" strike="noStrike" cap="none" dirty="0">
                <a:solidFill>
                  <a:srgbClr val="3F3F3F"/>
                </a:solidFill>
                <a:latin typeface="Aptos Serif" panose="02020604070405020304" pitchFamily="18" charset="0"/>
                <a:ea typeface="Play"/>
                <a:cs typeface="Aptos Serif" panose="02020604070405020304" pitchFamily="18" charset="0"/>
                <a:sym typeface="Play"/>
              </a:rPr>
              <a:t>Module 2: </a:t>
            </a:r>
          </a:p>
          <a:p>
            <a:pPr lvl="0"/>
            <a:r>
              <a:rPr lang="fr-FR" sz="4000" b="1" dirty="0">
                <a:solidFill>
                  <a:srgbClr val="3F3F3F"/>
                </a:solidFill>
                <a:latin typeface="Aptos Serif" panose="02020604070405020304" pitchFamily="18" charset="0"/>
                <a:ea typeface="Play"/>
                <a:cs typeface="Aptos Serif" panose="02020604070405020304" pitchFamily="18" charset="0"/>
              </a:rPr>
              <a:t>cadre juridique et politique</a:t>
            </a:r>
            <a:endParaRPr sz="4000" b="1" i="0" u="none" strike="noStrike" cap="none"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103" name="Google Shape;10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sp>
        <p:nvSpPr>
          <p:cNvPr id="106" name="Google Shape;106;p1"/>
          <p:cNvSpPr txBox="1"/>
          <p:nvPr/>
        </p:nvSpPr>
        <p:spPr>
          <a:xfrm>
            <a:off x="6224843" y="1388676"/>
            <a:ext cx="48914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i="0" u="none" strike="noStrike" cap="none" dirty="0">
                <a:solidFill>
                  <a:srgbClr val="3F3F3F"/>
                </a:solidFill>
                <a:latin typeface="Aptos" panose="020B0004020202020204" pitchFamily="34" charset="0"/>
                <a:ea typeface="Play"/>
                <a:cs typeface="Play"/>
                <a:sym typeface="Play"/>
              </a:rPr>
              <a:t>Achats durables: programme</a:t>
            </a:r>
            <a:endParaRPr sz="1800" i="0" u="none" strike="noStrike" cap="none" dirty="0">
              <a:solidFill>
                <a:srgbClr val="3F3F3F"/>
              </a:solidFill>
              <a:latin typeface="Aptos" panose="020B0004020202020204" pitchFamily="34" charset="0"/>
              <a:ea typeface="Play"/>
              <a:cs typeface="Play"/>
              <a:sym typeface="Play"/>
            </a:endParaRPr>
          </a:p>
        </p:txBody>
      </p:sp>
      <p:pic>
        <p:nvPicPr>
          <p:cNvPr id="3" name="Grafik 2" descr="Ein Bild, das Text, Screenshot, Schrift enthält.&#10;&#10;KI-generierte Inhalte können fehlerhaft sein.">
            <a:extLst>
              <a:ext uri="{FF2B5EF4-FFF2-40B4-BE49-F238E27FC236}">
                <a16:creationId xmlns:a16="http://schemas.microsoft.com/office/drawing/2014/main" id="{834FBAB8-6A36-4E92-3C7D-E3BFB508F078}"/>
              </a:ext>
            </a:extLst>
          </p:cNvPr>
          <p:cNvPicPr>
            <a:picLocks noChangeAspect="1"/>
          </p:cNvPicPr>
          <p:nvPr/>
        </p:nvPicPr>
        <p:blipFill>
          <a:blip r:embed="rId5"/>
          <a:stretch>
            <a:fillRect/>
          </a:stretch>
        </p:blipFill>
        <p:spPr>
          <a:xfrm>
            <a:off x="234512" y="5027069"/>
            <a:ext cx="4284936" cy="17139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txBox="1">
            <a:spLocks noGrp="1"/>
          </p:cNvSpPr>
          <p:nvPr>
            <p:ph type="title"/>
          </p:nvPr>
        </p:nvSpPr>
        <p:spPr>
          <a:xfrm>
            <a:off x="615625" y="468313"/>
            <a:ext cx="8496477" cy="1593507"/>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Droit de définir la prestation</a:t>
            </a:r>
            <a:endParaRPr dirty="0"/>
          </a:p>
        </p:txBody>
      </p:sp>
      <p:sp>
        <p:nvSpPr>
          <p:cNvPr id="172" name="Google Shape;172;p38"/>
          <p:cNvSpPr/>
          <p:nvPr/>
        </p:nvSpPr>
        <p:spPr>
          <a:xfrm rot="4396374">
            <a:off x="8318469" y="3098917"/>
            <a:ext cx="2972935" cy="1888557"/>
          </a:xfrm>
          <a:custGeom>
            <a:avLst/>
            <a:gdLst/>
            <a:ahLst/>
            <a:cxnLst/>
            <a:rect l="l" t="t" r="r" b="b"/>
            <a:pathLst>
              <a:path w="120000" h="120000" extrusionOk="0">
                <a:moveTo>
                  <a:pt x="0" y="120000"/>
                </a:moveTo>
                <a:quadBezTo>
                  <a:pt x="20000" y="40000"/>
                  <a:pt x="96087" y="15000"/>
                </a:quadBezTo>
                <a:lnTo>
                  <a:pt x="95013" y="0"/>
                </a:lnTo>
                <a:lnTo>
                  <a:pt x="120000" y="18786"/>
                </a:lnTo>
                <a:lnTo>
                  <a:pt x="98561" y="49572"/>
                </a:lnTo>
                <a:lnTo>
                  <a:pt x="97488" y="34572"/>
                </a:lnTo>
                <a:quadBezTo>
                  <a:pt x="30000" y="44572"/>
                  <a:pt x="0" y="120000"/>
                </a:quadBezTo>
                <a:close/>
              </a:path>
            </a:pathLst>
          </a:custGeom>
          <a:solidFill>
            <a:srgbClr val="92D050">
              <a:alpha val="89803"/>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Textplatzhalter 2">
            <a:extLst>
              <a:ext uri="{FF2B5EF4-FFF2-40B4-BE49-F238E27FC236}">
                <a16:creationId xmlns:a16="http://schemas.microsoft.com/office/drawing/2014/main" id="{338689A8-016D-35A8-9543-3100A138A4F2}"/>
              </a:ext>
            </a:extLst>
          </p:cNvPr>
          <p:cNvSpPr txBox="1">
            <a:spLocks/>
          </p:cNvSpPr>
          <p:nvPr/>
        </p:nvSpPr>
        <p:spPr>
          <a:xfrm>
            <a:off x="394184" y="2360238"/>
            <a:ext cx="6249612" cy="3708517"/>
          </a:xfrm>
          <a:prstGeom prst="rect">
            <a:avLst/>
          </a:prstGeom>
          <a:noFill/>
          <a:ln>
            <a:noFill/>
          </a:ln>
        </p:spPr>
        <p:txBody>
          <a:bodyPr spcFirstLastPara="1" wrap="square" lIns="0" tIns="228600" rIns="0" bIns="0" anchor="t" anchorCtr="0">
            <a:normAutofit/>
          </a:bodyPr>
          <a:lstStyle>
            <a:defPPr marR="0" lvl="0" algn="l" rtl="0">
              <a:lnSpc>
                <a:spcPct val="100000"/>
              </a:lnSpc>
              <a:spcBef>
                <a:spcPts val="0"/>
              </a:spcBef>
              <a:spcAft>
                <a:spcPts val="0"/>
              </a:spcAft>
            </a:defPPr>
            <a:lvl1pPr marL="457200" marR="0" lvl="0" indent="-228600" algn="l" rtl="0">
              <a:lnSpc>
                <a:spcPct val="80000"/>
              </a:lnSpc>
              <a:spcBef>
                <a:spcPts val="2200"/>
              </a:spcBef>
              <a:spcAft>
                <a:spcPts val="0"/>
              </a:spcAft>
              <a:buClr>
                <a:schemeClr val="accent4"/>
              </a:buClr>
              <a:buSzPts val="2400"/>
              <a:buFont typeface="Arial"/>
              <a:buNone/>
              <a:defRPr sz="2400" b="1" i="0" u="none" strike="noStrike" cap="none">
                <a:solidFill>
                  <a:schemeClr val="accent4"/>
                </a:solidFill>
                <a:latin typeface="Arial"/>
                <a:ea typeface="Arial"/>
                <a:cs typeface="Arial"/>
                <a:sym typeface="Arial"/>
              </a:defRPr>
            </a:lvl1pPr>
            <a:lvl2pPr marL="914400" marR="0" lvl="1" indent="-355600" algn="l" rtl="0">
              <a:lnSpc>
                <a:spcPct val="90000"/>
              </a:lnSpc>
              <a:spcBef>
                <a:spcPts val="6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2pPr>
            <a:lvl3pPr marL="1371600" marR="0" lvl="2" indent="-355600" algn="l" rtl="0">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55600" algn="l" rtl="0">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r>
              <a:rPr lang="fr-FR" dirty="0">
                <a:latin typeface="Aptos" panose="020B0004020202020204" pitchFamily="34" charset="0"/>
              </a:rPr>
              <a:t>Le droit des marchés publics ne détermine pas ce qui est acheté, mais seulement la manière d’acheter.</a:t>
            </a:r>
          </a:p>
          <a:p>
            <a:r>
              <a:rPr lang="fr-FR" dirty="0">
                <a:latin typeface="Aptos" panose="020B0004020202020204" pitchFamily="34" charset="0"/>
              </a:rPr>
              <a:t>Les critères éco-sociaux peuvent être pris en compte à tous les stades de la procédure d’attribution.</a:t>
            </a:r>
          </a:p>
          <a:p>
            <a:endParaRPr lang="de-DE" dirty="0">
              <a:latin typeface="Aptos" panose="020B0004020202020204" pitchFamily="34" charset="0"/>
            </a:endParaRPr>
          </a:p>
        </p:txBody>
      </p:sp>
      <p:sp>
        <p:nvSpPr>
          <p:cNvPr id="5" name="Textfeld 4">
            <a:extLst>
              <a:ext uri="{FF2B5EF4-FFF2-40B4-BE49-F238E27FC236}">
                <a16:creationId xmlns:a16="http://schemas.microsoft.com/office/drawing/2014/main" id="{15031BF4-0D1B-01E0-3C8A-87647BB65898}"/>
              </a:ext>
            </a:extLst>
          </p:cNvPr>
          <p:cNvSpPr txBox="1"/>
          <p:nvPr/>
        </p:nvSpPr>
        <p:spPr>
          <a:xfrm>
            <a:off x="6986736" y="2458154"/>
            <a:ext cx="3708858" cy="307777"/>
          </a:xfrm>
          <a:prstGeom prst="rect">
            <a:avLst/>
          </a:prstGeom>
          <a:noFill/>
        </p:spPr>
        <p:txBody>
          <a:bodyPr wrap="square" rtlCol="0">
            <a:spAutoFit/>
          </a:bodyPr>
          <a:lstStyle/>
          <a:p>
            <a:r>
              <a:rPr lang="fr-FR" noProof="0" dirty="0">
                <a:latin typeface="Aptos" panose="020B0004020202020204" pitchFamily="34" charset="0"/>
              </a:rPr>
              <a:t>Définition de l‘objet de la commande</a:t>
            </a:r>
          </a:p>
        </p:txBody>
      </p:sp>
      <p:sp>
        <p:nvSpPr>
          <p:cNvPr id="6" name="Textfeld 5">
            <a:extLst>
              <a:ext uri="{FF2B5EF4-FFF2-40B4-BE49-F238E27FC236}">
                <a16:creationId xmlns:a16="http://schemas.microsoft.com/office/drawing/2014/main" id="{71F9C8FB-2486-EA0A-2308-86D70E27F406}"/>
              </a:ext>
            </a:extLst>
          </p:cNvPr>
          <p:cNvSpPr txBox="1"/>
          <p:nvPr/>
        </p:nvSpPr>
        <p:spPr>
          <a:xfrm>
            <a:off x="9578329" y="2951215"/>
            <a:ext cx="2234530" cy="523220"/>
          </a:xfrm>
          <a:prstGeom prst="rect">
            <a:avLst/>
          </a:prstGeom>
          <a:noFill/>
        </p:spPr>
        <p:txBody>
          <a:bodyPr wrap="square" rtlCol="0">
            <a:spAutoFit/>
          </a:bodyPr>
          <a:lstStyle/>
          <a:p>
            <a:endParaRPr lang="de-DE" dirty="0">
              <a:latin typeface="Aptos" panose="020B0004020202020204" pitchFamily="34" charset="0"/>
            </a:endParaRPr>
          </a:p>
          <a:p>
            <a:r>
              <a:rPr lang="fr-FR" noProof="0" dirty="0">
                <a:latin typeface="Aptos" panose="020B0004020202020204" pitchFamily="34" charset="0"/>
              </a:rPr>
              <a:t>Spécifications techniques</a:t>
            </a:r>
            <a:endParaRPr lang="de-DE" dirty="0">
              <a:latin typeface="Aptos" panose="020B0004020202020204" pitchFamily="34" charset="0"/>
            </a:endParaRPr>
          </a:p>
        </p:txBody>
      </p:sp>
      <p:sp>
        <p:nvSpPr>
          <p:cNvPr id="7" name="Textfeld 6">
            <a:extLst>
              <a:ext uri="{FF2B5EF4-FFF2-40B4-BE49-F238E27FC236}">
                <a16:creationId xmlns:a16="http://schemas.microsoft.com/office/drawing/2014/main" id="{8867E212-4D6A-188C-0EEC-3477AB9D8C2A}"/>
              </a:ext>
            </a:extLst>
          </p:cNvPr>
          <p:cNvSpPr txBox="1"/>
          <p:nvPr/>
        </p:nvSpPr>
        <p:spPr>
          <a:xfrm>
            <a:off x="10443520" y="3759459"/>
            <a:ext cx="1507972" cy="523220"/>
          </a:xfrm>
          <a:prstGeom prst="rect">
            <a:avLst/>
          </a:prstGeom>
          <a:noFill/>
        </p:spPr>
        <p:txBody>
          <a:bodyPr wrap="square" rtlCol="0">
            <a:spAutoFit/>
          </a:bodyPr>
          <a:lstStyle/>
          <a:p>
            <a:r>
              <a:rPr lang="fr-FR" noProof="0" dirty="0">
                <a:latin typeface="Aptos" panose="020B0004020202020204" pitchFamily="34" charset="0"/>
              </a:rPr>
              <a:t>Critères d‘attribution</a:t>
            </a:r>
          </a:p>
        </p:txBody>
      </p:sp>
      <p:sp>
        <p:nvSpPr>
          <p:cNvPr id="8" name="Textfeld 7">
            <a:extLst>
              <a:ext uri="{FF2B5EF4-FFF2-40B4-BE49-F238E27FC236}">
                <a16:creationId xmlns:a16="http://schemas.microsoft.com/office/drawing/2014/main" id="{27C084BF-07CC-B736-CE21-961891505435}"/>
              </a:ext>
            </a:extLst>
          </p:cNvPr>
          <p:cNvSpPr txBox="1"/>
          <p:nvPr/>
        </p:nvSpPr>
        <p:spPr>
          <a:xfrm>
            <a:off x="7282380" y="3562845"/>
            <a:ext cx="2664296" cy="307777"/>
          </a:xfrm>
          <a:prstGeom prst="rect">
            <a:avLst/>
          </a:prstGeom>
          <a:noFill/>
        </p:spPr>
        <p:txBody>
          <a:bodyPr wrap="square" rtlCol="0">
            <a:spAutoFit/>
          </a:bodyPr>
          <a:lstStyle/>
          <a:p>
            <a:r>
              <a:rPr lang="fr-FR" noProof="0" dirty="0">
                <a:latin typeface="Aptos" panose="020B0004020202020204" pitchFamily="34" charset="0"/>
              </a:rPr>
              <a:t>Sélection des soumissionnaires</a:t>
            </a:r>
          </a:p>
        </p:txBody>
      </p:sp>
      <p:sp>
        <p:nvSpPr>
          <p:cNvPr id="9" name="Textfeld 8">
            <a:extLst>
              <a:ext uri="{FF2B5EF4-FFF2-40B4-BE49-F238E27FC236}">
                <a16:creationId xmlns:a16="http://schemas.microsoft.com/office/drawing/2014/main" id="{9063EE25-C0D6-86FA-B91E-5EE413CAC84C}"/>
              </a:ext>
            </a:extLst>
          </p:cNvPr>
          <p:cNvSpPr txBox="1"/>
          <p:nvPr/>
        </p:nvSpPr>
        <p:spPr>
          <a:xfrm>
            <a:off x="7950507" y="4513647"/>
            <a:ext cx="3708858" cy="307777"/>
          </a:xfrm>
          <a:prstGeom prst="rect">
            <a:avLst/>
          </a:prstGeom>
          <a:noFill/>
        </p:spPr>
        <p:txBody>
          <a:bodyPr wrap="square" rtlCol="0">
            <a:spAutoFit/>
          </a:bodyPr>
          <a:lstStyle/>
          <a:p>
            <a:r>
              <a:rPr lang="fr-FR" noProof="0" dirty="0">
                <a:latin typeface="Aptos" panose="020B0004020202020204" pitchFamily="34" charset="0"/>
              </a:rPr>
              <a:t>Conditions contractuelles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9"/>
          <p:cNvSpPr txBox="1">
            <a:spLocks noGrp="1"/>
          </p:cNvSpPr>
          <p:nvPr>
            <p:ph type="title"/>
          </p:nvPr>
        </p:nvSpPr>
        <p:spPr>
          <a:xfrm>
            <a:off x="594359" y="466019"/>
            <a:ext cx="6787747" cy="1593507"/>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Conditions</a:t>
            </a:r>
            <a:endParaRPr dirty="0"/>
          </a:p>
        </p:txBody>
      </p:sp>
      <p:sp>
        <p:nvSpPr>
          <p:cNvPr id="4" name="Textplatzhalter 2">
            <a:extLst>
              <a:ext uri="{FF2B5EF4-FFF2-40B4-BE49-F238E27FC236}">
                <a16:creationId xmlns:a16="http://schemas.microsoft.com/office/drawing/2014/main" id="{8A117206-1D29-3CC1-2A86-589DA697EA6D}"/>
              </a:ext>
            </a:extLst>
          </p:cNvPr>
          <p:cNvSpPr>
            <a:spLocks noGrp="1"/>
          </p:cNvSpPr>
          <p:nvPr>
            <p:ph type="body" idx="1"/>
          </p:nvPr>
        </p:nvSpPr>
        <p:spPr>
          <a:xfrm>
            <a:off x="594359" y="2281918"/>
            <a:ext cx="10541279" cy="3708517"/>
          </a:xfrm>
        </p:spPr>
        <p:txBody>
          <a:bodyPr>
            <a:normAutofit fontScale="92500"/>
          </a:bodyPr>
          <a:lstStyle/>
          <a:p>
            <a:pPr>
              <a:lnSpc>
                <a:spcPct val="110000"/>
              </a:lnSpc>
            </a:pPr>
            <a:r>
              <a:rPr lang="fr-FR" noProof="0" dirty="0">
                <a:latin typeface="Aptos" panose="020B0004020202020204" pitchFamily="34" charset="0"/>
              </a:rPr>
              <a:t>Les critères sont liés à l’objet du marché.</a:t>
            </a:r>
          </a:p>
          <a:p>
            <a:pPr>
              <a:lnSpc>
                <a:spcPct val="110000"/>
              </a:lnSpc>
            </a:pPr>
            <a:r>
              <a:rPr lang="fr-FR" noProof="0" dirty="0">
                <a:latin typeface="Aptos" panose="020B0004020202020204" pitchFamily="34" charset="0"/>
              </a:rPr>
              <a:t>Les critères ne sont pas discriminatoires (aucune restriction non autorisée du groupe de soumissionnaires, par exemple des restrictions régionales).</a:t>
            </a:r>
          </a:p>
          <a:p>
            <a:pPr>
              <a:lnSpc>
                <a:spcPct val="110000"/>
              </a:lnSpc>
            </a:pPr>
            <a:r>
              <a:rPr lang="fr-FR" noProof="0" dirty="0">
                <a:latin typeface="Aptos" panose="020B0004020202020204" pitchFamily="34" charset="0"/>
              </a:rPr>
              <a:t>Les critères sont explicitement mentionnés dans le dossier d’appel d’offres.</a:t>
            </a:r>
          </a:p>
          <a:p>
            <a:pPr>
              <a:lnSpc>
                <a:spcPct val="110000"/>
              </a:lnSpc>
            </a:pPr>
            <a:r>
              <a:rPr lang="fr-FR" noProof="0" dirty="0">
                <a:latin typeface="Aptos" panose="020B0004020202020204" pitchFamily="34" charset="0"/>
              </a:rPr>
              <a:t>Les critères ne donnent pas au pouvoir adjudicateur une liberté de choix totale.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0"/>
          <p:cNvSpPr txBox="1">
            <a:spLocks noGrp="1"/>
          </p:cNvSpPr>
          <p:nvPr>
            <p:ph type="title"/>
          </p:nvPr>
        </p:nvSpPr>
        <p:spPr>
          <a:xfrm>
            <a:off x="594360" y="1074974"/>
            <a:ext cx="6085685" cy="2354026"/>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2. </a:t>
            </a:r>
            <a:r>
              <a:rPr lang="fr-FR" sz="4000" dirty="0">
                <a:latin typeface="Aptos Serif" panose="02020604070405020304" pitchFamily="18" charset="0"/>
                <a:cs typeface="Aptos Serif" panose="02020604070405020304" pitchFamily="18" charset="0"/>
              </a:rPr>
              <a:t>Principaux instruments juridiques de l’UE en matière de marchés publics</a:t>
            </a:r>
            <a:br>
              <a:rPr lang="de-DE" dirty="0"/>
            </a:br>
            <a:endParaRPr dirty="0"/>
          </a:p>
        </p:txBody>
      </p:sp>
      <p:sp>
        <p:nvSpPr>
          <p:cNvPr id="189" name="Google Shape;189;p4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endParaRPr/>
          </a:p>
        </p:txBody>
      </p:sp>
      <p:sp>
        <p:nvSpPr>
          <p:cNvPr id="190" name="Google Shape;190;p40"/>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4" name="Titel 1">
            <a:extLst>
              <a:ext uri="{FF2B5EF4-FFF2-40B4-BE49-F238E27FC236}">
                <a16:creationId xmlns:a16="http://schemas.microsoft.com/office/drawing/2014/main" id="{5537CD36-CC87-D0D0-E637-0A8C41659D27}"/>
              </a:ext>
            </a:extLst>
          </p:cNvPr>
          <p:cNvSpPr>
            <a:spLocks noGrp="1"/>
          </p:cNvSpPr>
          <p:nvPr>
            <p:ph type="title"/>
          </p:nvPr>
        </p:nvSpPr>
        <p:spPr>
          <a:xfrm>
            <a:off x="594360" y="584005"/>
            <a:ext cx="9778365" cy="1494596"/>
          </a:xfrm>
        </p:spPr>
        <p:txBody>
          <a:bodyPr/>
          <a:lstStyle/>
          <a:p>
            <a:r>
              <a:rPr lang="fr-FR" noProof="0" dirty="0">
                <a:latin typeface="Aptos Serif" panose="02020604070405020304" pitchFamily="18" charset="0"/>
                <a:cs typeface="Aptos Serif" panose="02020604070405020304" pitchFamily="18" charset="0"/>
              </a:rPr>
              <a:t>Instruments juridiques pertinents</a:t>
            </a:r>
          </a:p>
        </p:txBody>
      </p:sp>
      <p:sp>
        <p:nvSpPr>
          <p:cNvPr id="7" name="Textplatzhalter 2">
            <a:extLst>
              <a:ext uri="{FF2B5EF4-FFF2-40B4-BE49-F238E27FC236}">
                <a16:creationId xmlns:a16="http://schemas.microsoft.com/office/drawing/2014/main" id="{420B8885-EFB4-0B0D-4013-6F7E15BDB0F5}"/>
              </a:ext>
            </a:extLst>
          </p:cNvPr>
          <p:cNvSpPr>
            <a:spLocks noGrp="1"/>
          </p:cNvSpPr>
          <p:nvPr>
            <p:ph type="body" idx="1"/>
          </p:nvPr>
        </p:nvSpPr>
        <p:spPr>
          <a:xfrm>
            <a:off x="594360" y="2676525"/>
            <a:ext cx="4490827" cy="3597470"/>
          </a:xfrm>
        </p:spPr>
        <p:txBody>
          <a:bodyPr>
            <a:normAutofit/>
          </a:bodyPr>
          <a:lstStyle/>
          <a:p>
            <a:r>
              <a:rPr lang="fr-FR" sz="2000" dirty="0">
                <a:solidFill>
                  <a:schemeClr val="tx1">
                    <a:lumMod val="75000"/>
                    <a:lumOff val="25000"/>
                  </a:schemeClr>
                </a:solidFill>
                <a:latin typeface="Aptos" panose="020B0004020202020204" pitchFamily="34" charset="0"/>
              </a:rPr>
              <a:t>Traité sur le fonctionnement de l’Union européenne (TFUE)</a:t>
            </a:r>
          </a:p>
          <a:p>
            <a:r>
              <a:rPr lang="fr-FR" sz="2000" dirty="0">
                <a:solidFill>
                  <a:schemeClr val="tx1">
                    <a:lumMod val="75000"/>
                    <a:lumOff val="25000"/>
                  </a:schemeClr>
                </a:solidFill>
                <a:latin typeface="Aptos" panose="020B0004020202020204" pitchFamily="34" charset="0"/>
              </a:rPr>
              <a:t>Directives de l’UE sur la passation de marchés publics : 2014/23/UE, 2014/24/UE et 2014/25/UE</a:t>
            </a:r>
            <a:endParaRPr lang="en-IE" sz="2000" dirty="0">
              <a:solidFill>
                <a:schemeClr val="tx1">
                  <a:lumMod val="75000"/>
                  <a:lumOff val="25000"/>
                </a:schemeClr>
              </a:solidFill>
              <a:latin typeface="Aptos" panose="020B0004020202020204" pitchFamily="34" charset="0"/>
            </a:endParaRPr>
          </a:p>
          <a:p>
            <a:r>
              <a:rPr lang="fr-FR" dirty="0">
                <a:solidFill>
                  <a:schemeClr val="tx1">
                    <a:lumMod val="75000"/>
                    <a:lumOff val="25000"/>
                  </a:schemeClr>
                </a:solidFill>
                <a:latin typeface="Aptos" panose="020B0004020202020204" pitchFamily="34" charset="0"/>
              </a:rPr>
              <a:t>Législation sectorielle de l’UE, telle que la directive sur les véhicules propres, la directive sur l’efficacité énergétique et le nouveau règlement relatif aux batteries.</a:t>
            </a:r>
            <a:endParaRPr lang="en-IE" dirty="0">
              <a:solidFill>
                <a:schemeClr val="tx1">
                  <a:lumMod val="75000"/>
                  <a:lumOff val="25000"/>
                </a:schemeClr>
              </a:solidFill>
              <a:latin typeface="Aptos" panose="020B0004020202020204" pitchFamily="34" charset="0"/>
            </a:endParaRPr>
          </a:p>
          <a:p>
            <a:endParaRPr lang="de-DE" dirty="0">
              <a:solidFill>
                <a:schemeClr val="tx1">
                  <a:lumMod val="75000"/>
                  <a:lumOff val="25000"/>
                </a:schemeClr>
              </a:solidFill>
              <a:latin typeface="Aptos" panose="020B0004020202020204" pitchFamily="34" charset="0"/>
            </a:endParaRPr>
          </a:p>
        </p:txBody>
      </p:sp>
      <p:sp>
        <p:nvSpPr>
          <p:cNvPr id="10" name="Textplatzhalter 3">
            <a:extLst>
              <a:ext uri="{FF2B5EF4-FFF2-40B4-BE49-F238E27FC236}">
                <a16:creationId xmlns:a16="http://schemas.microsoft.com/office/drawing/2014/main" id="{8F12E8E0-3B20-5E82-1D68-56ACC93BCFA6}"/>
              </a:ext>
            </a:extLst>
          </p:cNvPr>
          <p:cNvSpPr>
            <a:spLocks noGrp="1"/>
          </p:cNvSpPr>
          <p:nvPr>
            <p:ph type="body" idx="2"/>
          </p:nvPr>
        </p:nvSpPr>
        <p:spPr>
          <a:xfrm>
            <a:off x="5881898" y="2676525"/>
            <a:ext cx="4490827" cy="3597470"/>
          </a:xfrm>
        </p:spPr>
        <p:txBody>
          <a:bodyPr>
            <a:normAutofit/>
          </a:bodyPr>
          <a:lstStyle/>
          <a:p>
            <a:r>
              <a:rPr lang="fr-FR" sz="2000" dirty="0">
                <a:solidFill>
                  <a:schemeClr val="tx1">
                    <a:lumMod val="75000"/>
                    <a:lumOff val="25000"/>
                  </a:schemeClr>
                </a:solidFill>
                <a:latin typeface="Aptos" panose="020B0004020202020204" pitchFamily="34" charset="0"/>
              </a:rPr>
              <a:t>Dispositions nationales de mise en œuvre</a:t>
            </a:r>
          </a:p>
          <a:p>
            <a:r>
              <a:rPr lang="fr-FR" sz="2000" dirty="0">
                <a:solidFill>
                  <a:schemeClr val="tx1">
                    <a:lumMod val="75000"/>
                    <a:lumOff val="25000"/>
                  </a:schemeClr>
                </a:solidFill>
                <a:latin typeface="Aptos" panose="020B0004020202020204" pitchFamily="34" charset="0"/>
              </a:rPr>
              <a:t>Jurisprudence de la Cour de justice de l’UE + juridictions nationales</a:t>
            </a:r>
          </a:p>
          <a:p>
            <a:r>
              <a:rPr lang="fr-FR" sz="2000" dirty="0">
                <a:solidFill>
                  <a:schemeClr val="tx1">
                    <a:lumMod val="75000"/>
                    <a:lumOff val="25000"/>
                  </a:schemeClr>
                </a:solidFill>
                <a:latin typeface="Aptos" panose="020B0004020202020204" pitchFamily="34" charset="0"/>
              </a:rPr>
              <a:t>Accord sur les marchés publics de l’OMC</a:t>
            </a:r>
          </a:p>
          <a:p>
            <a:endParaRPr lang="de-DE" dirty="0">
              <a:solidFill>
                <a:schemeClr val="tx1">
                  <a:lumMod val="75000"/>
                  <a:lumOff val="25000"/>
                </a:schemeClr>
              </a:solidFill>
              <a:latin typeface="Aptos" panose="020B00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title"/>
          </p:nvPr>
        </p:nvSpPr>
        <p:spPr>
          <a:xfrm>
            <a:off x="609600" y="496120"/>
            <a:ext cx="10972800" cy="1574317"/>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Principes du traité de l’UE (I)</a:t>
            </a:r>
            <a:endParaRPr dirty="0"/>
          </a:p>
        </p:txBody>
      </p:sp>
      <p:sp>
        <p:nvSpPr>
          <p:cNvPr id="4" name="Textplatzhalter 2">
            <a:extLst>
              <a:ext uri="{FF2B5EF4-FFF2-40B4-BE49-F238E27FC236}">
                <a16:creationId xmlns:a16="http://schemas.microsoft.com/office/drawing/2014/main" id="{F674BA8D-1EF5-D2DF-0F24-7DFAC267B729}"/>
              </a:ext>
            </a:extLst>
          </p:cNvPr>
          <p:cNvSpPr>
            <a:spLocks noGrp="1"/>
          </p:cNvSpPr>
          <p:nvPr>
            <p:ph type="body" idx="1"/>
          </p:nvPr>
        </p:nvSpPr>
        <p:spPr>
          <a:xfrm>
            <a:off x="468642" y="2676525"/>
            <a:ext cx="4660572" cy="3597470"/>
          </a:xfrm>
        </p:spPr>
        <p:txBody>
          <a:bodyPr>
            <a:normAutofit/>
          </a:bodyPr>
          <a:lstStyle/>
          <a:p>
            <a:r>
              <a:rPr lang="fr-FR" b="1" noProof="0" dirty="0">
                <a:latin typeface="Aptos" panose="020B0004020202020204" pitchFamily="34" charset="0"/>
              </a:rPr>
              <a:t>Égalité de traitement</a:t>
            </a:r>
          </a:p>
          <a:p>
            <a:r>
              <a:rPr lang="fr-FR" noProof="0" dirty="0">
                <a:latin typeface="Aptos" panose="020B0004020202020204" pitchFamily="34" charset="0"/>
              </a:rPr>
              <a:t>implique l’interdiction de toute discrimination fondée sur la nationalité</a:t>
            </a:r>
          </a:p>
          <a:p>
            <a:r>
              <a:rPr lang="fr-FR" noProof="0" dirty="0">
                <a:latin typeface="Aptos" panose="020B0004020202020204" pitchFamily="34" charset="0"/>
              </a:rPr>
              <a:t>est applicable à tous les marchés </a:t>
            </a:r>
            <a:r>
              <a:rPr lang="fr-FR" dirty="0">
                <a:latin typeface="Aptos" panose="020B0004020202020204" pitchFamily="34" charset="0"/>
              </a:rPr>
              <a:t>couverts par les directives ou présentant un intérêt transfrontalier.</a:t>
            </a:r>
            <a:endParaRPr lang="en-IE" dirty="0">
              <a:latin typeface="Aptos" panose="020B0004020202020204" pitchFamily="34" charset="0"/>
            </a:endParaRPr>
          </a:p>
          <a:p>
            <a:endParaRPr lang="en-IE" dirty="0">
              <a:latin typeface="Aptos" panose="020B0004020202020204" pitchFamily="34" charset="0"/>
            </a:endParaRPr>
          </a:p>
          <a:p>
            <a:endParaRPr lang="de-DE" dirty="0">
              <a:latin typeface="Aptos" panose="020B0004020202020204" pitchFamily="34" charset="0"/>
            </a:endParaRPr>
          </a:p>
        </p:txBody>
      </p:sp>
      <p:sp>
        <p:nvSpPr>
          <p:cNvPr id="7" name="Textplatzhalter 3">
            <a:extLst>
              <a:ext uri="{FF2B5EF4-FFF2-40B4-BE49-F238E27FC236}">
                <a16:creationId xmlns:a16="http://schemas.microsoft.com/office/drawing/2014/main" id="{5F5678F9-94A9-8D23-C078-1BEAE02916DE}"/>
              </a:ext>
            </a:extLst>
          </p:cNvPr>
          <p:cNvSpPr>
            <a:spLocks noGrp="1"/>
          </p:cNvSpPr>
          <p:nvPr>
            <p:ph type="body" idx="2"/>
          </p:nvPr>
        </p:nvSpPr>
        <p:spPr>
          <a:xfrm>
            <a:off x="5572125" y="2619376"/>
            <a:ext cx="6071190" cy="3597470"/>
          </a:xfrm>
        </p:spPr>
        <p:txBody>
          <a:bodyPr>
            <a:noAutofit/>
          </a:bodyPr>
          <a:lstStyle/>
          <a:p>
            <a:pPr indent="-228600">
              <a:lnSpc>
                <a:spcPct val="110000"/>
              </a:lnSpc>
              <a:buNone/>
            </a:pPr>
            <a:r>
              <a:rPr lang="fr-FR" b="1" noProof="0" dirty="0">
                <a:latin typeface="Aptos" panose="020B0004020202020204" pitchFamily="34" charset="0"/>
              </a:rPr>
              <a:t>Transparence</a:t>
            </a:r>
          </a:p>
          <a:p>
            <a:pPr marL="101600" indent="0">
              <a:buNone/>
            </a:pPr>
            <a:r>
              <a:rPr lang="fr-FR" noProof="0" dirty="0">
                <a:latin typeface="Aptos" panose="020B0004020202020204" pitchFamily="34" charset="0"/>
              </a:rPr>
              <a:t>Les contrats doivent être publiés de manière appropriée en fonction de leur valeur.</a:t>
            </a:r>
          </a:p>
          <a:p>
            <a:pPr marL="101600" indent="0">
              <a:buNone/>
            </a:pPr>
            <a:r>
              <a:rPr lang="fr-FR" noProof="0" dirty="0">
                <a:latin typeface="Aptos" panose="020B0004020202020204" pitchFamily="34" charset="0"/>
              </a:rPr>
              <a:t>Les documents de l’appel d’offres doivent être compréhensibles pour un soumissionnaire « moyennement informé et généralement attentif ».</a:t>
            </a:r>
          </a:p>
          <a:p>
            <a:pPr marL="101600" indent="0">
              <a:buNone/>
            </a:pPr>
            <a:r>
              <a:rPr lang="fr-FR" noProof="0" dirty="0">
                <a:latin typeface="Aptos" panose="020B0004020202020204" pitchFamily="34" charset="0"/>
              </a:rPr>
              <a:t>Les modifications apportées à la procédure doivent être notifiées à tous les soumissionnaires.</a:t>
            </a:r>
          </a:p>
          <a:p>
            <a:pPr marL="101600" indent="0">
              <a:buNone/>
            </a:pPr>
            <a:r>
              <a:rPr lang="fr-FR" noProof="0" dirty="0">
                <a:latin typeface="Aptos" panose="020B0004020202020204" pitchFamily="34" charset="0"/>
              </a:rPr>
              <a:t>Les soumissionnaires doivent être informés des motifs du rejet.</a:t>
            </a:r>
          </a:p>
          <a:p>
            <a:pPr marL="101600" indent="0">
              <a:buNone/>
            </a:pPr>
            <a:endParaRPr lang="de-DE" dirty="0">
              <a:latin typeface="Aptos" panose="020B00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4" name="Titel 1">
            <a:extLst>
              <a:ext uri="{FF2B5EF4-FFF2-40B4-BE49-F238E27FC236}">
                <a16:creationId xmlns:a16="http://schemas.microsoft.com/office/drawing/2014/main" id="{7D4994E7-1701-012C-B1F4-5618E621E7A8}"/>
              </a:ext>
            </a:extLst>
          </p:cNvPr>
          <p:cNvSpPr>
            <a:spLocks noGrp="1"/>
          </p:cNvSpPr>
          <p:nvPr>
            <p:ph type="title"/>
          </p:nvPr>
        </p:nvSpPr>
        <p:spPr>
          <a:xfrm>
            <a:off x="609600" y="488312"/>
            <a:ext cx="10972800" cy="1574317"/>
          </a:xfrm>
        </p:spPr>
        <p:txBody>
          <a:bodyPr/>
          <a:lstStyle/>
          <a:p>
            <a:r>
              <a:rPr lang="fr-FR" noProof="0" dirty="0">
                <a:latin typeface="Aptos Serif" panose="02020604070405020304" pitchFamily="18" charset="0"/>
                <a:cs typeface="Aptos Serif" panose="02020604070405020304" pitchFamily="18" charset="0"/>
              </a:rPr>
              <a:t>Principes du traité de l’UE (II)</a:t>
            </a:r>
          </a:p>
        </p:txBody>
      </p:sp>
      <p:sp>
        <p:nvSpPr>
          <p:cNvPr id="7" name="Textplatzhalter 2">
            <a:extLst>
              <a:ext uri="{FF2B5EF4-FFF2-40B4-BE49-F238E27FC236}">
                <a16:creationId xmlns:a16="http://schemas.microsoft.com/office/drawing/2014/main" id="{00878B7D-B2DD-454D-4142-888D1CAF89CA}"/>
              </a:ext>
            </a:extLst>
          </p:cNvPr>
          <p:cNvSpPr>
            <a:spLocks noGrp="1"/>
          </p:cNvSpPr>
          <p:nvPr>
            <p:ph type="body" idx="1"/>
          </p:nvPr>
        </p:nvSpPr>
        <p:spPr>
          <a:xfrm>
            <a:off x="595523" y="2676525"/>
            <a:ext cx="5746750" cy="3597470"/>
          </a:xfrm>
        </p:spPr>
        <p:txBody>
          <a:bodyPr/>
          <a:lstStyle/>
          <a:p>
            <a:r>
              <a:rPr lang="fr-FR" b="1" noProof="0" dirty="0">
                <a:solidFill>
                  <a:schemeClr val="tx1">
                    <a:lumMod val="75000"/>
                    <a:lumOff val="25000"/>
                  </a:schemeClr>
                </a:solidFill>
                <a:latin typeface="Aptos" panose="020B0004020202020204" pitchFamily="34" charset="0"/>
              </a:rPr>
              <a:t>Proportionnalité</a:t>
            </a:r>
          </a:p>
          <a:p>
            <a:pPr marL="0" indent="0">
              <a:buNone/>
            </a:pPr>
            <a:r>
              <a:rPr lang="fr-FR" sz="2000" noProof="0" dirty="0">
                <a:solidFill>
                  <a:schemeClr val="tx1">
                    <a:lumMod val="75000"/>
                    <a:lumOff val="25000"/>
                  </a:schemeClr>
                </a:solidFill>
                <a:latin typeface="Aptos" panose="020B0004020202020204" pitchFamily="34" charset="0"/>
              </a:rPr>
              <a:t>Les critères doivent</a:t>
            </a:r>
          </a:p>
          <a:p>
            <a:pPr marL="0" indent="0">
              <a:buNone/>
            </a:pPr>
            <a:r>
              <a:rPr lang="fr-FR" sz="2000" noProof="0" dirty="0">
                <a:solidFill>
                  <a:schemeClr val="tx1">
                    <a:lumMod val="75000"/>
                    <a:lumOff val="25000"/>
                  </a:schemeClr>
                </a:solidFill>
                <a:latin typeface="Aptos" panose="020B0004020202020204" pitchFamily="34" charset="0"/>
              </a:rPr>
              <a:t>- être proportionnés aux objectifs poursuivis; et </a:t>
            </a:r>
          </a:p>
          <a:p>
            <a:pPr marL="0" indent="0">
              <a:buNone/>
            </a:pPr>
            <a:r>
              <a:rPr lang="fr-FR" sz="2000" noProof="0" dirty="0">
                <a:solidFill>
                  <a:schemeClr val="tx1">
                    <a:lumMod val="75000"/>
                    <a:lumOff val="25000"/>
                  </a:schemeClr>
                </a:solidFill>
                <a:latin typeface="Aptos" panose="020B0004020202020204" pitchFamily="34" charset="0"/>
              </a:rPr>
              <a:t>- ne doivent pas aller au-delà de ce qui est nécessaire pour atteindre ces objectifs. </a:t>
            </a:r>
            <a:endParaRPr lang="fr-FR" noProof="0" dirty="0">
              <a:solidFill>
                <a:schemeClr val="tx1">
                  <a:lumMod val="75000"/>
                  <a:lumOff val="25000"/>
                </a:schemeClr>
              </a:solidFill>
              <a:latin typeface="Aptos" panose="020B0004020202020204" pitchFamily="34" charset="0"/>
            </a:endParaRPr>
          </a:p>
        </p:txBody>
      </p:sp>
      <p:sp>
        <p:nvSpPr>
          <p:cNvPr id="10" name="Textplatzhalter 3">
            <a:extLst>
              <a:ext uri="{FF2B5EF4-FFF2-40B4-BE49-F238E27FC236}">
                <a16:creationId xmlns:a16="http://schemas.microsoft.com/office/drawing/2014/main" id="{B060FE5F-B9A9-3648-4511-697FF7AAF517}"/>
              </a:ext>
            </a:extLst>
          </p:cNvPr>
          <p:cNvSpPr>
            <a:spLocks noGrp="1"/>
          </p:cNvSpPr>
          <p:nvPr>
            <p:ph type="body" idx="2"/>
          </p:nvPr>
        </p:nvSpPr>
        <p:spPr>
          <a:xfrm>
            <a:off x="6691103" y="2547937"/>
            <a:ext cx="4891297" cy="3597470"/>
          </a:xfrm>
        </p:spPr>
        <p:txBody>
          <a:bodyPr>
            <a:normAutofit/>
          </a:bodyPr>
          <a:lstStyle/>
          <a:p>
            <a:pPr indent="-228600">
              <a:lnSpc>
                <a:spcPct val="110000"/>
              </a:lnSpc>
              <a:buNone/>
            </a:pPr>
            <a:r>
              <a:rPr lang="de-DE" b="1" dirty="0">
                <a:latin typeface="Aptos" panose="020B0004020202020204" pitchFamily="34" charset="0"/>
              </a:rPr>
              <a:t>Reconnaissance mutuelle</a:t>
            </a:r>
          </a:p>
          <a:p>
            <a:pPr marL="101600" indent="0">
              <a:buNone/>
            </a:pPr>
            <a:r>
              <a:rPr lang="fr-FR" dirty="0">
                <a:latin typeface="Aptos" panose="020B0004020202020204" pitchFamily="34" charset="0"/>
              </a:rPr>
              <a:t>Les labels, certificats et attestations de qualifications professionnelles d’autres États membres doivent être pris en compte.</a:t>
            </a:r>
            <a:endParaRPr lang="en-US" dirty="0">
              <a:latin typeface="Aptos" panose="020B0004020202020204" pitchFamily="34" charset="0"/>
            </a:endParaRPr>
          </a:p>
          <a:p>
            <a:pPr marL="101600" indent="0">
              <a:buNone/>
            </a:pPr>
            <a:r>
              <a:rPr lang="fr-FR" dirty="0">
                <a:latin typeface="Aptos" panose="020B0004020202020204" pitchFamily="34" charset="0"/>
              </a:rPr>
              <a:t>Les </a:t>
            </a:r>
            <a:r>
              <a:rPr lang="fr-FR" b="1" dirty="0">
                <a:solidFill>
                  <a:schemeClr val="tx2"/>
                </a:solidFill>
                <a:latin typeface="Aptos" panose="020B0004020202020204" pitchFamily="34" charset="0"/>
              </a:rPr>
              <a:t>qualifications équivalentes </a:t>
            </a:r>
            <a:r>
              <a:rPr lang="fr-FR" dirty="0">
                <a:latin typeface="Aptos" panose="020B0004020202020204" pitchFamily="34" charset="0"/>
              </a:rPr>
              <a:t>doivent être reconnues lors de l’évaluation du respect des critères.</a:t>
            </a:r>
            <a:endParaRPr lang="de-DE" dirty="0">
              <a:latin typeface="Aptos" panose="020B00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itel 1">
            <a:extLst>
              <a:ext uri="{FF2B5EF4-FFF2-40B4-BE49-F238E27FC236}">
                <a16:creationId xmlns:a16="http://schemas.microsoft.com/office/drawing/2014/main" id="{7B38AD60-2FCB-2DF9-E043-3B834B7913BC}"/>
              </a:ext>
            </a:extLst>
          </p:cNvPr>
          <p:cNvSpPr>
            <a:spLocks noGrp="1"/>
          </p:cNvSpPr>
          <p:nvPr>
            <p:ph type="title"/>
          </p:nvPr>
        </p:nvSpPr>
        <p:spPr>
          <a:xfrm>
            <a:off x="594359" y="557512"/>
            <a:ext cx="9079209" cy="1593507"/>
          </a:xfrm>
        </p:spPr>
        <p:txBody>
          <a:bodyPr/>
          <a:lstStyle/>
          <a:p>
            <a:r>
              <a:rPr lang="fr-FR" dirty="0">
                <a:latin typeface="Aptos Serif" panose="02020604070405020304" pitchFamily="18" charset="0"/>
                <a:cs typeface="Aptos Serif" panose="02020604070405020304" pitchFamily="18" charset="0"/>
              </a:rPr>
              <a:t>Directives de l’UE sur les marchés publics 2014 - Conditions-cadres importantes</a:t>
            </a:r>
            <a:endParaRPr lang="de-DE" dirty="0">
              <a:latin typeface="Aptos Serif" panose="02020604070405020304" pitchFamily="18" charset="0"/>
              <a:cs typeface="Aptos Serif" panose="02020604070405020304" pitchFamily="18" charset="0"/>
            </a:endParaRPr>
          </a:p>
        </p:txBody>
      </p:sp>
      <p:sp>
        <p:nvSpPr>
          <p:cNvPr id="7" name="Rectangle 2">
            <a:extLst>
              <a:ext uri="{FF2B5EF4-FFF2-40B4-BE49-F238E27FC236}">
                <a16:creationId xmlns:a16="http://schemas.microsoft.com/office/drawing/2014/main" id="{4E6D438A-55D6-61F4-D357-2EA2A021FD57}"/>
              </a:ext>
            </a:extLst>
          </p:cNvPr>
          <p:cNvSpPr>
            <a:spLocks noGrp="1" noChangeArrowheads="1"/>
          </p:cNvSpPr>
          <p:nvPr>
            <p:ph type="body" idx="1"/>
          </p:nvPr>
        </p:nvSpPr>
        <p:spPr bwMode="auto">
          <a:xfrm>
            <a:off x="594359" y="2843516"/>
            <a:ext cx="1094211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71463" indent="-271463">
              <a:spcBef>
                <a:spcPts val="1000"/>
              </a:spcBef>
              <a:buFont typeface="Arial" pitchFamily="34" charset="0"/>
              <a:buChar char="•"/>
            </a:pPr>
            <a:r>
              <a:rPr lang="fr-FR" sz="2000" b="0" noProof="0" dirty="0">
                <a:solidFill>
                  <a:schemeClr val="tx1"/>
                </a:solidFill>
                <a:latin typeface="Aptos" panose="020B0004020202020204" pitchFamily="34" charset="0"/>
              </a:rPr>
              <a:t>Aptitude à fixer des </a:t>
            </a:r>
            <a:r>
              <a:rPr lang="fr-FR" sz="2000" b="0" noProof="0" dirty="0">
                <a:solidFill>
                  <a:schemeClr val="tx2"/>
                </a:solidFill>
                <a:latin typeface="Aptos" panose="020B0004020202020204" pitchFamily="34" charset="0"/>
              </a:rPr>
              <a:t>processus et méthodes de production</a:t>
            </a:r>
          </a:p>
          <a:p>
            <a:pPr marL="271463" indent="-271463">
              <a:spcBef>
                <a:spcPts val="1000"/>
              </a:spcBef>
              <a:buFont typeface="Arial" pitchFamily="34" charset="0"/>
              <a:buChar char="•"/>
            </a:pPr>
            <a:r>
              <a:rPr lang="fr-FR" altLang="de-DE" sz="2000" b="0" dirty="0">
                <a:solidFill>
                  <a:schemeClr val="tx1"/>
                </a:solidFill>
                <a:latin typeface="Aptos" panose="020B0004020202020204" pitchFamily="34" charset="0"/>
              </a:rPr>
              <a:t>Respect des </a:t>
            </a:r>
            <a:r>
              <a:rPr lang="fr-FR" altLang="de-DE" sz="2000" b="0" dirty="0">
                <a:solidFill>
                  <a:schemeClr val="tx2"/>
                </a:solidFill>
                <a:latin typeface="Aptos" panose="020B0004020202020204" pitchFamily="34" charset="0"/>
              </a:rPr>
              <a:t>normes fondamentales</a:t>
            </a:r>
            <a:r>
              <a:rPr lang="fr-FR" altLang="de-DE" sz="2000" b="0" dirty="0">
                <a:solidFill>
                  <a:schemeClr val="tx1"/>
                </a:solidFill>
                <a:latin typeface="Aptos" panose="020B0004020202020204" pitchFamily="34" charset="0"/>
              </a:rPr>
              <a:t> du travail de l’OIT et des principes du </a:t>
            </a:r>
            <a:r>
              <a:rPr lang="fr-FR" altLang="de-DE" sz="2000" b="0" dirty="0">
                <a:solidFill>
                  <a:schemeClr val="tx2"/>
                </a:solidFill>
                <a:latin typeface="Aptos" panose="020B0004020202020204" pitchFamily="34" charset="0"/>
              </a:rPr>
              <a:t>commerce équitable</a:t>
            </a:r>
            <a:endParaRPr lang="de-DE" altLang="de-DE" sz="2000" b="0" dirty="0">
              <a:solidFill>
                <a:schemeClr val="tx2"/>
              </a:solidFill>
              <a:latin typeface="Aptos" panose="020B0004020202020204" pitchFamily="34" charset="0"/>
            </a:endParaRPr>
          </a:p>
          <a:p>
            <a:pPr marL="271463" indent="-271463">
              <a:spcBef>
                <a:spcPts val="1000"/>
              </a:spcBef>
              <a:buFont typeface="Arial" pitchFamily="34" charset="0"/>
              <a:buChar char="•"/>
            </a:pPr>
            <a:r>
              <a:rPr lang="fr-FR" sz="2000" b="0" dirty="0">
                <a:solidFill>
                  <a:schemeClr val="tx1"/>
                </a:solidFill>
                <a:latin typeface="Aptos" panose="020B0004020202020204" pitchFamily="34" charset="0"/>
              </a:rPr>
              <a:t>Utilisation étendue des </a:t>
            </a:r>
            <a:r>
              <a:rPr lang="fr-FR" sz="2000" b="0" dirty="0">
                <a:solidFill>
                  <a:schemeClr val="tx2"/>
                </a:solidFill>
                <a:latin typeface="Aptos" panose="020B0004020202020204" pitchFamily="34" charset="0"/>
              </a:rPr>
              <a:t>systèmes de gestion environnementale</a:t>
            </a:r>
            <a:endParaRPr lang="en-IE" sz="2000" b="0" dirty="0">
              <a:solidFill>
                <a:schemeClr val="tx2"/>
              </a:solidFill>
              <a:latin typeface="Aptos" panose="020B0004020202020204" pitchFamily="34" charset="0"/>
            </a:endParaRPr>
          </a:p>
          <a:p>
            <a:pPr marL="271463" indent="-271463">
              <a:spcBef>
                <a:spcPts val="1000"/>
              </a:spcBef>
              <a:buFont typeface="Arial" pitchFamily="34" charset="0"/>
              <a:buChar char="•"/>
            </a:pPr>
            <a:r>
              <a:rPr lang="fr-FR" sz="2000" b="0" dirty="0">
                <a:solidFill>
                  <a:schemeClr val="tx1"/>
                </a:solidFill>
                <a:latin typeface="Aptos" panose="020B0004020202020204" pitchFamily="34" charset="0"/>
              </a:rPr>
              <a:t>Utilisation étendue des </a:t>
            </a:r>
            <a:r>
              <a:rPr lang="fr-FR" sz="2000" b="0" dirty="0">
                <a:solidFill>
                  <a:schemeClr val="tx2"/>
                </a:solidFill>
                <a:latin typeface="Aptos" panose="020B0004020202020204" pitchFamily="34" charset="0"/>
              </a:rPr>
              <a:t>labels écologiques </a:t>
            </a:r>
            <a:r>
              <a:rPr lang="fr-FR" sz="2000" b="0" dirty="0">
                <a:solidFill>
                  <a:schemeClr val="tx1"/>
                </a:solidFill>
                <a:latin typeface="Aptos" panose="020B0004020202020204" pitchFamily="34" charset="0"/>
              </a:rPr>
              <a:t>pour les spécifications et la conformité</a:t>
            </a:r>
          </a:p>
          <a:p>
            <a:pPr marL="271463" indent="-271463">
              <a:spcBef>
                <a:spcPts val="1000"/>
              </a:spcBef>
              <a:buFont typeface="Arial" pitchFamily="34" charset="0"/>
              <a:buChar char="•"/>
            </a:pPr>
            <a:r>
              <a:rPr lang="fr-FR" sz="2000" b="0" dirty="0">
                <a:solidFill>
                  <a:schemeClr val="tx1"/>
                </a:solidFill>
                <a:latin typeface="Aptos" panose="020B0004020202020204" pitchFamily="34" charset="0"/>
              </a:rPr>
              <a:t>Prise en compte des </a:t>
            </a:r>
            <a:r>
              <a:rPr lang="fr-FR" sz="2000" b="0" dirty="0">
                <a:solidFill>
                  <a:schemeClr val="tx2"/>
                </a:solidFill>
                <a:latin typeface="Aptos" panose="020B0004020202020204" pitchFamily="34" charset="0"/>
              </a:rPr>
              <a:t>coûts du cycle de vie</a:t>
            </a:r>
            <a:r>
              <a:rPr lang="en-IE" sz="2000" b="0" dirty="0">
                <a:solidFill>
                  <a:schemeClr val="tx2"/>
                </a:solidFill>
                <a:latin typeface="Aptos" panose="020B0004020202020204" pitchFamily="34" charset="0"/>
              </a:rPr>
              <a:t> </a:t>
            </a:r>
          </a:p>
          <a:p>
            <a:pPr marL="271463" indent="-271463">
              <a:spcBef>
                <a:spcPts val="1000"/>
              </a:spcBef>
              <a:buFont typeface="Arial" pitchFamily="34" charset="0"/>
              <a:buChar char="•"/>
            </a:pPr>
            <a:r>
              <a:rPr lang="fr-FR" sz="2000" b="0" dirty="0">
                <a:solidFill>
                  <a:schemeClr val="tx1"/>
                </a:solidFill>
                <a:latin typeface="Aptos" panose="020B0004020202020204" pitchFamily="34" charset="0"/>
              </a:rPr>
              <a:t>Possibilité de refuser des offres qui ne respectent pas les </a:t>
            </a:r>
            <a:r>
              <a:rPr lang="fr-FR" sz="2000" b="0" dirty="0">
                <a:solidFill>
                  <a:schemeClr val="tx2"/>
                </a:solidFill>
                <a:latin typeface="Aptos" panose="020B0004020202020204" pitchFamily="34" charset="0"/>
              </a:rPr>
              <a:t>obligations environnementales et sociales.</a:t>
            </a:r>
            <a:endParaRPr lang="en-IE" sz="2000" b="0" dirty="0">
              <a:solidFill>
                <a:schemeClr val="tx2"/>
              </a:solidFill>
              <a:latin typeface="Aptos" panose="020B00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4" name="Titel 1">
            <a:extLst>
              <a:ext uri="{FF2B5EF4-FFF2-40B4-BE49-F238E27FC236}">
                <a16:creationId xmlns:a16="http://schemas.microsoft.com/office/drawing/2014/main" id="{CE466B95-8CCF-FF38-5AB3-83F547F17BF7}"/>
              </a:ext>
            </a:extLst>
          </p:cNvPr>
          <p:cNvSpPr>
            <a:spLocks noGrp="1"/>
          </p:cNvSpPr>
          <p:nvPr>
            <p:ph type="title"/>
          </p:nvPr>
        </p:nvSpPr>
        <p:spPr>
          <a:xfrm>
            <a:off x="594359" y="438186"/>
            <a:ext cx="7746752" cy="1593507"/>
          </a:xfrm>
        </p:spPr>
        <p:txBody>
          <a:bodyPr/>
          <a:lstStyle/>
          <a:p>
            <a:r>
              <a:rPr lang="fr-FR" noProof="0" dirty="0">
                <a:latin typeface="Aptos Serif" panose="02020604070405020304" pitchFamily="18" charset="0"/>
                <a:cs typeface="Aptos Serif" panose="02020604070405020304" pitchFamily="18" charset="0"/>
              </a:rPr>
              <a:t>Directives d’approvisionnement–Spécifications techniques</a:t>
            </a:r>
          </a:p>
        </p:txBody>
      </p:sp>
      <p:sp>
        <p:nvSpPr>
          <p:cNvPr id="7" name="Rectangle 2">
            <a:extLst>
              <a:ext uri="{FF2B5EF4-FFF2-40B4-BE49-F238E27FC236}">
                <a16:creationId xmlns:a16="http://schemas.microsoft.com/office/drawing/2014/main" id="{848F78A4-ACDE-3F75-C02F-51138F7933C7}"/>
              </a:ext>
            </a:extLst>
          </p:cNvPr>
          <p:cNvSpPr>
            <a:spLocks noGrp="1" noChangeArrowheads="1"/>
          </p:cNvSpPr>
          <p:nvPr>
            <p:ph type="body" idx="1"/>
          </p:nvPr>
        </p:nvSpPr>
        <p:spPr bwMode="auto">
          <a:xfrm>
            <a:off x="594359" y="2880215"/>
            <a:ext cx="10716643" cy="319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71463" indent="-271463">
              <a:spcBef>
                <a:spcPts val="1000"/>
              </a:spcBef>
              <a:buFont typeface="Arial" pitchFamily="34" charset="0"/>
              <a:buChar char="•"/>
            </a:pPr>
            <a:r>
              <a:rPr lang="fr-FR" sz="2000" b="0" dirty="0">
                <a:solidFill>
                  <a:srgbClr val="3F3F3F"/>
                </a:solidFill>
                <a:latin typeface="Aptos" panose="020B0004020202020204" pitchFamily="34" charset="0"/>
              </a:rPr>
              <a:t>Les spécifications techniques font référence à une description détaillée des exigences et des caractéristiques qu’un produit ou service doit satisfaire pour répondre aux besoins du pouvoir adjudicateur.</a:t>
            </a:r>
            <a:endParaRPr lang="en-US" sz="2000" b="0" dirty="0">
              <a:solidFill>
                <a:srgbClr val="3F3F3F"/>
              </a:solidFill>
              <a:latin typeface="Aptos" panose="020B0004020202020204" pitchFamily="34" charset="0"/>
            </a:endParaRPr>
          </a:p>
          <a:p>
            <a:pPr marL="271463" indent="-271463">
              <a:spcBef>
                <a:spcPts val="1000"/>
              </a:spcBef>
              <a:buFont typeface="Arial" pitchFamily="34" charset="0"/>
              <a:buChar char="•"/>
            </a:pPr>
            <a:r>
              <a:rPr lang="fr-FR" sz="2000" b="0" dirty="0">
                <a:solidFill>
                  <a:srgbClr val="3F3F3F"/>
                </a:solidFill>
                <a:latin typeface="Aptos" panose="020B0004020202020204" pitchFamily="34" charset="0"/>
              </a:rPr>
              <a:t>Il s’agit d’exigences minimales que toutes les offres doivent respecter, par exemple « Les produits doivent provenir de l’agriculture biologique ».</a:t>
            </a:r>
            <a:endParaRPr lang="en-US" sz="2000" b="0" dirty="0">
              <a:solidFill>
                <a:srgbClr val="3F3F3F"/>
              </a:solidFill>
              <a:latin typeface="Aptos" panose="020B0004020202020204" pitchFamily="34" charset="0"/>
            </a:endParaRPr>
          </a:p>
          <a:p>
            <a:pPr marL="271463" indent="-271463">
              <a:spcBef>
                <a:spcPts val="1000"/>
              </a:spcBef>
              <a:buFont typeface="Arial" pitchFamily="34" charset="0"/>
              <a:buChar char="•"/>
            </a:pPr>
            <a:r>
              <a:rPr lang="fr-FR" sz="2000" b="0" dirty="0">
                <a:solidFill>
                  <a:srgbClr val="3F3F3F"/>
                </a:solidFill>
                <a:latin typeface="Aptos" panose="020B0004020202020204" pitchFamily="34" charset="0"/>
              </a:rPr>
              <a:t>Les offres qui ne sont pas conformes aux spécifications techniques doivent être rejetées.</a:t>
            </a:r>
            <a:endParaRPr lang="en-US" sz="2000" b="0" dirty="0">
              <a:solidFill>
                <a:srgbClr val="3F3F3F"/>
              </a:solidFill>
              <a:latin typeface="Aptos" panose="020B0004020202020204" pitchFamily="34" charset="0"/>
            </a:endParaRPr>
          </a:p>
          <a:p>
            <a:pPr marL="271463" indent="-271463">
              <a:spcBef>
                <a:spcPts val="1000"/>
              </a:spcBef>
              <a:buFont typeface="Arial" pitchFamily="34" charset="0"/>
              <a:buChar char="•"/>
            </a:pPr>
            <a:r>
              <a:rPr lang="fr-FR" sz="2000" b="0" dirty="0">
                <a:solidFill>
                  <a:srgbClr val="3F3F3F"/>
                </a:solidFill>
                <a:latin typeface="Aptos" panose="020B0004020202020204" pitchFamily="34" charset="0"/>
              </a:rPr>
              <a:t>Elles peuvent être formulées de différentes manières, y compris des spécifications de performance, de conception ou fonctionnelles. </a:t>
            </a:r>
            <a:endParaRPr lang="en-US" sz="2000" b="0" dirty="0">
              <a:solidFill>
                <a:srgbClr val="3F3F3F"/>
              </a:solidFill>
              <a:latin typeface="Aptos" panose="020B0004020202020204" pitchFamily="34" charset="0"/>
            </a:endParaRPr>
          </a:p>
          <a:p>
            <a:pPr marL="271463" indent="-271463">
              <a:spcBef>
                <a:spcPts val="1000"/>
              </a:spcBef>
              <a:buFont typeface="Arial" pitchFamily="34" charset="0"/>
              <a:buChar char="•"/>
            </a:pPr>
            <a:r>
              <a:rPr lang="fr-FR" sz="2000" b="0" dirty="0">
                <a:solidFill>
                  <a:srgbClr val="3F3F3F"/>
                </a:solidFill>
                <a:latin typeface="Aptos" panose="020B0004020202020204" pitchFamily="34" charset="0"/>
              </a:rPr>
              <a:t>Les spécifications peuvent concerner n’importe quelle phase du cycle de vie, par exemple les méthodes de production.</a:t>
            </a:r>
            <a:endParaRPr lang="en-US" sz="2000" b="0" dirty="0">
              <a:solidFill>
                <a:srgbClr val="3F3F3F"/>
              </a:solidFill>
              <a:latin typeface="Aptos" panose="020B00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4" name="Titel 1">
            <a:extLst>
              <a:ext uri="{FF2B5EF4-FFF2-40B4-BE49-F238E27FC236}">
                <a16:creationId xmlns:a16="http://schemas.microsoft.com/office/drawing/2014/main" id="{72A15F53-B797-2AF7-DEC1-DB7561185FAD}"/>
              </a:ext>
            </a:extLst>
          </p:cNvPr>
          <p:cNvSpPr>
            <a:spLocks noGrp="1"/>
          </p:cNvSpPr>
          <p:nvPr>
            <p:ph type="title"/>
          </p:nvPr>
        </p:nvSpPr>
        <p:spPr>
          <a:xfrm>
            <a:off x="594359" y="498198"/>
            <a:ext cx="9655427" cy="1593507"/>
          </a:xfrm>
        </p:spPr>
        <p:txBody>
          <a:bodyPr/>
          <a:lstStyle/>
          <a:p>
            <a:r>
              <a:rPr lang="fr-FR" noProof="0" dirty="0">
                <a:latin typeface="Aptos Serif" panose="02020604070405020304" pitchFamily="18" charset="0"/>
                <a:cs typeface="Aptos Serif" panose="02020604070405020304" pitchFamily="18" charset="0"/>
              </a:rPr>
              <a:t>Directives d’approvisionnement </a:t>
            </a:r>
            <a:r>
              <a:rPr lang="fr-FR" dirty="0">
                <a:latin typeface="Aptos Serif" panose="02020604070405020304" pitchFamily="18" charset="0"/>
                <a:cs typeface="Aptos Serif" panose="02020604070405020304" pitchFamily="18" charset="0"/>
              </a:rPr>
              <a:t>S</a:t>
            </a:r>
            <a:r>
              <a:rPr lang="fr-FR" noProof="0" dirty="0">
                <a:latin typeface="Aptos Serif" panose="02020604070405020304" pitchFamily="18" charset="0"/>
                <a:cs typeface="Aptos Serif" panose="02020604070405020304" pitchFamily="18" charset="0"/>
              </a:rPr>
              <a:t>élection et exclusion</a:t>
            </a:r>
          </a:p>
        </p:txBody>
      </p:sp>
      <p:sp>
        <p:nvSpPr>
          <p:cNvPr id="7" name="Rectangle 2">
            <a:extLst>
              <a:ext uri="{FF2B5EF4-FFF2-40B4-BE49-F238E27FC236}">
                <a16:creationId xmlns:a16="http://schemas.microsoft.com/office/drawing/2014/main" id="{B4D06DED-0203-5F04-C6AC-7D9A2E94B8FC}"/>
              </a:ext>
            </a:extLst>
          </p:cNvPr>
          <p:cNvSpPr>
            <a:spLocks noGrp="1" noChangeArrowheads="1"/>
          </p:cNvSpPr>
          <p:nvPr>
            <p:ph type="body" idx="1"/>
          </p:nvPr>
        </p:nvSpPr>
        <p:spPr bwMode="auto">
          <a:xfrm>
            <a:off x="594359" y="2553370"/>
            <a:ext cx="10704117" cy="318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71463" indent="-271463">
              <a:spcBef>
                <a:spcPts val="400"/>
              </a:spcBef>
              <a:spcAft>
                <a:spcPts val="600"/>
              </a:spcAft>
              <a:buFont typeface="Arial" pitchFamily="34" charset="0"/>
              <a:buChar char="•"/>
            </a:pPr>
            <a:r>
              <a:rPr lang="fr-FR" sz="2000" b="0" dirty="0">
                <a:solidFill>
                  <a:srgbClr val="3F3F3F"/>
                </a:solidFill>
                <a:latin typeface="Aptos" panose="020B0004020202020204" pitchFamily="34" charset="0"/>
              </a:rPr>
              <a:t>Les motifs d’exclusion des soumissionnaires sont liés à de graves infractions ou problèmes passés, tels que la violation de la législation ou le non-paiement d’impôts ou de cotisations de sécurité sociale.</a:t>
            </a:r>
            <a:endParaRPr lang="en-US" sz="2000" b="0" dirty="0">
              <a:solidFill>
                <a:srgbClr val="3F3F3F"/>
              </a:solidFill>
              <a:latin typeface="Aptos" panose="020B0004020202020204" pitchFamily="34" charset="0"/>
            </a:endParaRPr>
          </a:p>
          <a:p>
            <a:pPr marL="271463" indent="-271463">
              <a:spcBef>
                <a:spcPts val="400"/>
              </a:spcBef>
              <a:spcAft>
                <a:spcPts val="600"/>
              </a:spcAft>
              <a:buFont typeface="Arial" pitchFamily="34" charset="0"/>
              <a:buChar char="•"/>
            </a:pPr>
            <a:r>
              <a:rPr lang="fr-FR" sz="2000" b="0" dirty="0">
                <a:solidFill>
                  <a:srgbClr val="3F3F3F"/>
                </a:solidFill>
                <a:latin typeface="Aptos" panose="020B0004020202020204" pitchFamily="34" charset="0"/>
              </a:rPr>
              <a:t>Vous pouvez faire référence au non-respect, par exemple, des lois environnementales en vigueur.</a:t>
            </a:r>
            <a:endParaRPr lang="en-US" sz="2000" b="0" dirty="0">
              <a:solidFill>
                <a:srgbClr val="3F3F3F"/>
              </a:solidFill>
              <a:latin typeface="Aptos" panose="020B0004020202020204" pitchFamily="34" charset="0"/>
            </a:endParaRPr>
          </a:p>
          <a:p>
            <a:pPr marL="271463" indent="-271463">
              <a:spcBef>
                <a:spcPts val="400"/>
              </a:spcBef>
              <a:spcAft>
                <a:spcPts val="600"/>
              </a:spcAft>
              <a:buFont typeface="Arial" pitchFamily="34" charset="0"/>
              <a:buChar char="•"/>
            </a:pPr>
            <a:r>
              <a:rPr lang="en-US" sz="2000" b="0" dirty="0">
                <a:solidFill>
                  <a:srgbClr val="3F3F3F"/>
                </a:solidFill>
                <a:latin typeface="Aptos" panose="020B0004020202020204" pitchFamily="34" charset="0"/>
              </a:rPr>
              <a:t> </a:t>
            </a:r>
            <a:r>
              <a:rPr lang="fr-FR" sz="2000" b="0" dirty="0">
                <a:solidFill>
                  <a:srgbClr val="3F3F3F"/>
                </a:solidFill>
                <a:latin typeface="Aptos" panose="020B0004020202020204" pitchFamily="34" charset="0"/>
              </a:rPr>
              <a:t>Les critères de sélection permettent de déterminer quelles entreprises ont la capacité technique et professionnelle d’exécuter un marché.</a:t>
            </a:r>
          </a:p>
          <a:p>
            <a:pPr marL="271463" indent="-271463">
              <a:spcBef>
                <a:spcPts val="400"/>
              </a:spcBef>
              <a:spcAft>
                <a:spcPts val="600"/>
              </a:spcAft>
              <a:buFont typeface="Arial" pitchFamily="34" charset="0"/>
              <a:buChar char="•"/>
            </a:pPr>
            <a:r>
              <a:rPr lang="fr-FR" sz="2000" b="0" dirty="0">
                <a:solidFill>
                  <a:srgbClr val="3F3F3F"/>
                </a:solidFill>
                <a:latin typeface="Aptos" panose="020B0004020202020204" pitchFamily="34" charset="0"/>
              </a:rPr>
              <a:t>L’exclusion et la sélection doivent être proportionnées et fondées sur des critères prédéfinis.</a:t>
            </a:r>
          </a:p>
          <a:p>
            <a:pPr marL="271463" indent="-271463">
              <a:spcAft>
                <a:spcPts val="600"/>
              </a:spcAft>
              <a:buFont typeface="Arial" pitchFamily="34" charset="0"/>
              <a:buChar char="•"/>
            </a:pPr>
            <a:endParaRPr lang="en-US" sz="2000" b="0" dirty="0">
              <a:solidFill>
                <a:srgbClr val="3F3F3F"/>
              </a:solidFill>
              <a:latin typeface="Aptos" panose="020B00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4" name="Titel 1">
            <a:extLst>
              <a:ext uri="{FF2B5EF4-FFF2-40B4-BE49-F238E27FC236}">
                <a16:creationId xmlns:a16="http://schemas.microsoft.com/office/drawing/2014/main" id="{5FCA0F72-961B-F38F-3DD9-383CE4689B70}"/>
              </a:ext>
            </a:extLst>
          </p:cNvPr>
          <p:cNvSpPr>
            <a:spLocks noGrp="1"/>
          </p:cNvSpPr>
          <p:nvPr>
            <p:ph type="title"/>
          </p:nvPr>
        </p:nvSpPr>
        <p:spPr>
          <a:xfrm>
            <a:off x="594359" y="471147"/>
            <a:ext cx="9251389" cy="1593507"/>
          </a:xfrm>
        </p:spPr>
        <p:txBody>
          <a:bodyPr/>
          <a:lstStyle/>
          <a:p>
            <a:r>
              <a:rPr lang="fr-FR" noProof="0" dirty="0">
                <a:latin typeface="Aptos Serif" panose="02020604070405020304" pitchFamily="18" charset="0"/>
                <a:cs typeface="Aptos Serif" panose="02020604070405020304" pitchFamily="18" charset="0"/>
              </a:rPr>
              <a:t>Directives d’approvisionnement– Critères d’attribution</a:t>
            </a:r>
          </a:p>
        </p:txBody>
      </p:sp>
      <p:sp>
        <p:nvSpPr>
          <p:cNvPr id="7" name="Rectangle 2">
            <a:extLst>
              <a:ext uri="{FF2B5EF4-FFF2-40B4-BE49-F238E27FC236}">
                <a16:creationId xmlns:a16="http://schemas.microsoft.com/office/drawing/2014/main" id="{6E89D84E-4E3F-AAB2-52EB-032AF3FF936E}"/>
              </a:ext>
            </a:extLst>
          </p:cNvPr>
          <p:cNvSpPr>
            <a:spLocks noGrp="1" noChangeArrowheads="1"/>
          </p:cNvSpPr>
          <p:nvPr>
            <p:ph type="body" idx="1"/>
          </p:nvPr>
        </p:nvSpPr>
        <p:spPr bwMode="auto">
          <a:xfrm>
            <a:off x="594359" y="2696999"/>
            <a:ext cx="10854429"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71463" indent="-271463">
              <a:spcAft>
                <a:spcPts val="600"/>
              </a:spcAft>
              <a:buFont typeface="Arial" pitchFamily="34" charset="0"/>
              <a:buChar char="•"/>
            </a:pPr>
            <a:r>
              <a:rPr lang="fr-FR" sz="2000" b="0" dirty="0">
                <a:solidFill>
                  <a:srgbClr val="3F3F3F"/>
                </a:solidFill>
                <a:latin typeface="Aptos" panose="020B0004020202020204" pitchFamily="34" charset="0"/>
              </a:rPr>
              <a:t>Les marchés sont attribués sur la base de l’offre « économiquement la plus avantageuse » (MEAT).</a:t>
            </a:r>
            <a:endParaRPr lang="en-US" sz="2000" b="0" dirty="0">
              <a:solidFill>
                <a:srgbClr val="3F3F3F"/>
              </a:solidFill>
              <a:latin typeface="Aptos" panose="020B0004020202020204" pitchFamily="34" charset="0"/>
            </a:endParaRPr>
          </a:p>
          <a:p>
            <a:pPr marL="271463" indent="-271463">
              <a:spcAft>
                <a:spcPts val="600"/>
              </a:spcAft>
              <a:buFont typeface="Arial" pitchFamily="34" charset="0"/>
              <a:buChar char="•"/>
            </a:pPr>
            <a:r>
              <a:rPr lang="fr-FR" sz="2000" b="0" dirty="0">
                <a:solidFill>
                  <a:srgbClr val="3F3F3F"/>
                </a:solidFill>
                <a:latin typeface="Aptos" panose="020B0004020202020204" pitchFamily="34" charset="0"/>
              </a:rPr>
              <a:t>Cela permet au pouvoir adjudicateur de définir une combinaison de critères de coût et de qualité, y compris les caractéristiques environnementales dans la mesure où elles sont liées à l’objet du marché.</a:t>
            </a:r>
            <a:endParaRPr lang="en-US" sz="2000" b="0" dirty="0">
              <a:solidFill>
                <a:srgbClr val="3F3F3F"/>
              </a:solidFill>
              <a:latin typeface="Aptos" panose="020B0004020202020204" pitchFamily="34" charset="0"/>
            </a:endParaRPr>
          </a:p>
          <a:p>
            <a:pPr marL="271463" indent="-271463">
              <a:spcAft>
                <a:spcPts val="600"/>
              </a:spcAft>
              <a:buFont typeface="Arial" pitchFamily="34" charset="0"/>
              <a:buChar char="•"/>
            </a:pPr>
            <a:r>
              <a:rPr lang="fr-FR" sz="2000" b="0" dirty="0">
                <a:solidFill>
                  <a:srgbClr val="3F3F3F"/>
                </a:solidFill>
                <a:latin typeface="Aptos" panose="020B0004020202020204" pitchFamily="34" charset="0"/>
              </a:rPr>
              <a:t>Un calcul du coût du cycle de vie (LCC) peut être appliqué, y compris les coûts liés aux effets environnementaux externes (par exemple, les émissions de gaz à effet de serre).</a:t>
            </a:r>
            <a:endParaRPr lang="en-US" sz="2000" b="0" dirty="0">
              <a:solidFill>
                <a:srgbClr val="3F3F3F"/>
              </a:solidFill>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solidFill>
                  <a:schemeClr val="dk1"/>
                </a:solidFill>
                <a:latin typeface="Aptos Serif" panose="02020604070405020304" pitchFamily="18" charset="0"/>
                <a:ea typeface="Arial"/>
                <a:cs typeface="Aptos Serif" panose="02020604070405020304" pitchFamily="18" charset="0"/>
                <a:sym typeface="Arial"/>
              </a:rPr>
              <a:t>Agenda</a:t>
            </a:r>
            <a:endParaRPr dirty="0">
              <a:latin typeface="Aptos Serif" panose="02020604070405020304" pitchFamily="18" charset="0"/>
              <a:cs typeface="Aptos Serif" panose="02020604070405020304" pitchFamily="18" charset="0"/>
            </a:endParaRPr>
          </a:p>
        </p:txBody>
      </p:sp>
      <p:sp>
        <p:nvSpPr>
          <p:cNvPr id="112" name="Google Shape;112;p6"/>
          <p:cNvSpPr txBox="1">
            <a:spLocks noGrp="1"/>
          </p:cNvSpPr>
          <p:nvPr>
            <p:ph type="body" idx="1"/>
          </p:nvPr>
        </p:nvSpPr>
        <p:spPr>
          <a:xfrm>
            <a:off x="594359" y="2281918"/>
            <a:ext cx="10115682" cy="3708517"/>
          </a:xfrm>
          <a:prstGeom prst="rect">
            <a:avLst/>
          </a:prstGeom>
          <a:noFill/>
          <a:ln>
            <a:noFill/>
          </a:ln>
        </p:spPr>
        <p:txBody>
          <a:bodyPr spcFirstLastPara="1" wrap="square" lIns="0" tIns="228600" rIns="0" bIns="0" anchor="t" anchorCtr="0">
            <a:normAutofit/>
          </a:bodyPr>
          <a:lstStyle/>
          <a:p>
            <a:pPr marL="228600" lvl="0" indent="0" algn="l" rtl="0">
              <a:lnSpc>
                <a:spcPct val="80000"/>
              </a:lnSpc>
              <a:spcBef>
                <a:spcPts val="2200"/>
              </a:spcBef>
              <a:spcAft>
                <a:spcPts val="0"/>
              </a:spcAft>
              <a:buSzPts val="2400"/>
            </a:pPr>
            <a:r>
              <a:rPr lang="fr-FR" noProof="0" dirty="0">
                <a:solidFill>
                  <a:srgbClr val="AFC740"/>
                </a:solidFill>
                <a:latin typeface="Aptos" panose="020B0004020202020204" pitchFamily="34" charset="0"/>
              </a:rPr>
              <a:t>Les bases des achats durables</a:t>
            </a:r>
            <a:endParaRPr lang="fr-FR" noProof="0" dirty="0">
              <a:latin typeface="Aptos" panose="020B0004020202020204" pitchFamily="34" charset="0"/>
            </a:endParaRPr>
          </a:p>
          <a:p>
            <a:pPr marL="685800" indent="-457200">
              <a:buFont typeface="+mj-lt"/>
              <a:buAutoNum type="arabicPeriod"/>
            </a:pPr>
            <a:r>
              <a:rPr lang="fr-FR" dirty="0">
                <a:latin typeface="Aptos" panose="020B0004020202020204" pitchFamily="34" charset="0"/>
              </a:rPr>
              <a:t>Introduction</a:t>
            </a:r>
          </a:p>
          <a:p>
            <a:pPr marL="685800" indent="-457200">
              <a:buFont typeface="+mj-lt"/>
              <a:buAutoNum type="arabicPeriod"/>
            </a:pPr>
            <a:r>
              <a:rPr lang="fr-FR" dirty="0">
                <a:latin typeface="Aptos" panose="020B0004020202020204" pitchFamily="34" charset="0"/>
              </a:rPr>
              <a:t>Principaux instruments juridiques au niveau de l’UE</a:t>
            </a:r>
          </a:p>
          <a:p>
            <a:pPr marL="685800" indent="-457200">
              <a:buFont typeface="+mj-lt"/>
              <a:buAutoNum type="arabicPeriod"/>
            </a:pPr>
            <a:r>
              <a:rPr lang="fr-FR" dirty="0">
                <a:latin typeface="Aptos" panose="020B0004020202020204" pitchFamily="34" charset="0"/>
              </a:rPr>
              <a:t>Intégration de la durabilité dans l’approvisionnement</a:t>
            </a:r>
          </a:p>
          <a:p>
            <a:pPr marL="685800" indent="-457200">
              <a:buFont typeface="+mj-lt"/>
              <a:buAutoNum type="arabicPeriod"/>
            </a:pPr>
            <a:r>
              <a:rPr lang="fr-FR" dirty="0">
                <a:latin typeface="Aptos" panose="020B0004020202020204" pitchFamily="34" charset="0"/>
              </a:rPr>
              <a:t>Exercice pratique</a:t>
            </a:r>
          </a:p>
          <a:p>
            <a:pPr marL="685800" indent="-457200">
              <a:buFont typeface="+mj-lt"/>
              <a:buAutoNum type="arabicPeriod"/>
            </a:pPr>
            <a:r>
              <a:rPr lang="fr-FR" dirty="0">
                <a:latin typeface="Aptos" panose="020B0004020202020204" pitchFamily="34" charset="0"/>
              </a:rPr>
              <a:t>Conclusions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4" name="Titel 1">
            <a:extLst>
              <a:ext uri="{FF2B5EF4-FFF2-40B4-BE49-F238E27FC236}">
                <a16:creationId xmlns:a16="http://schemas.microsoft.com/office/drawing/2014/main" id="{243BEAEA-E683-59F9-8C84-A61A93B22FD5}"/>
              </a:ext>
            </a:extLst>
          </p:cNvPr>
          <p:cNvSpPr>
            <a:spLocks noGrp="1"/>
          </p:cNvSpPr>
          <p:nvPr>
            <p:ph type="title"/>
          </p:nvPr>
        </p:nvSpPr>
        <p:spPr>
          <a:xfrm>
            <a:off x="604992" y="534505"/>
            <a:ext cx="9559734" cy="1593507"/>
          </a:xfrm>
        </p:spPr>
        <p:txBody>
          <a:bodyPr/>
          <a:lstStyle/>
          <a:p>
            <a:r>
              <a:rPr lang="fr-FR" noProof="0" dirty="0">
                <a:latin typeface="Aptos Serif" panose="02020604070405020304" pitchFamily="18" charset="0"/>
                <a:cs typeface="Aptos Serif" panose="02020604070405020304" pitchFamily="18" charset="0"/>
              </a:rPr>
              <a:t>Directives d’approvisionnement– Conditions contractuelles</a:t>
            </a:r>
          </a:p>
        </p:txBody>
      </p:sp>
      <p:sp>
        <p:nvSpPr>
          <p:cNvPr id="5" name="Rectangle 2">
            <a:extLst>
              <a:ext uri="{FF2B5EF4-FFF2-40B4-BE49-F238E27FC236}">
                <a16:creationId xmlns:a16="http://schemas.microsoft.com/office/drawing/2014/main" id="{AAE9BAD2-8224-C3A4-C50D-987FD251982E}"/>
              </a:ext>
            </a:extLst>
          </p:cNvPr>
          <p:cNvSpPr txBox="1">
            <a:spLocks noChangeArrowheads="1"/>
          </p:cNvSpPr>
          <p:nvPr/>
        </p:nvSpPr>
        <p:spPr bwMode="auto">
          <a:xfrm>
            <a:off x="510276" y="2587159"/>
            <a:ext cx="10892007" cy="336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228600" algn="l" rtl="0">
              <a:lnSpc>
                <a:spcPct val="80000"/>
              </a:lnSpc>
              <a:spcBef>
                <a:spcPts val="2200"/>
              </a:spcBef>
              <a:spcAft>
                <a:spcPts val="0"/>
              </a:spcAft>
              <a:buClr>
                <a:schemeClr val="accent4"/>
              </a:buClr>
              <a:buSzPts val="2400"/>
              <a:buFont typeface="Arial"/>
              <a:buNone/>
              <a:defRPr sz="2400" b="1" i="0" u="none" strike="noStrike" cap="none">
                <a:solidFill>
                  <a:schemeClr val="accent4"/>
                </a:solidFill>
                <a:latin typeface="Arial"/>
                <a:ea typeface="Arial"/>
                <a:cs typeface="Arial"/>
                <a:sym typeface="Arial"/>
              </a:defRPr>
            </a:lvl1pPr>
            <a:lvl2pPr marL="914400" marR="0" lvl="1" indent="-355600" algn="l" rtl="0">
              <a:lnSpc>
                <a:spcPct val="90000"/>
              </a:lnSpc>
              <a:spcBef>
                <a:spcPts val="6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2pPr>
            <a:lvl3pPr marL="1371600" marR="0" lvl="2" indent="-355600" algn="l" rtl="0">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55600" algn="l" rtl="0">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pPr marL="0" indent="0">
              <a:spcAft>
                <a:spcPts val="600"/>
              </a:spcAft>
            </a:pPr>
            <a:r>
              <a:rPr lang="fr-FR" sz="2000" b="0" dirty="0">
                <a:solidFill>
                  <a:srgbClr val="3F3F3F"/>
                </a:solidFill>
                <a:latin typeface="Aptos" panose="020B0004020202020204" pitchFamily="34" charset="0"/>
              </a:rPr>
              <a:t>• Les termes du contrat peuvent inclure des aspects de durabilité, par exemple : </a:t>
            </a:r>
          </a:p>
          <a:p>
            <a:pPr marL="271463" indent="-271463">
              <a:spcAft>
                <a:spcPts val="600"/>
              </a:spcAft>
              <a:buFont typeface="Arial" pitchFamily="34" charset="0"/>
              <a:buChar char="•"/>
            </a:pPr>
            <a:r>
              <a:rPr lang="fr-FR" sz="1600" b="0" dirty="0">
                <a:solidFill>
                  <a:srgbClr val="3F3F3F"/>
                </a:solidFill>
                <a:latin typeface="Aptos" panose="020B0004020202020204" pitchFamily="34" charset="0"/>
              </a:rPr>
              <a:t>Stipuler que les produits utilisés pendant la durée du contrat doivent avoir été fabriqués conformément aux normes fondamentales du travail de l’OIT</a:t>
            </a:r>
          </a:p>
          <a:p>
            <a:pPr marL="271463" indent="-271463">
              <a:spcAft>
                <a:spcPts val="600"/>
              </a:spcAft>
              <a:buFont typeface="Arial" pitchFamily="34" charset="0"/>
              <a:buChar char="•"/>
            </a:pPr>
            <a:r>
              <a:rPr lang="fr-FR" sz="1600" b="0" dirty="0">
                <a:solidFill>
                  <a:srgbClr val="3F3F3F"/>
                </a:solidFill>
                <a:latin typeface="Aptos" panose="020B0004020202020204" pitchFamily="34" charset="0"/>
              </a:rPr>
              <a:t>Réglementation de l’emballage et de la livraison des produits</a:t>
            </a:r>
          </a:p>
          <a:p>
            <a:pPr marL="271463" indent="-271463">
              <a:spcAft>
                <a:spcPts val="600"/>
              </a:spcAft>
              <a:buFont typeface="Arial" pitchFamily="34" charset="0"/>
              <a:buChar char="•"/>
            </a:pPr>
            <a:r>
              <a:rPr lang="fr-FR" sz="1600" b="0" dirty="0">
                <a:solidFill>
                  <a:srgbClr val="3F3F3F"/>
                </a:solidFill>
                <a:latin typeface="Aptos" panose="020B0004020202020204" pitchFamily="34" charset="0"/>
              </a:rPr>
              <a:t>Un contrat de service (par exemple pour la restauration) doit stipuler que certains produits sont issus du commerce équitable et/ou de l’agriculture biologique</a:t>
            </a:r>
          </a:p>
          <a:p>
            <a:pPr marL="0" indent="0">
              <a:spcAft>
                <a:spcPts val="600"/>
              </a:spcAft>
            </a:pPr>
            <a:r>
              <a:rPr lang="fr-FR" sz="2000" b="0" dirty="0">
                <a:solidFill>
                  <a:srgbClr val="3F3F3F"/>
                </a:solidFill>
                <a:latin typeface="Aptos" panose="020B0004020202020204" pitchFamily="34" charset="0"/>
              </a:rPr>
              <a:t>• Les conditions du contrat doivent se rapporter à l’objet du contrat et être annoncées à l’avance.</a:t>
            </a:r>
            <a:endParaRPr lang="en-US" sz="2000" b="0" dirty="0">
              <a:solidFill>
                <a:srgbClr val="3F3F3F"/>
              </a:solidFill>
              <a:latin typeface="Aptos" panose="020B00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4" name="Titel 1">
            <a:extLst>
              <a:ext uri="{FF2B5EF4-FFF2-40B4-BE49-F238E27FC236}">
                <a16:creationId xmlns:a16="http://schemas.microsoft.com/office/drawing/2014/main" id="{824FA0A5-2862-9300-B1FD-46AD762EB788}"/>
              </a:ext>
            </a:extLst>
          </p:cNvPr>
          <p:cNvSpPr>
            <a:spLocks noGrp="1"/>
          </p:cNvSpPr>
          <p:nvPr>
            <p:ph type="title"/>
          </p:nvPr>
        </p:nvSpPr>
        <p:spPr>
          <a:xfrm>
            <a:off x="594358" y="444754"/>
            <a:ext cx="8683455" cy="1593507"/>
          </a:xfrm>
        </p:spPr>
        <p:txBody>
          <a:bodyPr/>
          <a:lstStyle/>
          <a:p>
            <a:r>
              <a:rPr lang="fr-FR" noProof="0" dirty="0">
                <a:latin typeface="Aptos Serif" panose="02020604070405020304" pitchFamily="18" charset="0"/>
                <a:cs typeface="Aptos Serif" panose="02020604070405020304" pitchFamily="18" charset="0"/>
              </a:rPr>
              <a:t>Lien avec l’objet du marché</a:t>
            </a:r>
          </a:p>
        </p:txBody>
      </p:sp>
      <p:sp>
        <p:nvSpPr>
          <p:cNvPr id="7" name="Rectangle 2">
            <a:extLst>
              <a:ext uri="{FF2B5EF4-FFF2-40B4-BE49-F238E27FC236}">
                <a16:creationId xmlns:a16="http://schemas.microsoft.com/office/drawing/2014/main" id="{872589D9-81E0-30C8-6065-9E9E99A70400}"/>
              </a:ext>
            </a:extLst>
          </p:cNvPr>
          <p:cNvSpPr>
            <a:spLocks noGrp="1" noChangeArrowheads="1"/>
          </p:cNvSpPr>
          <p:nvPr>
            <p:ph type="body" idx="1"/>
          </p:nvPr>
        </p:nvSpPr>
        <p:spPr bwMode="auto">
          <a:xfrm>
            <a:off x="594358" y="2713138"/>
            <a:ext cx="1052875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90000"/>
              </a:lnSpc>
              <a:spcBef>
                <a:spcPts val="1800"/>
              </a:spcBef>
              <a:buClr>
                <a:srgbClr val="3F3F3F"/>
              </a:buClr>
              <a:buSzPts val="2000"/>
            </a:pPr>
            <a:r>
              <a:rPr lang="fr-FR" sz="2000" b="0" dirty="0">
                <a:solidFill>
                  <a:srgbClr val="3F3F3F"/>
                </a:solidFill>
                <a:latin typeface="Aptos" panose="020B0004020202020204" pitchFamily="34" charset="0"/>
              </a:rPr>
              <a:t>Les critères de sélection, les spécifications techniques, les critères d’attribution et les conditions contractuelles doivent être liés à l’objet du contrat</a:t>
            </a:r>
            <a:r>
              <a:rPr lang="en-US" sz="2000" b="0" dirty="0">
                <a:solidFill>
                  <a:srgbClr val="3F3F3F"/>
                </a:solidFill>
                <a:latin typeface="Aptos" panose="020B0004020202020204" pitchFamily="34" charset="0"/>
              </a:rPr>
              <a:t>.</a:t>
            </a:r>
            <a:br>
              <a:rPr lang="fr-FR" sz="2000" b="0" dirty="0">
                <a:solidFill>
                  <a:srgbClr val="3F3F3F"/>
                </a:solidFill>
                <a:latin typeface="Aptos" panose="020B0004020202020204" pitchFamily="34" charset="0"/>
              </a:rPr>
            </a:br>
            <a:endParaRPr lang="fr-FR" sz="2000" b="0" dirty="0">
              <a:solidFill>
                <a:srgbClr val="3F3F3F"/>
              </a:solidFill>
              <a:latin typeface="Aptos" panose="020B0004020202020204" pitchFamily="34" charset="0"/>
            </a:endParaRPr>
          </a:p>
          <a:p>
            <a:pPr>
              <a:lnSpc>
                <a:spcPct val="90000"/>
              </a:lnSpc>
              <a:spcBef>
                <a:spcPts val="1800"/>
              </a:spcBef>
              <a:buClr>
                <a:srgbClr val="3F3F3F"/>
              </a:buClr>
              <a:buSzPts val="2000"/>
            </a:pPr>
            <a:r>
              <a:rPr lang="fr-FR" sz="2000" b="0" dirty="0">
                <a:solidFill>
                  <a:srgbClr val="3F3F3F"/>
                </a:solidFill>
                <a:latin typeface="Aptos" panose="020B0004020202020204" pitchFamily="34" charset="0"/>
              </a:rPr>
              <a:t>Cela limite la possibilité d’examiner les pratiques globales d’une entreprise soumissionnaire.</a:t>
            </a:r>
            <a:endParaRPr lang="en-US" sz="2000" b="0" dirty="0">
              <a:solidFill>
                <a:srgbClr val="3F3F3F"/>
              </a:solidFill>
              <a:latin typeface="Aptos" panose="020B00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4" name="Titel 1">
            <a:extLst>
              <a:ext uri="{FF2B5EF4-FFF2-40B4-BE49-F238E27FC236}">
                <a16:creationId xmlns:a16="http://schemas.microsoft.com/office/drawing/2014/main" id="{06F1205E-FE2E-6719-8A4E-26C03DD496C6}"/>
              </a:ext>
            </a:extLst>
          </p:cNvPr>
          <p:cNvSpPr>
            <a:spLocks noGrp="1"/>
          </p:cNvSpPr>
          <p:nvPr>
            <p:ph type="title"/>
          </p:nvPr>
        </p:nvSpPr>
        <p:spPr>
          <a:xfrm>
            <a:off x="594360" y="423488"/>
            <a:ext cx="8683455" cy="1593507"/>
          </a:xfrm>
        </p:spPr>
        <p:txBody>
          <a:bodyPr/>
          <a:lstStyle/>
          <a:p>
            <a:r>
              <a:rPr lang="fr-FR" noProof="0" dirty="0">
                <a:latin typeface="Aptos Serif" panose="02020604070405020304" pitchFamily="18" charset="0"/>
                <a:cs typeface="Aptos Serif" panose="02020604070405020304" pitchFamily="18" charset="0"/>
              </a:rPr>
              <a:t>Lien avec le thème – exemples de critères</a:t>
            </a:r>
          </a:p>
        </p:txBody>
      </p:sp>
      <p:sp>
        <p:nvSpPr>
          <p:cNvPr id="7" name="Rectangle 2">
            <a:extLst>
              <a:ext uri="{FF2B5EF4-FFF2-40B4-BE49-F238E27FC236}">
                <a16:creationId xmlns:a16="http://schemas.microsoft.com/office/drawing/2014/main" id="{C0B07656-27D0-E65E-EE29-ECFF72074FC9}"/>
              </a:ext>
            </a:extLst>
          </p:cNvPr>
          <p:cNvSpPr>
            <a:spLocks noGrp="1" noChangeArrowheads="1"/>
          </p:cNvSpPr>
          <p:nvPr>
            <p:ph type="body" idx="1"/>
          </p:nvPr>
        </p:nvSpPr>
        <p:spPr bwMode="auto">
          <a:xfrm>
            <a:off x="594360" y="2602503"/>
            <a:ext cx="10155416" cy="3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71463" indent="-271463">
              <a:spcAft>
                <a:spcPts val="600"/>
              </a:spcAft>
              <a:buFont typeface="Arial" pitchFamily="34" charset="0"/>
              <a:buChar char="•"/>
            </a:pPr>
            <a:r>
              <a:rPr lang="fr-FR" sz="2000" b="0" dirty="0">
                <a:solidFill>
                  <a:srgbClr val="3F3F3F"/>
                </a:solidFill>
                <a:latin typeface="Aptos" panose="020B0004020202020204" pitchFamily="34" charset="0"/>
              </a:rPr>
              <a:t>Un contrat de service de traiteur doit contenir l’exigence que le café et le thé utilisés soient issus à 100 % du commerce équitable</a:t>
            </a:r>
            <a:r>
              <a:rPr lang="en-US" sz="2000" b="0" dirty="0">
                <a:solidFill>
                  <a:srgbClr val="3F3F3F"/>
                </a:solidFill>
                <a:latin typeface="Aptos" panose="020B0004020202020204" pitchFamily="34" charset="0"/>
              </a:rPr>
              <a:t>. </a:t>
            </a:r>
            <a:r>
              <a:rPr lang="en-US" sz="2000" b="0" dirty="0">
                <a:solidFill>
                  <a:schemeClr val="tx2"/>
                </a:solidFill>
                <a:latin typeface="Aptos" panose="020B0004020202020204" pitchFamily="34" charset="0"/>
                <a:sym typeface="Wingdings" panose="05000000000000000000" pitchFamily="2" charset="2"/>
              </a:rPr>
              <a:t></a:t>
            </a:r>
            <a:endParaRPr lang="en-US" sz="2000" b="0" dirty="0">
              <a:solidFill>
                <a:srgbClr val="3F3F3F"/>
              </a:solidFill>
              <a:latin typeface="Aptos" panose="020B0004020202020204" pitchFamily="34" charset="0"/>
            </a:endParaRPr>
          </a:p>
          <a:p>
            <a:pPr marL="271463" indent="-271463">
              <a:spcAft>
                <a:spcPts val="600"/>
              </a:spcAft>
              <a:buFont typeface="Arial" pitchFamily="34" charset="0"/>
              <a:buChar char="•"/>
            </a:pPr>
            <a:r>
              <a:rPr lang="fr-FR" sz="2000" b="0" dirty="0">
                <a:solidFill>
                  <a:srgbClr val="3F3F3F"/>
                </a:solidFill>
                <a:latin typeface="Aptos" panose="020B0004020202020204" pitchFamily="34" charset="0"/>
              </a:rPr>
              <a:t>Dans un contrat relatif à la fourniture de T-shirts, l’exigence selon laquelle les vêtements de travail doivent être en coton biologique.</a:t>
            </a:r>
            <a:r>
              <a:rPr lang="en-US" sz="2000" b="0" dirty="0">
                <a:solidFill>
                  <a:schemeClr val="tx2"/>
                </a:solidFill>
                <a:latin typeface="Aptos" panose="020B0004020202020204" pitchFamily="34" charset="0"/>
                <a:sym typeface="Wingdings" panose="05000000000000000000" pitchFamily="2" charset="2"/>
              </a:rPr>
              <a:t> </a:t>
            </a:r>
            <a:endParaRPr lang="en-US" sz="2000" b="0" dirty="0">
              <a:solidFill>
                <a:schemeClr val="tx2"/>
              </a:solidFill>
              <a:latin typeface="Aptos" panose="020B0004020202020204" pitchFamily="34" charset="0"/>
            </a:endParaRPr>
          </a:p>
          <a:p>
            <a:pPr marL="271463" indent="-271463">
              <a:spcAft>
                <a:spcPts val="600"/>
              </a:spcAft>
              <a:buFont typeface="Arial" pitchFamily="34" charset="0"/>
              <a:buChar char="•"/>
            </a:pPr>
            <a:r>
              <a:rPr lang="fr-FR" sz="2000" b="0" dirty="0">
                <a:solidFill>
                  <a:srgbClr val="3F3F3F"/>
                </a:solidFill>
                <a:latin typeface="Aptos" panose="020B0004020202020204" pitchFamily="34" charset="0"/>
              </a:rPr>
              <a:t>Dans un contrat de services de restauration, l’obligation pour les fournisseurs d’utiliser du café et du thé issus à 100 % du commerce équitable dans TOUS leurs contrats.</a:t>
            </a:r>
            <a:r>
              <a:rPr lang="en-US" sz="2000" b="0" dirty="0">
                <a:solidFill>
                  <a:srgbClr val="3F3F3F"/>
                </a:solidFill>
                <a:latin typeface="Aptos" panose="020B0004020202020204" pitchFamily="34" charset="0"/>
              </a:rPr>
              <a:t> </a:t>
            </a:r>
            <a:r>
              <a:rPr lang="en-US" sz="2000" b="0" dirty="0">
                <a:solidFill>
                  <a:srgbClr val="FF0000"/>
                </a:solidFill>
                <a:latin typeface="Aptos" panose="020B0004020202020204" pitchFamily="34" charset="0"/>
                <a:sym typeface="Wingdings" panose="05000000000000000000" pitchFamily="2" charset="2"/>
              </a:rPr>
              <a:t></a:t>
            </a:r>
            <a:endParaRPr lang="en-US" sz="2000" b="0" dirty="0">
              <a:solidFill>
                <a:srgbClr val="3F3F3F"/>
              </a:solidFill>
              <a:latin typeface="Aptos" panose="020B0004020202020204" pitchFamily="34" charset="0"/>
            </a:endParaRPr>
          </a:p>
          <a:p>
            <a:pPr marL="271463" indent="-271463">
              <a:spcAft>
                <a:spcPts val="600"/>
              </a:spcAft>
              <a:buFont typeface="Arial" pitchFamily="34" charset="0"/>
              <a:buChar char="•"/>
            </a:pPr>
            <a:r>
              <a:rPr lang="fr-FR" sz="2000" b="0" dirty="0">
                <a:solidFill>
                  <a:srgbClr val="3F3F3F"/>
                </a:solidFill>
                <a:latin typeface="Aptos" panose="020B0004020202020204" pitchFamily="34" charset="0"/>
              </a:rPr>
              <a:t>Dans un contrat de livraison de T-shirts, l’obligation pour les fournisseurs d’utiliser exclusivement du coton biologique dans TOUS leurs produits. </a:t>
            </a:r>
            <a:r>
              <a:rPr lang="en-US" sz="2000" b="0" dirty="0">
                <a:solidFill>
                  <a:srgbClr val="FF0000"/>
                </a:solidFill>
                <a:latin typeface="Aptos" panose="020B0004020202020204" pitchFamily="34" charset="0"/>
                <a:sym typeface="Wingdings" panose="05000000000000000000" pitchFamily="2" charset="2"/>
              </a:rPr>
              <a:t></a:t>
            </a:r>
            <a:r>
              <a:rPr lang="en-US" sz="2000" b="0" dirty="0">
                <a:solidFill>
                  <a:srgbClr val="3F3F3F"/>
                </a:solidFill>
                <a:latin typeface="Aptos" panose="020B0004020202020204" pitchFamily="34" charset="0"/>
                <a:sym typeface="Wingdings" panose="05000000000000000000" pitchFamily="2" charset="2"/>
              </a:rPr>
              <a:t> </a:t>
            </a:r>
            <a:endParaRPr lang="en-US" sz="2000" b="0" dirty="0">
              <a:solidFill>
                <a:srgbClr val="3F3F3F"/>
              </a:solidFill>
              <a:latin typeface="Aptos" panose="020B00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4" name="Titel 1">
            <a:extLst>
              <a:ext uri="{FF2B5EF4-FFF2-40B4-BE49-F238E27FC236}">
                <a16:creationId xmlns:a16="http://schemas.microsoft.com/office/drawing/2014/main" id="{FD03023E-1B14-ABF8-CDC8-19C56DE660DA}"/>
              </a:ext>
            </a:extLst>
          </p:cNvPr>
          <p:cNvSpPr>
            <a:spLocks noGrp="1"/>
          </p:cNvSpPr>
          <p:nvPr>
            <p:ph type="title"/>
          </p:nvPr>
        </p:nvSpPr>
        <p:spPr>
          <a:xfrm>
            <a:off x="594360" y="584005"/>
            <a:ext cx="9778365" cy="1494596"/>
          </a:xfrm>
        </p:spPr>
        <p:txBody>
          <a:bodyPr/>
          <a:lstStyle/>
          <a:p>
            <a:r>
              <a:rPr lang="fr-FR" noProof="0" dirty="0">
                <a:latin typeface="Aptos Serif" panose="02020604070405020304" pitchFamily="18" charset="0"/>
                <a:cs typeface="Aptos Serif" panose="02020604070405020304" pitchFamily="18" charset="0"/>
              </a:rPr>
              <a:t>Choix de la procédure d’achat</a:t>
            </a:r>
          </a:p>
        </p:txBody>
      </p:sp>
      <p:sp>
        <p:nvSpPr>
          <p:cNvPr id="7" name="Textplatzhalter 2">
            <a:extLst>
              <a:ext uri="{FF2B5EF4-FFF2-40B4-BE49-F238E27FC236}">
                <a16:creationId xmlns:a16="http://schemas.microsoft.com/office/drawing/2014/main" id="{110A815B-8ABE-C837-37D1-9837850BE6A6}"/>
              </a:ext>
            </a:extLst>
          </p:cNvPr>
          <p:cNvSpPr>
            <a:spLocks noGrp="1"/>
          </p:cNvSpPr>
          <p:nvPr>
            <p:ph type="body" idx="1"/>
          </p:nvPr>
        </p:nvSpPr>
        <p:spPr>
          <a:xfrm>
            <a:off x="594360" y="2676525"/>
            <a:ext cx="4734878" cy="3597470"/>
          </a:xfrm>
        </p:spPr>
        <p:txBody>
          <a:bodyPr>
            <a:noAutofit/>
          </a:bodyPr>
          <a:lstStyle/>
          <a:p>
            <a:r>
              <a:rPr lang="fr-FR" b="1" dirty="0">
                <a:solidFill>
                  <a:schemeClr val="tx1">
                    <a:lumMod val="75000"/>
                    <a:lumOff val="25000"/>
                  </a:schemeClr>
                </a:solidFill>
                <a:latin typeface="Aptos" panose="020B0004020202020204" pitchFamily="34" charset="0"/>
              </a:rPr>
              <a:t>Procédure ouverte - </a:t>
            </a:r>
            <a:r>
              <a:rPr lang="fr-FR" dirty="0">
                <a:solidFill>
                  <a:schemeClr val="tx1">
                    <a:lumMod val="75000"/>
                    <a:lumOff val="25000"/>
                  </a:schemeClr>
                </a:solidFill>
                <a:latin typeface="Aptos" panose="020B0004020202020204" pitchFamily="34" charset="0"/>
              </a:rPr>
              <a:t>les offres peuvent être soumises par tout opérateur·rice économique.</a:t>
            </a:r>
          </a:p>
          <a:p>
            <a:r>
              <a:rPr lang="fr-FR" b="1" dirty="0">
                <a:solidFill>
                  <a:schemeClr val="tx1">
                    <a:lumMod val="75000"/>
                    <a:lumOff val="25000"/>
                  </a:schemeClr>
                </a:solidFill>
                <a:latin typeface="Aptos" panose="020B0004020202020204" pitchFamily="34" charset="0"/>
              </a:rPr>
              <a:t>Procédure restreinte </a:t>
            </a:r>
            <a:r>
              <a:rPr lang="fr-FR" dirty="0">
                <a:solidFill>
                  <a:schemeClr val="tx1">
                    <a:lumMod val="75000"/>
                    <a:lumOff val="25000"/>
                  </a:schemeClr>
                </a:solidFill>
                <a:latin typeface="Aptos" panose="020B0004020202020204" pitchFamily="34" charset="0"/>
              </a:rPr>
              <a:t>- sélection d’au moins cinq soumissionnaires sur la base de critères objectifs.</a:t>
            </a:r>
            <a:endParaRPr lang="en-IE" dirty="0">
              <a:solidFill>
                <a:schemeClr val="tx1">
                  <a:lumMod val="75000"/>
                  <a:lumOff val="25000"/>
                </a:schemeClr>
              </a:solidFill>
              <a:latin typeface="Aptos" panose="020B0004020202020204" pitchFamily="34" charset="0"/>
            </a:endParaRPr>
          </a:p>
          <a:p>
            <a:r>
              <a:rPr lang="fr-FR" b="1" dirty="0">
                <a:solidFill>
                  <a:schemeClr val="tx1">
                    <a:lumMod val="75000"/>
                    <a:lumOff val="25000"/>
                  </a:schemeClr>
                </a:solidFill>
                <a:latin typeface="Aptos" panose="020B0004020202020204" pitchFamily="34" charset="0"/>
              </a:rPr>
              <a:t>Procédure concurrentielle avec négociation - </a:t>
            </a:r>
            <a:r>
              <a:rPr lang="fr-FR" dirty="0">
                <a:solidFill>
                  <a:schemeClr val="tx1">
                    <a:lumMod val="75000"/>
                    <a:lumOff val="25000"/>
                  </a:schemeClr>
                </a:solidFill>
                <a:latin typeface="Aptos" panose="020B0004020202020204" pitchFamily="34" charset="0"/>
              </a:rPr>
              <a:t>au moins trois soumissionnaires sont sélectionnés sur la base de critères objectifs; les offres peuvent être négociées.</a:t>
            </a:r>
            <a:endParaRPr lang="de-DE" dirty="0">
              <a:solidFill>
                <a:schemeClr val="tx1">
                  <a:lumMod val="75000"/>
                  <a:lumOff val="25000"/>
                </a:schemeClr>
              </a:solidFill>
              <a:latin typeface="Aptos" panose="020B0004020202020204" pitchFamily="34" charset="0"/>
            </a:endParaRPr>
          </a:p>
        </p:txBody>
      </p:sp>
      <p:sp>
        <p:nvSpPr>
          <p:cNvPr id="10" name="Textplatzhalter 3">
            <a:extLst>
              <a:ext uri="{FF2B5EF4-FFF2-40B4-BE49-F238E27FC236}">
                <a16:creationId xmlns:a16="http://schemas.microsoft.com/office/drawing/2014/main" id="{04E0D1F8-B830-9B11-F73C-06693A887590}"/>
              </a:ext>
            </a:extLst>
          </p:cNvPr>
          <p:cNvSpPr>
            <a:spLocks noGrp="1"/>
          </p:cNvSpPr>
          <p:nvPr>
            <p:ph type="body" idx="2"/>
          </p:nvPr>
        </p:nvSpPr>
        <p:spPr>
          <a:xfrm>
            <a:off x="5881898" y="2676525"/>
            <a:ext cx="4734878" cy="3597470"/>
          </a:xfrm>
        </p:spPr>
        <p:txBody>
          <a:bodyPr>
            <a:noAutofit/>
          </a:bodyPr>
          <a:lstStyle/>
          <a:p>
            <a:r>
              <a:rPr lang="fr-FR" b="1" dirty="0">
                <a:solidFill>
                  <a:schemeClr val="tx1">
                    <a:lumMod val="75000"/>
                    <a:lumOff val="25000"/>
                  </a:schemeClr>
                </a:solidFill>
                <a:latin typeface="Aptos" panose="020B0004020202020204" pitchFamily="34" charset="0"/>
              </a:rPr>
              <a:t>Dialogue compétitif - </a:t>
            </a:r>
            <a:r>
              <a:rPr lang="fr-FR" dirty="0">
                <a:solidFill>
                  <a:schemeClr val="tx1">
                    <a:lumMod val="75000"/>
                    <a:lumOff val="25000"/>
                  </a:schemeClr>
                </a:solidFill>
                <a:latin typeface="Aptos" panose="020B0004020202020204" pitchFamily="34" charset="0"/>
              </a:rPr>
              <a:t>au moins trois participant·e·s sont sélectionné·e·s pour développer des solutions sur la base d’une description des besoins de l’autorité. </a:t>
            </a:r>
          </a:p>
          <a:p>
            <a:r>
              <a:rPr lang="fr-FR" b="1" dirty="0">
                <a:solidFill>
                  <a:schemeClr val="tx1">
                    <a:lumMod val="75000"/>
                    <a:lumOff val="25000"/>
                  </a:schemeClr>
                </a:solidFill>
                <a:latin typeface="Aptos" panose="020B0004020202020204" pitchFamily="34" charset="0"/>
              </a:rPr>
              <a:t>Partenariat pour l’innovation - </a:t>
            </a:r>
            <a:r>
              <a:rPr lang="fr-FR" dirty="0">
                <a:solidFill>
                  <a:schemeClr val="tx1">
                    <a:lumMod val="75000"/>
                    <a:lumOff val="25000"/>
                  </a:schemeClr>
                </a:solidFill>
                <a:latin typeface="Aptos" panose="020B0004020202020204" pitchFamily="34" charset="0"/>
              </a:rPr>
              <a:t>au moins trois partenaires seront sélectionné·e·s pour développer des biens ou des services qui n’existent pas encore sur le marché, en utilisant une structure contractuelle par étapes.</a:t>
            </a:r>
            <a:r>
              <a:rPr lang="fr-FR" b="1" dirty="0">
                <a:solidFill>
                  <a:schemeClr val="tx1">
                    <a:lumMod val="75000"/>
                    <a:lumOff val="25000"/>
                  </a:schemeClr>
                </a:solidFill>
                <a:latin typeface="Aptos" panose="020B0004020202020204" pitchFamily="34" charset="0"/>
              </a:rPr>
              <a:t> </a:t>
            </a:r>
            <a:endParaRPr lang="en-IE" dirty="0">
              <a:solidFill>
                <a:schemeClr val="tx1">
                  <a:lumMod val="75000"/>
                  <a:lumOff val="25000"/>
                </a:schemeClr>
              </a:solidFill>
              <a:latin typeface="Aptos" panose="020B0004020202020204" pitchFamily="34" charset="0"/>
            </a:endParaRPr>
          </a:p>
          <a:p>
            <a:endParaRPr lang="de-DE" dirty="0">
              <a:solidFill>
                <a:schemeClr val="tx1">
                  <a:lumMod val="75000"/>
                  <a:lumOff val="25000"/>
                </a:schemeClr>
              </a:solidFill>
              <a:latin typeface="Aptos" panose="020B00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52"/>
          <p:cNvSpPr txBox="1">
            <a:spLocks noGrp="1"/>
          </p:cNvSpPr>
          <p:nvPr>
            <p:ph type="body" idx="2"/>
          </p:nvPr>
        </p:nvSpPr>
        <p:spPr>
          <a:xfrm>
            <a:off x="7025269" y="2490671"/>
            <a:ext cx="4802458" cy="3597470"/>
          </a:xfrm>
          <a:prstGeom prst="rect">
            <a:avLst/>
          </a:prstGeom>
          <a:noFill/>
          <a:ln>
            <a:noFill/>
          </a:ln>
        </p:spPr>
        <p:txBody>
          <a:bodyPr spcFirstLastPara="1" wrap="square" lIns="0" tIns="45700" rIns="91425" bIns="45700" anchor="t" anchorCtr="0">
            <a:normAutofit lnSpcReduction="10000"/>
          </a:bodyPr>
          <a:lstStyle/>
          <a:p>
            <a:pPr marL="457200" lvl="0" indent="-355600" algn="l" rtl="0">
              <a:lnSpc>
                <a:spcPct val="90000"/>
              </a:lnSpc>
              <a:spcBef>
                <a:spcPts val="1800"/>
              </a:spcBef>
              <a:spcAft>
                <a:spcPts val="0"/>
              </a:spcAft>
              <a:buClr>
                <a:srgbClr val="3F3F3F"/>
              </a:buClr>
              <a:buSzPts val="2000"/>
              <a:buFont typeface="Arial"/>
              <a:buChar char="•"/>
            </a:pPr>
            <a:r>
              <a:rPr lang="fr-FR" b="1" noProof="0" dirty="0">
                <a:solidFill>
                  <a:schemeClr val="lt2"/>
                </a:solidFill>
                <a:latin typeface="Aptos" panose="020B0004020202020204" pitchFamily="34" charset="0"/>
              </a:rPr>
              <a:t>Les procédures de mise en concurrence avec négociations, les dialogues concurrentiels et les partenariats </a:t>
            </a:r>
            <a:r>
              <a:rPr lang="fr-FR" noProof="0" dirty="0">
                <a:solidFill>
                  <a:schemeClr val="tx1">
                    <a:lumMod val="75000"/>
                    <a:lumOff val="25000"/>
                  </a:schemeClr>
                </a:solidFill>
                <a:latin typeface="Aptos" panose="020B0004020202020204" pitchFamily="34" charset="0"/>
              </a:rPr>
              <a:t>permettent plus de souplesse que les procédures ouvertes ou limitées</a:t>
            </a:r>
          </a:p>
          <a:p>
            <a:pPr marL="457200" lvl="0" indent="-355600" algn="l" rtl="0">
              <a:lnSpc>
                <a:spcPct val="90000"/>
              </a:lnSpc>
              <a:spcBef>
                <a:spcPts val="1800"/>
              </a:spcBef>
              <a:spcAft>
                <a:spcPts val="0"/>
              </a:spcAft>
              <a:buClr>
                <a:srgbClr val="3F3F3F"/>
              </a:buClr>
              <a:buSzPts val="2000"/>
              <a:buFont typeface="Arial"/>
              <a:buChar char="•"/>
            </a:pPr>
            <a:r>
              <a:rPr lang="fr-FR" sz="2000" noProof="0" dirty="0">
                <a:solidFill>
                  <a:schemeClr val="tx1">
                    <a:lumMod val="75000"/>
                    <a:lumOff val="25000"/>
                  </a:schemeClr>
                </a:solidFill>
                <a:latin typeface="Aptos" panose="020B0004020202020204" pitchFamily="34" charset="0"/>
              </a:rPr>
              <a:t>Cette souplesse peut être avantageuse pour les achats, notamment si en raison de connaissances limitées du march</a:t>
            </a:r>
            <a:r>
              <a:rPr lang="fr-FR" noProof="0" dirty="0">
                <a:solidFill>
                  <a:schemeClr val="tx1">
                    <a:lumMod val="75000"/>
                    <a:lumOff val="25000"/>
                  </a:schemeClr>
                </a:solidFill>
                <a:latin typeface="Aptos" panose="020B0004020202020204" pitchFamily="34" charset="0"/>
              </a:rPr>
              <a:t>é, la rédaction du cahier des charges pose problème.</a:t>
            </a: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endParaRPr>
          </a:p>
        </p:txBody>
      </p:sp>
      <p:sp>
        <p:nvSpPr>
          <p:cNvPr id="4" name="Titel 1">
            <a:extLst>
              <a:ext uri="{FF2B5EF4-FFF2-40B4-BE49-F238E27FC236}">
                <a16:creationId xmlns:a16="http://schemas.microsoft.com/office/drawing/2014/main" id="{2DF8B41F-AE1F-F2A9-3EBF-51E2BB4CD6DA}"/>
              </a:ext>
            </a:extLst>
          </p:cNvPr>
          <p:cNvSpPr>
            <a:spLocks noGrp="1"/>
          </p:cNvSpPr>
          <p:nvPr>
            <p:ph type="title"/>
          </p:nvPr>
        </p:nvSpPr>
        <p:spPr>
          <a:xfrm>
            <a:off x="609600" y="499139"/>
            <a:ext cx="10972800" cy="1574317"/>
          </a:xfrm>
        </p:spPr>
        <p:txBody>
          <a:bodyPr/>
          <a:lstStyle/>
          <a:p>
            <a:r>
              <a:rPr lang="fr-FR" noProof="0" dirty="0">
                <a:latin typeface="Aptos Serif" panose="02020604070405020304" pitchFamily="18" charset="0"/>
                <a:cs typeface="Aptos Serif" panose="02020604070405020304" pitchFamily="18" charset="0"/>
              </a:rPr>
              <a:t>Incidence de la procédure</a:t>
            </a:r>
          </a:p>
        </p:txBody>
      </p:sp>
      <p:sp>
        <p:nvSpPr>
          <p:cNvPr id="7" name="Content Placeholder 26">
            <a:extLst>
              <a:ext uri="{FF2B5EF4-FFF2-40B4-BE49-F238E27FC236}">
                <a16:creationId xmlns:a16="http://schemas.microsoft.com/office/drawing/2014/main" id="{DB5A50B2-EDBE-B3D3-AB57-1E197C43A2BD}"/>
              </a:ext>
            </a:extLst>
          </p:cNvPr>
          <p:cNvSpPr>
            <a:spLocks noGrp="1"/>
          </p:cNvSpPr>
          <p:nvPr>
            <p:ph type="body" idx="1"/>
          </p:nvPr>
        </p:nvSpPr>
        <p:spPr>
          <a:xfrm>
            <a:off x="595313" y="2676525"/>
            <a:ext cx="5746750" cy="3597275"/>
          </a:xfrm>
          <a:solidFill>
            <a:schemeClr val="lt1"/>
          </a:solidFill>
        </p:spPr>
        <p:txBody>
          <a:bodyPr lIns="72000" rIns="72000">
            <a:noAutofit/>
          </a:bodyPr>
          <a:lstStyle/>
          <a:p>
            <a:pPr marL="0" indent="0"/>
            <a:r>
              <a:rPr lang="fr-FR" dirty="0">
                <a:latin typeface="Aptos" panose="020B0004020202020204" pitchFamily="34" charset="0"/>
              </a:rPr>
              <a:t>Le choix de la procédure détermine </a:t>
            </a:r>
            <a:r>
              <a:rPr lang="fr-FR" dirty="0">
                <a:solidFill>
                  <a:schemeClr val="tx2"/>
                </a:solidFill>
                <a:latin typeface="Aptos" panose="020B0004020202020204" pitchFamily="34" charset="0"/>
              </a:rPr>
              <a:t>qui peut solliciter votre marché </a:t>
            </a:r>
            <a:r>
              <a:rPr lang="fr-FR" dirty="0">
                <a:latin typeface="Aptos" panose="020B0004020202020204" pitchFamily="34" charset="0"/>
              </a:rPr>
              <a:t>et comment vous appliquez certains critères.</a:t>
            </a:r>
            <a:endParaRPr lang="en-IE" dirty="0">
              <a:latin typeface="Aptos" panose="020B00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4" name="Titel 1">
            <a:extLst>
              <a:ext uri="{FF2B5EF4-FFF2-40B4-BE49-F238E27FC236}">
                <a16:creationId xmlns:a16="http://schemas.microsoft.com/office/drawing/2014/main" id="{E8CC6694-0C28-372E-C3CA-F6ACCD29ECD7}"/>
              </a:ext>
            </a:extLst>
          </p:cNvPr>
          <p:cNvSpPr>
            <a:spLocks noGrp="1"/>
          </p:cNvSpPr>
          <p:nvPr>
            <p:ph type="title"/>
          </p:nvPr>
        </p:nvSpPr>
        <p:spPr>
          <a:xfrm>
            <a:off x="594360" y="584005"/>
            <a:ext cx="9778365" cy="1494596"/>
          </a:xfrm>
        </p:spPr>
        <p:txBody>
          <a:bodyPr/>
          <a:lstStyle/>
          <a:p>
            <a:r>
              <a:rPr lang="fr-FR" noProof="0" dirty="0">
                <a:latin typeface="Aptos Serif" panose="02020604070405020304" pitchFamily="18" charset="0"/>
                <a:cs typeface="Aptos Serif" panose="02020604070405020304" pitchFamily="18" charset="0"/>
              </a:rPr>
              <a:t>Avantages des procédures flexibles</a:t>
            </a:r>
          </a:p>
        </p:txBody>
      </p:sp>
      <p:sp>
        <p:nvSpPr>
          <p:cNvPr id="7" name="Textplatzhalter 2">
            <a:extLst>
              <a:ext uri="{FF2B5EF4-FFF2-40B4-BE49-F238E27FC236}">
                <a16:creationId xmlns:a16="http://schemas.microsoft.com/office/drawing/2014/main" id="{F8CB17E0-5CE0-7ABF-DBC8-32679536150C}"/>
              </a:ext>
            </a:extLst>
          </p:cNvPr>
          <p:cNvSpPr>
            <a:spLocks noGrp="1"/>
          </p:cNvSpPr>
          <p:nvPr>
            <p:ph type="body" idx="1"/>
          </p:nvPr>
        </p:nvSpPr>
        <p:spPr>
          <a:xfrm>
            <a:off x="594360" y="2676525"/>
            <a:ext cx="8854440" cy="3597470"/>
          </a:xfrm>
        </p:spPr>
        <p:txBody>
          <a:bodyPr/>
          <a:lstStyle/>
          <a:p>
            <a:pPr marL="571500" indent="-342900">
              <a:buFont typeface="Arial" panose="020B0604020202020204" pitchFamily="34" charset="0"/>
              <a:buChar char="•"/>
            </a:pPr>
            <a:r>
              <a:rPr lang="fr-FR" dirty="0">
                <a:solidFill>
                  <a:schemeClr val="tx1">
                    <a:lumMod val="75000"/>
                    <a:lumOff val="25000"/>
                  </a:schemeClr>
                </a:solidFill>
                <a:latin typeface="Aptos" panose="020B0004020202020204" pitchFamily="34" charset="0"/>
              </a:rPr>
              <a:t>Les procédures de concours (négociation, dialogue, partenariat pour l’innovation) offrent plus de flexibilité que les procédures ouvertes/restreintes.</a:t>
            </a:r>
            <a:endParaRPr lang="en-US" dirty="0">
              <a:solidFill>
                <a:schemeClr val="tx1">
                  <a:lumMod val="75000"/>
                  <a:lumOff val="25000"/>
                </a:schemeClr>
              </a:solidFill>
              <a:latin typeface="Aptos" panose="020B0004020202020204" pitchFamily="34" charset="0"/>
            </a:endParaRPr>
          </a:p>
          <a:p>
            <a:pPr marL="571500" indent="-342900">
              <a:buFont typeface="Arial" panose="020B0604020202020204" pitchFamily="34" charset="0"/>
              <a:buChar char="•"/>
            </a:pPr>
            <a:r>
              <a:rPr lang="fr-FR" dirty="0">
                <a:solidFill>
                  <a:schemeClr val="tx1">
                    <a:lumMod val="75000"/>
                    <a:lumOff val="25000"/>
                  </a:schemeClr>
                </a:solidFill>
                <a:latin typeface="Aptos" panose="020B0004020202020204" pitchFamily="34" charset="0"/>
              </a:rPr>
              <a:t>Cela peut être utile pour les achats durables, en particulier lorsque des critères minimaux détaillés sont difficiles à définir en raison d’une connaissance limitée du marché.</a:t>
            </a:r>
            <a:endParaRPr lang="en-US" dirty="0">
              <a:solidFill>
                <a:schemeClr val="tx1">
                  <a:lumMod val="75000"/>
                  <a:lumOff val="25000"/>
                </a:schemeClr>
              </a:solidFill>
              <a:latin typeface="Aptos" panose="020B0004020202020204" pitchFamily="34" charset="0"/>
            </a:endParaRPr>
          </a:p>
          <a:p>
            <a:pPr marL="571500" indent="-342900">
              <a:buFont typeface="Arial" panose="020B0604020202020204" pitchFamily="34" charset="0"/>
              <a:buChar char="•"/>
            </a:pPr>
            <a:r>
              <a:rPr lang="fr-FR" dirty="0">
                <a:solidFill>
                  <a:schemeClr val="tx1">
                    <a:lumMod val="75000"/>
                    <a:lumOff val="25000"/>
                  </a:schemeClr>
                </a:solidFill>
                <a:latin typeface="Aptos" panose="020B0004020202020204" pitchFamily="34" charset="0"/>
              </a:rPr>
              <a:t>L’intégration du marché peut également y remédier</a:t>
            </a:r>
            <a:r>
              <a:rPr lang="en-US" dirty="0">
                <a:solidFill>
                  <a:schemeClr val="tx1">
                    <a:lumMod val="75000"/>
                    <a:lumOff val="25000"/>
                  </a:schemeClr>
                </a:solidFill>
                <a:latin typeface="Aptos" panose="020B0004020202020204" pitchFamily="34" charset="0"/>
              </a:rPr>
              <a:t>.</a:t>
            </a:r>
            <a:endParaRPr lang="de-DE" dirty="0">
              <a:solidFill>
                <a:schemeClr val="tx1">
                  <a:lumMod val="75000"/>
                  <a:lumOff val="25000"/>
                </a:schemeClr>
              </a:solidFill>
              <a:latin typeface="Aptos" panose="020B00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4"/>
          <p:cNvSpPr txBox="1">
            <a:spLocks noGrp="1"/>
          </p:cNvSpPr>
          <p:nvPr>
            <p:ph type="title"/>
          </p:nvPr>
        </p:nvSpPr>
        <p:spPr>
          <a:xfrm>
            <a:off x="594360" y="1553059"/>
            <a:ext cx="7750935"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3. </a:t>
            </a:r>
            <a:r>
              <a:rPr lang="fr-FR" dirty="0">
                <a:latin typeface="Aptos Serif" panose="02020604070405020304" pitchFamily="18" charset="0"/>
                <a:cs typeface="Aptos Serif" panose="02020604070405020304" pitchFamily="18" charset="0"/>
              </a:rPr>
              <a:t>Intégration de la durabilité dans l’approvisionnement</a:t>
            </a:r>
            <a:br>
              <a:rPr lang="de-DE" dirty="0"/>
            </a:br>
            <a:br>
              <a:rPr lang="de-DE" dirty="0"/>
            </a:br>
            <a:endParaRPr dirty="0"/>
          </a:p>
        </p:txBody>
      </p:sp>
      <p:sp>
        <p:nvSpPr>
          <p:cNvPr id="293" name="Google Shape;293;p54"/>
          <p:cNvSpPr>
            <a:spLocks noGrp="1"/>
          </p:cNvSpPr>
          <p:nvPr>
            <p:ph type="pic" idx="2"/>
          </p:nvPr>
        </p:nvSpPr>
        <p:spPr>
          <a:xfrm flipH="1">
            <a:off x="7240858" y="0"/>
            <a:ext cx="4951140" cy="6858000"/>
          </a:xfrm>
          <a:prstGeom prst="flowChartDelay">
            <a:avLst/>
          </a:prstGeom>
          <a:solidFill>
            <a:srgbClr val="87C3CD"/>
          </a:solidFill>
          <a:ln>
            <a:noFill/>
          </a:ln>
        </p:spPr>
        <p:txBody>
          <a:bodyPr/>
          <a:lstStyle/>
          <a:p>
            <a:endParaRPr 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4" name="Titel 1">
            <a:extLst>
              <a:ext uri="{FF2B5EF4-FFF2-40B4-BE49-F238E27FC236}">
                <a16:creationId xmlns:a16="http://schemas.microsoft.com/office/drawing/2014/main" id="{65C97E19-4ACB-9332-F297-FA9E8732D747}"/>
              </a:ext>
            </a:extLst>
          </p:cNvPr>
          <p:cNvSpPr>
            <a:spLocks noGrp="1"/>
          </p:cNvSpPr>
          <p:nvPr>
            <p:ph type="title"/>
          </p:nvPr>
        </p:nvSpPr>
        <p:spPr>
          <a:xfrm>
            <a:off x="594360" y="584005"/>
            <a:ext cx="9778365" cy="1494596"/>
          </a:xfrm>
        </p:spPr>
        <p:txBody>
          <a:bodyPr/>
          <a:lstStyle/>
          <a:p>
            <a:r>
              <a:rPr lang="fr-FR" noProof="0" dirty="0">
                <a:latin typeface="Aptos Serif" panose="02020604070405020304" pitchFamily="18" charset="0"/>
                <a:cs typeface="Aptos Serif" panose="02020604070405020304" pitchFamily="18" charset="0"/>
              </a:rPr>
              <a:t>Spécifications techniques</a:t>
            </a:r>
          </a:p>
        </p:txBody>
      </p:sp>
      <p:sp>
        <p:nvSpPr>
          <p:cNvPr id="7" name="Textplatzhalter 2">
            <a:extLst>
              <a:ext uri="{FF2B5EF4-FFF2-40B4-BE49-F238E27FC236}">
                <a16:creationId xmlns:a16="http://schemas.microsoft.com/office/drawing/2014/main" id="{D255462A-38A2-3A04-E989-EBDB042648A0}"/>
              </a:ext>
            </a:extLst>
          </p:cNvPr>
          <p:cNvSpPr>
            <a:spLocks noGrp="1"/>
          </p:cNvSpPr>
          <p:nvPr>
            <p:ph type="body" idx="1"/>
          </p:nvPr>
        </p:nvSpPr>
        <p:spPr>
          <a:xfrm>
            <a:off x="594360" y="2676525"/>
            <a:ext cx="5092762" cy="3597470"/>
          </a:xfrm>
        </p:spPr>
        <p:txBody>
          <a:bodyPr>
            <a:normAutofit/>
          </a:bodyPr>
          <a:lstStyle/>
          <a:p>
            <a:pPr marL="0" indent="0">
              <a:buNone/>
            </a:pPr>
            <a:r>
              <a:rPr lang="fr-FR" b="1" dirty="0">
                <a:solidFill>
                  <a:schemeClr val="tx1">
                    <a:lumMod val="75000"/>
                    <a:lumOff val="25000"/>
                  </a:schemeClr>
                </a:solidFill>
                <a:latin typeface="Aptos" panose="020B0004020202020204" pitchFamily="34" charset="0"/>
              </a:rPr>
              <a:t>Spécification basée sur la performance ou fonctionnelle</a:t>
            </a:r>
          </a:p>
          <a:p>
            <a:pPr marL="0" indent="0">
              <a:buNone/>
            </a:pPr>
            <a:r>
              <a:rPr lang="fr-FR" dirty="0">
                <a:solidFill>
                  <a:schemeClr val="tx1">
                    <a:lumMod val="75000"/>
                    <a:lumOff val="25000"/>
                  </a:schemeClr>
                </a:solidFill>
                <a:latin typeface="Aptos" panose="020B0004020202020204" pitchFamily="34" charset="0"/>
              </a:rPr>
              <a:t>Décrit les caractéristiques ou fonctions que le produit ou service doit remplir, l’accent étant mis sur ce qu’il doit accomplir et non sur la manière dont il est fabriqué.</a:t>
            </a:r>
            <a:endParaRPr lang="en-IE" dirty="0">
              <a:solidFill>
                <a:schemeClr val="tx1">
                  <a:lumMod val="75000"/>
                  <a:lumOff val="25000"/>
                </a:schemeClr>
              </a:solidFill>
              <a:latin typeface="Aptos" panose="020B0004020202020204" pitchFamily="34" charset="0"/>
            </a:endParaRPr>
          </a:p>
        </p:txBody>
      </p:sp>
      <p:sp>
        <p:nvSpPr>
          <p:cNvPr id="10" name="Textplatzhalter 3">
            <a:extLst>
              <a:ext uri="{FF2B5EF4-FFF2-40B4-BE49-F238E27FC236}">
                <a16:creationId xmlns:a16="http://schemas.microsoft.com/office/drawing/2014/main" id="{4F8C82DC-C475-E9A5-D37D-5998D8373C88}"/>
              </a:ext>
            </a:extLst>
          </p:cNvPr>
          <p:cNvSpPr>
            <a:spLocks noGrp="1"/>
          </p:cNvSpPr>
          <p:nvPr>
            <p:ph type="body" idx="2"/>
          </p:nvPr>
        </p:nvSpPr>
        <p:spPr>
          <a:xfrm>
            <a:off x="6191180" y="2676525"/>
            <a:ext cx="5559253" cy="3597470"/>
          </a:xfrm>
        </p:spPr>
        <p:txBody>
          <a:bodyPr>
            <a:normAutofit/>
          </a:bodyPr>
          <a:lstStyle/>
          <a:p>
            <a:pPr marL="0" indent="0">
              <a:buNone/>
            </a:pPr>
            <a:r>
              <a:rPr lang="fr-FR" b="1" noProof="0" dirty="0">
                <a:solidFill>
                  <a:schemeClr val="tx1">
                    <a:lumMod val="75000"/>
                    <a:lumOff val="25000"/>
                  </a:schemeClr>
                </a:solidFill>
                <a:latin typeface="Aptos" panose="020B0004020202020204" pitchFamily="34" charset="0"/>
              </a:rPr>
              <a:t>Spécifications basées sur des normes</a:t>
            </a:r>
          </a:p>
          <a:p>
            <a:pPr marL="0" indent="0">
              <a:buNone/>
            </a:pPr>
            <a:r>
              <a:rPr lang="fr-FR" dirty="0">
                <a:solidFill>
                  <a:schemeClr val="tx1">
                    <a:lumMod val="75000"/>
                    <a:lumOff val="25000"/>
                  </a:schemeClr>
                </a:solidFill>
                <a:latin typeface="Aptos" panose="020B0004020202020204" pitchFamily="34" charset="0"/>
              </a:rPr>
              <a:t>Désignent un ensemble d’exigences ou de critères techniques auxquels doit satisfaire un produit, un service ou un ouvrage et qui découlent de normes nationales ou internationales établies. Ces normes définissent les exigences en matière de qualité, de sécurité, de performance ou de durabilité à respecter.</a:t>
            </a:r>
            <a:endParaRPr lang="de-DE" dirty="0">
              <a:solidFill>
                <a:schemeClr val="tx1">
                  <a:lumMod val="75000"/>
                  <a:lumOff val="25000"/>
                </a:schemeClr>
              </a:solidFill>
              <a:latin typeface="Aptos" panose="020B00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3710211bd9b_0_0"/>
          <p:cNvSpPr txBox="1">
            <a:spLocks noGrp="1"/>
          </p:cNvSpPr>
          <p:nvPr>
            <p:ph type="title"/>
          </p:nvPr>
        </p:nvSpPr>
        <p:spPr>
          <a:xfrm>
            <a:off x="594165" y="533310"/>
            <a:ext cx="9778500" cy="1494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Étiquettes, labels et pastilles – petits assistants puissants</a:t>
            </a:r>
          </a:p>
        </p:txBody>
      </p:sp>
      <p:sp>
        <p:nvSpPr>
          <p:cNvPr id="308" name="Google Shape;308;g3710211bd9b_0_0"/>
          <p:cNvSpPr txBox="1">
            <a:spLocks noGrp="1"/>
          </p:cNvSpPr>
          <p:nvPr>
            <p:ph type="body" idx="2"/>
          </p:nvPr>
        </p:nvSpPr>
        <p:spPr>
          <a:xfrm>
            <a:off x="623078" y="2570459"/>
            <a:ext cx="6734652" cy="359760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fr-FR" b="1" noProof="0" dirty="0">
                <a:solidFill>
                  <a:schemeClr val="tx1">
                    <a:lumMod val="75000"/>
                    <a:lumOff val="25000"/>
                  </a:schemeClr>
                </a:solidFill>
                <a:latin typeface="Aptos" panose="020B0004020202020204" pitchFamily="34" charset="0"/>
              </a:rPr>
              <a:t>Il existe différents labels :</a:t>
            </a:r>
            <a:endParaRPr lang="fr-FR" noProof="0" dirty="0">
              <a:solidFill>
                <a:schemeClr val="tx1">
                  <a:lumMod val="75000"/>
                  <a:lumOff val="25000"/>
                </a:schemeClr>
              </a:solidFill>
              <a:latin typeface="Aptos" panose="020B0004020202020204" pitchFamily="34" charset="0"/>
            </a:endParaRPr>
          </a:p>
          <a:p>
            <a:pPr marL="571500" lvl="0" indent="-342900" algn="l" rtl="0">
              <a:lnSpc>
                <a:spcPct val="90000"/>
              </a:lnSpc>
              <a:spcBef>
                <a:spcPts val="1800"/>
              </a:spcBef>
              <a:spcAft>
                <a:spcPts val="0"/>
              </a:spcAft>
              <a:buSzPts val="2000"/>
              <a:buFont typeface="Arial"/>
              <a:buChar char="•"/>
            </a:pPr>
            <a:r>
              <a:rPr lang="fr-FR" noProof="0" dirty="0">
                <a:solidFill>
                  <a:schemeClr val="tx1">
                    <a:lumMod val="75000"/>
                    <a:lumOff val="25000"/>
                  </a:schemeClr>
                </a:solidFill>
                <a:latin typeface="Aptos" panose="020B0004020202020204" pitchFamily="34" charset="0"/>
              </a:rPr>
              <a:t>les labels légaux</a:t>
            </a:r>
          </a:p>
          <a:p>
            <a:pPr marL="571500" lvl="0" indent="-342900" algn="l" rtl="0">
              <a:lnSpc>
                <a:spcPct val="90000"/>
              </a:lnSpc>
              <a:spcBef>
                <a:spcPts val="1800"/>
              </a:spcBef>
              <a:spcAft>
                <a:spcPts val="0"/>
              </a:spcAft>
              <a:buSzPts val="2000"/>
              <a:buFont typeface="Arial"/>
              <a:buChar char="•"/>
            </a:pPr>
            <a:r>
              <a:rPr lang="fr-FR" noProof="0" dirty="0">
                <a:solidFill>
                  <a:schemeClr val="tx1">
                    <a:lumMod val="75000"/>
                    <a:lumOff val="25000"/>
                  </a:schemeClr>
                </a:solidFill>
                <a:latin typeface="Aptos" panose="020B0004020202020204" pitchFamily="34" charset="0"/>
              </a:rPr>
              <a:t>les labels environnementaux /écolabels </a:t>
            </a:r>
          </a:p>
          <a:p>
            <a:pPr marL="571500" lvl="0" indent="-342900" algn="l" rtl="0">
              <a:lnSpc>
                <a:spcPct val="90000"/>
              </a:lnSpc>
              <a:spcBef>
                <a:spcPts val="1800"/>
              </a:spcBef>
              <a:spcAft>
                <a:spcPts val="0"/>
              </a:spcAft>
              <a:buSzPts val="2000"/>
              <a:buFont typeface="Arial"/>
              <a:buChar char="•"/>
            </a:pPr>
            <a:r>
              <a:rPr lang="fr-FR" noProof="0" dirty="0">
                <a:solidFill>
                  <a:schemeClr val="tx1">
                    <a:lumMod val="75000"/>
                    <a:lumOff val="25000"/>
                  </a:schemeClr>
                </a:solidFill>
                <a:latin typeface="Aptos" panose="020B0004020202020204" pitchFamily="34" charset="0"/>
              </a:rPr>
              <a:t>les labels sociaux</a:t>
            </a:r>
          </a:p>
          <a:p>
            <a:pPr marL="571500" lvl="0" indent="-342900" algn="l" rtl="0">
              <a:lnSpc>
                <a:spcPct val="90000"/>
              </a:lnSpc>
              <a:spcBef>
                <a:spcPts val="1800"/>
              </a:spcBef>
              <a:spcAft>
                <a:spcPts val="0"/>
              </a:spcAft>
              <a:buSzPts val="2000"/>
              <a:buFont typeface="Arial"/>
              <a:buChar char="•"/>
            </a:pPr>
            <a:r>
              <a:rPr lang="fr-FR" noProof="0" dirty="0">
                <a:solidFill>
                  <a:schemeClr val="tx1">
                    <a:lumMod val="75000"/>
                    <a:lumOff val="25000"/>
                  </a:schemeClr>
                </a:solidFill>
                <a:latin typeface="Aptos" panose="020B0004020202020204" pitchFamily="34" charset="0"/>
              </a:rPr>
              <a:t>les normes/systèmes de gestion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710211bd9b_0_6"/>
          <p:cNvSpPr txBox="1">
            <a:spLocks noGrp="1"/>
          </p:cNvSpPr>
          <p:nvPr>
            <p:ph type="title"/>
          </p:nvPr>
        </p:nvSpPr>
        <p:spPr>
          <a:xfrm>
            <a:off x="3668674" y="4900860"/>
            <a:ext cx="7936200" cy="1380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Exemples de labels</a:t>
            </a:r>
          </a:p>
        </p:txBody>
      </p:sp>
      <p:pic>
        <p:nvPicPr>
          <p:cNvPr id="315" name="Google Shape;315;g3710211bd9b_0_6"/>
          <p:cNvPicPr preferRelativeResize="0"/>
          <p:nvPr/>
        </p:nvPicPr>
        <p:blipFill rotWithShape="1">
          <a:blip r:embed="rId3">
            <a:alphaModFix/>
          </a:blip>
          <a:srcRect/>
          <a:stretch/>
        </p:blipFill>
        <p:spPr>
          <a:xfrm>
            <a:off x="2919413" y="3025348"/>
            <a:ext cx="1951250" cy="1215628"/>
          </a:xfrm>
          <a:prstGeom prst="rect">
            <a:avLst/>
          </a:prstGeom>
          <a:noFill/>
          <a:ln>
            <a:noFill/>
          </a:ln>
        </p:spPr>
      </p:pic>
      <p:pic>
        <p:nvPicPr>
          <p:cNvPr id="316" name="Google Shape;316;g3710211bd9b_0_6"/>
          <p:cNvPicPr preferRelativeResize="0"/>
          <p:nvPr/>
        </p:nvPicPr>
        <p:blipFill rotWithShape="1">
          <a:blip r:embed="rId4">
            <a:alphaModFix/>
          </a:blip>
          <a:srcRect/>
          <a:stretch/>
        </p:blipFill>
        <p:spPr>
          <a:xfrm>
            <a:off x="3183425" y="925514"/>
            <a:ext cx="2343150" cy="1100138"/>
          </a:xfrm>
          <a:prstGeom prst="rect">
            <a:avLst/>
          </a:prstGeom>
          <a:noFill/>
          <a:ln>
            <a:noFill/>
          </a:ln>
        </p:spPr>
      </p:pic>
      <p:pic>
        <p:nvPicPr>
          <p:cNvPr id="317" name="Google Shape;317;g3710211bd9b_0_6"/>
          <p:cNvPicPr preferRelativeResize="0"/>
          <p:nvPr/>
        </p:nvPicPr>
        <p:blipFill rotWithShape="1">
          <a:blip r:embed="rId5">
            <a:alphaModFix/>
          </a:blip>
          <a:srcRect/>
          <a:stretch/>
        </p:blipFill>
        <p:spPr>
          <a:xfrm>
            <a:off x="10461970" y="2203804"/>
            <a:ext cx="947575" cy="1492828"/>
          </a:xfrm>
          <a:prstGeom prst="rect">
            <a:avLst/>
          </a:prstGeom>
          <a:noFill/>
          <a:ln>
            <a:noFill/>
          </a:ln>
        </p:spPr>
      </p:pic>
      <p:pic>
        <p:nvPicPr>
          <p:cNvPr id="318" name="Google Shape;318;g3710211bd9b_0_6"/>
          <p:cNvPicPr preferRelativeResize="0"/>
          <p:nvPr/>
        </p:nvPicPr>
        <p:blipFill rotWithShape="1">
          <a:blip r:embed="rId6">
            <a:alphaModFix/>
          </a:blip>
          <a:srcRect/>
          <a:stretch/>
        </p:blipFill>
        <p:spPr>
          <a:xfrm>
            <a:off x="10463225" y="1059785"/>
            <a:ext cx="816454" cy="816454"/>
          </a:xfrm>
          <a:prstGeom prst="rect">
            <a:avLst/>
          </a:prstGeom>
          <a:noFill/>
          <a:ln>
            <a:noFill/>
          </a:ln>
        </p:spPr>
      </p:pic>
      <p:sp>
        <p:nvSpPr>
          <p:cNvPr id="319" name="Google Shape;319;g3710211bd9b_0_6"/>
          <p:cNvSpPr/>
          <p:nvPr/>
        </p:nvSpPr>
        <p:spPr>
          <a:xfrm>
            <a:off x="7471907" y="2378431"/>
            <a:ext cx="2361000" cy="2159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sp>
        <p:nvSpPr>
          <p:cNvPr id="320" name="Google Shape;320;g3710211bd9b_0_6"/>
          <p:cNvSpPr/>
          <p:nvPr/>
        </p:nvSpPr>
        <p:spPr>
          <a:xfrm>
            <a:off x="2628761" y="572592"/>
            <a:ext cx="2361000" cy="210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sp>
        <p:nvSpPr>
          <p:cNvPr id="321" name="Google Shape;321;g3710211bd9b_0_6"/>
          <p:cNvSpPr/>
          <p:nvPr/>
        </p:nvSpPr>
        <p:spPr>
          <a:xfrm>
            <a:off x="2628760" y="2858193"/>
            <a:ext cx="2361000" cy="2708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sp>
        <p:nvSpPr>
          <p:cNvPr id="322" name="Google Shape;322;g3710211bd9b_0_6"/>
          <p:cNvSpPr/>
          <p:nvPr/>
        </p:nvSpPr>
        <p:spPr>
          <a:xfrm>
            <a:off x="10129360" y="572735"/>
            <a:ext cx="1612800" cy="3596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23" name="Google Shape;323;g3710211bd9b_0_6"/>
          <p:cNvPicPr preferRelativeResize="0"/>
          <p:nvPr/>
        </p:nvPicPr>
        <p:blipFill rotWithShape="1">
          <a:blip r:embed="rId7">
            <a:alphaModFix/>
          </a:blip>
          <a:srcRect/>
          <a:stretch/>
        </p:blipFill>
        <p:spPr>
          <a:xfrm>
            <a:off x="2703944" y="635158"/>
            <a:ext cx="1060793" cy="1060793"/>
          </a:xfrm>
          <a:prstGeom prst="rect">
            <a:avLst/>
          </a:prstGeom>
          <a:noFill/>
          <a:ln>
            <a:noFill/>
          </a:ln>
        </p:spPr>
      </p:pic>
      <p:pic>
        <p:nvPicPr>
          <p:cNvPr id="324" name="Google Shape;324;g3710211bd9b_0_6"/>
          <p:cNvPicPr preferRelativeResize="0"/>
          <p:nvPr/>
        </p:nvPicPr>
        <p:blipFill rotWithShape="1">
          <a:blip r:embed="rId8">
            <a:alphaModFix/>
          </a:blip>
          <a:srcRect/>
          <a:stretch/>
        </p:blipFill>
        <p:spPr>
          <a:xfrm>
            <a:off x="5764124" y="721612"/>
            <a:ext cx="1001884" cy="1388687"/>
          </a:xfrm>
          <a:prstGeom prst="rect">
            <a:avLst/>
          </a:prstGeom>
          <a:noFill/>
          <a:ln>
            <a:noFill/>
          </a:ln>
        </p:spPr>
      </p:pic>
      <p:pic>
        <p:nvPicPr>
          <p:cNvPr id="325" name="Google Shape;325;g3710211bd9b_0_6"/>
          <p:cNvPicPr preferRelativeResize="0"/>
          <p:nvPr/>
        </p:nvPicPr>
        <p:blipFill rotWithShape="1">
          <a:blip r:embed="rId9">
            <a:alphaModFix/>
          </a:blip>
          <a:srcRect/>
          <a:stretch/>
        </p:blipFill>
        <p:spPr>
          <a:xfrm>
            <a:off x="5724412" y="2462157"/>
            <a:ext cx="1064376" cy="1232790"/>
          </a:xfrm>
          <a:prstGeom prst="rect">
            <a:avLst/>
          </a:prstGeom>
          <a:noFill/>
          <a:ln>
            <a:noFill/>
          </a:ln>
        </p:spPr>
      </p:pic>
      <p:pic>
        <p:nvPicPr>
          <p:cNvPr id="326" name="Google Shape;326;g3710211bd9b_0_6"/>
          <p:cNvPicPr preferRelativeResize="0"/>
          <p:nvPr/>
        </p:nvPicPr>
        <p:blipFill rotWithShape="1">
          <a:blip r:embed="rId10">
            <a:alphaModFix/>
          </a:blip>
          <a:srcRect/>
          <a:stretch/>
        </p:blipFill>
        <p:spPr>
          <a:xfrm>
            <a:off x="5634957" y="3897698"/>
            <a:ext cx="1232791" cy="1232791"/>
          </a:xfrm>
          <a:prstGeom prst="rect">
            <a:avLst/>
          </a:prstGeom>
          <a:noFill/>
          <a:ln>
            <a:noFill/>
          </a:ln>
        </p:spPr>
      </p:pic>
      <p:sp>
        <p:nvSpPr>
          <p:cNvPr id="327" name="Google Shape;327;g3710211bd9b_0_6"/>
          <p:cNvSpPr/>
          <p:nvPr/>
        </p:nvSpPr>
        <p:spPr>
          <a:xfrm>
            <a:off x="5332662" y="572735"/>
            <a:ext cx="1837500" cy="4994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28" name="Google Shape;328;g3710211bd9b_0_6"/>
          <p:cNvPicPr preferRelativeResize="0"/>
          <p:nvPr/>
        </p:nvPicPr>
        <p:blipFill rotWithShape="1">
          <a:blip r:embed="rId11">
            <a:alphaModFix/>
          </a:blip>
          <a:srcRect/>
          <a:stretch/>
        </p:blipFill>
        <p:spPr>
          <a:xfrm>
            <a:off x="2820251" y="1708638"/>
            <a:ext cx="941264" cy="865963"/>
          </a:xfrm>
          <a:prstGeom prst="rect">
            <a:avLst/>
          </a:prstGeom>
          <a:noFill/>
          <a:ln>
            <a:noFill/>
          </a:ln>
        </p:spPr>
      </p:pic>
      <p:sp>
        <p:nvSpPr>
          <p:cNvPr id="329" name="Google Shape;329;g3710211bd9b_0_6"/>
          <p:cNvSpPr/>
          <p:nvPr/>
        </p:nvSpPr>
        <p:spPr>
          <a:xfrm>
            <a:off x="7478744" y="576240"/>
            <a:ext cx="2354400" cy="1555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30" name="Google Shape;330;g3710211bd9b_0_6"/>
          <p:cNvPicPr preferRelativeResize="0"/>
          <p:nvPr/>
        </p:nvPicPr>
        <p:blipFill rotWithShape="1">
          <a:blip r:embed="rId12">
            <a:alphaModFix/>
          </a:blip>
          <a:srcRect/>
          <a:stretch/>
        </p:blipFill>
        <p:spPr>
          <a:xfrm>
            <a:off x="733082" y="770748"/>
            <a:ext cx="1703511" cy="854512"/>
          </a:xfrm>
          <a:prstGeom prst="rect">
            <a:avLst/>
          </a:prstGeom>
          <a:noFill/>
          <a:ln>
            <a:noFill/>
          </a:ln>
        </p:spPr>
      </p:pic>
      <p:pic>
        <p:nvPicPr>
          <p:cNvPr id="331" name="Google Shape;331;g3710211bd9b_0_6"/>
          <p:cNvPicPr preferRelativeResize="0"/>
          <p:nvPr/>
        </p:nvPicPr>
        <p:blipFill rotWithShape="1">
          <a:blip r:embed="rId13">
            <a:alphaModFix/>
          </a:blip>
          <a:srcRect/>
          <a:stretch/>
        </p:blipFill>
        <p:spPr>
          <a:xfrm>
            <a:off x="511236" y="1852983"/>
            <a:ext cx="2071467" cy="1035733"/>
          </a:xfrm>
          <a:prstGeom prst="rect">
            <a:avLst/>
          </a:prstGeom>
          <a:noFill/>
          <a:ln>
            <a:noFill/>
          </a:ln>
        </p:spPr>
      </p:pic>
      <p:pic>
        <p:nvPicPr>
          <p:cNvPr id="332" name="Google Shape;332;g3710211bd9b_0_6"/>
          <p:cNvPicPr preferRelativeResize="0"/>
          <p:nvPr/>
        </p:nvPicPr>
        <p:blipFill rotWithShape="1">
          <a:blip r:embed="rId14">
            <a:alphaModFix/>
          </a:blip>
          <a:srcRect/>
          <a:stretch/>
        </p:blipFill>
        <p:spPr>
          <a:xfrm>
            <a:off x="1087320" y="3137873"/>
            <a:ext cx="1010215" cy="990578"/>
          </a:xfrm>
          <a:prstGeom prst="rect">
            <a:avLst/>
          </a:prstGeom>
          <a:noFill/>
          <a:ln>
            <a:noFill/>
          </a:ln>
        </p:spPr>
      </p:pic>
      <p:sp>
        <p:nvSpPr>
          <p:cNvPr id="333" name="Google Shape;333;g3710211bd9b_0_6"/>
          <p:cNvSpPr/>
          <p:nvPr/>
        </p:nvSpPr>
        <p:spPr>
          <a:xfrm>
            <a:off x="889135" y="572592"/>
            <a:ext cx="1416000" cy="4994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34" name="Google Shape;334;g3710211bd9b_0_6"/>
          <p:cNvPicPr preferRelativeResize="0"/>
          <p:nvPr/>
        </p:nvPicPr>
        <p:blipFill rotWithShape="1">
          <a:blip r:embed="rId15">
            <a:alphaModFix/>
          </a:blip>
          <a:srcRect/>
          <a:stretch/>
        </p:blipFill>
        <p:spPr>
          <a:xfrm>
            <a:off x="1065864" y="4357043"/>
            <a:ext cx="1037946" cy="933943"/>
          </a:xfrm>
          <a:prstGeom prst="rect">
            <a:avLst/>
          </a:prstGeom>
          <a:noFill/>
          <a:ln>
            <a:noFill/>
          </a:ln>
        </p:spPr>
      </p:pic>
      <p:pic>
        <p:nvPicPr>
          <p:cNvPr id="335" name="Google Shape;335;g3710211bd9b_0_6"/>
          <p:cNvPicPr preferRelativeResize="0"/>
          <p:nvPr/>
        </p:nvPicPr>
        <p:blipFill rotWithShape="1">
          <a:blip r:embed="rId16">
            <a:alphaModFix/>
          </a:blip>
          <a:srcRect/>
          <a:stretch/>
        </p:blipFill>
        <p:spPr>
          <a:xfrm>
            <a:off x="7636774" y="890056"/>
            <a:ext cx="2030112" cy="953162"/>
          </a:xfrm>
          <a:prstGeom prst="rect">
            <a:avLst/>
          </a:prstGeom>
          <a:noFill/>
          <a:ln>
            <a:noFill/>
          </a:ln>
        </p:spPr>
      </p:pic>
      <p:sp>
        <p:nvSpPr>
          <p:cNvPr id="336" name="Google Shape;336;g3710211bd9b_0_6"/>
          <p:cNvSpPr/>
          <p:nvPr/>
        </p:nvSpPr>
        <p:spPr>
          <a:xfrm>
            <a:off x="3290882" y="4505133"/>
            <a:ext cx="991200" cy="7080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337" name="Google Shape;337;g3710211bd9b_0_6"/>
          <p:cNvPicPr preferRelativeResize="0"/>
          <p:nvPr/>
        </p:nvPicPr>
        <p:blipFill rotWithShape="1">
          <a:blip r:embed="rId18">
            <a:alphaModFix/>
          </a:blip>
          <a:srcRect/>
          <a:stretch/>
        </p:blipFill>
        <p:spPr>
          <a:xfrm>
            <a:off x="7707176" y="2590511"/>
            <a:ext cx="1565410" cy="869672"/>
          </a:xfrm>
          <a:prstGeom prst="rect">
            <a:avLst/>
          </a:prstGeom>
          <a:noFill/>
          <a:ln>
            <a:noFill/>
          </a:ln>
        </p:spPr>
      </p:pic>
      <p:pic>
        <p:nvPicPr>
          <p:cNvPr id="338" name="Google Shape;338;g3710211bd9b_0_6"/>
          <p:cNvPicPr preferRelativeResize="0"/>
          <p:nvPr/>
        </p:nvPicPr>
        <p:blipFill rotWithShape="1">
          <a:blip r:embed="rId19">
            <a:alphaModFix/>
          </a:blip>
          <a:srcRect/>
          <a:stretch/>
        </p:blipFill>
        <p:spPr>
          <a:xfrm>
            <a:off x="7587951" y="3565729"/>
            <a:ext cx="2078935" cy="8406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594360" y="1074974"/>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Les bases des achats durables</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119" name="Google Shape;119;p8"/>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fr-FR" noProof="0" dirty="0">
                <a:latin typeface="Aptos" panose="020B0004020202020204" pitchFamily="34" charset="0"/>
              </a:rPr>
              <a:t>Que signifie «achat durable»?</a:t>
            </a:r>
          </a:p>
          <a:p>
            <a:pPr marL="457200" lvl="0" indent="-228600" algn="l" rtl="0">
              <a:lnSpc>
                <a:spcPct val="90000"/>
              </a:lnSpc>
              <a:spcBef>
                <a:spcPts val="1800"/>
              </a:spcBef>
              <a:spcAft>
                <a:spcPts val="0"/>
              </a:spcAft>
              <a:buClr>
                <a:srgbClr val="3F3F3F"/>
              </a:buClr>
              <a:buSzPts val="2000"/>
              <a:buFont typeface="Arial"/>
              <a:buNone/>
            </a:pPr>
            <a:r>
              <a:rPr lang="fr-FR" noProof="0" dirty="0">
                <a:latin typeface="Aptos" panose="020B0004020202020204" pitchFamily="34" charset="0"/>
              </a:rPr>
              <a:t>Pourquoi sont-ils importants?</a:t>
            </a:r>
          </a:p>
          <a:p>
            <a:pPr marL="457200" lvl="0" indent="-228600" algn="l" rtl="0">
              <a:lnSpc>
                <a:spcPct val="90000"/>
              </a:lnSpc>
              <a:spcBef>
                <a:spcPts val="1800"/>
              </a:spcBef>
              <a:spcAft>
                <a:spcPts val="0"/>
              </a:spcAft>
              <a:buClr>
                <a:srgbClr val="3F3F3F"/>
              </a:buClr>
              <a:buSzPts val="2000"/>
              <a:buFont typeface="Arial"/>
              <a:buNone/>
            </a:pPr>
            <a:r>
              <a:rPr lang="fr-FR" noProof="0" dirty="0">
                <a:latin typeface="Aptos" panose="020B0004020202020204" pitchFamily="34" charset="0"/>
              </a:rPr>
              <a:t>Instruments de mise en œuvre – labels</a:t>
            </a:r>
          </a:p>
        </p:txBody>
      </p:sp>
      <p:sp>
        <p:nvSpPr>
          <p:cNvPr id="120" name="Google Shape;120;p8"/>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4" name="Titel 1">
            <a:extLst>
              <a:ext uri="{FF2B5EF4-FFF2-40B4-BE49-F238E27FC236}">
                <a16:creationId xmlns:a16="http://schemas.microsoft.com/office/drawing/2014/main" id="{CF3F9C93-9882-9C55-CC55-8C9184DD90B9}"/>
              </a:ext>
            </a:extLst>
          </p:cNvPr>
          <p:cNvSpPr>
            <a:spLocks noGrp="1"/>
          </p:cNvSpPr>
          <p:nvPr>
            <p:ph type="title"/>
          </p:nvPr>
        </p:nvSpPr>
        <p:spPr>
          <a:xfrm>
            <a:off x="488034" y="476651"/>
            <a:ext cx="6787747" cy="1593507"/>
          </a:xfrm>
        </p:spPr>
        <p:txBody>
          <a:bodyPr/>
          <a:lstStyle/>
          <a:p>
            <a:r>
              <a:rPr lang="fr-FR" noProof="0" dirty="0">
                <a:latin typeface="Aptos Serif" panose="02020604070405020304" pitchFamily="18" charset="0"/>
                <a:cs typeface="Aptos Serif" panose="02020604070405020304" pitchFamily="18" charset="0"/>
              </a:rPr>
              <a:t> L’utilisation de labels  </a:t>
            </a:r>
          </a:p>
        </p:txBody>
      </p:sp>
      <p:sp>
        <p:nvSpPr>
          <p:cNvPr id="7" name="Textplatzhalter 2">
            <a:extLst>
              <a:ext uri="{FF2B5EF4-FFF2-40B4-BE49-F238E27FC236}">
                <a16:creationId xmlns:a16="http://schemas.microsoft.com/office/drawing/2014/main" id="{9C2D3299-A042-49DC-1665-E539DA81D5C4}"/>
              </a:ext>
            </a:extLst>
          </p:cNvPr>
          <p:cNvSpPr>
            <a:spLocks noGrp="1"/>
          </p:cNvSpPr>
          <p:nvPr>
            <p:ph type="body" idx="1"/>
          </p:nvPr>
        </p:nvSpPr>
        <p:spPr>
          <a:xfrm>
            <a:off x="594360" y="2354655"/>
            <a:ext cx="10954638" cy="3708517"/>
          </a:xfrm>
        </p:spPr>
        <p:txBody>
          <a:bodyPr>
            <a:normAutofit/>
          </a:bodyPr>
          <a:lstStyle/>
          <a:p>
            <a:pPr marL="571500" indent="-342900">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Les clients peuvent se référer à des labels de durabilité de tiers pour les critères </a:t>
            </a:r>
            <a:endParaRPr lang="en-IE" sz="2000" b="0" dirty="0">
              <a:solidFill>
                <a:schemeClr val="tx1">
                  <a:lumMod val="75000"/>
                  <a:lumOff val="25000"/>
                </a:schemeClr>
              </a:solidFill>
              <a:latin typeface="Aptos" panose="020B0004020202020204" pitchFamily="34" charset="0"/>
            </a:endParaRPr>
          </a:p>
          <a:p>
            <a:pPr marL="571500" indent="-342900">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Les labels peuvent réduire la charge de travail liée à l’établissement et au contrôle des critères environnementaux et sociaux</a:t>
            </a:r>
            <a:endParaRPr lang="en-IE" sz="2000" b="0" dirty="0">
              <a:solidFill>
                <a:schemeClr val="tx1">
                  <a:lumMod val="75000"/>
                  <a:lumOff val="25000"/>
                </a:schemeClr>
              </a:solidFill>
              <a:latin typeface="Aptos" panose="020B0004020202020204" pitchFamily="34" charset="0"/>
            </a:endParaRPr>
          </a:p>
          <a:p>
            <a:pPr marL="571500" indent="-342900">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Les labels doivent satisfaire à certaines exigences de transparence et d’accessibilité pour pouvoir figurer directement dans le dossier d’appel d’offres</a:t>
            </a:r>
            <a:endParaRPr lang="de-DE" sz="2000" dirty="0">
              <a:solidFill>
                <a:schemeClr val="tx1">
                  <a:lumMod val="75000"/>
                  <a:lumOff val="25000"/>
                </a:schemeClr>
              </a:solidFill>
              <a:latin typeface="Aptos" panose="020B00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4" name="Titel 1">
            <a:extLst>
              <a:ext uri="{FF2B5EF4-FFF2-40B4-BE49-F238E27FC236}">
                <a16:creationId xmlns:a16="http://schemas.microsoft.com/office/drawing/2014/main" id="{A3145265-E7F2-59BB-26DD-D1F199DF9DF9}"/>
              </a:ext>
            </a:extLst>
          </p:cNvPr>
          <p:cNvSpPr>
            <a:spLocks noGrp="1"/>
          </p:cNvSpPr>
          <p:nvPr>
            <p:ph type="title"/>
          </p:nvPr>
        </p:nvSpPr>
        <p:spPr>
          <a:xfrm>
            <a:off x="594359" y="529814"/>
            <a:ext cx="9145064" cy="1593507"/>
          </a:xfrm>
        </p:spPr>
        <p:txBody>
          <a:bodyPr/>
          <a:lstStyle/>
          <a:p>
            <a:r>
              <a:rPr lang="fr-FR" dirty="0">
                <a:latin typeface="Aptos Serif" panose="02020604070405020304" pitchFamily="18" charset="0"/>
                <a:cs typeface="Aptos Serif" panose="02020604070405020304" pitchFamily="18" charset="0"/>
              </a:rPr>
              <a:t>Exigences relatives à l’utilisation des labels</a:t>
            </a:r>
            <a:endParaRPr lang="de-DE" dirty="0">
              <a:latin typeface="Aptos Serif" panose="02020604070405020304" pitchFamily="18" charset="0"/>
              <a:cs typeface="Aptos Serif" panose="02020604070405020304" pitchFamily="18" charset="0"/>
            </a:endParaRPr>
          </a:p>
        </p:txBody>
      </p:sp>
      <p:sp>
        <p:nvSpPr>
          <p:cNvPr id="7" name="Textplatzhalter 2">
            <a:extLst>
              <a:ext uri="{FF2B5EF4-FFF2-40B4-BE49-F238E27FC236}">
                <a16:creationId xmlns:a16="http://schemas.microsoft.com/office/drawing/2014/main" id="{CE9B2B94-F232-59C5-4ADE-5D235FA614A0}"/>
              </a:ext>
            </a:extLst>
          </p:cNvPr>
          <p:cNvSpPr>
            <a:spLocks noGrp="1"/>
          </p:cNvSpPr>
          <p:nvPr>
            <p:ph type="body" idx="1"/>
          </p:nvPr>
        </p:nvSpPr>
        <p:spPr>
          <a:xfrm>
            <a:off x="594358" y="2281918"/>
            <a:ext cx="10278429" cy="3708517"/>
          </a:xfrm>
        </p:spPr>
        <p:txBody>
          <a:bodyPr>
            <a:noAutofit/>
          </a:bodyPr>
          <a:lstStyle/>
          <a:p>
            <a:pPr marL="571500" indent="-342900">
              <a:lnSpc>
                <a:spcPct val="100000"/>
              </a:lnSpc>
              <a:spcBef>
                <a:spcPts val="600"/>
              </a:spcBef>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Ils ne concernent que des critères liés à l’objet du contrat.</a:t>
            </a:r>
            <a:r>
              <a:rPr lang="en-US" sz="2000" b="0" dirty="0">
                <a:solidFill>
                  <a:schemeClr val="tx1">
                    <a:lumMod val="75000"/>
                    <a:lumOff val="25000"/>
                  </a:schemeClr>
                </a:solidFill>
                <a:latin typeface="Aptos" panose="020B0004020202020204" pitchFamily="34" charset="0"/>
              </a:rPr>
              <a:t> </a:t>
            </a:r>
          </a:p>
          <a:p>
            <a:pPr marL="571500" indent="-342900">
              <a:lnSpc>
                <a:spcPct val="100000"/>
              </a:lnSpc>
              <a:spcBef>
                <a:spcPts val="600"/>
              </a:spcBef>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Ils sont fondés sur des critères objectivement vérifiables et non discriminatoires.</a:t>
            </a:r>
          </a:p>
          <a:p>
            <a:pPr marL="571500" indent="-342900">
              <a:lnSpc>
                <a:spcPct val="100000"/>
              </a:lnSpc>
              <a:spcBef>
                <a:spcPts val="600"/>
              </a:spcBef>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Ils sont définis dans le cadre d’une procédure ouverte et transparente à laquelle peuvent participer toutes les parties prenantes concernées, y compris les autorités publiques, les consommateurs, les partenaires sociaux, les fabricants, les distributeurs et les organisations non gouvernementales.</a:t>
            </a:r>
            <a:endParaRPr lang="en-US" sz="2000" b="0" dirty="0">
              <a:solidFill>
                <a:schemeClr val="tx1">
                  <a:lumMod val="75000"/>
                  <a:lumOff val="25000"/>
                </a:schemeClr>
              </a:solidFill>
              <a:latin typeface="Aptos" panose="020B0004020202020204" pitchFamily="34" charset="0"/>
            </a:endParaRPr>
          </a:p>
          <a:p>
            <a:pPr marL="571500" indent="-342900">
              <a:lnSpc>
                <a:spcPct val="100000"/>
              </a:lnSpc>
              <a:spcBef>
                <a:spcPts val="600"/>
              </a:spcBef>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Ils sont accessibles à toutes les parties intéressées.</a:t>
            </a:r>
          </a:p>
          <a:p>
            <a:pPr marL="571500" indent="-342900">
              <a:lnSpc>
                <a:spcPct val="100000"/>
              </a:lnSpc>
              <a:spcBef>
                <a:spcPts val="600"/>
              </a:spcBef>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Ils sont fixés par un tiers sur lequel l’opérateur économique qui demande le label ne peut exercer une influence déterminante.</a:t>
            </a:r>
            <a:endParaRPr lang="de-DE" sz="2000" dirty="0">
              <a:solidFill>
                <a:schemeClr val="tx1">
                  <a:lumMod val="75000"/>
                  <a:lumOff val="25000"/>
                </a:schemeClr>
              </a:solidFill>
              <a:latin typeface="Aptos" panose="020B00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4" name="Titel 1">
            <a:extLst>
              <a:ext uri="{FF2B5EF4-FFF2-40B4-BE49-F238E27FC236}">
                <a16:creationId xmlns:a16="http://schemas.microsoft.com/office/drawing/2014/main" id="{056B74D9-60BC-685F-56E0-CFE8E1F9583A}"/>
              </a:ext>
            </a:extLst>
          </p:cNvPr>
          <p:cNvSpPr>
            <a:spLocks noGrp="1"/>
          </p:cNvSpPr>
          <p:nvPr>
            <p:ph type="title"/>
          </p:nvPr>
        </p:nvSpPr>
        <p:spPr>
          <a:xfrm>
            <a:off x="594359" y="497916"/>
            <a:ext cx="6787747" cy="1593507"/>
          </a:xfrm>
        </p:spPr>
        <p:txBody>
          <a:bodyPr/>
          <a:lstStyle/>
          <a:p>
            <a:r>
              <a:rPr lang="fr-FR" sz="4400" noProof="0" dirty="0">
                <a:solidFill>
                  <a:srgbClr val="3F3F3F"/>
                </a:solidFill>
                <a:latin typeface="Aptos Serif" panose="02020604070405020304" pitchFamily="18" charset="0"/>
                <a:cs typeface="Aptos Serif" panose="02020604070405020304" pitchFamily="18" charset="0"/>
              </a:rPr>
              <a:t>Critères d’exclusion</a:t>
            </a:r>
            <a:endParaRPr lang="fr-FR" noProof="0" dirty="0">
              <a:latin typeface="Aptos Serif" panose="02020604070405020304" pitchFamily="18" charset="0"/>
              <a:cs typeface="Aptos Serif" panose="02020604070405020304" pitchFamily="18" charset="0"/>
            </a:endParaRPr>
          </a:p>
        </p:txBody>
      </p:sp>
      <p:sp>
        <p:nvSpPr>
          <p:cNvPr id="7" name="Textplatzhalter 2">
            <a:extLst>
              <a:ext uri="{FF2B5EF4-FFF2-40B4-BE49-F238E27FC236}">
                <a16:creationId xmlns:a16="http://schemas.microsoft.com/office/drawing/2014/main" id="{CBCDDDB0-50E9-AC13-B169-700D2CF37F63}"/>
              </a:ext>
            </a:extLst>
          </p:cNvPr>
          <p:cNvSpPr>
            <a:spLocks noGrp="1"/>
          </p:cNvSpPr>
          <p:nvPr>
            <p:ph type="body" idx="1"/>
          </p:nvPr>
        </p:nvSpPr>
        <p:spPr>
          <a:xfrm>
            <a:off x="594359" y="2281918"/>
            <a:ext cx="9538382" cy="3708517"/>
          </a:xfrm>
        </p:spPr>
        <p:txBody>
          <a:bodyPr>
            <a:normAutofit/>
          </a:bodyPr>
          <a:lstStyle/>
          <a:p>
            <a:pPr marL="571500" indent="-342900">
              <a:lnSpc>
                <a:spcPct val="100000"/>
              </a:lnSpc>
              <a:buFont typeface="Arial" panose="020B0604020202020204" pitchFamily="34" charset="0"/>
              <a:buChar char="•"/>
            </a:pPr>
            <a:r>
              <a:rPr lang="fr-FR" sz="2000" b="0" noProof="0" dirty="0">
                <a:solidFill>
                  <a:schemeClr val="tx1">
                    <a:lumMod val="75000"/>
                    <a:lumOff val="25000"/>
                  </a:schemeClr>
                </a:solidFill>
                <a:latin typeface="Aptos" panose="020B0004020202020204" pitchFamily="34" charset="0"/>
              </a:rPr>
              <a:t>Motifs d’exclusion des soumissionnaires :</a:t>
            </a:r>
          </a:p>
          <a:p>
            <a:pPr marL="1028700" lvl="1" indent="-342900">
              <a:lnSpc>
                <a:spcPct val="100000"/>
              </a:lnSpc>
              <a:buFont typeface="Arial" panose="020B0604020202020204" pitchFamily="34" charset="0"/>
              <a:buChar char="•"/>
            </a:pPr>
            <a:r>
              <a:rPr lang="fr-FR" b="0" dirty="0">
                <a:solidFill>
                  <a:schemeClr val="tx1">
                    <a:lumMod val="75000"/>
                    <a:lumOff val="25000"/>
                  </a:schemeClr>
                </a:solidFill>
                <a:latin typeface="Aptos" panose="020B0004020202020204" pitchFamily="34" charset="0"/>
              </a:rPr>
              <a:t>Non-respect de la législation environnementale nationale, européenne ou internationale en vigueur. </a:t>
            </a:r>
            <a:endParaRPr lang="en-US" b="0" dirty="0">
              <a:solidFill>
                <a:schemeClr val="tx1">
                  <a:lumMod val="75000"/>
                  <a:lumOff val="25000"/>
                </a:schemeClr>
              </a:solidFill>
              <a:latin typeface="Aptos" panose="020B0004020202020204" pitchFamily="34" charset="0"/>
            </a:endParaRPr>
          </a:p>
          <a:p>
            <a:pPr marL="1028700" lvl="1" indent="-342900">
              <a:lnSpc>
                <a:spcPct val="100000"/>
              </a:lnSpc>
              <a:buFont typeface="Arial" panose="020B0604020202020204" pitchFamily="34" charset="0"/>
              <a:buChar char="•"/>
            </a:pPr>
            <a:r>
              <a:rPr lang="fr-FR" b="0" dirty="0">
                <a:solidFill>
                  <a:schemeClr val="tx1">
                    <a:lumMod val="75000"/>
                    <a:lumOff val="25000"/>
                  </a:schemeClr>
                </a:solidFill>
                <a:latin typeface="Aptos" panose="020B0004020202020204" pitchFamily="34" charset="0"/>
              </a:rPr>
              <a:t>Faute professionnelle grave mettant en cause l’intégrité.</a:t>
            </a:r>
          </a:p>
          <a:p>
            <a:pPr marL="1028700" lvl="1" indent="-342900">
              <a:lnSpc>
                <a:spcPct val="100000"/>
              </a:lnSpc>
              <a:buFont typeface="Arial" panose="020B0604020202020204" pitchFamily="34" charset="0"/>
              <a:buChar char="•"/>
            </a:pPr>
            <a:r>
              <a:rPr lang="fr-FR" b="0" dirty="0">
                <a:solidFill>
                  <a:schemeClr val="tx1">
                    <a:lumMod val="75000"/>
                    <a:lumOff val="25000"/>
                  </a:schemeClr>
                </a:solidFill>
                <a:latin typeface="Aptos" panose="020B0004020202020204" pitchFamily="34" charset="0"/>
              </a:rPr>
              <a:t>Manquements importants/persistants dans l’exécution d’un contrat précédent.</a:t>
            </a:r>
          </a:p>
          <a:p>
            <a:pPr marL="1028700" lvl="1" indent="-342900">
              <a:lnSpc>
                <a:spcPct val="100000"/>
              </a:lnSpc>
              <a:buFont typeface="Arial" panose="020B0604020202020204" pitchFamily="34" charset="0"/>
              <a:buChar char="•"/>
            </a:pPr>
            <a:r>
              <a:rPr lang="fr-FR" b="0" dirty="0">
                <a:solidFill>
                  <a:schemeClr val="tx1">
                    <a:lumMod val="75000"/>
                    <a:lumOff val="25000"/>
                  </a:schemeClr>
                </a:solidFill>
                <a:latin typeface="Aptos" panose="020B0004020202020204" pitchFamily="34" charset="0"/>
              </a:rPr>
              <a:t>Informations erronées sur l’un des points ci-dessus ou incapacité de fournir les preuves appropriées.</a:t>
            </a:r>
            <a:endParaRPr lang="en-US" b="0" dirty="0">
              <a:solidFill>
                <a:schemeClr val="tx1">
                  <a:lumMod val="75000"/>
                  <a:lumOff val="25000"/>
                </a:schemeClr>
              </a:solidFill>
              <a:latin typeface="Aptos" panose="020B0004020202020204" pitchFamily="34" charset="0"/>
            </a:endParaRPr>
          </a:p>
          <a:p>
            <a:endParaRPr lang="de-DE" sz="2000" dirty="0">
              <a:solidFill>
                <a:schemeClr val="tx1">
                  <a:lumMod val="75000"/>
                  <a:lumOff val="25000"/>
                </a:schemeClr>
              </a:solidFill>
              <a:latin typeface="Aptos" panose="020B00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4" name="Titel 1">
            <a:extLst>
              <a:ext uri="{FF2B5EF4-FFF2-40B4-BE49-F238E27FC236}">
                <a16:creationId xmlns:a16="http://schemas.microsoft.com/office/drawing/2014/main" id="{E83E1571-B7AA-29D8-1F5F-672810BECA98}"/>
              </a:ext>
            </a:extLst>
          </p:cNvPr>
          <p:cNvSpPr>
            <a:spLocks noGrp="1"/>
          </p:cNvSpPr>
          <p:nvPr>
            <p:ph type="title"/>
          </p:nvPr>
        </p:nvSpPr>
        <p:spPr>
          <a:xfrm>
            <a:off x="594359" y="508549"/>
            <a:ext cx="6787747" cy="1593507"/>
          </a:xfrm>
        </p:spPr>
        <p:txBody>
          <a:bodyPr/>
          <a:lstStyle/>
          <a:p>
            <a:r>
              <a:rPr lang="fr-FR" sz="4400" noProof="0" dirty="0">
                <a:solidFill>
                  <a:srgbClr val="3F3F3F"/>
                </a:solidFill>
                <a:latin typeface="Aptos Serif" panose="02020604070405020304" pitchFamily="18" charset="0"/>
                <a:cs typeface="Aptos Serif" panose="02020604070405020304" pitchFamily="18" charset="0"/>
              </a:rPr>
              <a:t>Critères de sélection</a:t>
            </a:r>
            <a:endParaRPr lang="fr-FR" noProof="0" dirty="0">
              <a:latin typeface="Aptos Serif" panose="02020604070405020304" pitchFamily="18" charset="0"/>
              <a:cs typeface="Aptos Serif" panose="02020604070405020304" pitchFamily="18" charset="0"/>
            </a:endParaRPr>
          </a:p>
        </p:txBody>
      </p:sp>
      <p:sp>
        <p:nvSpPr>
          <p:cNvPr id="7" name="Textplatzhalter 2">
            <a:extLst>
              <a:ext uri="{FF2B5EF4-FFF2-40B4-BE49-F238E27FC236}">
                <a16:creationId xmlns:a16="http://schemas.microsoft.com/office/drawing/2014/main" id="{DDEB306C-D152-900F-79EE-5BA53C29BE28}"/>
              </a:ext>
            </a:extLst>
          </p:cNvPr>
          <p:cNvSpPr>
            <a:spLocks noGrp="1"/>
          </p:cNvSpPr>
          <p:nvPr>
            <p:ph type="body" idx="1"/>
          </p:nvPr>
        </p:nvSpPr>
        <p:spPr>
          <a:xfrm>
            <a:off x="594359" y="2281918"/>
            <a:ext cx="9538382" cy="3708517"/>
          </a:xfrm>
        </p:spPr>
        <p:txBody>
          <a:bodyPr>
            <a:normAutofit/>
          </a:bodyPr>
          <a:lstStyle/>
          <a:p>
            <a:pPr marL="571500" indent="-342900">
              <a:lnSpc>
                <a:spcPct val="100000"/>
              </a:lnSpc>
              <a:buFont typeface="Arial" panose="020B0604020202020204" pitchFamily="34" charset="0"/>
              <a:buChar char="•"/>
            </a:pPr>
            <a:r>
              <a:rPr lang="fr-FR" sz="2000" b="0" noProof="0" dirty="0">
                <a:solidFill>
                  <a:schemeClr val="tx1">
                    <a:lumMod val="75000"/>
                    <a:lumOff val="25000"/>
                  </a:schemeClr>
                </a:solidFill>
                <a:latin typeface="Aptos" panose="020B0004020202020204" pitchFamily="34" charset="0"/>
              </a:rPr>
              <a:t>Les critères de sélection pour un approvisionnement durable comprennent :</a:t>
            </a:r>
          </a:p>
          <a:p>
            <a:pPr marL="1028700" lvl="1" indent="-342900">
              <a:lnSpc>
                <a:spcPct val="100000"/>
              </a:lnSpc>
              <a:buFont typeface="Arial" panose="020B0604020202020204" pitchFamily="34" charset="0"/>
              <a:buChar char="•"/>
            </a:pPr>
            <a:r>
              <a:rPr lang="fr-FR" b="0" noProof="0" dirty="0">
                <a:solidFill>
                  <a:schemeClr val="tx1">
                    <a:lumMod val="75000"/>
                    <a:lumOff val="25000"/>
                  </a:schemeClr>
                </a:solidFill>
                <a:latin typeface="Aptos" panose="020B0004020202020204" pitchFamily="34" charset="0"/>
              </a:rPr>
              <a:t>expérience et références </a:t>
            </a:r>
          </a:p>
          <a:p>
            <a:pPr marL="1028700" lvl="1" indent="-342900">
              <a:lnSpc>
                <a:spcPct val="100000"/>
              </a:lnSpc>
              <a:buFont typeface="Arial" panose="020B0604020202020204" pitchFamily="34" charset="0"/>
              <a:buChar char="•"/>
            </a:pPr>
            <a:r>
              <a:rPr lang="fr-FR" b="0" noProof="0" dirty="0">
                <a:solidFill>
                  <a:schemeClr val="tx1">
                    <a:lumMod val="75000"/>
                    <a:lumOff val="25000"/>
                  </a:schemeClr>
                </a:solidFill>
                <a:latin typeface="Aptos" panose="020B0004020202020204" pitchFamily="34" charset="0"/>
              </a:rPr>
              <a:t>formations et qualifications professionnelles des personnels</a:t>
            </a:r>
          </a:p>
          <a:p>
            <a:pPr marL="1028700" lvl="1" indent="-342900">
              <a:lnSpc>
                <a:spcPct val="100000"/>
              </a:lnSpc>
              <a:buFont typeface="Arial" panose="020B0604020202020204" pitchFamily="34" charset="0"/>
              <a:buChar char="•"/>
            </a:pPr>
            <a:r>
              <a:rPr lang="fr-FR" noProof="0" dirty="0">
                <a:solidFill>
                  <a:schemeClr val="tx1">
                    <a:lumMod val="75000"/>
                    <a:lumOff val="25000"/>
                  </a:schemeClr>
                </a:solidFill>
                <a:latin typeface="Aptos" panose="020B0004020202020204" pitchFamily="34" charset="0"/>
              </a:rPr>
              <a:t>s</a:t>
            </a:r>
            <a:r>
              <a:rPr lang="fr-FR" b="0" noProof="0" dirty="0">
                <a:solidFill>
                  <a:schemeClr val="tx1">
                    <a:lumMod val="75000"/>
                    <a:lumOff val="25000"/>
                  </a:schemeClr>
                </a:solidFill>
                <a:latin typeface="Aptos" panose="020B0004020202020204" pitchFamily="34" charset="0"/>
              </a:rPr>
              <a:t>ystèmes et programmes de gestion environnementale (par exemple EMAS, ISO 14001) </a:t>
            </a:r>
          </a:p>
          <a:p>
            <a:pPr marL="1028700" lvl="1" indent="-342900">
              <a:lnSpc>
                <a:spcPct val="100000"/>
              </a:lnSpc>
              <a:buFont typeface="Arial" panose="020B0604020202020204" pitchFamily="34" charset="0"/>
              <a:buChar char="•"/>
            </a:pPr>
            <a:r>
              <a:rPr lang="fr-FR" b="0" noProof="0" dirty="0">
                <a:solidFill>
                  <a:schemeClr val="tx1">
                    <a:lumMod val="75000"/>
                    <a:lumOff val="25000"/>
                  </a:schemeClr>
                </a:solidFill>
                <a:latin typeface="Aptos" panose="020B0004020202020204" pitchFamily="34" charset="0"/>
              </a:rPr>
              <a:t>systèmes de gestion/traçabilité de la chaîne logistique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3" name="Google Shape;373;p60"/>
          <p:cNvPicPr preferRelativeResize="0"/>
          <p:nvPr/>
        </p:nvPicPr>
        <p:blipFill rotWithShape="1">
          <a:blip r:embed="rId3">
            <a:alphaModFix/>
          </a:blip>
          <a:srcRect/>
          <a:stretch/>
        </p:blipFill>
        <p:spPr>
          <a:xfrm>
            <a:off x="9062225" y="3429000"/>
            <a:ext cx="3015708" cy="2004110"/>
          </a:xfrm>
          <a:prstGeom prst="rect">
            <a:avLst/>
          </a:prstGeom>
          <a:noFill/>
          <a:ln>
            <a:noFill/>
          </a:ln>
        </p:spPr>
      </p:pic>
      <p:sp>
        <p:nvSpPr>
          <p:cNvPr id="4" name="Titel 1">
            <a:extLst>
              <a:ext uri="{FF2B5EF4-FFF2-40B4-BE49-F238E27FC236}">
                <a16:creationId xmlns:a16="http://schemas.microsoft.com/office/drawing/2014/main" id="{0A69C881-E7FF-CF99-60B3-75F3F68D242E}"/>
              </a:ext>
            </a:extLst>
          </p:cNvPr>
          <p:cNvSpPr>
            <a:spLocks noGrp="1"/>
          </p:cNvSpPr>
          <p:nvPr>
            <p:ph type="title"/>
          </p:nvPr>
        </p:nvSpPr>
        <p:spPr>
          <a:xfrm>
            <a:off x="594359" y="519181"/>
            <a:ext cx="7785552" cy="1593507"/>
          </a:xfrm>
        </p:spPr>
        <p:txBody>
          <a:bodyPr/>
          <a:lstStyle/>
          <a:p>
            <a:r>
              <a:rPr lang="fr-FR" sz="4400" noProof="0" dirty="0">
                <a:solidFill>
                  <a:srgbClr val="3F3F3F"/>
                </a:solidFill>
                <a:latin typeface="Aptos Serif" panose="02020604070405020304" pitchFamily="18" charset="0"/>
                <a:cs typeface="Aptos Serif" panose="02020604070405020304" pitchFamily="18" charset="0"/>
              </a:rPr>
              <a:t>Système de gestion environnementale (SGE)</a:t>
            </a:r>
            <a:endParaRPr lang="fr-FR" noProof="0" dirty="0">
              <a:latin typeface="Aptos Serif" panose="02020604070405020304" pitchFamily="18" charset="0"/>
              <a:cs typeface="Aptos Serif" panose="02020604070405020304" pitchFamily="18" charset="0"/>
            </a:endParaRPr>
          </a:p>
        </p:txBody>
      </p:sp>
      <p:sp>
        <p:nvSpPr>
          <p:cNvPr id="7" name="Textplatzhalter 2">
            <a:extLst>
              <a:ext uri="{FF2B5EF4-FFF2-40B4-BE49-F238E27FC236}">
                <a16:creationId xmlns:a16="http://schemas.microsoft.com/office/drawing/2014/main" id="{415CFFB2-DCEA-188D-A4C2-FA03A584B80A}"/>
              </a:ext>
            </a:extLst>
          </p:cNvPr>
          <p:cNvSpPr>
            <a:spLocks noGrp="1"/>
          </p:cNvSpPr>
          <p:nvPr>
            <p:ph type="body" idx="1"/>
          </p:nvPr>
        </p:nvSpPr>
        <p:spPr>
          <a:xfrm>
            <a:off x="594359" y="2281918"/>
            <a:ext cx="9003124" cy="3708517"/>
          </a:xfrm>
        </p:spPr>
        <p:txBody>
          <a:bodyPr>
            <a:normAutofit/>
          </a:bodyPr>
          <a:lstStyle/>
          <a:p>
            <a:pPr marL="571500" indent="-342900">
              <a:lnSpc>
                <a:spcPct val="100000"/>
              </a:lnSpc>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Le SGE peut démontrer la capacité d’une entreprise à remplir les critères environnementaux et peut être exigé lors de la phase de sélection si cela est pertinent pour le service.</a:t>
            </a:r>
            <a:endParaRPr lang="en-US" sz="2000" b="0" dirty="0">
              <a:solidFill>
                <a:schemeClr val="tx1">
                  <a:lumMod val="75000"/>
                  <a:lumOff val="25000"/>
                </a:schemeClr>
              </a:solidFill>
              <a:latin typeface="Aptos" panose="020B0004020202020204" pitchFamily="34" charset="0"/>
            </a:endParaRPr>
          </a:p>
          <a:p>
            <a:pPr marL="571500" indent="-342900">
              <a:lnSpc>
                <a:spcPct val="100000"/>
              </a:lnSpc>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Exemple : services de traiteur ou de nettoyage.</a:t>
            </a:r>
            <a:endParaRPr lang="en-US" sz="2000" b="0" dirty="0">
              <a:solidFill>
                <a:schemeClr val="tx1">
                  <a:lumMod val="75000"/>
                  <a:lumOff val="25000"/>
                </a:schemeClr>
              </a:solidFill>
              <a:latin typeface="Aptos" panose="020B0004020202020204" pitchFamily="34" charset="0"/>
            </a:endParaRPr>
          </a:p>
          <a:p>
            <a:pPr marL="571500" indent="-342900">
              <a:lnSpc>
                <a:spcPct val="100000"/>
              </a:lnSpc>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Les soumissionnaires peuvent démontrer, au moyen d’un SME, qu’ils sont en mesure de fournir le service dans le respect de l’environnement.	</a:t>
            </a:r>
          </a:p>
          <a:p>
            <a:pPr marL="571500" indent="-342900">
              <a:lnSpc>
                <a:spcPct val="100000"/>
              </a:lnSpc>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Des preuves équivalentes doivent également être prises en compte.</a:t>
            </a:r>
            <a:endParaRPr lang="en-IE" sz="2000" b="0" dirty="0">
              <a:solidFill>
                <a:schemeClr val="tx1">
                  <a:lumMod val="75000"/>
                  <a:lumOff val="25000"/>
                </a:schemeClr>
              </a:solidFill>
              <a:latin typeface="Aptos" panose="020B00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4" name="Titel 1">
            <a:extLst>
              <a:ext uri="{FF2B5EF4-FFF2-40B4-BE49-F238E27FC236}">
                <a16:creationId xmlns:a16="http://schemas.microsoft.com/office/drawing/2014/main" id="{391844F5-3C60-69A0-A2C3-14127BD7486D}"/>
              </a:ext>
            </a:extLst>
          </p:cNvPr>
          <p:cNvSpPr>
            <a:spLocks noGrp="1"/>
          </p:cNvSpPr>
          <p:nvPr>
            <p:ph type="title"/>
          </p:nvPr>
        </p:nvSpPr>
        <p:spPr>
          <a:xfrm>
            <a:off x="594360" y="584005"/>
            <a:ext cx="9778365" cy="1494596"/>
          </a:xfrm>
        </p:spPr>
        <p:txBody>
          <a:bodyPr/>
          <a:lstStyle/>
          <a:p>
            <a:r>
              <a:rPr lang="fr-FR" noProof="0" dirty="0">
                <a:latin typeface="Aptos Serif" panose="02020604070405020304" pitchFamily="18" charset="0"/>
                <a:cs typeface="Aptos Serif" panose="02020604070405020304" pitchFamily="18" charset="0"/>
              </a:rPr>
              <a:t>Critères d’attribution</a:t>
            </a:r>
          </a:p>
        </p:txBody>
      </p:sp>
      <p:sp>
        <p:nvSpPr>
          <p:cNvPr id="7" name="Textplatzhalter 2">
            <a:extLst>
              <a:ext uri="{FF2B5EF4-FFF2-40B4-BE49-F238E27FC236}">
                <a16:creationId xmlns:a16="http://schemas.microsoft.com/office/drawing/2014/main" id="{0BD91C4E-94C8-0159-E938-6D159DA46968}"/>
              </a:ext>
            </a:extLst>
          </p:cNvPr>
          <p:cNvSpPr>
            <a:spLocks noGrp="1"/>
          </p:cNvSpPr>
          <p:nvPr>
            <p:ph type="body" idx="1"/>
          </p:nvPr>
        </p:nvSpPr>
        <p:spPr>
          <a:xfrm>
            <a:off x="594360" y="2676524"/>
            <a:ext cx="5163503" cy="4181475"/>
          </a:xfrm>
        </p:spPr>
        <p:txBody>
          <a:bodyPr>
            <a:normAutofit/>
          </a:bodyPr>
          <a:lstStyle/>
          <a:p>
            <a:pPr>
              <a:spcAft>
                <a:spcPts val="600"/>
              </a:spcAft>
            </a:pPr>
            <a:r>
              <a:rPr lang="fr-FR" dirty="0">
                <a:latin typeface="Aptos" panose="020B0004020202020204" pitchFamily="34" charset="0"/>
              </a:rPr>
              <a:t>Sélection de l’offre retenue parmi les offres répondant aux spécifications techniques.</a:t>
            </a:r>
            <a:r>
              <a:rPr lang="en-US" dirty="0">
                <a:latin typeface="Aptos" panose="020B0004020202020204" pitchFamily="34" charset="0"/>
              </a:rPr>
              <a:t> </a:t>
            </a:r>
          </a:p>
          <a:p>
            <a:pPr>
              <a:spcAft>
                <a:spcPts val="600"/>
              </a:spcAft>
            </a:pPr>
            <a:r>
              <a:rPr lang="fr-FR" dirty="0">
                <a:latin typeface="Aptos" panose="020B0004020202020204" pitchFamily="34" charset="0"/>
              </a:rPr>
              <a:t>Coûts (y compris les coûts du cycle de vie) et critères qualitatifs.</a:t>
            </a:r>
          </a:p>
          <a:p>
            <a:pPr>
              <a:spcAft>
                <a:spcPts val="600"/>
              </a:spcAft>
            </a:pPr>
            <a:r>
              <a:rPr lang="en-IE" dirty="0">
                <a:latin typeface="Aptos" panose="020B0004020202020204" pitchFamily="34" charset="0"/>
              </a:rPr>
              <a:t>MEAT: </a:t>
            </a:r>
            <a:r>
              <a:rPr lang="fr-FR" dirty="0">
                <a:latin typeface="Aptos" panose="020B0004020202020204" pitchFamily="34" charset="0"/>
              </a:rPr>
              <a:t>offre économiquement la plus avantageuse.</a:t>
            </a:r>
          </a:p>
          <a:p>
            <a:pPr>
              <a:spcAft>
                <a:spcPts val="600"/>
              </a:spcAft>
            </a:pPr>
            <a:r>
              <a:rPr lang="fr-FR" dirty="0">
                <a:latin typeface="Aptos" panose="020B0004020202020204" pitchFamily="34" charset="0"/>
              </a:rPr>
              <a:t>Les critères qualitatifs peuvent inclure un certain nombre de facteurs sociaux et environnementaux.</a:t>
            </a:r>
            <a:endParaRPr lang="de-DE" dirty="0">
              <a:latin typeface="Aptos" panose="020B0004020202020204" pitchFamily="34" charset="0"/>
            </a:endParaRPr>
          </a:p>
        </p:txBody>
      </p:sp>
      <p:sp>
        <p:nvSpPr>
          <p:cNvPr id="10" name="Textplatzhalter 3">
            <a:extLst>
              <a:ext uri="{FF2B5EF4-FFF2-40B4-BE49-F238E27FC236}">
                <a16:creationId xmlns:a16="http://schemas.microsoft.com/office/drawing/2014/main" id="{3C7583AB-2DA9-AC11-FB54-DA798C04EF00}"/>
              </a:ext>
            </a:extLst>
          </p:cNvPr>
          <p:cNvSpPr>
            <a:spLocks noGrp="1"/>
          </p:cNvSpPr>
          <p:nvPr>
            <p:ph type="body" idx="2"/>
          </p:nvPr>
        </p:nvSpPr>
        <p:spPr>
          <a:xfrm>
            <a:off x="6434139" y="2676524"/>
            <a:ext cx="4490827" cy="3597470"/>
          </a:xfrm>
        </p:spPr>
        <p:txBody>
          <a:bodyPr/>
          <a:lstStyle/>
          <a:p>
            <a:r>
              <a:rPr lang="fr-FR" noProof="0" dirty="0">
                <a:latin typeface="Aptos" panose="020B0004020202020204" pitchFamily="34" charset="0"/>
                <a:cs typeface="Aptos Serif" panose="02020604070405020304" pitchFamily="18" charset="0"/>
              </a:rPr>
              <a:t>Exemples :</a:t>
            </a:r>
          </a:p>
          <a:p>
            <a:pPr marL="571500" indent="-342900">
              <a:buFontTx/>
              <a:buChar char="-"/>
            </a:pPr>
            <a:r>
              <a:rPr lang="fr-FR" noProof="0" dirty="0">
                <a:latin typeface="Aptos" panose="020B0004020202020204" pitchFamily="34" charset="0"/>
                <a:cs typeface="Aptos Serif" panose="02020604070405020304" pitchFamily="18" charset="0"/>
              </a:rPr>
              <a:t>Café et thé 100 % commerce équitable dans un contrat de restauration.</a:t>
            </a:r>
          </a:p>
          <a:p>
            <a:pPr marL="571500" indent="-342900">
              <a:buFontTx/>
              <a:buChar char="-"/>
            </a:pPr>
            <a:r>
              <a:rPr lang="fr-FR" noProof="0" dirty="0">
                <a:latin typeface="Aptos" panose="020B0004020202020204" pitchFamily="34" charset="0"/>
                <a:cs typeface="Aptos Serif" panose="02020604070405020304" pitchFamily="18" charset="0"/>
              </a:rPr>
              <a:t>Amélioration de l’efficacité énergétique des appareils électriques par rapport aux critères minimaux.</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9" name="Google Shape;389;p62"/>
          <p:cNvPicPr preferRelativeResize="0"/>
          <p:nvPr/>
        </p:nvPicPr>
        <p:blipFill rotWithShape="1">
          <a:blip r:embed="rId3">
            <a:alphaModFix/>
          </a:blip>
          <a:srcRect/>
          <a:stretch/>
        </p:blipFill>
        <p:spPr>
          <a:xfrm>
            <a:off x="7701916" y="3761445"/>
            <a:ext cx="3895725" cy="1847850"/>
          </a:xfrm>
          <a:prstGeom prst="rect">
            <a:avLst/>
          </a:prstGeom>
          <a:noFill/>
          <a:ln>
            <a:noFill/>
          </a:ln>
        </p:spPr>
      </p:pic>
      <p:sp>
        <p:nvSpPr>
          <p:cNvPr id="390" name="Google Shape;390;p62"/>
          <p:cNvSpPr txBox="1"/>
          <p:nvPr/>
        </p:nvSpPr>
        <p:spPr>
          <a:xfrm>
            <a:off x="7635008" y="5774991"/>
            <a:ext cx="153599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a:solidFill>
                  <a:srgbClr val="000000"/>
                </a:solidFill>
                <a:latin typeface="Arial"/>
                <a:ea typeface="Arial"/>
                <a:cs typeface="Arial"/>
                <a:sym typeface="Arial"/>
              </a:rPr>
              <a:t>Beispiel für Catering-Dienstleistungen</a:t>
            </a:r>
            <a:endParaRPr sz="800" b="0" i="0" u="none" strike="noStrike" cap="none">
              <a:solidFill>
                <a:srgbClr val="000000"/>
              </a:solidFill>
              <a:latin typeface="Arial"/>
              <a:ea typeface="Arial"/>
              <a:cs typeface="Arial"/>
              <a:sym typeface="Arial"/>
            </a:endParaRPr>
          </a:p>
        </p:txBody>
      </p:sp>
      <p:sp>
        <p:nvSpPr>
          <p:cNvPr id="4" name="Titel 1">
            <a:extLst>
              <a:ext uri="{FF2B5EF4-FFF2-40B4-BE49-F238E27FC236}">
                <a16:creationId xmlns:a16="http://schemas.microsoft.com/office/drawing/2014/main" id="{22047899-CEE3-8160-2D4A-0FEAAFB5A282}"/>
              </a:ext>
            </a:extLst>
          </p:cNvPr>
          <p:cNvSpPr>
            <a:spLocks noGrp="1"/>
          </p:cNvSpPr>
          <p:nvPr>
            <p:ph type="title"/>
          </p:nvPr>
        </p:nvSpPr>
        <p:spPr>
          <a:xfrm>
            <a:off x="594359" y="522715"/>
            <a:ext cx="10325278" cy="1593507"/>
          </a:xfrm>
        </p:spPr>
        <p:txBody>
          <a:bodyPr/>
          <a:lstStyle/>
          <a:p>
            <a:r>
              <a:rPr lang="fr-FR" sz="4400" noProof="0" dirty="0">
                <a:solidFill>
                  <a:srgbClr val="3F3F3F"/>
                </a:solidFill>
                <a:latin typeface="Aptos Serif" panose="02020604070405020304" pitchFamily="18" charset="0"/>
                <a:cs typeface="Aptos Serif" panose="02020604070405020304" pitchFamily="18" charset="0"/>
              </a:rPr>
              <a:t>Pondération des critères d’attribution</a:t>
            </a:r>
            <a:endParaRPr lang="fr-FR" noProof="0" dirty="0">
              <a:latin typeface="Aptos Serif" panose="02020604070405020304" pitchFamily="18" charset="0"/>
              <a:cs typeface="Aptos Serif" panose="02020604070405020304" pitchFamily="18" charset="0"/>
            </a:endParaRPr>
          </a:p>
        </p:txBody>
      </p:sp>
      <p:sp>
        <p:nvSpPr>
          <p:cNvPr id="7" name="Textplatzhalter 2">
            <a:extLst>
              <a:ext uri="{FF2B5EF4-FFF2-40B4-BE49-F238E27FC236}">
                <a16:creationId xmlns:a16="http://schemas.microsoft.com/office/drawing/2014/main" id="{6197FCA8-9B4B-99E2-1C6C-FB6E9AD34F8F}"/>
              </a:ext>
            </a:extLst>
          </p:cNvPr>
          <p:cNvSpPr>
            <a:spLocks noGrp="1"/>
          </p:cNvSpPr>
          <p:nvPr>
            <p:ph type="body" idx="1"/>
          </p:nvPr>
        </p:nvSpPr>
        <p:spPr>
          <a:xfrm>
            <a:off x="594359" y="2281918"/>
            <a:ext cx="6981036" cy="3708517"/>
          </a:xfrm>
        </p:spPr>
        <p:txBody>
          <a:bodyPr>
            <a:normAutofit/>
          </a:bodyPr>
          <a:lstStyle/>
          <a:p>
            <a:pPr marL="571500" indent="-342900">
              <a:lnSpc>
                <a:spcPct val="100000"/>
              </a:lnSpc>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Pas de points ou de pourcentages fixes pour les critères prix et qualité/durabilité</a:t>
            </a:r>
            <a:endParaRPr lang="en-US" sz="2000" b="0" dirty="0">
              <a:solidFill>
                <a:schemeClr val="tx1">
                  <a:lumMod val="75000"/>
                  <a:lumOff val="25000"/>
                </a:schemeClr>
              </a:solidFill>
              <a:latin typeface="Aptos" panose="020B0004020202020204" pitchFamily="34" charset="0"/>
            </a:endParaRPr>
          </a:p>
          <a:p>
            <a:pPr marL="571500" indent="-342900">
              <a:lnSpc>
                <a:spcPct val="100000"/>
              </a:lnSpc>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Les critères doivent être transparents et ne pas fausser la concurrence</a:t>
            </a:r>
          </a:p>
          <a:p>
            <a:pPr marL="571500" indent="-342900">
              <a:lnSpc>
                <a:spcPct val="100000"/>
              </a:lnSpc>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Différents types de calcul des points</a:t>
            </a:r>
            <a:endParaRPr lang="en-US" sz="2000" b="0" dirty="0">
              <a:solidFill>
                <a:schemeClr val="tx1">
                  <a:lumMod val="75000"/>
                  <a:lumOff val="25000"/>
                </a:schemeClr>
              </a:solidFill>
              <a:latin typeface="Aptos" panose="020B00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4" name="Titel 1">
            <a:extLst>
              <a:ext uri="{FF2B5EF4-FFF2-40B4-BE49-F238E27FC236}">
                <a16:creationId xmlns:a16="http://schemas.microsoft.com/office/drawing/2014/main" id="{F72CF838-A3D9-D0BF-EFFB-6796D6724CB3}"/>
              </a:ext>
            </a:extLst>
          </p:cNvPr>
          <p:cNvSpPr>
            <a:spLocks noGrp="1"/>
          </p:cNvSpPr>
          <p:nvPr>
            <p:ph type="title"/>
          </p:nvPr>
        </p:nvSpPr>
        <p:spPr>
          <a:xfrm>
            <a:off x="594360" y="584005"/>
            <a:ext cx="9778365" cy="1494596"/>
          </a:xfrm>
        </p:spPr>
        <p:txBody>
          <a:bodyPr/>
          <a:lstStyle/>
          <a:p>
            <a:r>
              <a:rPr lang="fr-FR" noProof="0" dirty="0">
                <a:latin typeface="Aptos Serif" panose="02020604070405020304" pitchFamily="18" charset="0"/>
                <a:cs typeface="Aptos Serif" panose="02020604070405020304" pitchFamily="18" charset="0"/>
              </a:rPr>
              <a:t>Coût de cycle de vie </a:t>
            </a:r>
            <a:r>
              <a:rPr lang="de-DE" dirty="0">
                <a:latin typeface="Aptos Serif" panose="02020604070405020304" pitchFamily="18" charset="0"/>
                <a:cs typeface="Aptos Serif" panose="02020604070405020304" pitchFamily="18" charset="0"/>
              </a:rPr>
              <a:t>(CCV)</a:t>
            </a:r>
          </a:p>
        </p:txBody>
      </p:sp>
      <p:sp>
        <p:nvSpPr>
          <p:cNvPr id="7" name="Textplatzhalter 2">
            <a:extLst>
              <a:ext uri="{FF2B5EF4-FFF2-40B4-BE49-F238E27FC236}">
                <a16:creationId xmlns:a16="http://schemas.microsoft.com/office/drawing/2014/main" id="{0BB20400-7529-75C5-BA29-42BD8C5411E1}"/>
              </a:ext>
            </a:extLst>
          </p:cNvPr>
          <p:cNvSpPr>
            <a:spLocks noGrp="1"/>
          </p:cNvSpPr>
          <p:nvPr>
            <p:ph type="body" idx="1"/>
          </p:nvPr>
        </p:nvSpPr>
        <p:spPr>
          <a:xfrm>
            <a:off x="594360" y="2676525"/>
            <a:ext cx="4490827" cy="3597470"/>
          </a:xfrm>
        </p:spPr>
        <p:txBody>
          <a:bodyPr>
            <a:normAutofit/>
          </a:bodyPr>
          <a:lstStyle/>
          <a:p>
            <a:r>
              <a:rPr lang="fr-FR" sz="2000" dirty="0">
                <a:latin typeface="Aptos" panose="020B0004020202020204" pitchFamily="34" charset="0"/>
                <a:ea typeface="Verdana" panose="020B0604030504040204" pitchFamily="34" charset="0"/>
                <a:cs typeface="Verdana" panose="020B0604030504040204" pitchFamily="34" charset="0"/>
              </a:rPr>
              <a:t>Comprend les coûts supportés par le pouvoir adjudicateur pour l’achat, l’utilisation, l’entretien et la gestion des déchets.</a:t>
            </a:r>
            <a:endParaRPr lang="en-GB" sz="2000" dirty="0">
              <a:latin typeface="Aptos" panose="020B0004020202020204" pitchFamily="34" charset="0"/>
              <a:ea typeface="Verdana" panose="020B0604030504040204" pitchFamily="34" charset="0"/>
              <a:cs typeface="Verdana" panose="020B0604030504040204" pitchFamily="34" charset="0"/>
            </a:endParaRPr>
          </a:p>
          <a:p>
            <a:r>
              <a:rPr lang="fr-FR" dirty="0">
                <a:latin typeface="Aptos" panose="020B0004020202020204" pitchFamily="34" charset="0"/>
                <a:ea typeface="Verdana" panose="020B0604030504040204" pitchFamily="34" charset="0"/>
                <a:cs typeface="Verdana" panose="020B0604030504040204" pitchFamily="34" charset="0"/>
              </a:rPr>
              <a:t>Peut également inclure les coûts externes (émissions de gaz à effet de serre) si leur valeur monétaire peut être déterminée.</a:t>
            </a:r>
          </a:p>
          <a:p>
            <a:r>
              <a:rPr lang="fr-FR" sz="2000" dirty="0">
                <a:latin typeface="Aptos" panose="020B0004020202020204" pitchFamily="34" charset="0"/>
                <a:ea typeface="Verdana" panose="020B0604030504040204" pitchFamily="34" charset="0"/>
                <a:cs typeface="Verdana" panose="020B0604030504040204" pitchFamily="34" charset="0"/>
              </a:rPr>
              <a:t>Permet de comparer les coûts réels de l’offre.</a:t>
            </a:r>
            <a:endParaRPr lang="en-GB" sz="2000" dirty="0">
              <a:latin typeface="Aptos" panose="020B0004020202020204" pitchFamily="34" charset="0"/>
              <a:ea typeface="Verdana" panose="020B0604030504040204" pitchFamily="34" charset="0"/>
              <a:cs typeface="Verdana" panose="020B0604030504040204" pitchFamily="34" charset="0"/>
            </a:endParaRPr>
          </a:p>
          <a:p>
            <a:endParaRPr lang="de-DE" dirty="0">
              <a:latin typeface="Aptos" panose="020B0004020202020204" pitchFamily="34" charset="0"/>
            </a:endParaRPr>
          </a:p>
        </p:txBody>
      </p:sp>
      <p:sp>
        <p:nvSpPr>
          <p:cNvPr id="10" name="Textplatzhalter 3">
            <a:extLst>
              <a:ext uri="{FF2B5EF4-FFF2-40B4-BE49-F238E27FC236}">
                <a16:creationId xmlns:a16="http://schemas.microsoft.com/office/drawing/2014/main" id="{8EC268C3-4A88-3FFB-B426-EC135B005A81}"/>
              </a:ext>
            </a:extLst>
          </p:cNvPr>
          <p:cNvSpPr>
            <a:spLocks noGrp="1"/>
          </p:cNvSpPr>
          <p:nvPr>
            <p:ph type="body" idx="2"/>
          </p:nvPr>
        </p:nvSpPr>
        <p:spPr>
          <a:xfrm>
            <a:off x="5881898" y="2676525"/>
            <a:ext cx="5715742" cy="3903346"/>
          </a:xfrm>
        </p:spPr>
        <p:txBody>
          <a:bodyPr>
            <a:normAutofit fontScale="40000" lnSpcReduction="20000"/>
          </a:bodyPr>
          <a:lstStyle/>
          <a:p>
            <a:pPr>
              <a:lnSpc>
                <a:spcPct val="120000"/>
              </a:lnSpc>
            </a:pPr>
            <a:r>
              <a:rPr lang="fr-FR" sz="4200" dirty="0">
                <a:latin typeface="Aptos" panose="020B0004020202020204" pitchFamily="34" charset="0"/>
              </a:rPr>
              <a:t>L’offre doit indiquer la méthode à appliquer et les exigences en matière de données applicables aux soumissionnaires.</a:t>
            </a:r>
          </a:p>
          <a:p>
            <a:r>
              <a:rPr lang="fr-FR" sz="4200" dirty="0">
                <a:latin typeface="Aptos" panose="020B0004020202020204" pitchFamily="34" charset="0"/>
              </a:rPr>
              <a:t>La méthode doit</a:t>
            </a:r>
          </a:p>
          <a:p>
            <a:r>
              <a:rPr lang="fr-FR" sz="3500" dirty="0">
                <a:latin typeface="Aptos" panose="020B0004020202020204" pitchFamily="34" charset="0"/>
              </a:rPr>
              <a:t>- se fonder sur des critères objectivement vérifiables et non discriminatoires,</a:t>
            </a:r>
          </a:p>
          <a:p>
            <a:r>
              <a:rPr lang="fr-FR" sz="3500" dirty="0">
                <a:latin typeface="Aptos" panose="020B0004020202020204" pitchFamily="34" charset="0"/>
              </a:rPr>
              <a:t>- être accessible à toutes les parties intéressées,</a:t>
            </a:r>
          </a:p>
          <a:p>
            <a:r>
              <a:rPr lang="fr-FR" sz="3500" dirty="0">
                <a:latin typeface="Aptos" panose="020B0004020202020204" pitchFamily="34" charset="0"/>
              </a:rPr>
              <a:t>Les données requises peuvent être fournies, avec un effort raisonnable, par des opérateurs économiques normalement diligents, y compris de pays tiers.</a:t>
            </a:r>
          </a:p>
          <a:p>
            <a:pPr>
              <a:lnSpc>
                <a:spcPct val="120000"/>
              </a:lnSpc>
            </a:pPr>
            <a:r>
              <a:rPr lang="fr-FR" sz="5000" dirty="0">
                <a:latin typeface="Aptos" panose="020B0004020202020204" pitchFamily="34" charset="0"/>
              </a:rPr>
              <a:t>Les méthodes communes de l’UE existantes doivent être utilisées.</a:t>
            </a:r>
            <a:endParaRPr lang="de-DE" sz="5000" dirty="0">
              <a:latin typeface="Aptos" panose="020B00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 name="Titel 1">
            <a:extLst>
              <a:ext uri="{FF2B5EF4-FFF2-40B4-BE49-F238E27FC236}">
                <a16:creationId xmlns:a16="http://schemas.microsoft.com/office/drawing/2014/main" id="{80ED072B-1BFD-27BD-EC73-0C9E996C1397}"/>
              </a:ext>
            </a:extLst>
          </p:cNvPr>
          <p:cNvSpPr>
            <a:spLocks noGrp="1"/>
          </p:cNvSpPr>
          <p:nvPr>
            <p:ph type="title"/>
          </p:nvPr>
        </p:nvSpPr>
        <p:spPr>
          <a:xfrm>
            <a:off x="594360" y="584005"/>
            <a:ext cx="9778365" cy="1494596"/>
          </a:xfrm>
        </p:spPr>
        <p:txBody>
          <a:bodyPr/>
          <a:lstStyle/>
          <a:p>
            <a:r>
              <a:rPr lang="fr-FR" noProof="0" dirty="0">
                <a:latin typeface="Aptos Serif" panose="02020604070405020304" pitchFamily="18" charset="0"/>
                <a:cs typeface="Aptos Serif" panose="02020604070405020304" pitchFamily="18" charset="0"/>
              </a:rPr>
              <a:t>Offres anormalement basses</a:t>
            </a:r>
          </a:p>
        </p:txBody>
      </p:sp>
      <p:sp>
        <p:nvSpPr>
          <p:cNvPr id="7" name="Textplatzhalter 2">
            <a:extLst>
              <a:ext uri="{FF2B5EF4-FFF2-40B4-BE49-F238E27FC236}">
                <a16:creationId xmlns:a16="http://schemas.microsoft.com/office/drawing/2014/main" id="{ACCC747C-F4CD-BC0D-A488-B5D056E90E85}"/>
              </a:ext>
            </a:extLst>
          </p:cNvPr>
          <p:cNvSpPr>
            <a:spLocks noGrp="1"/>
          </p:cNvSpPr>
          <p:nvPr>
            <p:ph type="body" idx="1"/>
          </p:nvPr>
        </p:nvSpPr>
        <p:spPr>
          <a:xfrm>
            <a:off x="594360" y="2676525"/>
            <a:ext cx="9359962" cy="3597470"/>
          </a:xfrm>
        </p:spPr>
        <p:txBody>
          <a:bodyPr>
            <a:normAutofit/>
          </a:bodyPr>
          <a:lstStyle/>
          <a:p>
            <a:pPr>
              <a:spcAft>
                <a:spcPts val="600"/>
              </a:spcAft>
            </a:pPr>
            <a:r>
              <a:rPr lang="fr-FR" dirty="0">
                <a:solidFill>
                  <a:schemeClr val="tx1">
                    <a:lumMod val="75000"/>
                    <a:lumOff val="25000"/>
                  </a:schemeClr>
                </a:solidFill>
                <a:latin typeface="Aptos" panose="020B0004020202020204" pitchFamily="34" charset="0"/>
              </a:rPr>
              <a:t>Des offres anormalement basses peuvent indiquer le non-respect d’obligations environnementales ou sociales.</a:t>
            </a:r>
          </a:p>
          <a:p>
            <a:pPr>
              <a:spcAft>
                <a:spcPts val="600"/>
              </a:spcAft>
            </a:pPr>
            <a:r>
              <a:rPr lang="fr-FR" sz="2000" dirty="0">
                <a:solidFill>
                  <a:schemeClr val="tx1">
                    <a:lumMod val="75000"/>
                    <a:lumOff val="25000"/>
                  </a:schemeClr>
                </a:solidFill>
                <a:latin typeface="Aptos" panose="020B0004020202020204" pitchFamily="34" charset="0"/>
              </a:rPr>
              <a:t>Les offres doivent être vérifiées pour trouver le motif du prix bas et pour confirmer que toutes les exigences légales ont été remplies.</a:t>
            </a:r>
            <a:endParaRPr lang="en-IE" sz="2000" dirty="0">
              <a:solidFill>
                <a:schemeClr val="tx1">
                  <a:lumMod val="75000"/>
                  <a:lumOff val="25000"/>
                </a:schemeClr>
              </a:solidFill>
              <a:latin typeface="Aptos" panose="020B0004020202020204" pitchFamily="34" charset="0"/>
            </a:endParaRPr>
          </a:p>
          <a:p>
            <a:pPr>
              <a:spcAft>
                <a:spcPts val="600"/>
              </a:spcAft>
            </a:pPr>
            <a:r>
              <a:rPr lang="fr-FR" sz="2000" dirty="0">
                <a:solidFill>
                  <a:schemeClr val="tx1">
                    <a:lumMod val="75000"/>
                    <a:lumOff val="25000"/>
                  </a:schemeClr>
                </a:solidFill>
                <a:latin typeface="Aptos" panose="020B0004020202020204" pitchFamily="34" charset="0"/>
              </a:rPr>
              <a:t>Les soumissionnaires doivent avoir la possibilité d’expliquer leur tarification.</a:t>
            </a:r>
          </a:p>
          <a:p>
            <a:pPr>
              <a:spcAft>
                <a:spcPts val="600"/>
              </a:spcAft>
            </a:pPr>
            <a:r>
              <a:rPr lang="fr-FR" dirty="0">
                <a:solidFill>
                  <a:schemeClr val="tx1">
                    <a:lumMod val="75000"/>
                    <a:lumOff val="25000"/>
                  </a:schemeClr>
                </a:solidFill>
                <a:latin typeface="Aptos" panose="020B0004020202020204" pitchFamily="34" charset="0"/>
              </a:rPr>
              <a:t>Conformément à l’article 69, al.3 de la directive 2014/24/UE, les offres anormalement basses qui ne sont pas conformes à la législation environnementale de l’UE ou du pays concerné doivent être rejetées. </a:t>
            </a:r>
            <a:r>
              <a:rPr lang="en-IE" sz="2000" dirty="0">
                <a:solidFill>
                  <a:schemeClr val="tx1">
                    <a:lumMod val="75000"/>
                    <a:lumOff val="25000"/>
                  </a:schemeClr>
                </a:solidFill>
                <a:latin typeface="Aptos" panose="020B0004020202020204" pitchFamily="34" charset="0"/>
              </a:rPr>
              <a:t> </a:t>
            </a:r>
          </a:p>
          <a:p>
            <a:endParaRPr lang="de-DE" dirty="0">
              <a:solidFill>
                <a:schemeClr val="tx1">
                  <a:lumMod val="75000"/>
                  <a:lumOff val="25000"/>
                </a:schemeClr>
              </a:solidFill>
              <a:latin typeface="Aptos" panose="020B00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 name="Titel 1">
            <a:extLst>
              <a:ext uri="{FF2B5EF4-FFF2-40B4-BE49-F238E27FC236}">
                <a16:creationId xmlns:a16="http://schemas.microsoft.com/office/drawing/2014/main" id="{38EDF6EF-387D-CC17-50F5-D876B7B864CF}"/>
              </a:ext>
            </a:extLst>
          </p:cNvPr>
          <p:cNvSpPr>
            <a:spLocks noGrp="1"/>
          </p:cNvSpPr>
          <p:nvPr>
            <p:ph type="title"/>
          </p:nvPr>
        </p:nvSpPr>
        <p:spPr>
          <a:xfrm>
            <a:off x="594359" y="497916"/>
            <a:ext cx="8900515" cy="1593507"/>
          </a:xfrm>
        </p:spPr>
        <p:txBody>
          <a:bodyPr/>
          <a:lstStyle/>
          <a:p>
            <a:r>
              <a:rPr lang="fr-FR" sz="4400" noProof="0" dirty="0">
                <a:solidFill>
                  <a:srgbClr val="3F3F3F"/>
                </a:solidFill>
                <a:latin typeface="Aptos Serif" panose="02020604070405020304" pitchFamily="18" charset="0"/>
                <a:cs typeface="Aptos Serif" panose="02020604070405020304" pitchFamily="18" charset="0"/>
              </a:rPr>
              <a:t>Clauses d’exécution du contrat</a:t>
            </a:r>
            <a:endParaRPr lang="fr-FR" noProof="0" dirty="0">
              <a:latin typeface="Aptos Serif" panose="02020604070405020304" pitchFamily="18" charset="0"/>
              <a:cs typeface="Aptos Serif" panose="02020604070405020304" pitchFamily="18" charset="0"/>
            </a:endParaRPr>
          </a:p>
        </p:txBody>
      </p:sp>
      <p:sp>
        <p:nvSpPr>
          <p:cNvPr id="7" name="Textplatzhalter 2">
            <a:extLst>
              <a:ext uri="{FF2B5EF4-FFF2-40B4-BE49-F238E27FC236}">
                <a16:creationId xmlns:a16="http://schemas.microsoft.com/office/drawing/2014/main" id="{4647D2F1-1FDF-6086-4F1C-842DEEFF616D}"/>
              </a:ext>
            </a:extLst>
          </p:cNvPr>
          <p:cNvSpPr>
            <a:spLocks noGrp="1"/>
          </p:cNvSpPr>
          <p:nvPr>
            <p:ph type="body" idx="1"/>
          </p:nvPr>
        </p:nvSpPr>
        <p:spPr>
          <a:xfrm>
            <a:off x="594359" y="2281918"/>
            <a:ext cx="9810882" cy="3708517"/>
          </a:xfrm>
        </p:spPr>
        <p:txBody>
          <a:bodyPr>
            <a:normAutofit/>
          </a:bodyPr>
          <a:lstStyle/>
          <a:p>
            <a:pPr marL="571500" indent="-342900">
              <a:lnSpc>
                <a:spcPct val="100000"/>
              </a:lnSpc>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Les clauses du contrat garantissent le respect des obligations sociales et environnementales lors de l’exécution du contrat.</a:t>
            </a:r>
          </a:p>
          <a:p>
            <a:pPr marL="571500" indent="-342900">
              <a:lnSpc>
                <a:spcPct val="100000"/>
              </a:lnSpc>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Elles doivent être liées à l’objet du contrat.</a:t>
            </a:r>
          </a:p>
          <a:p>
            <a:pPr marL="571500" indent="-342900">
              <a:lnSpc>
                <a:spcPct val="100000"/>
              </a:lnSpc>
              <a:buFont typeface="Arial" panose="020B0604020202020204" pitchFamily="34" charset="0"/>
              <a:buChar char="•"/>
            </a:pPr>
            <a:r>
              <a:rPr lang="fr-FR" sz="2000" b="0" dirty="0">
                <a:solidFill>
                  <a:schemeClr val="tx1">
                    <a:lumMod val="75000"/>
                    <a:lumOff val="25000"/>
                  </a:schemeClr>
                </a:solidFill>
                <a:latin typeface="Aptos" panose="020B0004020202020204" pitchFamily="34" charset="0"/>
              </a:rPr>
              <a:t>Au cours de la procédure d’appel d’offres, les soumissionnaires peuvent être invités à confirmer leur accord.</a:t>
            </a:r>
            <a:endParaRPr lang="en-US" sz="2000" b="0" dirty="0">
              <a:solidFill>
                <a:schemeClr val="tx1">
                  <a:lumMod val="75000"/>
                  <a:lumOff val="25000"/>
                </a:schemeClr>
              </a:solidFill>
              <a:latin typeface="Aptos" panose="020B00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594360" y="46951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solidFill>
                  <a:schemeClr val="dk1"/>
                </a:solidFill>
                <a:latin typeface="Aptos Serif" panose="02020604070405020304" pitchFamily="18" charset="0"/>
                <a:ea typeface="Arial"/>
                <a:cs typeface="Aptos Serif" panose="02020604070405020304" pitchFamily="18" charset="0"/>
                <a:sym typeface="Arial"/>
              </a:rPr>
              <a:t>Qu’entend-on par achats durables</a:t>
            </a:r>
            <a:r>
              <a:rPr lang="fr-FR" noProof="0" dirty="0">
                <a:latin typeface="Aptos Serif" panose="02020604070405020304" pitchFamily="18" charset="0"/>
                <a:cs typeface="Aptos Serif" panose="02020604070405020304" pitchFamily="18" charset="0"/>
              </a:rPr>
              <a:t>?</a:t>
            </a:r>
          </a:p>
        </p:txBody>
      </p:sp>
      <p:sp>
        <p:nvSpPr>
          <p:cNvPr id="126" name="Google Shape;126;p30"/>
          <p:cNvSpPr txBox="1">
            <a:spLocks noGrp="1"/>
          </p:cNvSpPr>
          <p:nvPr>
            <p:ph type="body" idx="1"/>
          </p:nvPr>
        </p:nvSpPr>
        <p:spPr>
          <a:xfrm>
            <a:off x="594360" y="2676525"/>
            <a:ext cx="461697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fr-FR" b="1" noProof="0" dirty="0">
                <a:latin typeface="Aptos" panose="020B0004020202020204" pitchFamily="34" charset="0"/>
              </a:rPr>
              <a:t>On entend par achats durables</a:t>
            </a:r>
          </a:p>
          <a:p>
            <a:pPr marL="457200" lvl="0" indent="-228600" algn="l" rtl="0">
              <a:lnSpc>
                <a:spcPct val="90000"/>
              </a:lnSpc>
              <a:spcBef>
                <a:spcPts val="1800"/>
              </a:spcBef>
              <a:spcAft>
                <a:spcPts val="0"/>
              </a:spcAft>
              <a:buClr>
                <a:srgbClr val="3F3F3F"/>
              </a:buClr>
              <a:buSzPts val="2000"/>
              <a:buFont typeface="Arial"/>
              <a:buNone/>
            </a:pPr>
            <a:r>
              <a:rPr lang="fr-FR" noProof="0" dirty="0">
                <a:latin typeface="Aptos" panose="020B0004020202020204" pitchFamily="34" charset="0"/>
                <a:sym typeface="Arial"/>
              </a:rPr>
              <a:t>- des produits et des services dont les répercussions sur l’environnement, les habitants et la société sont moins négatives que celles des produits conventionnels.</a:t>
            </a:r>
            <a:endParaRPr lang="fr-FR" noProof="0"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Font typeface="Arial"/>
              <a:buNone/>
            </a:pPr>
            <a:r>
              <a:rPr lang="fr-FR" noProof="0" dirty="0">
                <a:latin typeface="Aptos" panose="020B0004020202020204" pitchFamily="34" charset="0"/>
                <a:sym typeface="Arial"/>
              </a:rPr>
              <a:t>- la prise en charge du cycle de vie complet, de l’extraction des matière</a:t>
            </a:r>
            <a:r>
              <a:rPr lang="fr-FR" noProof="0" dirty="0">
                <a:latin typeface="Aptos" panose="020B0004020202020204" pitchFamily="34" charset="0"/>
              </a:rPr>
              <a:t>s premières jusqu’à l’élimination.</a:t>
            </a:r>
            <a:r>
              <a:rPr lang="fr-FR" noProof="0" dirty="0">
                <a:latin typeface="Aptos" panose="020B0004020202020204" pitchFamily="34" charset="0"/>
                <a:sym typeface="Arial"/>
              </a:rPr>
              <a:t> </a:t>
            </a:r>
          </a:p>
        </p:txBody>
      </p:sp>
      <p:sp>
        <p:nvSpPr>
          <p:cNvPr id="127" name="Google Shape;127;p30"/>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 name="Titel 1">
            <a:extLst>
              <a:ext uri="{FF2B5EF4-FFF2-40B4-BE49-F238E27FC236}">
                <a16:creationId xmlns:a16="http://schemas.microsoft.com/office/drawing/2014/main" id="{2D6DF15D-D816-819E-7F5A-A08C99466ADA}"/>
              </a:ext>
            </a:extLst>
          </p:cNvPr>
          <p:cNvSpPr>
            <a:spLocks noGrp="1"/>
          </p:cNvSpPr>
          <p:nvPr>
            <p:ph type="title"/>
          </p:nvPr>
        </p:nvSpPr>
        <p:spPr>
          <a:xfrm>
            <a:off x="594359" y="519181"/>
            <a:ext cx="9729854" cy="1593507"/>
          </a:xfrm>
        </p:spPr>
        <p:txBody>
          <a:bodyPr/>
          <a:lstStyle/>
          <a:p>
            <a:r>
              <a:rPr lang="fr-FR" noProof="0" dirty="0">
                <a:latin typeface="Aptos Serif" panose="02020604070405020304" pitchFamily="18" charset="0"/>
                <a:cs typeface="Aptos Serif" panose="02020604070405020304" pitchFamily="18" charset="0"/>
              </a:rPr>
              <a:t>Définitions des clauses d’exécution du contrat</a:t>
            </a:r>
          </a:p>
        </p:txBody>
      </p:sp>
      <p:sp>
        <p:nvSpPr>
          <p:cNvPr id="7" name="Textplatzhalter 2">
            <a:extLst>
              <a:ext uri="{FF2B5EF4-FFF2-40B4-BE49-F238E27FC236}">
                <a16:creationId xmlns:a16="http://schemas.microsoft.com/office/drawing/2014/main" id="{C40692B9-2DB4-14B1-B9CB-C7CE18DB591D}"/>
              </a:ext>
            </a:extLst>
          </p:cNvPr>
          <p:cNvSpPr>
            <a:spLocks noGrp="1"/>
          </p:cNvSpPr>
          <p:nvPr>
            <p:ph type="body" idx="1"/>
          </p:nvPr>
        </p:nvSpPr>
        <p:spPr>
          <a:xfrm>
            <a:off x="594359" y="2281918"/>
            <a:ext cx="6981036" cy="3708517"/>
          </a:xfrm>
        </p:spPr>
        <p:txBody>
          <a:bodyPr>
            <a:normAutofit/>
          </a:bodyPr>
          <a:lstStyle/>
          <a:p>
            <a:pPr marL="228600" indent="0">
              <a:lnSpc>
                <a:spcPct val="100000"/>
              </a:lnSpc>
            </a:pPr>
            <a:r>
              <a:rPr lang="fr-FR" sz="2000" b="0" dirty="0">
                <a:solidFill>
                  <a:schemeClr val="tx1"/>
                </a:solidFill>
                <a:latin typeface="Aptos" panose="020B0004020202020204" pitchFamily="34" charset="0"/>
              </a:rPr>
              <a:t>Exemples :</a:t>
            </a:r>
          </a:p>
          <a:p>
            <a:pPr marL="571500" indent="-342900">
              <a:lnSpc>
                <a:spcPct val="100000"/>
              </a:lnSpc>
              <a:buFont typeface="Arial" panose="020B0604020202020204" pitchFamily="34" charset="0"/>
              <a:buChar char="•"/>
            </a:pPr>
            <a:r>
              <a:rPr lang="fr-FR" sz="2000" b="0" dirty="0">
                <a:solidFill>
                  <a:schemeClr val="tx1"/>
                </a:solidFill>
                <a:latin typeface="Aptos" panose="020B0004020202020204" pitchFamily="34" charset="0"/>
              </a:rPr>
              <a:t>Contrat de livraison : les vêtements de travail fournis dans le cadre du contrat doivent être fabriqués conformément aux conventions fondamentales de l’OIT.</a:t>
            </a:r>
          </a:p>
          <a:p>
            <a:pPr marL="571500" indent="-342900">
              <a:lnSpc>
                <a:spcPct val="100000"/>
              </a:lnSpc>
              <a:buFont typeface="Arial" panose="020B0604020202020204" pitchFamily="34" charset="0"/>
              <a:buChar char="•"/>
            </a:pPr>
            <a:r>
              <a:rPr lang="fr-FR" sz="2000" b="0" dirty="0">
                <a:solidFill>
                  <a:schemeClr val="tx1"/>
                </a:solidFill>
                <a:latin typeface="Aptos" panose="020B0004020202020204" pitchFamily="34" charset="0"/>
              </a:rPr>
              <a:t>Contrat de service : formation du personnel sur les aspects environnementaux des services de nettoyage (dosage des détergents, effets sur la santé, etc.)</a:t>
            </a:r>
          </a:p>
          <a:p>
            <a:pPr marL="571500" indent="-342900">
              <a:lnSpc>
                <a:spcPct val="100000"/>
              </a:lnSpc>
              <a:buFont typeface="Arial" panose="020B0604020202020204" pitchFamily="34" charset="0"/>
              <a:buChar char="•"/>
            </a:pPr>
            <a:endParaRPr lang="en-US" sz="2000" b="0" dirty="0">
              <a:solidFill>
                <a:schemeClr val="tx1"/>
              </a:solidFill>
              <a:latin typeface="Aptos" panose="020B0004020202020204" pitchFamily="34" charset="0"/>
            </a:endParaRPr>
          </a:p>
          <a:p>
            <a:pPr marL="1028700" lvl="1" indent="-342900">
              <a:lnSpc>
                <a:spcPct val="100000"/>
              </a:lnSpc>
              <a:buFont typeface="Arial" panose="020B0604020202020204" pitchFamily="34" charset="0"/>
              <a:buChar char="•"/>
            </a:pPr>
            <a:endParaRPr lang="en-US" dirty="0">
              <a:solidFill>
                <a:schemeClr val="tx1"/>
              </a:solidFill>
              <a:latin typeface="Aptos" panose="020B0004020202020204" pitchFamily="34" charset="0"/>
            </a:endParaRPr>
          </a:p>
          <a:p>
            <a:pPr marL="1028700" lvl="1" indent="-342900">
              <a:lnSpc>
                <a:spcPct val="100000"/>
              </a:lnSpc>
              <a:buFont typeface="Arial" panose="020B0604020202020204" pitchFamily="34" charset="0"/>
              <a:buChar char="•"/>
            </a:pPr>
            <a:endParaRPr lang="en-US" b="0" dirty="0">
              <a:solidFill>
                <a:schemeClr val="tx1"/>
              </a:solidFill>
              <a:latin typeface="Aptos" panose="020B00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 name="Titel 1">
            <a:extLst>
              <a:ext uri="{FF2B5EF4-FFF2-40B4-BE49-F238E27FC236}">
                <a16:creationId xmlns:a16="http://schemas.microsoft.com/office/drawing/2014/main" id="{D36194D0-54AF-3F97-CB4A-733F38097AEA}"/>
              </a:ext>
            </a:extLst>
          </p:cNvPr>
          <p:cNvSpPr>
            <a:spLocks noGrp="1"/>
          </p:cNvSpPr>
          <p:nvPr>
            <p:ph type="title"/>
          </p:nvPr>
        </p:nvSpPr>
        <p:spPr>
          <a:xfrm>
            <a:off x="594359" y="497916"/>
            <a:ext cx="9634161" cy="1593507"/>
          </a:xfrm>
        </p:spPr>
        <p:txBody>
          <a:bodyPr/>
          <a:lstStyle/>
          <a:p>
            <a:r>
              <a:rPr lang="fr-FR" dirty="0">
                <a:latin typeface="Aptos Serif" panose="02020604070405020304" pitchFamily="18" charset="0"/>
                <a:cs typeface="Aptos Serif" panose="02020604070405020304" pitchFamily="18" charset="0"/>
              </a:rPr>
              <a:t>Application des clauses d’exécution du contrat</a:t>
            </a:r>
            <a:endParaRPr lang="de-DE" dirty="0">
              <a:latin typeface="Aptos Serif" panose="02020604070405020304" pitchFamily="18" charset="0"/>
              <a:cs typeface="Aptos Serif" panose="02020604070405020304" pitchFamily="18" charset="0"/>
            </a:endParaRPr>
          </a:p>
        </p:txBody>
      </p:sp>
      <p:sp>
        <p:nvSpPr>
          <p:cNvPr id="7" name="Textplatzhalter 2">
            <a:extLst>
              <a:ext uri="{FF2B5EF4-FFF2-40B4-BE49-F238E27FC236}">
                <a16:creationId xmlns:a16="http://schemas.microsoft.com/office/drawing/2014/main" id="{8150C35F-BE60-0158-505D-6D6E5827AA37}"/>
              </a:ext>
            </a:extLst>
          </p:cNvPr>
          <p:cNvSpPr>
            <a:spLocks noGrp="1"/>
          </p:cNvSpPr>
          <p:nvPr>
            <p:ph type="body" idx="1"/>
          </p:nvPr>
        </p:nvSpPr>
        <p:spPr>
          <a:xfrm>
            <a:off x="594359" y="2281918"/>
            <a:ext cx="6981036" cy="3708517"/>
          </a:xfrm>
        </p:spPr>
        <p:txBody>
          <a:bodyPr>
            <a:normAutofit/>
          </a:bodyPr>
          <a:lstStyle/>
          <a:p>
            <a:pPr marL="1028700" lvl="1" indent="-342900">
              <a:lnSpc>
                <a:spcPct val="100000"/>
              </a:lnSpc>
              <a:buFont typeface="Arial" panose="020B0604020202020204" pitchFamily="34" charset="0"/>
              <a:buChar char="•"/>
            </a:pPr>
            <a:r>
              <a:rPr lang="fr-FR" sz="1800" dirty="0">
                <a:solidFill>
                  <a:schemeClr val="tx1"/>
                </a:solidFill>
                <a:latin typeface="Aptos" panose="020B0004020202020204" pitchFamily="34" charset="0"/>
              </a:rPr>
              <a:t>Les clauses contractuelles devraient contenir :</a:t>
            </a:r>
            <a:endParaRPr lang="en-US" sz="1800" dirty="0">
              <a:solidFill>
                <a:schemeClr val="tx1"/>
              </a:solidFill>
              <a:latin typeface="Aptos" panose="020B0004020202020204" pitchFamily="34" charset="0"/>
            </a:endParaRPr>
          </a:p>
          <a:p>
            <a:pPr marL="1485900" lvl="2" indent="-342900">
              <a:lnSpc>
                <a:spcPct val="100000"/>
              </a:lnSpc>
              <a:spcBef>
                <a:spcPts val="0"/>
              </a:spcBef>
              <a:buFont typeface="Arial" panose="020B0604020202020204" pitchFamily="34" charset="0"/>
              <a:buChar char="•"/>
            </a:pPr>
            <a:r>
              <a:rPr lang="fr-FR" sz="1800" dirty="0">
                <a:solidFill>
                  <a:schemeClr val="tx1"/>
                </a:solidFill>
                <a:latin typeface="Aptos" panose="020B0004020202020204" pitchFamily="34" charset="0"/>
              </a:rPr>
              <a:t>ce qu’il faut faire</a:t>
            </a:r>
          </a:p>
          <a:p>
            <a:pPr marL="1485900" lvl="2" indent="-342900">
              <a:lnSpc>
                <a:spcPct val="100000"/>
              </a:lnSpc>
              <a:spcBef>
                <a:spcPts val="0"/>
              </a:spcBef>
              <a:buFont typeface="Arial" panose="020B0604020202020204" pitchFamily="34" charset="0"/>
              <a:buChar char="•"/>
            </a:pPr>
            <a:r>
              <a:rPr lang="fr-FR" sz="1800" dirty="0">
                <a:solidFill>
                  <a:schemeClr val="tx1"/>
                </a:solidFill>
                <a:latin typeface="Aptos" panose="020B0004020202020204" pitchFamily="34" charset="0"/>
              </a:rPr>
              <a:t>qui doit le faire</a:t>
            </a:r>
          </a:p>
          <a:p>
            <a:pPr marL="1485900" lvl="2" indent="-342900">
              <a:lnSpc>
                <a:spcPct val="100000"/>
              </a:lnSpc>
              <a:spcBef>
                <a:spcPts val="0"/>
              </a:spcBef>
              <a:buFont typeface="Arial" panose="020B0604020202020204" pitchFamily="34" charset="0"/>
              <a:buChar char="•"/>
            </a:pPr>
            <a:r>
              <a:rPr lang="fr-FR" sz="1800" dirty="0">
                <a:solidFill>
                  <a:schemeClr val="tx1"/>
                </a:solidFill>
                <a:latin typeface="Aptos" panose="020B0004020202020204" pitchFamily="34" charset="0"/>
              </a:rPr>
              <a:t>comment cela est surveillé.</a:t>
            </a:r>
          </a:p>
          <a:p>
            <a:pPr marL="1028700" lvl="1" indent="-342900">
              <a:lnSpc>
                <a:spcPct val="100000"/>
              </a:lnSpc>
              <a:buFont typeface="Arial" panose="020B0604020202020204" pitchFamily="34" charset="0"/>
              <a:buChar char="•"/>
            </a:pPr>
            <a:r>
              <a:rPr lang="fr-FR" sz="1800" dirty="0">
                <a:solidFill>
                  <a:schemeClr val="tx1"/>
                </a:solidFill>
                <a:latin typeface="Aptos" panose="020B0004020202020204" pitchFamily="34" charset="0"/>
              </a:rPr>
              <a:t>Dans certains cas, des audits/contrôles/certifications par des tiers peuvent être appropriés.</a:t>
            </a:r>
          </a:p>
          <a:p>
            <a:pPr marL="1028700" lvl="1" indent="-342900">
              <a:lnSpc>
                <a:spcPct val="100000"/>
              </a:lnSpc>
              <a:buFont typeface="Arial" panose="020B0604020202020204" pitchFamily="34" charset="0"/>
              <a:buChar char="•"/>
            </a:pPr>
            <a:r>
              <a:rPr lang="fr-FR" sz="1800" dirty="0">
                <a:solidFill>
                  <a:schemeClr val="tx1"/>
                </a:solidFill>
                <a:latin typeface="Aptos" panose="020B0004020202020204" pitchFamily="34" charset="0"/>
              </a:rPr>
              <a:t>Des incitations et/ou des pénalités peuvent être prévues pour promouvoir davantage les performances en matière de développement durable</a:t>
            </a:r>
          </a:p>
          <a:p>
            <a:pPr marL="1028700" lvl="1" indent="-342900">
              <a:lnSpc>
                <a:spcPct val="100000"/>
              </a:lnSpc>
              <a:buFont typeface="Arial" panose="020B0604020202020204" pitchFamily="34" charset="0"/>
              <a:buChar char="•"/>
            </a:pPr>
            <a:endParaRPr lang="en-US" sz="1800" dirty="0">
              <a:solidFill>
                <a:schemeClr val="tx1"/>
              </a:solidFill>
              <a:latin typeface="Aptos" panose="020B0004020202020204" pitchFamily="34" charset="0"/>
            </a:endParaRPr>
          </a:p>
          <a:p>
            <a:pPr marL="1028700" lvl="1" indent="-342900">
              <a:lnSpc>
                <a:spcPct val="100000"/>
              </a:lnSpc>
              <a:buFont typeface="Arial" panose="020B0604020202020204" pitchFamily="34" charset="0"/>
              <a:buChar char="•"/>
            </a:pPr>
            <a:endParaRPr lang="en-US" sz="1800" b="0" dirty="0">
              <a:solidFill>
                <a:schemeClr val="tx1"/>
              </a:solidFill>
              <a:latin typeface="Aptos" panose="020B00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 name="Titel 1">
            <a:extLst>
              <a:ext uri="{FF2B5EF4-FFF2-40B4-BE49-F238E27FC236}">
                <a16:creationId xmlns:a16="http://schemas.microsoft.com/office/drawing/2014/main" id="{FD118286-DB77-FAA3-5474-C1FEB5619FDF}"/>
              </a:ext>
            </a:extLst>
          </p:cNvPr>
          <p:cNvSpPr>
            <a:spLocks noGrp="1"/>
          </p:cNvSpPr>
          <p:nvPr>
            <p:ph type="title"/>
          </p:nvPr>
        </p:nvSpPr>
        <p:spPr>
          <a:xfrm>
            <a:off x="594360" y="373773"/>
            <a:ext cx="10257416" cy="1631672"/>
          </a:xfrm>
        </p:spPr>
        <p:txBody>
          <a:bodyPr/>
          <a:lstStyle/>
          <a:p>
            <a:r>
              <a:rPr lang="fr-FR" dirty="0">
                <a:latin typeface="Aptos Serif" panose="02020604070405020304" pitchFamily="18" charset="0"/>
                <a:cs typeface="Aptos Serif" panose="02020604070405020304" pitchFamily="18" charset="0"/>
              </a:rPr>
              <a:t>Exercice - durabilité des appels d’offres - irréprochable sur le plan juridique?</a:t>
            </a:r>
            <a:endParaRPr lang="de-DE" dirty="0">
              <a:latin typeface="Aptos Serif" panose="02020604070405020304" pitchFamily="18" charset="0"/>
              <a:cs typeface="Aptos Serif" panose="02020604070405020304" pitchFamily="18" charset="0"/>
            </a:endParaRPr>
          </a:p>
        </p:txBody>
      </p:sp>
      <p:sp>
        <p:nvSpPr>
          <p:cNvPr id="7" name="Textplatzhalter 2">
            <a:extLst>
              <a:ext uri="{FF2B5EF4-FFF2-40B4-BE49-F238E27FC236}">
                <a16:creationId xmlns:a16="http://schemas.microsoft.com/office/drawing/2014/main" id="{B782C9C1-420B-824A-8ED3-7BD9CDDFDD60}"/>
              </a:ext>
            </a:extLst>
          </p:cNvPr>
          <p:cNvSpPr>
            <a:spLocks noGrp="1"/>
          </p:cNvSpPr>
          <p:nvPr>
            <p:ph type="body" idx="1"/>
          </p:nvPr>
        </p:nvSpPr>
        <p:spPr>
          <a:xfrm>
            <a:off x="595523" y="2676525"/>
            <a:ext cx="5746750" cy="3993216"/>
          </a:xfrm>
        </p:spPr>
        <p:txBody>
          <a:bodyPr>
            <a:normAutofit fontScale="85000" lnSpcReduction="20000"/>
          </a:bodyPr>
          <a:lstStyle/>
          <a:p>
            <a:pPr>
              <a:buNone/>
            </a:pPr>
            <a:r>
              <a:rPr lang="fr-FR" sz="1900" b="1" kern="100" noProof="0" dirty="0">
                <a:effectLst/>
                <a:latin typeface="Aptos" panose="020B0004020202020204" pitchFamily="34" charset="0"/>
                <a:ea typeface="Aptos" panose="020B0004020202020204" pitchFamily="34" charset="0"/>
                <a:cs typeface="Mangal" panose="02040503050203030202" pitchFamily="18" charset="0"/>
              </a:rPr>
              <a:t>Objectif </a:t>
            </a:r>
            <a:br>
              <a:rPr lang="fr-FR" sz="1900" kern="100" noProof="0" dirty="0">
                <a:effectLst/>
                <a:latin typeface="Aptos" panose="020B0004020202020204" pitchFamily="34" charset="0"/>
                <a:ea typeface="Aptos" panose="020B0004020202020204" pitchFamily="34" charset="0"/>
                <a:cs typeface="Mangal" panose="02040503050203030202" pitchFamily="18" charset="0"/>
              </a:rPr>
            </a:br>
            <a:br>
              <a:rPr lang="fr-FR" sz="1900" kern="100" noProof="0" dirty="0">
                <a:effectLst/>
                <a:latin typeface="Aptos" panose="020B0004020202020204" pitchFamily="34" charset="0"/>
                <a:ea typeface="Aptos" panose="020B0004020202020204" pitchFamily="34" charset="0"/>
                <a:cs typeface="Mangal" panose="02040503050203030202" pitchFamily="18" charset="0"/>
              </a:rPr>
            </a:br>
            <a:r>
              <a:rPr lang="fr-FR" sz="1900" kern="100" noProof="0" dirty="0">
                <a:effectLst/>
                <a:latin typeface="Aptos" panose="020B0004020202020204" pitchFamily="34" charset="0"/>
                <a:ea typeface="Aptos" panose="020B0004020202020204" pitchFamily="34" charset="0"/>
                <a:cs typeface="Mangal" panose="02040503050203030202" pitchFamily="18" charset="0"/>
              </a:rPr>
              <a:t>Les participant·e·s apprendront à identifier les possibilités légales d’inclure des critères de durabilité dans le dossier d’appel d’offres et à faire la distinction entre les pratiques juridiquement irréprochables et les pratiques risquées ou illégales.</a:t>
            </a:r>
          </a:p>
          <a:p>
            <a:pPr>
              <a:buNone/>
            </a:pPr>
            <a:r>
              <a:rPr lang="fr-FR" sz="1900" b="1" kern="100" noProof="0" dirty="0">
                <a:effectLst/>
                <a:latin typeface="Aptos" panose="020B0004020202020204" pitchFamily="34" charset="0"/>
                <a:ea typeface="Aptos" panose="020B0004020202020204" pitchFamily="34" charset="0"/>
                <a:cs typeface="Mangal" panose="02040503050203030202" pitchFamily="18" charset="0"/>
              </a:rPr>
              <a:t> </a:t>
            </a:r>
            <a:endParaRPr lang="fr-FR" sz="1900" kern="100" noProof="0" dirty="0">
              <a:effectLst/>
              <a:latin typeface="Aptos" panose="020B0004020202020204" pitchFamily="34" charset="0"/>
              <a:ea typeface="Aptos" panose="020B0004020202020204" pitchFamily="34" charset="0"/>
              <a:cs typeface="Mangal" panose="02040503050203030202" pitchFamily="18" charset="0"/>
            </a:endParaRPr>
          </a:p>
          <a:p>
            <a:r>
              <a:rPr lang="fr-FR" sz="1900" b="1" kern="100" noProof="0" dirty="0">
                <a:effectLst/>
                <a:latin typeface="Aptos" panose="020B0004020202020204" pitchFamily="34" charset="0"/>
                <a:ea typeface="Aptos" panose="020B0004020202020204" pitchFamily="34" charset="0"/>
                <a:cs typeface="Mangal" panose="02040503050203030202" pitchFamily="18" charset="0"/>
              </a:rPr>
              <a:t>Sc</a:t>
            </a:r>
            <a:r>
              <a:rPr lang="fr-FR" sz="1900" b="1" kern="100" noProof="0" dirty="0">
                <a:latin typeface="Aptos" panose="020B0004020202020204" pitchFamily="34" charset="0"/>
                <a:ea typeface="Aptos" panose="020B0004020202020204" pitchFamily="34" charset="0"/>
                <a:cs typeface="Mangal" panose="02040503050203030202" pitchFamily="18" charset="0"/>
              </a:rPr>
              <a:t>é</a:t>
            </a:r>
            <a:r>
              <a:rPr lang="fr-FR" sz="1900" b="1" kern="100" noProof="0" dirty="0">
                <a:effectLst/>
                <a:latin typeface="Aptos" panose="020B0004020202020204" pitchFamily="34" charset="0"/>
                <a:ea typeface="Aptos" panose="020B0004020202020204" pitchFamily="34" charset="0"/>
                <a:cs typeface="Mangal" panose="02040503050203030202" pitchFamily="18" charset="0"/>
              </a:rPr>
              <a:t>nario</a:t>
            </a:r>
          </a:p>
          <a:p>
            <a:r>
              <a:rPr lang="fr-FR" sz="1900" kern="100" noProof="0" dirty="0">
                <a:latin typeface="Aptos" panose="020B0004020202020204" pitchFamily="34" charset="0"/>
                <a:ea typeface="Aptos" panose="020B0004020202020204" pitchFamily="34" charset="0"/>
                <a:cs typeface="Mangal" panose="02040503050203030202" pitchFamily="18" charset="0"/>
              </a:rPr>
              <a:t>	Les participant</a:t>
            </a:r>
            <a:r>
              <a:rPr lang="fr-FR" sz="1900" kern="100" dirty="0">
                <a:latin typeface="Aptos" panose="020B0004020202020204" pitchFamily="34" charset="0"/>
                <a:ea typeface="Aptos" panose="020B0004020202020204" pitchFamily="34" charset="0"/>
                <a:cs typeface="Mangal" panose="02040503050203030202" pitchFamily="18" charset="0"/>
              </a:rPr>
              <a:t>·e·s </a:t>
            </a:r>
            <a:r>
              <a:rPr lang="fr-FR" sz="1900" kern="100" noProof="0" dirty="0">
                <a:latin typeface="Aptos" panose="020B0004020202020204" pitchFamily="34" charset="0"/>
                <a:ea typeface="Aptos" panose="020B0004020202020204" pitchFamily="34" charset="0"/>
                <a:cs typeface="Mangal" panose="02040503050203030202" pitchFamily="18" charset="0"/>
              </a:rPr>
              <a:t>reçoivent des mini-scénarios de mise en concurrence dans lesquels sont intégrés des critères de durabilité. Les groupes identifient (1) dans quelle phase la durabilité est prise en compte (spécifications, attribution, mise en œuvre); (2) si cela est légalement autorisé, douteux ou illégal et pourquoi; et (3) suggèrent comment la formulation peut être modifiée ou adaptée pour qu’elle soit juridiquement irréprochable. </a:t>
            </a:r>
          </a:p>
          <a:p>
            <a:endParaRPr lang="de-DE" sz="1600" kern="100" dirty="0">
              <a:effectLst/>
              <a:latin typeface="Aptos" panose="020B0004020202020204" pitchFamily="34" charset="0"/>
              <a:ea typeface="Aptos" panose="020B0004020202020204" pitchFamily="34" charset="0"/>
              <a:cs typeface="Mangal" panose="02040503050203030202" pitchFamily="18" charset="0"/>
            </a:endParaRPr>
          </a:p>
          <a:p>
            <a:endParaRPr lang="de-DE" sz="1600" dirty="0">
              <a:latin typeface="Aptos" panose="020B0004020202020204" pitchFamily="34" charset="0"/>
            </a:endParaRPr>
          </a:p>
        </p:txBody>
      </p:sp>
      <p:sp>
        <p:nvSpPr>
          <p:cNvPr id="10" name="Textplatzhalter 3">
            <a:extLst>
              <a:ext uri="{FF2B5EF4-FFF2-40B4-BE49-F238E27FC236}">
                <a16:creationId xmlns:a16="http://schemas.microsoft.com/office/drawing/2014/main" id="{EEDA1469-6A68-6A38-1D47-AE2672110CAA}"/>
              </a:ext>
            </a:extLst>
          </p:cNvPr>
          <p:cNvSpPr>
            <a:spLocks noGrp="1"/>
          </p:cNvSpPr>
          <p:nvPr>
            <p:ph type="body" idx="2"/>
          </p:nvPr>
        </p:nvSpPr>
        <p:spPr>
          <a:xfrm>
            <a:off x="7620000" y="2676525"/>
            <a:ext cx="3947160" cy="3597470"/>
          </a:xfrm>
        </p:spPr>
        <p:txBody>
          <a:bodyPr>
            <a:normAutofit/>
          </a:bodyPr>
          <a:lstStyle/>
          <a:p>
            <a:pPr marL="101600" indent="0">
              <a:buNone/>
            </a:pPr>
            <a:r>
              <a:rPr lang="fr-FR" b="1" dirty="0">
                <a:latin typeface="Aptos" panose="020B0004020202020204" pitchFamily="34" charset="0"/>
              </a:rPr>
              <a:t>Étapes</a:t>
            </a:r>
          </a:p>
          <a:p>
            <a:pPr lvl="1">
              <a:spcBef>
                <a:spcPts val="600"/>
              </a:spcBef>
            </a:pPr>
            <a:r>
              <a:rPr lang="fr-FR" sz="1600" dirty="0">
                <a:latin typeface="Aptos" panose="020B0004020202020204" pitchFamily="34" charset="0"/>
              </a:rPr>
              <a:t>Distribution et lecture de l’étude de cas</a:t>
            </a:r>
            <a:endParaRPr lang="de-DE" sz="1600" dirty="0">
              <a:latin typeface="Aptos" panose="020B0004020202020204" pitchFamily="34" charset="0"/>
            </a:endParaRPr>
          </a:p>
          <a:p>
            <a:pPr lvl="1">
              <a:spcBef>
                <a:spcPts val="600"/>
              </a:spcBef>
            </a:pPr>
            <a:r>
              <a:rPr lang="fr-FR" sz="1600" dirty="0">
                <a:latin typeface="Aptos" panose="020B0004020202020204" pitchFamily="34" charset="0"/>
              </a:rPr>
              <a:t>Tâche de groupe</a:t>
            </a:r>
          </a:p>
          <a:p>
            <a:pPr lvl="1">
              <a:spcBef>
                <a:spcPts val="600"/>
              </a:spcBef>
            </a:pPr>
            <a:r>
              <a:rPr lang="fr-FR" sz="1600" dirty="0">
                <a:latin typeface="Aptos" panose="020B0004020202020204" pitchFamily="34" charset="0"/>
              </a:rPr>
              <a:t>Débriefing</a:t>
            </a:r>
          </a:p>
          <a:p>
            <a:pPr lvl="1">
              <a:spcBef>
                <a:spcPts val="600"/>
              </a:spcBef>
            </a:pPr>
            <a:r>
              <a:rPr lang="fr-FR" sz="1600" dirty="0">
                <a:latin typeface="Aptos" panose="020B0004020202020204" pitchFamily="34" charset="0"/>
              </a:rPr>
              <a:t>Résumé</a:t>
            </a:r>
            <a:endParaRPr lang="de-DE" sz="1600" dirty="0">
              <a:latin typeface="Aptos" panose="020B00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 name="Titel 1">
            <a:extLst>
              <a:ext uri="{FF2B5EF4-FFF2-40B4-BE49-F238E27FC236}">
                <a16:creationId xmlns:a16="http://schemas.microsoft.com/office/drawing/2014/main" id="{D3CF6543-BAFE-3A9A-1BE0-DC6AF4B6B057}"/>
              </a:ext>
            </a:extLst>
          </p:cNvPr>
          <p:cNvSpPr>
            <a:spLocks noGrp="1"/>
          </p:cNvSpPr>
          <p:nvPr>
            <p:ph type="title"/>
          </p:nvPr>
        </p:nvSpPr>
        <p:spPr>
          <a:xfrm>
            <a:off x="594360" y="584005"/>
            <a:ext cx="9778365" cy="1494596"/>
          </a:xfrm>
        </p:spPr>
        <p:txBody>
          <a:bodyPr/>
          <a:lstStyle/>
          <a:p>
            <a:r>
              <a:rPr lang="fr-FR" noProof="0" dirty="0">
                <a:latin typeface="Aptos Serif" panose="02020604070405020304" pitchFamily="18" charset="0"/>
                <a:cs typeface="Aptos Serif" panose="02020604070405020304" pitchFamily="18" charset="0"/>
              </a:rPr>
              <a:t>Conclusions</a:t>
            </a:r>
          </a:p>
        </p:txBody>
      </p:sp>
      <p:sp>
        <p:nvSpPr>
          <p:cNvPr id="7" name="Textplatzhalter 2">
            <a:extLst>
              <a:ext uri="{FF2B5EF4-FFF2-40B4-BE49-F238E27FC236}">
                <a16:creationId xmlns:a16="http://schemas.microsoft.com/office/drawing/2014/main" id="{2D17878F-0826-CE80-91CA-536D0F08241A}"/>
              </a:ext>
            </a:extLst>
          </p:cNvPr>
          <p:cNvSpPr>
            <a:spLocks noGrp="1"/>
          </p:cNvSpPr>
          <p:nvPr>
            <p:ph type="body" idx="1"/>
          </p:nvPr>
        </p:nvSpPr>
        <p:spPr>
          <a:xfrm>
            <a:off x="594360" y="2676525"/>
            <a:ext cx="4996118" cy="3597470"/>
          </a:xfrm>
        </p:spPr>
        <p:txBody>
          <a:bodyPr>
            <a:normAutofit fontScale="47500" lnSpcReduction="20000"/>
          </a:bodyPr>
          <a:lstStyle/>
          <a:p>
            <a:pPr marL="514350" indent="-285750">
              <a:lnSpc>
                <a:spcPct val="110000"/>
              </a:lnSpc>
              <a:spcBef>
                <a:spcPts val="0"/>
              </a:spcBef>
              <a:spcAft>
                <a:spcPts val="1200"/>
              </a:spcAft>
              <a:buFont typeface="Arial" panose="020B0604020202020204" pitchFamily="34" charset="0"/>
              <a:buChar char="•"/>
            </a:pPr>
            <a:r>
              <a:rPr lang="fr-FR" sz="3200" dirty="0">
                <a:solidFill>
                  <a:schemeClr val="tx1">
                    <a:lumMod val="75000"/>
                    <a:lumOff val="25000"/>
                  </a:schemeClr>
                </a:solidFill>
                <a:latin typeface="Aptos" panose="020B0004020202020204" pitchFamily="34" charset="0"/>
              </a:rPr>
              <a:t>Les marchés sont régis par les directives de l’UE sur les marchés publics, les principes du traité, la jurisprudence et les législations nationales.</a:t>
            </a:r>
            <a:endParaRPr lang="en-IE" sz="3200" dirty="0">
              <a:solidFill>
                <a:schemeClr val="tx1">
                  <a:lumMod val="75000"/>
                  <a:lumOff val="25000"/>
                </a:schemeClr>
              </a:solidFill>
              <a:latin typeface="Aptos" panose="020B0004020202020204" pitchFamily="34" charset="0"/>
            </a:endParaRPr>
          </a:p>
          <a:p>
            <a:pPr marL="514350" indent="-285750">
              <a:lnSpc>
                <a:spcPct val="110000"/>
              </a:lnSpc>
              <a:spcBef>
                <a:spcPts val="0"/>
              </a:spcBef>
              <a:spcAft>
                <a:spcPts val="1200"/>
              </a:spcAft>
              <a:buFont typeface="Arial" panose="020B0604020202020204" pitchFamily="34" charset="0"/>
              <a:buChar char="•"/>
            </a:pPr>
            <a:r>
              <a:rPr lang="fr-FR" sz="3200" b="1" dirty="0">
                <a:solidFill>
                  <a:schemeClr val="tx1">
                    <a:lumMod val="75000"/>
                    <a:lumOff val="25000"/>
                  </a:schemeClr>
                </a:solidFill>
                <a:latin typeface="Aptos" panose="020B0004020202020204" pitchFamily="34" charset="0"/>
              </a:rPr>
              <a:t>L’égalité de traitement, la transparence, la proportionnalité et la reconnaissance mutuelle </a:t>
            </a:r>
            <a:r>
              <a:rPr lang="fr-FR" sz="3200" dirty="0">
                <a:solidFill>
                  <a:schemeClr val="tx1">
                    <a:lumMod val="75000"/>
                    <a:lumOff val="25000"/>
                  </a:schemeClr>
                </a:solidFill>
                <a:latin typeface="Aptos" panose="020B0004020202020204" pitchFamily="34" charset="0"/>
              </a:rPr>
              <a:t>doivent être appliquées.</a:t>
            </a:r>
          </a:p>
          <a:p>
            <a:pPr marL="514350" indent="-285750">
              <a:lnSpc>
                <a:spcPct val="110000"/>
              </a:lnSpc>
              <a:spcBef>
                <a:spcPts val="0"/>
              </a:spcBef>
              <a:spcAft>
                <a:spcPts val="1200"/>
              </a:spcAft>
              <a:buFont typeface="Arial" panose="020B0604020202020204" pitchFamily="34" charset="0"/>
              <a:buChar char="•"/>
            </a:pPr>
            <a:r>
              <a:rPr lang="fr-FR" sz="3200" dirty="0">
                <a:solidFill>
                  <a:schemeClr val="tx1">
                    <a:lumMod val="75000"/>
                    <a:lumOff val="25000"/>
                  </a:schemeClr>
                </a:solidFill>
                <a:latin typeface="Aptos" panose="020B0004020202020204" pitchFamily="34" charset="0"/>
              </a:rPr>
              <a:t>Les directives relatives aux marchés publics de 2014 autorisent l’utilisation des achats durables tout au long de la procédure d’appel d’offres.</a:t>
            </a:r>
            <a:endParaRPr lang="en-IE" sz="3200" dirty="0">
              <a:solidFill>
                <a:schemeClr val="tx1">
                  <a:lumMod val="75000"/>
                  <a:lumOff val="25000"/>
                </a:schemeClr>
              </a:solidFill>
              <a:latin typeface="Aptos" panose="020B0004020202020204" pitchFamily="34" charset="0"/>
            </a:endParaRPr>
          </a:p>
          <a:p>
            <a:pPr marL="514350" indent="-285750">
              <a:lnSpc>
                <a:spcPct val="110000"/>
              </a:lnSpc>
              <a:spcBef>
                <a:spcPts val="0"/>
              </a:spcBef>
              <a:spcAft>
                <a:spcPts val="1200"/>
              </a:spcAft>
              <a:buFont typeface="Arial" panose="020B0604020202020204" pitchFamily="34" charset="0"/>
              <a:buChar char="•"/>
            </a:pPr>
            <a:r>
              <a:rPr lang="fr-FR" sz="3200" b="1" dirty="0">
                <a:solidFill>
                  <a:schemeClr val="tx1">
                    <a:lumMod val="75000"/>
                    <a:lumOff val="25000"/>
                  </a:schemeClr>
                </a:solidFill>
                <a:latin typeface="Aptos" panose="020B0004020202020204" pitchFamily="34" charset="0"/>
              </a:rPr>
              <a:t>Le lien avec l’objet de l’appel d’offres </a:t>
            </a:r>
            <a:r>
              <a:rPr lang="fr-FR" sz="3200" dirty="0">
                <a:solidFill>
                  <a:schemeClr val="tx1">
                    <a:lumMod val="75000"/>
                    <a:lumOff val="25000"/>
                  </a:schemeClr>
                </a:solidFill>
                <a:latin typeface="Aptos" panose="020B0004020202020204" pitchFamily="34" charset="0"/>
              </a:rPr>
              <a:t>limite les exigences imposées aux soumissionnaires.</a:t>
            </a:r>
          </a:p>
          <a:p>
            <a:pPr marL="514350" indent="-285750">
              <a:lnSpc>
                <a:spcPct val="110000"/>
              </a:lnSpc>
              <a:spcBef>
                <a:spcPts val="0"/>
              </a:spcBef>
              <a:spcAft>
                <a:spcPts val="1200"/>
              </a:spcAft>
              <a:buFont typeface="Arial" panose="020B0604020202020204" pitchFamily="34" charset="0"/>
              <a:buChar char="•"/>
            </a:pPr>
            <a:r>
              <a:rPr lang="fr-FR" sz="3200" dirty="0">
                <a:solidFill>
                  <a:schemeClr val="tx1">
                    <a:lumMod val="75000"/>
                    <a:lumOff val="25000"/>
                  </a:schemeClr>
                </a:solidFill>
                <a:latin typeface="Aptos" panose="020B0004020202020204" pitchFamily="34" charset="0"/>
              </a:rPr>
              <a:t>Le GPP (achats publics « verts ») peut être utilisé dans n’importe quelle procédure.</a:t>
            </a:r>
            <a:endParaRPr lang="de-DE" dirty="0">
              <a:solidFill>
                <a:schemeClr val="tx1">
                  <a:lumMod val="75000"/>
                  <a:lumOff val="25000"/>
                </a:schemeClr>
              </a:solidFill>
              <a:latin typeface="Aptos" panose="020B0004020202020204" pitchFamily="34" charset="0"/>
            </a:endParaRPr>
          </a:p>
        </p:txBody>
      </p:sp>
      <p:sp>
        <p:nvSpPr>
          <p:cNvPr id="10" name="Textplatzhalter 3">
            <a:extLst>
              <a:ext uri="{FF2B5EF4-FFF2-40B4-BE49-F238E27FC236}">
                <a16:creationId xmlns:a16="http://schemas.microsoft.com/office/drawing/2014/main" id="{2900F599-88A3-22BC-F807-514D3D84CF2C}"/>
              </a:ext>
            </a:extLst>
          </p:cNvPr>
          <p:cNvSpPr>
            <a:spLocks noGrp="1"/>
          </p:cNvSpPr>
          <p:nvPr>
            <p:ph type="body" idx="2"/>
          </p:nvPr>
        </p:nvSpPr>
        <p:spPr>
          <a:xfrm>
            <a:off x="5881898" y="2676525"/>
            <a:ext cx="4490827" cy="3597470"/>
          </a:xfrm>
        </p:spPr>
        <p:txBody>
          <a:bodyPr>
            <a:normAutofit/>
          </a:bodyPr>
          <a:lstStyle/>
          <a:p>
            <a:pPr marL="514350" indent="-285750">
              <a:spcBef>
                <a:spcPts val="0"/>
              </a:spcBef>
              <a:spcAft>
                <a:spcPts val="1200"/>
              </a:spcAft>
              <a:buFont typeface="Arial" panose="020B0604020202020204" pitchFamily="34" charset="0"/>
              <a:buChar char="•"/>
            </a:pPr>
            <a:r>
              <a:rPr lang="fr-FR" sz="1500" b="1" dirty="0">
                <a:solidFill>
                  <a:schemeClr val="tx1">
                    <a:lumMod val="75000"/>
                    <a:lumOff val="25000"/>
                  </a:schemeClr>
                </a:solidFill>
                <a:latin typeface="Aptos" panose="020B0004020202020204" pitchFamily="34" charset="0"/>
              </a:rPr>
              <a:t>L’exclusion et la sélection</a:t>
            </a:r>
            <a:r>
              <a:rPr lang="fr-FR" sz="1500" dirty="0">
                <a:solidFill>
                  <a:schemeClr val="tx1">
                    <a:lumMod val="75000"/>
                    <a:lumOff val="25000"/>
                  </a:schemeClr>
                </a:solidFill>
                <a:latin typeface="Aptos" panose="020B0004020202020204" pitchFamily="34" charset="0"/>
              </a:rPr>
              <a:t> des soumissionnaires peuvent comporter des aspects environnementaux.</a:t>
            </a:r>
          </a:p>
          <a:p>
            <a:pPr marL="514350" indent="-285750">
              <a:spcBef>
                <a:spcPts val="0"/>
              </a:spcBef>
              <a:spcAft>
                <a:spcPts val="1200"/>
              </a:spcAft>
              <a:buFont typeface="Arial" panose="020B0604020202020204" pitchFamily="34" charset="0"/>
              <a:buChar char="•"/>
            </a:pPr>
            <a:r>
              <a:rPr lang="fr-FR" sz="1500" dirty="0">
                <a:solidFill>
                  <a:schemeClr val="tx1">
                    <a:lumMod val="75000"/>
                    <a:lumOff val="25000"/>
                  </a:schemeClr>
                </a:solidFill>
                <a:latin typeface="Aptos" panose="020B0004020202020204" pitchFamily="34" charset="0"/>
              </a:rPr>
              <a:t>Les </a:t>
            </a:r>
            <a:r>
              <a:rPr lang="fr-FR" sz="1500" b="1" dirty="0">
                <a:solidFill>
                  <a:schemeClr val="tx1">
                    <a:lumMod val="75000"/>
                    <a:lumOff val="25000"/>
                  </a:schemeClr>
                </a:solidFill>
                <a:latin typeface="Aptos" panose="020B0004020202020204" pitchFamily="34" charset="0"/>
              </a:rPr>
              <a:t>spécifications techniques </a:t>
            </a:r>
            <a:r>
              <a:rPr lang="fr-FR" sz="1500" dirty="0">
                <a:solidFill>
                  <a:schemeClr val="tx1">
                    <a:lumMod val="75000"/>
                    <a:lumOff val="25000"/>
                  </a:schemeClr>
                </a:solidFill>
                <a:latin typeface="Aptos" panose="020B0004020202020204" pitchFamily="34" charset="0"/>
              </a:rPr>
              <a:t>peuvent fixer des exigences environnementales minimales, y compris par référence à des labels de tiers.</a:t>
            </a:r>
            <a:endParaRPr lang="en-IE" sz="1500" dirty="0">
              <a:solidFill>
                <a:schemeClr val="tx1">
                  <a:lumMod val="75000"/>
                  <a:lumOff val="25000"/>
                </a:schemeClr>
              </a:solidFill>
              <a:latin typeface="Aptos" panose="020B0004020202020204" pitchFamily="34" charset="0"/>
            </a:endParaRPr>
          </a:p>
          <a:p>
            <a:pPr marL="514350" indent="-285750">
              <a:spcBef>
                <a:spcPts val="0"/>
              </a:spcBef>
              <a:spcAft>
                <a:spcPts val="1200"/>
              </a:spcAft>
              <a:buFont typeface="Arial" panose="020B0604020202020204" pitchFamily="34" charset="0"/>
              <a:buChar char="•"/>
            </a:pPr>
            <a:r>
              <a:rPr lang="fr-FR" sz="1500" b="1" dirty="0">
                <a:solidFill>
                  <a:schemeClr val="tx1">
                    <a:lumMod val="75000"/>
                    <a:lumOff val="25000"/>
                  </a:schemeClr>
                </a:solidFill>
                <a:latin typeface="Aptos" panose="020B0004020202020204" pitchFamily="34" charset="0"/>
              </a:rPr>
              <a:t>Les critères d’attribution </a:t>
            </a:r>
            <a:r>
              <a:rPr lang="fr-FR" sz="1500" dirty="0">
                <a:solidFill>
                  <a:schemeClr val="tx1">
                    <a:lumMod val="75000"/>
                    <a:lumOff val="25000"/>
                  </a:schemeClr>
                </a:solidFill>
                <a:latin typeface="Aptos" panose="020B0004020202020204" pitchFamily="34" charset="0"/>
              </a:rPr>
              <a:t>sont utilisés pour évaluer les performances au-delà des exigences minimales et peuvent inclure les coûts du cycle de vie.</a:t>
            </a:r>
            <a:endParaRPr lang="en-IE" sz="1500" dirty="0">
              <a:solidFill>
                <a:schemeClr val="tx1">
                  <a:lumMod val="75000"/>
                  <a:lumOff val="25000"/>
                </a:schemeClr>
              </a:solidFill>
              <a:latin typeface="Aptos" panose="020B0004020202020204" pitchFamily="34" charset="0"/>
            </a:endParaRPr>
          </a:p>
          <a:p>
            <a:pPr marL="514350" indent="-285750">
              <a:spcBef>
                <a:spcPts val="0"/>
              </a:spcBef>
              <a:spcAft>
                <a:spcPts val="1200"/>
              </a:spcAft>
              <a:buFont typeface="Arial" panose="020B0604020202020204" pitchFamily="34" charset="0"/>
              <a:buChar char="•"/>
            </a:pPr>
            <a:r>
              <a:rPr lang="fr-FR" sz="1500" b="1" dirty="0">
                <a:solidFill>
                  <a:schemeClr val="tx1">
                    <a:lumMod val="75000"/>
                    <a:lumOff val="25000"/>
                  </a:schemeClr>
                </a:solidFill>
                <a:latin typeface="Aptos" panose="020B0004020202020204" pitchFamily="34" charset="0"/>
              </a:rPr>
              <a:t>Les clauses de performance</a:t>
            </a:r>
            <a:r>
              <a:rPr lang="fr-FR" sz="1500" dirty="0">
                <a:solidFill>
                  <a:schemeClr val="tx1">
                    <a:lumMod val="75000"/>
                    <a:lumOff val="25000"/>
                  </a:schemeClr>
                </a:solidFill>
                <a:latin typeface="Aptos" panose="020B0004020202020204" pitchFamily="34" charset="0"/>
              </a:rPr>
              <a:t> devraient imposer des obligations sociales et environnementales et être spécifiques à chaque contrat.</a:t>
            </a:r>
            <a:endParaRPr lang="en-IE" sz="1500" dirty="0">
              <a:solidFill>
                <a:schemeClr val="tx1">
                  <a:lumMod val="75000"/>
                  <a:lumOff val="25000"/>
                </a:schemeClr>
              </a:solidFill>
              <a:latin typeface="Aptos" panose="020B0004020202020204" pitchFamily="34" charset="0"/>
            </a:endParaRPr>
          </a:p>
          <a:p>
            <a:endParaRPr lang="de-DE" dirty="0">
              <a:solidFill>
                <a:schemeClr val="tx1">
                  <a:lumMod val="75000"/>
                  <a:lumOff val="25000"/>
                </a:schemeClr>
              </a:solidFill>
              <a:latin typeface="Aptos" panose="020B00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lvl="0">
              <a:buSzPts val="5400"/>
            </a:pPr>
            <a:r>
              <a:rPr lang="en-US" sz="5400" dirty="0">
                <a:latin typeface="Aptos Serif" panose="02020604070405020304" pitchFamily="18" charset="0"/>
                <a:cs typeface="Aptos Serif" panose="02020604070405020304" pitchFamily="18" charset="0"/>
              </a:rPr>
              <a:t>Merci beaucoup!</a:t>
            </a:r>
            <a:endParaRPr dirty="0"/>
          </a:p>
        </p:txBody>
      </p:sp>
      <p:pic>
        <p:nvPicPr>
          <p:cNvPr id="448" name="Google Shape;448;p15" descr="Ein Bild, das Text, Schrift, Screenshot, Grafiken enthält.&#10;&#10;Automatisch generierte Beschreibung"/>
          <p:cNvPicPr preferRelativeResize="0"/>
          <p:nvPr/>
        </p:nvPicPr>
        <p:blipFill rotWithShape="1">
          <a:blip r:embed="rId3">
            <a:alphaModFix/>
          </a:blip>
          <a:srcRect/>
          <a:stretch/>
        </p:blipFill>
        <p:spPr>
          <a:xfrm>
            <a:off x="6683739" y="4953703"/>
            <a:ext cx="5273749" cy="1904297"/>
          </a:xfrm>
          <a:prstGeom prst="rect">
            <a:avLst/>
          </a:prstGeom>
          <a:noFill/>
          <a:ln>
            <a:noFill/>
          </a:ln>
        </p:spPr>
      </p:pic>
      <p:pic>
        <p:nvPicPr>
          <p:cNvPr id="4" name="Grafik 3" descr="Ein Bild, das Text, Screenshot, Schrift enthält.&#10;&#10;KI-generierte Inhalte können fehlerhaft sein.">
            <a:extLst>
              <a:ext uri="{FF2B5EF4-FFF2-40B4-BE49-F238E27FC236}">
                <a16:creationId xmlns:a16="http://schemas.microsoft.com/office/drawing/2014/main" id="{D1DEB1CA-DC76-9923-499F-5E75EECC1787}"/>
              </a:ext>
            </a:extLst>
          </p:cNvPr>
          <p:cNvPicPr>
            <a:picLocks noChangeAspect="1"/>
          </p:cNvPicPr>
          <p:nvPr/>
        </p:nvPicPr>
        <p:blipFill>
          <a:blip r:embed="rId4"/>
          <a:stretch>
            <a:fillRect/>
          </a:stretch>
        </p:blipFill>
        <p:spPr>
          <a:xfrm>
            <a:off x="234512" y="5027069"/>
            <a:ext cx="4284936" cy="171397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Sources</a:t>
            </a:r>
            <a:endParaRPr dirty="0">
              <a:latin typeface="Aptos Serif" panose="02020604070405020304" pitchFamily="18" charset="0"/>
              <a:cs typeface="Aptos Serif" panose="02020604070405020304" pitchFamily="18" charset="0"/>
            </a:endParaRPr>
          </a:p>
        </p:txBody>
      </p:sp>
      <p:sp>
        <p:nvSpPr>
          <p:cNvPr id="456" name="Google Shape;456;p70"/>
          <p:cNvSpPr txBox="1">
            <a:spLocks noGrp="1"/>
          </p:cNvSpPr>
          <p:nvPr>
            <p:ph type="body" idx="1"/>
          </p:nvPr>
        </p:nvSpPr>
        <p:spPr>
          <a:xfrm>
            <a:off x="595522" y="2676525"/>
            <a:ext cx="11157863" cy="3597470"/>
          </a:xfrm>
          <a:prstGeom prst="rect">
            <a:avLst/>
          </a:prstGeom>
          <a:noFill/>
          <a:ln>
            <a:noFill/>
          </a:ln>
        </p:spPr>
        <p:txBody>
          <a:bodyPr spcFirstLastPara="1" wrap="square" lIns="0" tIns="45700" rIns="91425" bIns="45700" anchor="t" anchorCtr="0">
            <a:normAutofit/>
          </a:bodyPr>
          <a:lstStyle/>
          <a:p>
            <a:pPr marL="457200" lvl="0" indent="-228600" algn="l" rtl="0">
              <a:lnSpc>
                <a:spcPct val="90000"/>
              </a:lnSpc>
              <a:spcBef>
                <a:spcPts val="1800"/>
              </a:spcBef>
              <a:spcAft>
                <a:spcPts val="0"/>
              </a:spcAft>
              <a:buClr>
                <a:srgbClr val="3F3F3F"/>
              </a:buClr>
              <a:buSzPts val="2000"/>
              <a:buNone/>
            </a:pPr>
            <a:r>
              <a:rPr lang="fr-FR" noProof="0" dirty="0">
                <a:latin typeface="Aptos" panose="020B0004020202020204" pitchFamily="34" charset="0"/>
              </a:rPr>
              <a:t>Commission européenne: boîte à outils pour la formation en matière de marchés publics écologiques (GPP), module 3 Aspects juridiques des GPP;</a:t>
            </a:r>
            <a:r>
              <a:rPr lang="fr-FR" u="sng" noProof="0" dirty="0">
                <a:solidFill>
                  <a:schemeClr val="hlink"/>
                </a:solidFill>
                <a:latin typeface="Aptos" panose="020B0004020202020204" pitchFamily="34" charset="0"/>
                <a:hlinkClick r:id="rId3"/>
              </a:rPr>
              <a:t> </a:t>
            </a:r>
            <a:r>
              <a:rPr lang="de-DE" u="sng" dirty="0">
                <a:solidFill>
                  <a:schemeClr val="hlink"/>
                </a:solidFill>
                <a:latin typeface="Aptos" panose="020B0004020202020204" pitchFamily="34" charset="0"/>
                <a:hlinkClick r:id="rId3"/>
              </a:rPr>
              <a:t>https://green-business.ec.europa.eu/green-public-procurement/gpp-training-toolkit_en</a:t>
            </a:r>
            <a:r>
              <a:rPr lang="de-DE" dirty="0">
                <a:latin typeface="Aptos" panose="020B0004020202020204" pitchFamily="34" charset="0"/>
              </a:rPr>
              <a:t> </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None/>
            </a:pPr>
            <a:r>
              <a:rPr lang="fr-FR" noProof="0" dirty="0">
                <a:latin typeface="Aptos" panose="020B0004020202020204" pitchFamily="34" charset="0"/>
              </a:rPr>
              <a:t>Office fédéral de l’environnement: Achats respectueux de l’environnement – </a:t>
            </a:r>
            <a:r>
              <a:rPr lang="fr-FR" noProof="0" dirty="0">
                <a:solidFill>
                  <a:srgbClr val="002060"/>
                </a:solidFill>
                <a:latin typeface="Aptos" panose="020B0004020202020204" pitchFamily="34" charset="0"/>
              </a:rPr>
              <a:t>polys</a:t>
            </a:r>
            <a:r>
              <a:rPr lang="fr-FR" noProof="0" dirty="0">
                <a:latin typeface="Aptos" panose="020B0004020202020204" pitchFamily="34" charset="0"/>
              </a:rPr>
              <a:t> de formation 1: Bases des achats publics durables et respectueux de l‘environnement;</a:t>
            </a:r>
            <a:r>
              <a:rPr lang="de-DE" u="sng" dirty="0">
                <a:solidFill>
                  <a:schemeClr val="hlink"/>
                </a:solidFill>
                <a:latin typeface="Aptos" panose="020B0004020202020204" pitchFamily="34" charset="0"/>
                <a:hlinkClick r:id="rId4"/>
              </a:rPr>
              <a:t> https://www.umweltbundesamt.de/publikationen/umweltfreundliche-beschaffung-schulungsskript-1</a:t>
            </a:r>
            <a:r>
              <a:rPr lang="de-DE" dirty="0">
                <a:latin typeface="Aptos" panose="020B0004020202020204" pitchFamily="34" charset="0"/>
              </a:rPr>
              <a:t> </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None/>
            </a:pPr>
            <a:endParaRPr dirty="0">
              <a:latin typeface="Aptos" panose="020B00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1"/>
          <p:cNvSpPr txBox="1">
            <a:spLocks noGrp="1"/>
          </p:cNvSpPr>
          <p:nvPr>
            <p:ph type="title"/>
          </p:nvPr>
        </p:nvSpPr>
        <p:spPr>
          <a:xfrm>
            <a:off x="594360" y="58400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ea typeface="Arial"/>
                <a:cs typeface="Aptos Serif" panose="02020604070405020304" pitchFamily="18" charset="0"/>
                <a:sym typeface="Arial"/>
              </a:rPr>
              <a:t>Les effets de la consommation</a:t>
            </a:r>
            <a:endParaRPr lang="fr-FR" noProof="0" dirty="0">
              <a:latin typeface="Aptos Serif" panose="02020604070405020304" pitchFamily="18" charset="0"/>
              <a:cs typeface="Aptos Serif" panose="02020604070405020304" pitchFamily="18" charset="0"/>
            </a:endParaRPr>
          </a:p>
        </p:txBody>
      </p:sp>
      <p:sp>
        <p:nvSpPr>
          <p:cNvPr id="134" name="Google Shape;134;p31"/>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600"/>
              </a:spcBef>
              <a:spcAft>
                <a:spcPts val="0"/>
              </a:spcAft>
              <a:buSzPct val="108108"/>
              <a:buNone/>
            </a:pPr>
            <a:r>
              <a:rPr lang="fr-FR" sz="1800" b="1" noProof="0" dirty="0">
                <a:latin typeface="Aptos" panose="020B0004020202020204" pitchFamily="34" charset="0"/>
                <a:sym typeface="Arial"/>
              </a:rPr>
              <a:t>Les répercussions de la consommation</a:t>
            </a:r>
            <a:endParaRPr lang="fr-FR" sz="1800" noProof="0" dirty="0">
              <a:latin typeface="Aptos" panose="020B0004020202020204" pitchFamily="34" charset="0"/>
            </a:endParaRPr>
          </a:p>
          <a:p>
            <a:pPr marL="571500" lvl="0" indent="-342900" algn="l" rtl="0">
              <a:lnSpc>
                <a:spcPct val="90000"/>
              </a:lnSpc>
              <a:spcBef>
                <a:spcPts val="600"/>
              </a:spcBef>
              <a:spcAft>
                <a:spcPts val="0"/>
              </a:spcAft>
              <a:buSzPct val="108108"/>
              <a:buFont typeface="Arial"/>
              <a:buChar char="•"/>
            </a:pPr>
            <a:r>
              <a:rPr lang="fr-FR" sz="1800" noProof="0" dirty="0">
                <a:latin typeface="Aptos" panose="020B0004020202020204" pitchFamily="34" charset="0"/>
              </a:rPr>
              <a:t>Consommation de ressources limitées</a:t>
            </a:r>
          </a:p>
          <a:p>
            <a:pPr marL="571500" lvl="0" indent="-342900" algn="l" rtl="0">
              <a:lnSpc>
                <a:spcPct val="90000"/>
              </a:lnSpc>
              <a:spcBef>
                <a:spcPts val="600"/>
              </a:spcBef>
              <a:spcAft>
                <a:spcPts val="0"/>
              </a:spcAft>
              <a:buSzPct val="108108"/>
              <a:buFont typeface="Arial"/>
              <a:buChar char="•"/>
            </a:pPr>
            <a:r>
              <a:rPr lang="fr-FR" sz="1800" noProof="0" dirty="0">
                <a:latin typeface="Aptos" panose="020B0004020202020204" pitchFamily="34" charset="0"/>
              </a:rPr>
              <a:t>Consommation d’énergie de la production jusqu’à l‘élimination, en passant par le transport et l’utilisation</a:t>
            </a:r>
          </a:p>
          <a:p>
            <a:pPr marL="571500" lvl="0" indent="-342900" algn="l" rtl="0">
              <a:lnSpc>
                <a:spcPct val="90000"/>
              </a:lnSpc>
              <a:spcBef>
                <a:spcPts val="600"/>
              </a:spcBef>
              <a:spcAft>
                <a:spcPts val="0"/>
              </a:spcAft>
              <a:buSzPct val="108108"/>
              <a:buFont typeface="Arial"/>
              <a:buChar char="•"/>
            </a:pPr>
            <a:r>
              <a:rPr lang="fr-FR" sz="1800" noProof="0" dirty="0">
                <a:latin typeface="Aptos" panose="020B0004020202020204" pitchFamily="34" charset="0"/>
                <a:sym typeface="Arial"/>
              </a:rPr>
              <a:t>Emission de gaz à effet de serre (de la production à l’élimination) </a:t>
            </a:r>
            <a:endParaRPr lang="fr-FR" sz="1800" noProof="0" dirty="0">
              <a:latin typeface="Aptos" panose="020B0004020202020204" pitchFamily="34" charset="0"/>
            </a:endParaRPr>
          </a:p>
          <a:p>
            <a:pPr marL="571500" lvl="0" indent="-342900" algn="l" rtl="0">
              <a:lnSpc>
                <a:spcPct val="90000"/>
              </a:lnSpc>
              <a:spcBef>
                <a:spcPts val="600"/>
              </a:spcBef>
              <a:spcAft>
                <a:spcPts val="0"/>
              </a:spcAft>
              <a:buSzPct val="108108"/>
              <a:buFont typeface="Arial"/>
              <a:buChar char="•"/>
            </a:pPr>
            <a:r>
              <a:rPr lang="fr-FR" sz="1800" noProof="0" dirty="0">
                <a:latin typeface="Aptos" panose="020B0004020202020204" pitchFamily="34" charset="0"/>
                <a:sym typeface="Arial"/>
              </a:rPr>
              <a:t>Production de déchets / perte de matériau</a:t>
            </a:r>
            <a:endParaRPr lang="fr-FR" sz="1800" noProof="0" dirty="0">
              <a:latin typeface="Aptos" panose="020B0004020202020204" pitchFamily="34" charset="0"/>
            </a:endParaRPr>
          </a:p>
          <a:p>
            <a:pPr marL="571500" lvl="0" indent="-342900" algn="l" rtl="0">
              <a:lnSpc>
                <a:spcPct val="90000"/>
              </a:lnSpc>
              <a:spcBef>
                <a:spcPts val="600"/>
              </a:spcBef>
              <a:spcAft>
                <a:spcPts val="0"/>
              </a:spcAft>
              <a:buSzPct val="108108"/>
              <a:buFont typeface="Arial"/>
              <a:buChar char="•"/>
            </a:pPr>
            <a:r>
              <a:rPr lang="fr-FR" sz="1800" noProof="0" dirty="0">
                <a:latin typeface="Aptos" panose="020B0004020202020204" pitchFamily="34" charset="0"/>
                <a:sym typeface="Arial"/>
              </a:rPr>
              <a:t>Production polluante – les produits contiennent des polluants</a:t>
            </a:r>
            <a:endParaRPr lang="fr-FR" sz="1800" noProof="0" dirty="0">
              <a:latin typeface="Aptos" panose="020B0004020202020204" pitchFamily="34" charset="0"/>
            </a:endParaRPr>
          </a:p>
          <a:p>
            <a:pPr marL="571500" lvl="0" indent="-342900" algn="l" rtl="0">
              <a:lnSpc>
                <a:spcPct val="90000"/>
              </a:lnSpc>
              <a:spcBef>
                <a:spcPts val="600"/>
              </a:spcBef>
              <a:spcAft>
                <a:spcPts val="0"/>
              </a:spcAft>
              <a:buSzPct val="108108"/>
              <a:buFont typeface="Arial"/>
              <a:buChar char="•"/>
            </a:pPr>
            <a:r>
              <a:rPr lang="fr-FR" sz="1800" noProof="0" dirty="0">
                <a:latin typeface="Aptos" panose="020B0004020202020204" pitchFamily="34" charset="0"/>
                <a:sym typeface="Arial"/>
              </a:rPr>
              <a:t>Destruction d’écosystèmes</a:t>
            </a:r>
          </a:p>
        </p:txBody>
      </p:sp>
      <p:sp>
        <p:nvSpPr>
          <p:cNvPr id="135" name="Google Shape;135;p31"/>
          <p:cNvSpPr txBox="1">
            <a:spLocks noGrp="1"/>
          </p:cNvSpPr>
          <p:nvPr>
            <p:ph type="body" idx="2"/>
          </p:nvPr>
        </p:nvSpPr>
        <p:spPr>
          <a:xfrm>
            <a:off x="5881898" y="2527669"/>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fr-FR" sz="1800" b="1" noProof="0" dirty="0">
                <a:latin typeface="Aptos" panose="020B0004020202020204" pitchFamily="34" charset="0"/>
                <a:sym typeface="Arial"/>
              </a:rPr>
              <a:t>Violation des règles et normes relatives à l’environnement et à la protection sociale</a:t>
            </a:r>
            <a:endParaRPr lang="fr-FR" sz="1800" noProof="0" dirty="0">
              <a:latin typeface="Aptos" panose="020B0004020202020204" pitchFamily="34" charset="0"/>
            </a:endParaRPr>
          </a:p>
          <a:p>
            <a:pPr marL="571500" lvl="0" indent="-342900" algn="l" rtl="0">
              <a:lnSpc>
                <a:spcPct val="90000"/>
              </a:lnSpc>
              <a:spcBef>
                <a:spcPts val="1800"/>
              </a:spcBef>
              <a:spcAft>
                <a:spcPts val="0"/>
              </a:spcAft>
              <a:buSzPts val="2000"/>
              <a:buFont typeface="Arial"/>
              <a:buChar char="•"/>
            </a:pPr>
            <a:r>
              <a:rPr lang="fr-FR" sz="1800" noProof="0" dirty="0">
                <a:latin typeface="Aptos" panose="020B0004020202020204" pitchFamily="34" charset="0"/>
                <a:sym typeface="Arial"/>
              </a:rPr>
              <a:t>Beaucoup de produits sont fabriqués dans le Sud global</a:t>
            </a:r>
            <a:endParaRPr lang="fr-FR" sz="1800" noProof="0" dirty="0">
              <a:latin typeface="Aptos" panose="020B0004020202020204" pitchFamily="34" charset="0"/>
            </a:endParaRPr>
          </a:p>
          <a:p>
            <a:pPr marL="571500" lvl="0" indent="-342900" algn="l" rtl="0">
              <a:lnSpc>
                <a:spcPct val="90000"/>
              </a:lnSpc>
              <a:spcBef>
                <a:spcPts val="1800"/>
              </a:spcBef>
              <a:spcAft>
                <a:spcPts val="0"/>
              </a:spcAft>
              <a:buSzPts val="2000"/>
              <a:buFont typeface="Arial"/>
              <a:buChar char="•"/>
            </a:pPr>
            <a:r>
              <a:rPr lang="fr-FR" sz="1800" noProof="0" dirty="0">
                <a:latin typeface="Aptos" panose="020B0004020202020204" pitchFamily="34" charset="0"/>
                <a:sym typeface="Arial"/>
              </a:rPr>
              <a:t>Conditions de travail inhumaines Travail abusif des enfants</a:t>
            </a:r>
          </a:p>
          <a:p>
            <a:pPr marL="571500" lvl="0" indent="-342900" algn="l" rtl="0">
              <a:lnSpc>
                <a:spcPct val="90000"/>
              </a:lnSpc>
              <a:spcBef>
                <a:spcPts val="1800"/>
              </a:spcBef>
              <a:spcAft>
                <a:spcPts val="0"/>
              </a:spcAft>
              <a:buSzPts val="2000"/>
              <a:buFont typeface="Arial"/>
              <a:buChar char="•"/>
            </a:pPr>
            <a:r>
              <a:rPr lang="fr-FR" sz="1800" noProof="0" dirty="0">
                <a:latin typeface="Aptos" panose="020B0004020202020204" pitchFamily="34" charset="0"/>
                <a:sym typeface="Arial"/>
              </a:rPr>
              <a:t>Pollution de l’environnement local</a:t>
            </a:r>
            <a:endParaRPr lang="fr-FR" sz="1800" noProof="0" dirty="0">
              <a:latin typeface="Aptos" panose="020B0004020202020204" pitchFamily="34" charset="0"/>
            </a:endParaRPr>
          </a:p>
          <a:p>
            <a:pPr marL="571500" lvl="0" indent="-342900" algn="l" rtl="0">
              <a:lnSpc>
                <a:spcPct val="90000"/>
              </a:lnSpc>
              <a:spcBef>
                <a:spcPts val="1800"/>
              </a:spcBef>
              <a:spcAft>
                <a:spcPts val="0"/>
              </a:spcAft>
              <a:buSzPts val="2000"/>
              <a:buFont typeface="Arial"/>
              <a:buChar char="•"/>
            </a:pPr>
            <a:r>
              <a:rPr lang="fr-FR" sz="1800" noProof="0" dirty="0">
                <a:latin typeface="Aptos" panose="020B0004020202020204" pitchFamily="34" charset="0"/>
                <a:sym typeface="Arial"/>
              </a:rPr>
              <a:t>Risques de santé pour les </a:t>
            </a:r>
            <a:r>
              <a:rPr lang="fr-FR" sz="1800" noProof="0" dirty="0" err="1">
                <a:latin typeface="Aptos" panose="020B0004020202020204" pitchFamily="34" charset="0"/>
                <a:sym typeface="Arial"/>
              </a:rPr>
              <a:t>salarié·e·s</a:t>
            </a:r>
            <a:endParaRPr lang="fr-FR" sz="1800" noProof="0" dirty="0">
              <a:latin typeface="Aptos" panose="020B0004020202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2"/>
          <p:cNvSpPr txBox="1">
            <a:spLocks noGrp="1"/>
          </p:cNvSpPr>
          <p:nvPr>
            <p:ph type="title"/>
          </p:nvPr>
        </p:nvSpPr>
        <p:spPr>
          <a:xfrm>
            <a:off x="3672042" y="4895633"/>
            <a:ext cx="7936230"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Objectifs du développement durable</a:t>
            </a:r>
          </a:p>
        </p:txBody>
      </p:sp>
      <p:pic>
        <p:nvPicPr>
          <p:cNvPr id="142" name="Google Shape;142;p32" descr="What are the Sustainable Development Goals (SDG)? | HEC Paris"/>
          <p:cNvPicPr preferRelativeResize="0"/>
          <p:nvPr/>
        </p:nvPicPr>
        <p:blipFill rotWithShape="1">
          <a:blip r:embed="rId3">
            <a:alphaModFix/>
          </a:blip>
          <a:srcRect/>
          <a:stretch/>
        </p:blipFill>
        <p:spPr>
          <a:xfrm>
            <a:off x="973872" y="874997"/>
            <a:ext cx="7872761" cy="3936381"/>
          </a:xfrm>
          <a:prstGeom prst="rect">
            <a:avLst/>
          </a:prstGeom>
          <a:noFill/>
          <a:ln>
            <a:noFill/>
          </a:ln>
        </p:spPr>
      </p:pic>
      <p:sp>
        <p:nvSpPr>
          <p:cNvPr id="143" name="Google Shape;143;p32"/>
          <p:cNvSpPr/>
          <p:nvPr/>
        </p:nvSpPr>
        <p:spPr>
          <a:xfrm>
            <a:off x="8528094" y="1404150"/>
            <a:ext cx="1466174"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600" b="0" i="0" u="none" strike="noStrike" cap="none" noProof="0" dirty="0">
                <a:solidFill>
                  <a:srgbClr val="212529"/>
                </a:solidFill>
                <a:latin typeface="Aptos" panose="020B0004020202020204" pitchFamily="34" charset="0"/>
                <a:sym typeface="Arial"/>
              </a:rPr>
              <a:t>Promotion des pratiques d’achats durables conformes aux stratégies et priorités nationales </a:t>
            </a:r>
            <a:endParaRPr lang="fr-FR" noProof="0" dirty="0">
              <a:latin typeface="Aptos" panose="020B0004020202020204" pitchFamily="34" charset="0"/>
            </a:endParaRPr>
          </a:p>
        </p:txBody>
      </p:sp>
      <p:sp>
        <p:nvSpPr>
          <p:cNvPr id="144" name="Google Shape;144;p32"/>
          <p:cNvSpPr/>
          <p:nvPr/>
        </p:nvSpPr>
        <p:spPr>
          <a:xfrm>
            <a:off x="8528100" y="1404150"/>
            <a:ext cx="1404300" cy="2062063"/>
          </a:xfrm>
          <a:prstGeom prst="wedgeRectCallout">
            <a:avLst>
              <a:gd name="adj1" fmla="val -80487"/>
              <a:gd name="adj2" fmla="val 29732"/>
            </a:avLst>
          </a:prstGeom>
          <a:noFill/>
          <a:ln w="9525" cap="flat" cmpd="sng">
            <a:solidFill>
              <a:srgbClr val="CC66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None/>
            </a:pPr>
            <a:endParaRPr sz="1650" b="0" i="0" u="none" strike="noStrike" cap="none">
              <a:solidFill>
                <a:schemeClr val="hlink"/>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title"/>
          </p:nvPr>
        </p:nvSpPr>
        <p:spPr>
          <a:xfrm>
            <a:off x="594360" y="58400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Potentialités et possibilités</a:t>
            </a:r>
          </a:p>
        </p:txBody>
      </p:sp>
      <p:sp>
        <p:nvSpPr>
          <p:cNvPr id="151" name="Google Shape;151;p3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fontScale="92500" lnSpcReduction="20000"/>
          </a:bodyPr>
          <a:lstStyle/>
          <a:p>
            <a:pPr marL="457200" lvl="0" indent="-228600" algn="l" rtl="0">
              <a:lnSpc>
                <a:spcPct val="90000"/>
              </a:lnSpc>
              <a:spcBef>
                <a:spcPts val="1800"/>
              </a:spcBef>
              <a:spcAft>
                <a:spcPts val="0"/>
              </a:spcAft>
              <a:buClr>
                <a:srgbClr val="3F3F3F"/>
              </a:buClr>
              <a:buSzPct val="108108"/>
              <a:buFont typeface="Arial"/>
              <a:buNone/>
            </a:pPr>
            <a:r>
              <a:rPr lang="fr-FR" b="1" noProof="0" dirty="0">
                <a:latin typeface="Aptos" panose="020B0004020202020204" pitchFamily="34" charset="0"/>
              </a:rPr>
              <a:t>Avantages pour les communes et les autorités</a:t>
            </a:r>
            <a:endParaRPr lang="fr-FR" noProof="0" dirty="0">
              <a:latin typeface="Aptos" panose="020B0004020202020204" pitchFamily="34" charset="0"/>
            </a:endParaRPr>
          </a:p>
          <a:p>
            <a:pPr marL="571500" lvl="0" indent="-342900" algn="l" rtl="0">
              <a:lnSpc>
                <a:spcPct val="90000"/>
              </a:lnSpc>
              <a:spcBef>
                <a:spcPts val="1800"/>
              </a:spcBef>
              <a:spcAft>
                <a:spcPts val="0"/>
              </a:spcAft>
              <a:buSzPct val="108108"/>
              <a:buFont typeface="Arial"/>
              <a:buChar char="•"/>
            </a:pPr>
            <a:r>
              <a:rPr lang="fr-FR" noProof="0" dirty="0">
                <a:latin typeface="Aptos" panose="020B0004020202020204" pitchFamily="34" charset="0"/>
              </a:rPr>
              <a:t>Contribution à la réalisation des objectifs climatiques et environnementaux</a:t>
            </a:r>
          </a:p>
          <a:p>
            <a:pPr marL="571500" lvl="0" indent="-342900" algn="l" rtl="0">
              <a:lnSpc>
                <a:spcPct val="90000"/>
              </a:lnSpc>
              <a:spcBef>
                <a:spcPts val="1800"/>
              </a:spcBef>
              <a:spcAft>
                <a:spcPts val="0"/>
              </a:spcAft>
              <a:buSzPct val="108108"/>
              <a:buFont typeface="Arial"/>
              <a:buChar char="•"/>
            </a:pPr>
            <a:r>
              <a:rPr lang="fr-FR" noProof="0" dirty="0">
                <a:latin typeface="Aptos" panose="020B0004020202020204" pitchFamily="34" charset="0"/>
              </a:rPr>
              <a:t>Augmentation de la rentabilité grâce à la prise en compte des coûts LCP</a:t>
            </a:r>
          </a:p>
          <a:p>
            <a:pPr marL="571500" lvl="0" indent="-342900" algn="l" rtl="0">
              <a:lnSpc>
                <a:spcPct val="90000"/>
              </a:lnSpc>
              <a:spcBef>
                <a:spcPts val="1800"/>
              </a:spcBef>
              <a:spcAft>
                <a:spcPts val="0"/>
              </a:spcAft>
              <a:buSzPct val="108108"/>
              <a:buFont typeface="Arial"/>
              <a:buChar char="•"/>
            </a:pPr>
            <a:r>
              <a:rPr lang="fr-FR" noProof="0" dirty="0">
                <a:latin typeface="Aptos" panose="020B0004020202020204" pitchFamily="34" charset="0"/>
              </a:rPr>
              <a:t>Amélioration/promotion de la santé et de la satisfaction des </a:t>
            </a:r>
            <a:r>
              <a:rPr lang="fr-FR" noProof="0" dirty="0" err="1">
                <a:latin typeface="Aptos" panose="020B0004020202020204" pitchFamily="34" charset="0"/>
              </a:rPr>
              <a:t>salarié·e·s</a:t>
            </a:r>
            <a:endParaRPr lang="fr-FR" noProof="0" dirty="0">
              <a:latin typeface="Aptos" panose="020B0004020202020204" pitchFamily="34" charset="0"/>
            </a:endParaRPr>
          </a:p>
          <a:p>
            <a:pPr marL="571500" lvl="0" indent="-342900" algn="l" rtl="0">
              <a:lnSpc>
                <a:spcPct val="90000"/>
              </a:lnSpc>
              <a:spcBef>
                <a:spcPts val="1800"/>
              </a:spcBef>
              <a:spcAft>
                <a:spcPts val="0"/>
              </a:spcAft>
              <a:buSzPct val="108108"/>
              <a:buFont typeface="Arial"/>
              <a:buChar char="•"/>
            </a:pPr>
            <a:r>
              <a:rPr lang="fr-FR" noProof="0" dirty="0">
                <a:latin typeface="Aptos" panose="020B0004020202020204" pitchFamily="34" charset="0"/>
              </a:rPr>
              <a:t>Rôle de modèle de la société, image de marque positive</a:t>
            </a:r>
          </a:p>
        </p:txBody>
      </p:sp>
      <p:sp>
        <p:nvSpPr>
          <p:cNvPr id="152" name="Google Shape;152;p33"/>
          <p:cNvSpPr txBox="1">
            <a:spLocks noGrp="1"/>
          </p:cNvSpPr>
          <p:nvPr>
            <p:ph type="body" idx="2"/>
          </p:nvPr>
        </p:nvSpPr>
        <p:spPr>
          <a:xfrm>
            <a:off x="5881898" y="2676525"/>
            <a:ext cx="5641029" cy="3597470"/>
          </a:xfrm>
          <a:prstGeom prst="rect">
            <a:avLst/>
          </a:prstGeom>
          <a:noFill/>
          <a:ln>
            <a:noFill/>
          </a:ln>
        </p:spPr>
        <p:txBody>
          <a:bodyPr spcFirstLastPara="1" wrap="square" lIns="0" tIns="45700" rIns="0" bIns="0" anchor="t" anchorCtr="0">
            <a:normAutofit fontScale="92500" lnSpcReduction="20000"/>
          </a:bodyPr>
          <a:lstStyle/>
          <a:p>
            <a:pPr marL="457200" lvl="0" indent="-228600" algn="l" rtl="0">
              <a:lnSpc>
                <a:spcPct val="90000"/>
              </a:lnSpc>
              <a:spcBef>
                <a:spcPts val="1800"/>
              </a:spcBef>
              <a:spcAft>
                <a:spcPts val="0"/>
              </a:spcAft>
              <a:buClr>
                <a:srgbClr val="3F3F3F"/>
              </a:buClr>
              <a:buSzPct val="108108"/>
              <a:buFont typeface="Arial"/>
              <a:buNone/>
            </a:pPr>
            <a:r>
              <a:rPr lang="fr-FR" b="1" noProof="0" dirty="0">
                <a:latin typeface="Aptos" panose="020B0004020202020204" pitchFamily="34" charset="0"/>
              </a:rPr>
              <a:t>Avantages pour la société et l’environnement</a:t>
            </a:r>
            <a:endParaRPr lang="fr-FR" noProof="0" dirty="0">
              <a:latin typeface="Aptos" panose="020B0004020202020204" pitchFamily="34" charset="0"/>
            </a:endParaRPr>
          </a:p>
          <a:p>
            <a:pPr marL="571500" lvl="0" indent="-342900" algn="l" rtl="0">
              <a:lnSpc>
                <a:spcPct val="90000"/>
              </a:lnSpc>
              <a:spcBef>
                <a:spcPts val="600"/>
              </a:spcBef>
              <a:spcAft>
                <a:spcPts val="0"/>
              </a:spcAft>
              <a:buSzPct val="108108"/>
              <a:buFont typeface="Arial"/>
              <a:buChar char="•"/>
            </a:pPr>
            <a:r>
              <a:rPr lang="fr-FR" noProof="0" dirty="0">
                <a:latin typeface="Aptos" panose="020B0004020202020204" pitchFamily="34" charset="0"/>
              </a:rPr>
              <a:t>Utilisation de la puissance d’achat en tant qu’instrument pour le développement durable: </a:t>
            </a:r>
          </a:p>
          <a:p>
            <a:pPr marL="1028700" lvl="1" indent="-342900" algn="l" rtl="0">
              <a:lnSpc>
                <a:spcPct val="90000"/>
              </a:lnSpc>
              <a:spcBef>
                <a:spcPts val="600"/>
              </a:spcBef>
              <a:spcAft>
                <a:spcPts val="0"/>
              </a:spcAft>
              <a:buSzPct val="108108"/>
              <a:buFont typeface="Arial"/>
              <a:buChar char="•"/>
            </a:pPr>
            <a:r>
              <a:rPr lang="fr-FR" noProof="0" dirty="0">
                <a:latin typeface="Aptos" panose="020B0004020202020204" pitchFamily="34" charset="0"/>
              </a:rPr>
              <a:t>réduction des émissions de CO2</a:t>
            </a:r>
          </a:p>
          <a:p>
            <a:pPr marL="1028700" lvl="1" indent="-342900" algn="l" rtl="0">
              <a:lnSpc>
                <a:spcPct val="90000"/>
              </a:lnSpc>
              <a:spcBef>
                <a:spcPts val="600"/>
              </a:spcBef>
              <a:spcAft>
                <a:spcPts val="0"/>
              </a:spcAft>
              <a:buSzPct val="108108"/>
              <a:buFont typeface="Arial"/>
              <a:buChar char="•"/>
            </a:pPr>
            <a:r>
              <a:rPr lang="fr-FR" noProof="0" dirty="0">
                <a:latin typeface="Aptos" panose="020B0004020202020204" pitchFamily="34" charset="0"/>
              </a:rPr>
              <a:t>protection de l’environnement, préservation des ressources </a:t>
            </a:r>
          </a:p>
          <a:p>
            <a:pPr marL="1028700" lvl="1" indent="-342900" algn="l" rtl="0">
              <a:lnSpc>
                <a:spcPct val="90000"/>
              </a:lnSpc>
              <a:spcBef>
                <a:spcPts val="600"/>
              </a:spcBef>
              <a:spcAft>
                <a:spcPts val="0"/>
              </a:spcAft>
              <a:buSzPct val="108108"/>
              <a:buFont typeface="Arial"/>
              <a:buChar char="•"/>
            </a:pPr>
            <a:r>
              <a:rPr lang="fr-FR" noProof="0" dirty="0">
                <a:latin typeface="Aptos" panose="020B0004020202020204" pitchFamily="34" charset="0"/>
              </a:rPr>
              <a:t>justice sociale (meilleures conditions de travail, protection des droits de l‘homme)</a:t>
            </a:r>
          </a:p>
          <a:p>
            <a:pPr marL="571500" lvl="0" indent="-342900" algn="l" rtl="0">
              <a:lnSpc>
                <a:spcPct val="90000"/>
              </a:lnSpc>
              <a:spcBef>
                <a:spcPts val="600"/>
              </a:spcBef>
              <a:spcAft>
                <a:spcPts val="0"/>
              </a:spcAft>
              <a:buSzPct val="108108"/>
              <a:buFont typeface="Arial"/>
              <a:buChar char="•"/>
            </a:pPr>
            <a:r>
              <a:rPr lang="fr-FR" noProof="0" dirty="0">
                <a:latin typeface="Aptos" panose="020B0004020202020204" pitchFamily="34" charset="0"/>
              </a:rPr>
              <a:t>Les communes peuvent, par leur puissance d’achat énorme, influencer les marchés</a:t>
            </a:r>
          </a:p>
          <a:p>
            <a:pPr marL="1028700" lvl="1" indent="-342900" algn="l" rtl="0">
              <a:lnSpc>
                <a:spcPct val="90000"/>
              </a:lnSpc>
              <a:spcBef>
                <a:spcPts val="600"/>
              </a:spcBef>
              <a:spcAft>
                <a:spcPts val="0"/>
              </a:spcAft>
              <a:buSzPct val="108108"/>
              <a:buFont typeface="Arial"/>
              <a:buChar char="•"/>
            </a:pPr>
            <a:r>
              <a:rPr lang="fr-FR" noProof="0" dirty="0">
                <a:latin typeface="Aptos" panose="020B0004020202020204" pitchFamily="34" charset="0"/>
              </a:rPr>
              <a:t>développement de produits innovants</a:t>
            </a:r>
          </a:p>
          <a:p>
            <a:pPr marL="1028700" lvl="1" indent="-342900" algn="l" rtl="0">
              <a:lnSpc>
                <a:spcPct val="90000"/>
              </a:lnSpc>
              <a:spcBef>
                <a:spcPts val="600"/>
              </a:spcBef>
              <a:spcAft>
                <a:spcPts val="0"/>
              </a:spcAft>
              <a:buSzPct val="108108"/>
              <a:buFont typeface="Arial"/>
              <a:buChar char="•"/>
            </a:pPr>
            <a:r>
              <a:rPr lang="fr-FR" noProof="0" dirty="0">
                <a:latin typeface="Aptos" panose="020B0004020202020204" pitchFamily="34" charset="0"/>
              </a:rPr>
              <a:t>élargissement de l’offre de produits durables sur le marché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6"/>
          <p:cNvSpPr txBox="1">
            <a:spLocks noGrp="1"/>
          </p:cNvSpPr>
          <p:nvPr>
            <p:ph type="title"/>
          </p:nvPr>
        </p:nvSpPr>
        <p:spPr>
          <a:xfrm>
            <a:off x="575310" y="1074974"/>
            <a:ext cx="5063490"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 Introduction</a:t>
            </a:r>
            <a:br>
              <a:rPr lang="de-DE" dirty="0"/>
            </a:br>
            <a:endParaRPr dirty="0"/>
          </a:p>
        </p:txBody>
      </p:sp>
      <p:sp>
        <p:nvSpPr>
          <p:cNvPr id="158" name="Google Shape;158;p36"/>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endParaRPr/>
          </a:p>
        </p:txBody>
      </p:sp>
      <p:sp>
        <p:nvSpPr>
          <p:cNvPr id="159" name="Google Shape;159;p36"/>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7"/>
          <p:cNvSpPr txBox="1">
            <a:spLocks noGrp="1"/>
          </p:cNvSpPr>
          <p:nvPr>
            <p:ph type="title"/>
          </p:nvPr>
        </p:nvSpPr>
        <p:spPr>
          <a:xfrm>
            <a:off x="594359" y="412856"/>
            <a:ext cx="9049371" cy="1593507"/>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Principe d</a:t>
            </a:r>
            <a:r>
              <a:rPr lang="fr-FR" noProof="0" dirty="0">
                <a:latin typeface="Aptos Serif" panose="02020604070405020304" pitchFamily="18" charset="0"/>
                <a:cs typeface="Aptos Serif" panose="02020604070405020304" pitchFamily="18" charset="0"/>
              </a:rPr>
              <a:t>’</a:t>
            </a:r>
            <a:r>
              <a:rPr lang="fr-FR" dirty="0">
                <a:latin typeface="Aptos Serif" panose="02020604070405020304" pitchFamily="18" charset="0"/>
                <a:cs typeface="Aptos Serif" panose="02020604070405020304" pitchFamily="18" charset="0"/>
              </a:rPr>
              <a:t>approvisionnement</a:t>
            </a:r>
            <a:endParaRPr dirty="0"/>
          </a:p>
        </p:txBody>
      </p:sp>
      <p:sp>
        <p:nvSpPr>
          <p:cNvPr id="4" name="Textplatzhalter 2">
            <a:extLst>
              <a:ext uri="{FF2B5EF4-FFF2-40B4-BE49-F238E27FC236}">
                <a16:creationId xmlns:a16="http://schemas.microsoft.com/office/drawing/2014/main" id="{0986BF80-9E46-A438-5C2F-57E9130E69D8}"/>
              </a:ext>
            </a:extLst>
          </p:cNvPr>
          <p:cNvSpPr>
            <a:spLocks noGrp="1"/>
          </p:cNvSpPr>
          <p:nvPr>
            <p:ph type="body" idx="1"/>
          </p:nvPr>
        </p:nvSpPr>
        <p:spPr>
          <a:xfrm>
            <a:off x="594359" y="2281918"/>
            <a:ext cx="10766748" cy="3708517"/>
          </a:xfrm>
        </p:spPr>
        <p:txBody>
          <a:bodyPr>
            <a:normAutofit/>
          </a:bodyPr>
          <a:lstStyle/>
          <a:p>
            <a:r>
              <a:rPr lang="fr-FR" dirty="0">
                <a:latin typeface="Aptos" panose="020B0004020202020204" pitchFamily="34" charset="0"/>
              </a:rPr>
              <a:t>Inclure dans le dossier d’appel d’offres des critères de durabilité expressément autorisés et souhaités par la législation en vigueur.</a:t>
            </a:r>
          </a:p>
          <a:p>
            <a:r>
              <a:rPr lang="fr-FR" dirty="0">
                <a:latin typeface="Aptos" panose="020B0004020202020204" pitchFamily="34" charset="0"/>
              </a:rPr>
              <a:t>La durabilité en tant que principe de passation des marchés publics, ainsi que la transparence, la non-discrimination et la proportionnalité (article 18, paragraphe 2, de la directive 2014/24/UE).</a:t>
            </a:r>
            <a:endParaRPr lang="en-US" dirty="0">
              <a:latin typeface="Aptos" panose="020B0004020202020204" pitchFamily="34" charset="0"/>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6081</Words>
  <Application>Microsoft Macintosh PowerPoint</Application>
  <PresentationFormat>Breitbild</PresentationFormat>
  <Paragraphs>392</Paragraphs>
  <Slides>45</Slides>
  <Notes>45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45</vt:i4>
      </vt:variant>
    </vt:vector>
  </HeadingPairs>
  <TitlesOfParts>
    <vt:vector size="52" baseType="lpstr">
      <vt:lpstr>Aptos Serif</vt:lpstr>
      <vt:lpstr>Play</vt:lpstr>
      <vt:lpstr>Noto Sans Symbols</vt:lpstr>
      <vt:lpstr>Arial</vt:lpstr>
      <vt:lpstr>Aptos</vt:lpstr>
      <vt:lpstr>Calibri</vt:lpstr>
      <vt:lpstr>Benutzerdefiniert</vt:lpstr>
      <vt:lpstr>PowerPoint-Präsentation</vt:lpstr>
      <vt:lpstr>Agenda</vt:lpstr>
      <vt:lpstr>Les bases des achats durables </vt:lpstr>
      <vt:lpstr>Qu’entend-on par achats durables?</vt:lpstr>
      <vt:lpstr>Les effets de la consommation</vt:lpstr>
      <vt:lpstr>Objectifs du développement durable</vt:lpstr>
      <vt:lpstr>Potentialités et possibilités</vt:lpstr>
      <vt:lpstr>1. Introduction </vt:lpstr>
      <vt:lpstr>Principe d’approvisionnement</vt:lpstr>
      <vt:lpstr>Droit de définir la prestation</vt:lpstr>
      <vt:lpstr>Conditions</vt:lpstr>
      <vt:lpstr>2. Principaux instruments juridiques de l’UE en matière de marchés publics </vt:lpstr>
      <vt:lpstr>Instruments juridiques pertinents</vt:lpstr>
      <vt:lpstr>Principes du traité de l’UE (I)</vt:lpstr>
      <vt:lpstr>Principes du traité de l’UE (II)</vt:lpstr>
      <vt:lpstr>Directives de l’UE sur les marchés publics 2014 - Conditions-cadres importantes</vt:lpstr>
      <vt:lpstr>Directives d’approvisionnement–Spécifications techniques</vt:lpstr>
      <vt:lpstr>Directives d’approvisionnement Sélection et exclusion</vt:lpstr>
      <vt:lpstr>Directives d’approvisionnement– Critères d’attribution</vt:lpstr>
      <vt:lpstr>Directives d’approvisionnement– Conditions contractuelles</vt:lpstr>
      <vt:lpstr>Lien avec l’objet du marché</vt:lpstr>
      <vt:lpstr>Lien avec le thème – exemples de critères</vt:lpstr>
      <vt:lpstr>Choix de la procédure d’achat</vt:lpstr>
      <vt:lpstr>Incidence de la procédure</vt:lpstr>
      <vt:lpstr>Avantages des procédures flexibles</vt:lpstr>
      <vt:lpstr>3. Intégration de la durabilité dans l’approvisionnement  </vt:lpstr>
      <vt:lpstr>Spécifications techniques</vt:lpstr>
      <vt:lpstr>Étiquettes, labels et pastilles – petits assistants puissants</vt:lpstr>
      <vt:lpstr>Exemples de labels</vt:lpstr>
      <vt:lpstr> L’utilisation de labels  </vt:lpstr>
      <vt:lpstr>Exigences relatives à l’utilisation des labels</vt:lpstr>
      <vt:lpstr>Critères d’exclusion</vt:lpstr>
      <vt:lpstr>Critères de sélection</vt:lpstr>
      <vt:lpstr>Système de gestion environnementale (SGE)</vt:lpstr>
      <vt:lpstr>Critères d’attribution</vt:lpstr>
      <vt:lpstr>Pondération des critères d’attribution</vt:lpstr>
      <vt:lpstr>Coût de cycle de vie (CCV)</vt:lpstr>
      <vt:lpstr>Offres anormalement basses</vt:lpstr>
      <vt:lpstr>Clauses d’exécution du contrat</vt:lpstr>
      <vt:lpstr>Définitions des clauses d’exécution du contrat</vt:lpstr>
      <vt:lpstr>Application des clauses d’exécution du contrat</vt:lpstr>
      <vt:lpstr>Exercice - durabilité des appels d’offres - irréprochable sur le plan juridique?</vt:lpstr>
      <vt:lpstr>Conclusions</vt:lpstr>
      <vt:lpstr>Merci beaucoup!</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keywords>, docId:3E18C1790E2EE9AB13EA45FAFB70F503</cp:keywords>
  <cp:lastModifiedBy>Maya Knevels</cp:lastModifiedBy>
  <cp:revision>19</cp:revision>
  <dcterms:created xsi:type="dcterms:W3CDTF">2024-09-16T10:50:40Z</dcterms:created>
  <dcterms:modified xsi:type="dcterms:W3CDTF">2026-04-30T09:41:04Z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