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310" r:id="rId6"/>
    <p:sldId id="261" r:id="rId7"/>
    <p:sldId id="260" r:id="rId8"/>
    <p:sldId id="31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309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12" r:id="rId51"/>
    <p:sldId id="305" r:id="rId52"/>
    <p:sldId id="306" r:id="rId53"/>
    <p:sldId id="307" r:id="rId54"/>
    <p:sldId id="308" r:id="rId55"/>
  </p:sldIdLst>
  <p:sldSz cx="12192000" cy="6858000"/>
  <p:notesSz cx="6858000" cy="9144000"/>
  <p:embeddedFontLst>
    <p:embeddedFont>
      <p:font typeface="Aptos Serif" panose="02020604070405020304" pitchFamily="18" charset="0"/>
      <p:regular r:id="rId57"/>
      <p:bold r:id="rId58"/>
      <p:italic r:id="rId59"/>
      <p:boldItalic r:id="rId60"/>
    </p:embeddedFont>
    <p:embeddedFont>
      <p:font typeface="Play" pitchFamily="2" charset="0"/>
      <p:regular r:id="rId61"/>
      <p:bold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6" roundtripDataSignature="AMtx7mi5mYncJW5GWB6jaBHo2Dv2+QqnW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ziska Häll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F3F"/>
    <a:srgbClr val="A6C62A"/>
    <a:srgbClr val="CBE277"/>
    <a:srgbClr val="BDE432"/>
    <a:srgbClr val="9FC52D"/>
    <a:srgbClr val="167138"/>
    <a:srgbClr val="4D7BA5"/>
    <a:srgbClr val="1B4891"/>
    <a:srgbClr val="8EAE27"/>
    <a:srgbClr val="B2D9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08"/>
    <p:restoredTop sz="90874"/>
  </p:normalViewPr>
  <p:slideViewPr>
    <p:cSldViewPr snapToGrid="0">
      <p:cViewPr varScale="1">
        <p:scale>
          <a:sx n="86" d="100"/>
          <a:sy n="86" d="100"/>
        </p:scale>
        <p:origin x="106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98FAF-C046-E344-9AD1-A5443A5EE7B9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31780774-92F9-8340-BD1F-A420CCC069D3}">
      <dgm:prSet phldrT="[Text]" custT="1"/>
      <dgm:spPr>
        <a:solidFill>
          <a:srgbClr val="A6C62A"/>
        </a:solidFill>
        <a:ln w="25400">
          <a:solidFill>
            <a:srgbClr val="A6C62A"/>
          </a:solidFill>
        </a:ln>
      </dgm:spPr>
      <dgm:t>
        <a:bodyPr lIns="0"/>
        <a:lstStyle/>
        <a:p>
          <a:r>
            <a:rPr lang="de-DE" sz="1200" b="1" i="0" u="none" dirty="0"/>
            <a:t>PILIER INSTITUTIONNEL</a:t>
          </a:r>
          <a:endParaRPr lang="de-DE" sz="1200" b="1" dirty="0">
            <a:ln>
              <a:noFill/>
            </a:ln>
            <a:solidFill>
              <a:srgbClr val="167138"/>
            </a:solidFill>
            <a:latin typeface="Aptos" panose="020B0004020202020204" pitchFamily="34" charset="0"/>
          </a:endParaRPr>
        </a:p>
      </dgm:t>
    </dgm:pt>
    <dgm:pt modelId="{ED3CAD67-46AB-0C42-ABCC-241632A32A0A}" type="parTrans" cxnId="{3DCF15EF-0B4D-4749-8CE6-673FD08A1BDC}">
      <dgm:prSet/>
      <dgm:spPr/>
      <dgm:t>
        <a:bodyPr/>
        <a:lstStyle/>
        <a:p>
          <a:endParaRPr lang="de-DE"/>
        </a:p>
      </dgm:t>
    </dgm:pt>
    <dgm:pt modelId="{197BE81B-26F5-614C-836B-65E65E65E932}" type="sibTrans" cxnId="{3DCF15EF-0B4D-4749-8CE6-673FD08A1BDC}">
      <dgm:prSet/>
      <dgm:spPr>
        <a:solidFill>
          <a:srgbClr val="A6C62A"/>
        </a:solidFill>
      </dgm:spPr>
      <dgm:t>
        <a:bodyPr/>
        <a:lstStyle/>
        <a:p>
          <a:endParaRPr lang="de-DE"/>
        </a:p>
      </dgm:t>
    </dgm:pt>
    <dgm:pt modelId="{E995CBBE-7249-534C-B179-200FCF68776E}" type="pres">
      <dgm:prSet presAssocID="{44B98FAF-C046-E344-9AD1-A5443A5EE7B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9852459-560D-4E4A-90EF-A1A1CBC934C1}" type="pres">
      <dgm:prSet presAssocID="{31780774-92F9-8340-BD1F-A420CCC069D3}" presName="gear1" presStyleLbl="node1" presStyleIdx="0" presStyleCnt="1" custScaleX="105256" custLinFactNeighborX="4942">
        <dgm:presLayoutVars>
          <dgm:chMax val="1"/>
          <dgm:bulletEnabled val="1"/>
        </dgm:presLayoutVars>
      </dgm:prSet>
      <dgm:spPr/>
    </dgm:pt>
    <dgm:pt modelId="{1A6D0633-6582-464F-9DA8-E5601CAEF1DC}" type="pres">
      <dgm:prSet presAssocID="{31780774-92F9-8340-BD1F-A420CCC069D3}" presName="gear1srcNode" presStyleLbl="node1" presStyleIdx="0" presStyleCnt="1"/>
      <dgm:spPr/>
    </dgm:pt>
    <dgm:pt modelId="{1857137A-84A9-C547-B987-24656E069EE8}" type="pres">
      <dgm:prSet presAssocID="{31780774-92F9-8340-BD1F-A420CCC069D3}" presName="gear1dstNode" presStyleLbl="node1" presStyleIdx="0" presStyleCnt="1"/>
      <dgm:spPr/>
    </dgm:pt>
    <dgm:pt modelId="{B2D52F7D-F47B-774C-A02B-AA5818FBF9C3}" type="pres">
      <dgm:prSet presAssocID="{197BE81B-26F5-614C-836B-65E65E65E932}" presName="connector1" presStyleLbl="sibTrans2D1" presStyleIdx="0" presStyleCnt="1"/>
      <dgm:spPr/>
    </dgm:pt>
  </dgm:ptLst>
  <dgm:cxnLst>
    <dgm:cxn modelId="{505D5E07-94B2-BA4D-A4BA-7D74CC49BAFD}" type="presOf" srcId="{31780774-92F9-8340-BD1F-A420CCC069D3}" destId="{49852459-560D-4E4A-90EF-A1A1CBC934C1}" srcOrd="0" destOrd="0" presId="urn:microsoft.com/office/officeart/2005/8/layout/gear1"/>
    <dgm:cxn modelId="{C4CD0B09-14E8-3A40-A87B-593F82B22F1B}" type="presOf" srcId="{31780774-92F9-8340-BD1F-A420CCC069D3}" destId="{1A6D0633-6582-464F-9DA8-E5601CAEF1DC}" srcOrd="1" destOrd="0" presId="urn:microsoft.com/office/officeart/2005/8/layout/gear1"/>
    <dgm:cxn modelId="{6B2C692A-C222-524D-80D9-70D46A15648A}" type="presOf" srcId="{197BE81B-26F5-614C-836B-65E65E65E932}" destId="{B2D52F7D-F47B-774C-A02B-AA5818FBF9C3}" srcOrd="0" destOrd="0" presId="urn:microsoft.com/office/officeart/2005/8/layout/gear1"/>
    <dgm:cxn modelId="{C58DA169-5CBD-1345-850A-DE471C7B30C8}" type="presOf" srcId="{44B98FAF-C046-E344-9AD1-A5443A5EE7B9}" destId="{E995CBBE-7249-534C-B179-200FCF68776E}" srcOrd="0" destOrd="0" presId="urn:microsoft.com/office/officeart/2005/8/layout/gear1"/>
    <dgm:cxn modelId="{44ED1DD9-5467-4A4D-B428-CF745883FB2F}" type="presOf" srcId="{31780774-92F9-8340-BD1F-A420CCC069D3}" destId="{1857137A-84A9-C547-B987-24656E069EE8}" srcOrd="2" destOrd="0" presId="urn:microsoft.com/office/officeart/2005/8/layout/gear1"/>
    <dgm:cxn modelId="{3DCF15EF-0B4D-4749-8CE6-673FD08A1BDC}" srcId="{44B98FAF-C046-E344-9AD1-A5443A5EE7B9}" destId="{31780774-92F9-8340-BD1F-A420CCC069D3}" srcOrd="0" destOrd="0" parTransId="{ED3CAD67-46AB-0C42-ABCC-241632A32A0A}" sibTransId="{197BE81B-26F5-614C-836B-65E65E65E932}"/>
    <dgm:cxn modelId="{0957BCE6-5449-DD48-8761-3B699F327B26}" type="presParOf" srcId="{E995CBBE-7249-534C-B179-200FCF68776E}" destId="{49852459-560D-4E4A-90EF-A1A1CBC934C1}" srcOrd="0" destOrd="0" presId="urn:microsoft.com/office/officeart/2005/8/layout/gear1"/>
    <dgm:cxn modelId="{053AF037-356A-664D-88C1-1907EE571422}" type="presParOf" srcId="{E995CBBE-7249-534C-B179-200FCF68776E}" destId="{1A6D0633-6582-464F-9DA8-E5601CAEF1DC}" srcOrd="1" destOrd="0" presId="urn:microsoft.com/office/officeart/2005/8/layout/gear1"/>
    <dgm:cxn modelId="{946FA4A2-1FA5-6049-853F-A56E3852F19D}" type="presParOf" srcId="{E995CBBE-7249-534C-B179-200FCF68776E}" destId="{1857137A-84A9-C547-B987-24656E069EE8}" srcOrd="2" destOrd="0" presId="urn:microsoft.com/office/officeart/2005/8/layout/gear1"/>
    <dgm:cxn modelId="{080551E1-4511-D844-BC3D-51977B0FC55C}" type="presParOf" srcId="{E995CBBE-7249-534C-B179-200FCF68776E}" destId="{B2D52F7D-F47B-774C-A02B-AA5818FBF9C3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52459-560D-4E4A-90EF-A1A1CBC934C1}">
      <dsp:nvSpPr>
        <dsp:cNvPr id="0" name=""/>
        <dsp:cNvSpPr/>
      </dsp:nvSpPr>
      <dsp:spPr>
        <a:xfrm>
          <a:off x="1220805" y="965586"/>
          <a:ext cx="2235941" cy="2124289"/>
        </a:xfrm>
        <a:prstGeom prst="gear9">
          <a:avLst/>
        </a:prstGeom>
        <a:solidFill>
          <a:srgbClr val="A6C62A"/>
        </a:solidFill>
        <a:ln w="25400" cap="flat" cmpd="sng" algn="ctr">
          <a:solidFill>
            <a:srgbClr val="A6C6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i="0" u="none" kern="1200" dirty="0"/>
            <a:t>PILIER INSTITUTIONNEL</a:t>
          </a:r>
          <a:endParaRPr lang="de-DE" sz="1200" b="1" kern="1200" dirty="0">
            <a:ln>
              <a:noFill/>
            </a:ln>
            <a:solidFill>
              <a:srgbClr val="167138"/>
            </a:solidFill>
            <a:latin typeface="Aptos" panose="020B0004020202020204" pitchFamily="34" charset="0"/>
          </a:endParaRPr>
        </a:p>
      </dsp:txBody>
      <dsp:txXfrm>
        <a:off x="1661984" y="1463191"/>
        <a:ext cx="1353583" cy="1091928"/>
      </dsp:txXfrm>
    </dsp:sp>
    <dsp:sp modelId="{B2D52F7D-F47B-774C-A02B-AA5818FBF9C3}">
      <dsp:nvSpPr>
        <dsp:cNvPr id="0" name=""/>
        <dsp:cNvSpPr/>
      </dsp:nvSpPr>
      <dsp:spPr>
        <a:xfrm>
          <a:off x="1260676" y="608667"/>
          <a:ext cx="2612875" cy="2612875"/>
        </a:xfrm>
        <a:prstGeom prst="circularArrow">
          <a:avLst>
            <a:gd name="adj1" fmla="val 4878"/>
            <a:gd name="adj2" fmla="val 312630"/>
            <a:gd name="adj3" fmla="val 3117030"/>
            <a:gd name="adj4" fmla="val 15256554"/>
            <a:gd name="adj5" fmla="val 5691"/>
          </a:avLst>
        </a:prstGeom>
        <a:solidFill>
          <a:srgbClr val="A6C62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de-DE" dirty="0"/>
              <a:t>La </a:t>
            </a:r>
            <a:r>
              <a:rPr lang="de-DE" dirty="0" err="1"/>
              <a:t>durabilité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souvent</a:t>
            </a:r>
            <a:r>
              <a:rPr lang="de-DE" dirty="0"/>
              <a:t> </a:t>
            </a:r>
            <a:r>
              <a:rPr lang="de-DE" dirty="0" err="1"/>
              <a:t>représentée</a:t>
            </a:r>
            <a:r>
              <a:rPr lang="de-DE" dirty="0"/>
              <a:t> comme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édifice</a:t>
            </a:r>
            <a:r>
              <a:rPr lang="de-DE" dirty="0"/>
              <a:t> </a:t>
            </a:r>
            <a:r>
              <a:rPr lang="de-DE" dirty="0" err="1"/>
              <a:t>reposant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</a:t>
            </a:r>
            <a:r>
              <a:rPr lang="de-DE" dirty="0" err="1"/>
              <a:t>plusieurs</a:t>
            </a:r>
            <a:r>
              <a:rPr lang="de-DE" dirty="0"/>
              <a:t> </a:t>
            </a:r>
            <a:r>
              <a:rPr lang="de-DE" dirty="0" err="1"/>
              <a:t>piliers</a:t>
            </a:r>
            <a:r>
              <a:rPr lang="de-DE" dirty="0"/>
              <a:t>. Le </a:t>
            </a:r>
            <a:r>
              <a:rPr lang="de-DE" dirty="0" err="1"/>
              <a:t>rapport</a:t>
            </a:r>
            <a:r>
              <a:rPr lang="de-DE" dirty="0"/>
              <a:t> Brundtland en </a:t>
            </a:r>
            <a:r>
              <a:rPr lang="de-DE" dirty="0" err="1"/>
              <a:t>distinguait</a:t>
            </a:r>
            <a:r>
              <a:rPr lang="de-DE" dirty="0"/>
              <a:t> </a:t>
            </a:r>
            <a:r>
              <a:rPr lang="de-DE" dirty="0" err="1"/>
              <a:t>trois</a:t>
            </a:r>
            <a:r>
              <a:rPr lang="de-DE" dirty="0"/>
              <a:t> : </a:t>
            </a:r>
            <a:r>
              <a:rPr lang="de-DE" dirty="0" err="1"/>
              <a:t>écologique</a:t>
            </a:r>
            <a:r>
              <a:rPr lang="de-DE" dirty="0"/>
              <a:t>, social et </a:t>
            </a:r>
            <a:r>
              <a:rPr lang="de-DE" dirty="0" err="1"/>
              <a:t>économique</a:t>
            </a:r>
            <a:r>
              <a:rPr lang="de-DE" dirty="0"/>
              <a:t>. Par la </a:t>
            </a:r>
            <a:r>
              <a:rPr lang="de-DE" dirty="0" err="1"/>
              <a:t>suite</a:t>
            </a:r>
            <a:r>
              <a:rPr lang="de-DE" dirty="0"/>
              <a:t>,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quatrième</a:t>
            </a:r>
            <a:r>
              <a:rPr lang="de-DE" dirty="0"/>
              <a:t> pilier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venu</a:t>
            </a:r>
            <a:r>
              <a:rPr lang="de-DE" dirty="0"/>
              <a:t> </a:t>
            </a:r>
            <a:r>
              <a:rPr lang="de-DE" dirty="0" err="1"/>
              <a:t>s’y</a:t>
            </a:r>
            <a:r>
              <a:rPr lang="de-DE" dirty="0"/>
              <a:t> </a:t>
            </a:r>
            <a:r>
              <a:rPr lang="de-DE" dirty="0" err="1"/>
              <a:t>ajouter</a:t>
            </a:r>
            <a:r>
              <a:rPr lang="de-DE" dirty="0"/>
              <a:t> : le pilier </a:t>
            </a:r>
            <a:r>
              <a:rPr lang="de-DE" dirty="0" err="1"/>
              <a:t>institutionnel</a:t>
            </a:r>
            <a:r>
              <a:rPr lang="de-DE" dirty="0"/>
              <a:t>. Cela </a:t>
            </a:r>
            <a:r>
              <a:rPr lang="de-DE" dirty="0" err="1"/>
              <a:t>souligne</a:t>
            </a:r>
            <a:r>
              <a:rPr lang="de-DE" dirty="0"/>
              <a:t> le fait </a:t>
            </a:r>
            <a:r>
              <a:rPr lang="de-DE" dirty="0" err="1"/>
              <a:t>que</a:t>
            </a:r>
            <a:r>
              <a:rPr lang="de-DE" dirty="0"/>
              <a:t> la </a:t>
            </a:r>
            <a:r>
              <a:rPr lang="de-DE" dirty="0" err="1"/>
              <a:t>durabilité</a:t>
            </a:r>
            <a:r>
              <a:rPr lang="de-DE" dirty="0"/>
              <a:t> ne se </a:t>
            </a:r>
            <a:r>
              <a:rPr lang="de-DE" dirty="0" err="1"/>
              <a:t>résume</a:t>
            </a:r>
            <a:r>
              <a:rPr lang="de-DE" dirty="0"/>
              <a:t> </a:t>
            </a:r>
            <a:r>
              <a:rPr lang="de-DE" dirty="0" err="1"/>
              <a:t>pas</a:t>
            </a:r>
            <a:r>
              <a:rPr lang="de-DE" dirty="0"/>
              <a:t> à </a:t>
            </a:r>
            <a:r>
              <a:rPr lang="de-DE" dirty="0" err="1"/>
              <a:t>être</a:t>
            </a:r>
            <a:r>
              <a:rPr lang="de-DE" dirty="0"/>
              <a:t> « </a:t>
            </a:r>
            <a:r>
              <a:rPr lang="de-DE" dirty="0" err="1"/>
              <a:t>vert</a:t>
            </a:r>
            <a:r>
              <a:rPr lang="de-DE" dirty="0"/>
              <a:t> » :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qu’elle</a:t>
            </a:r>
            <a:r>
              <a:rPr lang="de-DE" dirty="0"/>
              <a:t> </a:t>
            </a:r>
            <a:r>
              <a:rPr lang="de-DE" dirty="0" err="1"/>
              <a:t>fonctionne</a:t>
            </a:r>
            <a:r>
              <a:rPr lang="de-DE" dirty="0"/>
              <a:t> </a:t>
            </a:r>
            <a:r>
              <a:rPr lang="de-DE" dirty="0" err="1"/>
              <a:t>réellement</a:t>
            </a:r>
            <a:r>
              <a:rPr lang="de-DE" dirty="0"/>
              <a:t>, </a:t>
            </a:r>
            <a:r>
              <a:rPr lang="de-DE" dirty="0" err="1"/>
              <a:t>elle</a:t>
            </a:r>
            <a:r>
              <a:rPr lang="de-DE" dirty="0"/>
              <a:t> </a:t>
            </a:r>
            <a:r>
              <a:rPr lang="de-DE" dirty="0" err="1"/>
              <a:t>nécessite</a:t>
            </a:r>
            <a:r>
              <a:rPr lang="de-DE" dirty="0"/>
              <a:t> des </a:t>
            </a:r>
            <a:r>
              <a:rPr lang="de-DE" dirty="0" err="1"/>
              <a:t>structures</a:t>
            </a:r>
            <a:r>
              <a:rPr lang="de-DE" dirty="0"/>
              <a:t> de </a:t>
            </a:r>
            <a:r>
              <a:rPr lang="de-DE" dirty="0" err="1"/>
              <a:t>gouvernance</a:t>
            </a:r>
            <a:r>
              <a:rPr lang="de-DE" dirty="0"/>
              <a:t> solides, </a:t>
            </a:r>
            <a:r>
              <a:rPr lang="de-DE" dirty="0" err="1"/>
              <a:t>une</a:t>
            </a:r>
            <a:r>
              <a:rPr lang="de-DE" dirty="0"/>
              <a:t> </a:t>
            </a:r>
            <a:r>
              <a:rPr lang="de-DE" dirty="0" err="1"/>
              <a:t>législation</a:t>
            </a:r>
            <a:r>
              <a:rPr lang="de-DE" dirty="0"/>
              <a:t> </a:t>
            </a:r>
            <a:r>
              <a:rPr lang="de-DE" dirty="0" err="1"/>
              <a:t>claire</a:t>
            </a:r>
            <a:r>
              <a:rPr lang="de-DE" dirty="0"/>
              <a:t> et </a:t>
            </a:r>
            <a:r>
              <a:rPr lang="de-DE" dirty="0" err="1"/>
              <a:t>une</a:t>
            </a:r>
            <a:r>
              <a:rPr lang="de-DE" dirty="0"/>
              <a:t> </a:t>
            </a:r>
            <a:r>
              <a:rPr lang="de-DE" dirty="0" err="1"/>
              <a:t>volonté</a:t>
            </a:r>
            <a:r>
              <a:rPr lang="de-DE" dirty="0"/>
              <a:t> </a:t>
            </a:r>
            <a:r>
              <a:rPr lang="de-DE" dirty="0" err="1"/>
              <a:t>politique</a:t>
            </a:r>
            <a:r>
              <a:rPr lang="de-DE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4" name="Google Shape;20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On entend par « </a:t>
            </a:r>
            <a:r>
              <a:rPr lang="de-DE" dirty="0" err="1"/>
              <a:t>changement</a:t>
            </a:r>
            <a:r>
              <a:rPr lang="de-DE" dirty="0"/>
              <a:t> </a:t>
            </a:r>
            <a:r>
              <a:rPr lang="de-DE" dirty="0" err="1"/>
              <a:t>climatique</a:t>
            </a:r>
            <a:r>
              <a:rPr lang="de-DE" dirty="0"/>
              <a:t> »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variations</a:t>
            </a:r>
            <a:r>
              <a:rPr lang="de-DE" dirty="0"/>
              <a:t> à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terme</a:t>
            </a:r>
            <a:r>
              <a:rPr lang="de-DE" dirty="0"/>
              <a:t> des </a:t>
            </a:r>
            <a:r>
              <a:rPr lang="de-DE" dirty="0" err="1"/>
              <a:t>températures</a:t>
            </a:r>
            <a:r>
              <a:rPr lang="de-DE" dirty="0"/>
              <a:t> et des </a:t>
            </a:r>
            <a:r>
              <a:rPr lang="de-DE" dirty="0" err="1"/>
              <a:t>conditions</a:t>
            </a:r>
            <a:r>
              <a:rPr lang="de-DE" dirty="0"/>
              <a:t> </a:t>
            </a:r>
            <a:r>
              <a:rPr lang="de-DE" dirty="0" err="1"/>
              <a:t>météorologiques</a:t>
            </a:r>
            <a:r>
              <a:rPr lang="de-DE" dirty="0"/>
              <a:t>. Si </a:t>
            </a:r>
            <a:r>
              <a:rPr lang="de-DE" dirty="0" err="1"/>
              <a:t>certains</a:t>
            </a:r>
            <a:r>
              <a:rPr lang="de-DE" dirty="0"/>
              <a:t> de </a:t>
            </a:r>
            <a:r>
              <a:rPr lang="de-DE" dirty="0" err="1"/>
              <a:t>ces</a:t>
            </a:r>
            <a:r>
              <a:rPr lang="de-DE" dirty="0"/>
              <a:t> </a:t>
            </a:r>
            <a:r>
              <a:rPr lang="de-DE" dirty="0" err="1"/>
              <a:t>changements</a:t>
            </a:r>
            <a:r>
              <a:rPr lang="de-DE" dirty="0"/>
              <a:t> </a:t>
            </a:r>
            <a:r>
              <a:rPr lang="de-DE" dirty="0" err="1"/>
              <a:t>sont</a:t>
            </a:r>
            <a:r>
              <a:rPr lang="de-DE" dirty="0"/>
              <a:t> </a:t>
            </a:r>
            <a:r>
              <a:rPr lang="de-DE" dirty="0" err="1"/>
              <a:t>d’origine</a:t>
            </a:r>
            <a:r>
              <a:rPr lang="de-DE" dirty="0"/>
              <a:t> </a:t>
            </a:r>
            <a:r>
              <a:rPr lang="de-DE" dirty="0" err="1"/>
              <a:t>naturelle</a:t>
            </a:r>
            <a:r>
              <a:rPr lang="de-DE" dirty="0"/>
              <a:t>,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indiquent</a:t>
            </a:r>
            <a:r>
              <a:rPr lang="de-DE" dirty="0"/>
              <a:t> </a:t>
            </a:r>
            <a:r>
              <a:rPr lang="de-DE" dirty="0" err="1"/>
              <a:t>clairement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activités</a:t>
            </a:r>
            <a:r>
              <a:rPr lang="de-DE" dirty="0"/>
              <a:t> </a:t>
            </a:r>
            <a:r>
              <a:rPr lang="de-DE" dirty="0" err="1"/>
              <a:t>humaines</a:t>
            </a:r>
            <a:r>
              <a:rPr lang="de-DE" dirty="0"/>
              <a:t> en </a:t>
            </a:r>
            <a:r>
              <a:rPr lang="de-DE" dirty="0" err="1"/>
              <a:t>sont</a:t>
            </a:r>
            <a:r>
              <a:rPr lang="de-DE" dirty="0"/>
              <a:t> la </a:t>
            </a:r>
            <a:r>
              <a:rPr lang="de-DE" dirty="0" err="1"/>
              <a:t>cause</a:t>
            </a:r>
            <a:r>
              <a:rPr lang="de-DE" dirty="0"/>
              <a:t> </a:t>
            </a:r>
            <a:r>
              <a:rPr lang="de-DE" dirty="0" err="1"/>
              <a:t>principale</a:t>
            </a:r>
            <a:r>
              <a:rPr lang="de-DE" dirty="0"/>
              <a:t> </a:t>
            </a:r>
            <a:r>
              <a:rPr lang="de-DE" dirty="0" err="1"/>
              <a:t>depuis</a:t>
            </a:r>
            <a:r>
              <a:rPr lang="de-DE" dirty="0"/>
              <a:t> le </a:t>
            </a:r>
            <a:r>
              <a:rPr lang="de-DE" dirty="0" err="1"/>
              <a:t>XIXe</a:t>
            </a:r>
            <a:r>
              <a:rPr lang="de-DE" dirty="0"/>
              <a:t> </a:t>
            </a:r>
            <a:r>
              <a:rPr lang="de-DE" dirty="0" err="1"/>
              <a:t>siècle</a:t>
            </a:r>
            <a:r>
              <a:rPr lang="de-DE" dirty="0"/>
              <a:t>, </a:t>
            </a:r>
            <a:r>
              <a:rPr lang="de-DE" dirty="0" err="1"/>
              <a:t>notamment</a:t>
            </a:r>
            <a:r>
              <a:rPr lang="de-DE" dirty="0"/>
              <a:t> en </a:t>
            </a:r>
            <a:r>
              <a:rPr lang="de-DE" dirty="0" err="1"/>
              <a:t>raison</a:t>
            </a:r>
            <a:r>
              <a:rPr lang="de-DE" dirty="0"/>
              <a:t> de la </a:t>
            </a:r>
            <a:r>
              <a:rPr lang="de-DE" dirty="0" err="1"/>
              <a:t>combustion</a:t>
            </a:r>
            <a:r>
              <a:rPr lang="de-DE" dirty="0"/>
              <a:t> de </a:t>
            </a:r>
            <a:r>
              <a:rPr lang="de-DE" dirty="0" err="1"/>
              <a:t>combustibles</a:t>
            </a:r>
            <a:r>
              <a:rPr lang="de-DE" dirty="0"/>
              <a:t> fossiles. Ce </a:t>
            </a:r>
            <a:r>
              <a:rPr lang="de-DE" dirty="0" err="1"/>
              <a:t>processus</a:t>
            </a:r>
            <a:r>
              <a:rPr lang="de-DE" dirty="0"/>
              <a:t> </a:t>
            </a:r>
            <a:r>
              <a:rPr lang="de-DE" dirty="0" err="1"/>
              <a:t>entraîne</a:t>
            </a:r>
            <a:r>
              <a:rPr lang="de-DE" dirty="0"/>
              <a:t> le </a:t>
            </a:r>
            <a:r>
              <a:rPr lang="de-DE" dirty="0" err="1"/>
              <a:t>rejet</a:t>
            </a:r>
            <a:r>
              <a:rPr lang="de-DE" dirty="0"/>
              <a:t> de </a:t>
            </a:r>
            <a:r>
              <a:rPr lang="de-DE" dirty="0" err="1"/>
              <a:t>gaz</a:t>
            </a:r>
            <a:r>
              <a:rPr lang="de-DE" dirty="0"/>
              <a:t> à </a:t>
            </a:r>
            <a:r>
              <a:rPr lang="de-DE" dirty="0" err="1"/>
              <a:t>effet</a:t>
            </a:r>
            <a:r>
              <a:rPr lang="de-DE" dirty="0"/>
              <a:t> de </a:t>
            </a:r>
            <a:r>
              <a:rPr lang="de-DE" dirty="0" err="1"/>
              <a:t>serre</a:t>
            </a:r>
            <a:r>
              <a:rPr lang="de-DE" dirty="0"/>
              <a:t> </a:t>
            </a:r>
            <a:r>
              <a:rPr lang="de-DE" dirty="0" err="1"/>
              <a:t>tels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le CO₂, le </a:t>
            </a:r>
            <a:r>
              <a:rPr lang="de-DE" dirty="0" err="1"/>
              <a:t>méthane</a:t>
            </a:r>
            <a:r>
              <a:rPr lang="de-DE" dirty="0"/>
              <a:t> et le </a:t>
            </a:r>
            <a:r>
              <a:rPr lang="de-DE" dirty="0" err="1"/>
              <a:t>protoxyde</a:t>
            </a:r>
            <a:r>
              <a:rPr lang="de-DE" dirty="0"/>
              <a:t> </a:t>
            </a:r>
            <a:r>
              <a:rPr lang="de-DE" dirty="0" err="1"/>
              <a:t>d’azote</a:t>
            </a:r>
            <a:r>
              <a:rPr lang="de-DE" dirty="0"/>
              <a:t>,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retiennent</a:t>
            </a:r>
            <a:r>
              <a:rPr lang="de-DE" dirty="0"/>
              <a:t> la </a:t>
            </a:r>
            <a:r>
              <a:rPr lang="de-DE" dirty="0" err="1"/>
              <a:t>chaleur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</a:t>
            </a:r>
            <a:r>
              <a:rPr lang="de-DE" dirty="0" err="1"/>
              <a:t>l’atmosphère</a:t>
            </a:r>
            <a:r>
              <a:rPr lang="de-DE" dirty="0"/>
              <a:t>.</a:t>
            </a:r>
          </a:p>
        </p:txBody>
      </p:sp>
      <p:sp>
        <p:nvSpPr>
          <p:cNvPr id="217" name="Google Shape;21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Zu den Hauptursachen des Klimawandels zählen Entwaldung, Umweltverschmutzung und die nicht nachhaltige Nutzung von Ressourcen. </a:t>
            </a:r>
            <a:endParaRPr dirty="0"/>
          </a:p>
        </p:txBody>
      </p:sp>
      <p:sp>
        <p:nvSpPr>
          <p:cNvPr id="225" name="Google Shape;22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conséquences</a:t>
            </a:r>
            <a:r>
              <a:rPr lang="de-DE" dirty="0"/>
              <a:t> </a:t>
            </a:r>
            <a:r>
              <a:rPr lang="de-DE" dirty="0" err="1"/>
              <a:t>sont</a:t>
            </a:r>
            <a:r>
              <a:rPr lang="de-DE" dirty="0"/>
              <a:t> </a:t>
            </a:r>
            <a:r>
              <a:rPr lang="de-DE" dirty="0" err="1"/>
              <a:t>déjà</a:t>
            </a:r>
            <a:r>
              <a:rPr lang="de-DE" dirty="0"/>
              <a:t> visibles : </a:t>
            </a:r>
            <a:r>
              <a:rPr lang="de-DE" dirty="0" err="1"/>
              <a:t>hausse</a:t>
            </a:r>
            <a:r>
              <a:rPr lang="de-DE" dirty="0"/>
              <a:t> des </a:t>
            </a:r>
            <a:r>
              <a:rPr lang="de-DE" dirty="0" err="1"/>
              <a:t>températures</a:t>
            </a:r>
            <a:r>
              <a:rPr lang="de-DE" dirty="0"/>
              <a:t> </a:t>
            </a:r>
            <a:r>
              <a:rPr lang="de-DE" dirty="0" err="1"/>
              <a:t>mondiales</a:t>
            </a:r>
            <a:r>
              <a:rPr lang="de-DE" dirty="0"/>
              <a:t>, </a:t>
            </a:r>
            <a:r>
              <a:rPr lang="de-DE" dirty="0" err="1"/>
              <a:t>fonte</a:t>
            </a:r>
            <a:r>
              <a:rPr lang="de-DE" dirty="0"/>
              <a:t> des </a:t>
            </a:r>
            <a:r>
              <a:rPr lang="de-DE" dirty="0" err="1"/>
              <a:t>glaciers</a:t>
            </a:r>
            <a:r>
              <a:rPr lang="de-DE" dirty="0"/>
              <a:t>, </a:t>
            </a:r>
            <a:r>
              <a:rPr lang="de-DE" dirty="0" err="1"/>
              <a:t>élévation</a:t>
            </a:r>
            <a:r>
              <a:rPr lang="de-DE" dirty="0"/>
              <a:t> du </a:t>
            </a:r>
            <a:r>
              <a:rPr lang="de-DE" dirty="0" err="1"/>
              <a:t>niveau</a:t>
            </a:r>
            <a:r>
              <a:rPr lang="de-DE" dirty="0"/>
              <a:t> des </a:t>
            </a:r>
            <a:r>
              <a:rPr lang="de-DE" dirty="0" err="1"/>
              <a:t>mers</a:t>
            </a:r>
            <a:r>
              <a:rPr lang="de-DE" dirty="0"/>
              <a:t> et </a:t>
            </a:r>
            <a:r>
              <a:rPr lang="de-DE" dirty="0" err="1"/>
              <a:t>multiplication</a:t>
            </a:r>
            <a:r>
              <a:rPr lang="de-DE" dirty="0"/>
              <a:t> des </a:t>
            </a:r>
            <a:r>
              <a:rPr lang="de-DE" dirty="0" err="1"/>
              <a:t>phénomènes</a:t>
            </a:r>
            <a:r>
              <a:rPr lang="de-DE" dirty="0"/>
              <a:t> </a:t>
            </a:r>
            <a:r>
              <a:rPr lang="de-DE" dirty="0" err="1"/>
              <a:t>météorologiques</a:t>
            </a:r>
            <a:r>
              <a:rPr lang="de-DE" dirty="0"/>
              <a:t> </a:t>
            </a:r>
            <a:r>
              <a:rPr lang="de-DE" dirty="0" err="1"/>
              <a:t>extrêmes</a:t>
            </a:r>
            <a:r>
              <a:rPr lang="de-DE" dirty="0"/>
              <a:t> </a:t>
            </a:r>
            <a:r>
              <a:rPr lang="de-DE" dirty="0" err="1"/>
              <a:t>tels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sécheresses</a:t>
            </a:r>
            <a:r>
              <a:rPr lang="de-DE" dirty="0"/>
              <a:t> et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inondations</a:t>
            </a:r>
            <a:r>
              <a:rPr lang="de-DE" dirty="0"/>
              <a:t>. Ces </a:t>
            </a:r>
            <a:r>
              <a:rPr lang="de-DE" dirty="0" err="1"/>
              <a:t>changements</a:t>
            </a:r>
            <a:r>
              <a:rPr lang="de-DE" dirty="0"/>
              <a:t> </a:t>
            </a:r>
            <a:r>
              <a:rPr lang="de-DE" dirty="0" err="1"/>
              <a:t>menacent</a:t>
            </a:r>
            <a:r>
              <a:rPr lang="de-DE" dirty="0"/>
              <a:t> la </a:t>
            </a:r>
            <a:r>
              <a:rPr lang="de-DE" dirty="0" err="1"/>
              <a:t>biodiversité</a:t>
            </a:r>
            <a:r>
              <a:rPr lang="de-DE" dirty="0"/>
              <a:t>, la </a:t>
            </a:r>
            <a:r>
              <a:rPr lang="de-DE" dirty="0" err="1"/>
              <a:t>santé</a:t>
            </a:r>
            <a:r>
              <a:rPr lang="de-DE" dirty="0"/>
              <a:t> </a:t>
            </a:r>
            <a:r>
              <a:rPr lang="de-DE" dirty="0" err="1"/>
              <a:t>humaine</a:t>
            </a:r>
            <a:r>
              <a:rPr lang="de-DE" dirty="0"/>
              <a:t> et </a:t>
            </a:r>
            <a:r>
              <a:rPr lang="de-DE" dirty="0" err="1"/>
              <a:t>l'économie</a:t>
            </a:r>
            <a:r>
              <a:rPr lang="de-DE" dirty="0"/>
              <a:t> </a:t>
            </a:r>
            <a:r>
              <a:rPr lang="de-DE" dirty="0" err="1"/>
              <a:t>mondiale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232" name="Google Shape;23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 err="1"/>
              <a:t>L'Agenda</a:t>
            </a:r>
            <a:r>
              <a:rPr lang="de-DE" dirty="0"/>
              <a:t> 2030 </a:t>
            </a:r>
            <a:r>
              <a:rPr lang="de-DE" dirty="0" err="1"/>
              <a:t>est</a:t>
            </a:r>
            <a:r>
              <a:rPr lang="de-DE" dirty="0"/>
              <a:t> le « plan </a:t>
            </a:r>
            <a:r>
              <a:rPr lang="de-DE" dirty="0" err="1"/>
              <a:t>d'action</a:t>
            </a:r>
            <a:r>
              <a:rPr lang="de-DE" dirty="0"/>
              <a:t> » </a:t>
            </a:r>
            <a:r>
              <a:rPr lang="de-DE" dirty="0" err="1"/>
              <a:t>mondial</a:t>
            </a:r>
            <a:r>
              <a:rPr lang="de-DE" dirty="0"/>
              <a:t> </a:t>
            </a:r>
            <a:r>
              <a:rPr lang="de-DE" dirty="0" err="1"/>
              <a:t>actuel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populations</a:t>
            </a:r>
            <a:r>
              <a:rPr lang="de-DE" dirty="0"/>
              <a:t> et la </a:t>
            </a:r>
            <a:r>
              <a:rPr lang="de-DE" dirty="0" err="1"/>
              <a:t>planète</a:t>
            </a:r>
            <a:r>
              <a:rPr lang="de-DE" dirty="0"/>
              <a:t>. Il </a:t>
            </a:r>
            <a:r>
              <a:rPr lang="de-DE" dirty="0" err="1"/>
              <a:t>s'appuie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des initiatives </a:t>
            </a:r>
            <a:r>
              <a:rPr lang="de-DE" dirty="0" err="1"/>
              <a:t>antérieures</a:t>
            </a:r>
            <a:r>
              <a:rPr lang="de-DE" dirty="0"/>
              <a:t> </a:t>
            </a:r>
            <a:r>
              <a:rPr lang="de-DE" dirty="0" err="1"/>
              <a:t>telles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le Sommet de la Terre de Rio en 1992 (Agenda 21) et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Objectifs</a:t>
            </a:r>
            <a:r>
              <a:rPr lang="de-DE" dirty="0"/>
              <a:t> du </a:t>
            </a:r>
            <a:r>
              <a:rPr lang="de-DE" dirty="0" err="1"/>
              <a:t>Millénaire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le </a:t>
            </a:r>
            <a:r>
              <a:rPr lang="de-DE" dirty="0" err="1"/>
              <a:t>développement</a:t>
            </a:r>
            <a:r>
              <a:rPr lang="de-DE" dirty="0"/>
              <a:t> (OMD) de 2000,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visaient</a:t>
            </a:r>
            <a:r>
              <a:rPr lang="de-DE" dirty="0"/>
              <a:t> à </a:t>
            </a:r>
            <a:r>
              <a:rPr lang="de-DE" dirty="0" err="1"/>
              <a:t>lutter</a:t>
            </a:r>
            <a:r>
              <a:rPr lang="de-DE" dirty="0"/>
              <a:t> contre </a:t>
            </a:r>
            <a:r>
              <a:rPr lang="de-DE" dirty="0" err="1"/>
              <a:t>l'extrême</a:t>
            </a:r>
            <a:r>
              <a:rPr lang="de-DE" dirty="0"/>
              <a:t> </a:t>
            </a:r>
            <a:r>
              <a:rPr lang="de-DE" dirty="0" err="1"/>
              <a:t>pauvreté</a:t>
            </a:r>
            <a:r>
              <a:rPr lang="de-DE" dirty="0"/>
              <a:t>. En 2012, </a:t>
            </a:r>
            <a:r>
              <a:rPr lang="de-DE" dirty="0" err="1"/>
              <a:t>lors</a:t>
            </a:r>
            <a:r>
              <a:rPr lang="de-DE" dirty="0"/>
              <a:t> de la </a:t>
            </a:r>
            <a:r>
              <a:rPr lang="de-DE" dirty="0" err="1"/>
              <a:t>conférence</a:t>
            </a:r>
            <a:r>
              <a:rPr lang="de-DE" dirty="0"/>
              <a:t> « Rio+20 », </a:t>
            </a:r>
            <a:r>
              <a:rPr lang="de-DE" dirty="0" err="1"/>
              <a:t>les</a:t>
            </a:r>
            <a:r>
              <a:rPr lang="de-DE" dirty="0"/>
              <a:t> États </a:t>
            </a:r>
            <a:r>
              <a:rPr lang="de-DE" dirty="0" err="1"/>
              <a:t>ont</a:t>
            </a:r>
            <a:r>
              <a:rPr lang="de-DE" dirty="0"/>
              <a:t> </a:t>
            </a:r>
            <a:r>
              <a:rPr lang="de-DE" dirty="0" err="1"/>
              <a:t>décidé</a:t>
            </a:r>
            <a:r>
              <a:rPr lang="de-DE" dirty="0"/>
              <a:t> de </a:t>
            </a:r>
            <a:r>
              <a:rPr lang="de-DE" dirty="0" err="1"/>
              <a:t>créer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système</a:t>
            </a:r>
            <a:r>
              <a:rPr lang="de-DE" dirty="0"/>
              <a:t> </a:t>
            </a:r>
            <a:r>
              <a:rPr lang="de-DE" dirty="0" err="1"/>
              <a:t>d'objectifs</a:t>
            </a:r>
            <a:r>
              <a:rPr lang="de-DE" dirty="0"/>
              <a:t> plus complet, </a:t>
            </a:r>
            <a:r>
              <a:rPr lang="de-DE" dirty="0" err="1"/>
              <a:t>qui</a:t>
            </a:r>
            <a:r>
              <a:rPr lang="de-DE" dirty="0"/>
              <a:t> a </a:t>
            </a:r>
            <a:r>
              <a:rPr lang="de-DE" dirty="0" err="1"/>
              <a:t>donné</a:t>
            </a:r>
            <a:r>
              <a:rPr lang="de-DE" dirty="0"/>
              <a:t> </a:t>
            </a:r>
            <a:r>
              <a:rPr lang="de-DE" dirty="0" err="1"/>
              <a:t>naissance</a:t>
            </a:r>
            <a:r>
              <a:rPr lang="de-DE" dirty="0"/>
              <a:t> </a:t>
            </a:r>
            <a:r>
              <a:rPr lang="de-DE" dirty="0" err="1"/>
              <a:t>aux</a:t>
            </a:r>
            <a:r>
              <a:rPr lang="de-DE" dirty="0"/>
              <a:t> 17 ODD.</a:t>
            </a:r>
            <a:endParaRPr dirty="0"/>
          </a:p>
        </p:txBody>
      </p:sp>
      <p:sp>
        <p:nvSpPr>
          <p:cNvPr id="246" name="Google Shape;246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 err="1"/>
              <a:t>Les</a:t>
            </a:r>
            <a:r>
              <a:rPr lang="de-DE" dirty="0"/>
              <a:t> ODD </a:t>
            </a:r>
            <a:r>
              <a:rPr lang="de-DE" dirty="0" err="1"/>
              <a:t>sont</a:t>
            </a:r>
            <a:r>
              <a:rPr lang="de-DE" dirty="0"/>
              <a:t> </a:t>
            </a:r>
            <a:r>
              <a:rPr lang="de-DE" dirty="0" err="1"/>
              <a:t>bien</a:t>
            </a:r>
            <a:r>
              <a:rPr lang="de-DE" dirty="0"/>
              <a:t> plus </a:t>
            </a:r>
            <a:r>
              <a:rPr lang="de-DE" dirty="0" err="1"/>
              <a:t>que</a:t>
            </a:r>
            <a:r>
              <a:rPr lang="de-DE" dirty="0"/>
              <a:t> de simples </a:t>
            </a:r>
            <a:r>
              <a:rPr lang="de-DE" dirty="0" err="1"/>
              <a:t>slogans</a:t>
            </a:r>
            <a:r>
              <a:rPr lang="de-DE" dirty="0"/>
              <a:t> ; </a:t>
            </a:r>
            <a:r>
              <a:rPr lang="de-DE" dirty="0" err="1"/>
              <a:t>ils</a:t>
            </a:r>
            <a:r>
              <a:rPr lang="de-DE" dirty="0"/>
              <a:t> </a:t>
            </a:r>
            <a:r>
              <a:rPr lang="de-DE" dirty="0" err="1"/>
              <a:t>constituent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cadre</a:t>
            </a:r>
            <a:r>
              <a:rPr lang="de-DE" dirty="0"/>
              <a:t> </a:t>
            </a:r>
            <a:r>
              <a:rPr lang="de-DE" dirty="0" err="1"/>
              <a:t>technique</a:t>
            </a:r>
            <a:r>
              <a:rPr lang="de-DE" dirty="0"/>
              <a:t> </a:t>
            </a:r>
            <a:r>
              <a:rPr lang="de-DE" dirty="0" err="1"/>
              <a:t>composé</a:t>
            </a:r>
            <a:r>
              <a:rPr lang="de-DE" dirty="0"/>
              <a:t> de 17 </a:t>
            </a:r>
            <a:r>
              <a:rPr lang="de-DE" dirty="0" err="1"/>
              <a:t>objectifs</a:t>
            </a:r>
            <a:r>
              <a:rPr lang="de-DE" dirty="0"/>
              <a:t>, 169 </a:t>
            </a:r>
            <a:r>
              <a:rPr lang="de-DE" dirty="0" err="1"/>
              <a:t>cibles</a:t>
            </a:r>
            <a:r>
              <a:rPr lang="de-DE" dirty="0"/>
              <a:t> et 230 </a:t>
            </a:r>
            <a:r>
              <a:rPr lang="de-DE" dirty="0" err="1"/>
              <a:t>indicateurs</a:t>
            </a:r>
            <a:r>
              <a:rPr lang="de-DE" dirty="0"/>
              <a:t> </a:t>
            </a:r>
            <a:r>
              <a:rPr lang="de-DE" dirty="0" err="1"/>
              <a:t>mesurables</a:t>
            </a:r>
            <a:r>
              <a:rPr lang="de-DE" dirty="0"/>
              <a:t>. Ils </a:t>
            </a:r>
            <a:r>
              <a:rPr lang="de-DE" dirty="0" err="1"/>
              <a:t>sont</a:t>
            </a:r>
            <a:r>
              <a:rPr lang="de-DE" dirty="0"/>
              <a:t> </a:t>
            </a:r>
            <a:r>
              <a:rPr lang="de-DE" dirty="0" err="1"/>
              <a:t>conçus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être</a:t>
            </a:r>
            <a:r>
              <a:rPr lang="de-DE" dirty="0"/>
              <a:t> </a:t>
            </a:r>
            <a:r>
              <a:rPr lang="de-DE" dirty="0" err="1"/>
              <a:t>clairs</a:t>
            </a:r>
            <a:r>
              <a:rPr lang="de-DE" dirty="0"/>
              <a:t> et </a:t>
            </a:r>
            <a:r>
              <a:rPr lang="de-DE" dirty="0" err="1"/>
              <a:t>axés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le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terme</a:t>
            </a:r>
            <a:r>
              <a:rPr lang="de-DE" dirty="0"/>
              <a:t>, et </a:t>
            </a:r>
            <a:r>
              <a:rPr lang="de-DE" dirty="0" err="1"/>
              <a:t>peuvent</a:t>
            </a:r>
            <a:r>
              <a:rPr lang="de-DE" dirty="0"/>
              <a:t> </a:t>
            </a:r>
            <a:r>
              <a:rPr lang="de-DE" dirty="0" err="1"/>
              <a:t>être</a:t>
            </a:r>
            <a:r>
              <a:rPr lang="de-DE" dirty="0"/>
              <a:t> </a:t>
            </a:r>
            <a:r>
              <a:rPr lang="de-DE" dirty="0" err="1"/>
              <a:t>adaptés</a:t>
            </a:r>
            <a:r>
              <a:rPr lang="de-DE" dirty="0"/>
              <a:t> à </a:t>
            </a:r>
            <a:r>
              <a:rPr lang="de-DE" dirty="0" err="1"/>
              <a:t>différents</a:t>
            </a:r>
            <a:r>
              <a:rPr lang="de-DE" dirty="0"/>
              <a:t> </a:t>
            </a:r>
            <a:r>
              <a:rPr lang="de-DE" dirty="0" err="1"/>
              <a:t>niveaux</a:t>
            </a:r>
            <a:r>
              <a:rPr lang="de-DE" dirty="0"/>
              <a:t> de </a:t>
            </a:r>
            <a:r>
              <a:rPr lang="de-DE" dirty="0" err="1"/>
              <a:t>gouvernement</a:t>
            </a:r>
            <a:r>
              <a:rPr lang="de-DE" dirty="0"/>
              <a:t> et à </a:t>
            </a:r>
            <a:r>
              <a:rPr lang="de-DE" dirty="0" err="1"/>
              <a:t>différents</a:t>
            </a:r>
            <a:r>
              <a:rPr lang="de-DE" dirty="0"/>
              <a:t> </a:t>
            </a:r>
            <a:r>
              <a:rPr lang="de-DE" dirty="0" err="1"/>
              <a:t>secteurs</a:t>
            </a:r>
            <a:r>
              <a:rPr lang="de-DE" dirty="0"/>
              <a:t>. Mais </a:t>
            </a:r>
            <a:r>
              <a:rPr lang="de-DE" dirty="0" err="1"/>
              <a:t>surtout</a:t>
            </a:r>
            <a:r>
              <a:rPr lang="de-DE" dirty="0"/>
              <a:t>, </a:t>
            </a:r>
            <a:r>
              <a:rPr lang="de-DE" dirty="0" err="1"/>
              <a:t>ils</a:t>
            </a:r>
            <a:r>
              <a:rPr lang="de-DE" dirty="0"/>
              <a:t> </a:t>
            </a:r>
            <a:r>
              <a:rPr lang="de-DE" dirty="0" err="1"/>
              <a:t>sont</a:t>
            </a:r>
            <a:r>
              <a:rPr lang="de-DE" dirty="0"/>
              <a:t> </a:t>
            </a:r>
            <a:r>
              <a:rPr lang="de-DE" dirty="0" err="1"/>
              <a:t>transversaux</a:t>
            </a:r>
            <a:r>
              <a:rPr lang="de-DE" dirty="0"/>
              <a:t>, </a:t>
            </a:r>
            <a:r>
              <a:rPr lang="de-DE" dirty="0" err="1"/>
              <a:t>ce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signifie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progrès</a:t>
            </a:r>
            <a:r>
              <a:rPr lang="de-DE" dirty="0"/>
              <a:t> </a:t>
            </a:r>
            <a:r>
              <a:rPr lang="de-DE" dirty="0" err="1"/>
              <a:t>réalisés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domaine</a:t>
            </a:r>
            <a:r>
              <a:rPr lang="de-DE" dirty="0"/>
              <a:t> (comme </a:t>
            </a:r>
            <a:r>
              <a:rPr lang="de-DE" dirty="0" err="1"/>
              <a:t>l'éducation</a:t>
            </a:r>
            <a:r>
              <a:rPr lang="de-DE" dirty="0"/>
              <a:t>) </a:t>
            </a:r>
            <a:r>
              <a:rPr lang="de-DE" dirty="0" err="1"/>
              <a:t>contribuent</a:t>
            </a:r>
            <a:r>
              <a:rPr lang="de-DE" dirty="0"/>
              <a:t> </a:t>
            </a:r>
            <a:r>
              <a:rPr lang="de-DE" dirty="0" err="1"/>
              <a:t>souvent</a:t>
            </a:r>
            <a:r>
              <a:rPr lang="de-DE" dirty="0"/>
              <a:t> à la </a:t>
            </a:r>
            <a:r>
              <a:rPr lang="de-DE" dirty="0" err="1"/>
              <a:t>réalisation</a:t>
            </a:r>
            <a:r>
              <a:rPr lang="de-DE" dirty="0"/>
              <a:t> </a:t>
            </a:r>
            <a:r>
              <a:rPr lang="de-DE" dirty="0" err="1"/>
              <a:t>d'autres</a:t>
            </a:r>
            <a:r>
              <a:rPr lang="de-DE" dirty="0"/>
              <a:t> </a:t>
            </a:r>
            <a:r>
              <a:rPr lang="de-DE" dirty="0" err="1"/>
              <a:t>objectifs</a:t>
            </a:r>
            <a:r>
              <a:rPr lang="de-DE" dirty="0"/>
              <a:t> (comme </a:t>
            </a:r>
            <a:r>
              <a:rPr lang="de-DE" dirty="0" err="1"/>
              <a:t>l'égalité</a:t>
            </a:r>
            <a:r>
              <a:rPr lang="de-DE" dirty="0"/>
              <a:t> des </a:t>
            </a:r>
            <a:r>
              <a:rPr lang="de-DE" dirty="0" err="1"/>
              <a:t>sexes</a:t>
            </a:r>
            <a:r>
              <a:rPr lang="de-DE" dirty="0"/>
              <a:t>).</a:t>
            </a:r>
            <a:endParaRPr dirty="0"/>
          </a:p>
        </p:txBody>
      </p:sp>
      <p:sp>
        <p:nvSpPr>
          <p:cNvPr id="293" name="Google Shape;29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Si </a:t>
            </a:r>
            <a:r>
              <a:rPr lang="de-DE" dirty="0" err="1"/>
              <a:t>les</a:t>
            </a:r>
            <a:r>
              <a:rPr lang="de-DE" dirty="0"/>
              <a:t> ODD </a:t>
            </a:r>
            <a:r>
              <a:rPr lang="de-DE" dirty="0" err="1"/>
              <a:t>revêtent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caractère</a:t>
            </a:r>
            <a:r>
              <a:rPr lang="de-DE" dirty="0"/>
              <a:t> international, </a:t>
            </a:r>
            <a:r>
              <a:rPr lang="de-DE" dirty="0" err="1"/>
              <a:t>leur</a:t>
            </a:r>
            <a:r>
              <a:rPr lang="de-DE" dirty="0"/>
              <a:t> </a:t>
            </a:r>
            <a:r>
              <a:rPr lang="de-DE" dirty="0" err="1"/>
              <a:t>réussite</a:t>
            </a:r>
            <a:r>
              <a:rPr lang="de-DE" dirty="0"/>
              <a:t> </a:t>
            </a:r>
            <a:r>
              <a:rPr lang="de-DE" dirty="0" err="1"/>
              <a:t>dépend</a:t>
            </a:r>
            <a:r>
              <a:rPr lang="de-DE" dirty="0"/>
              <a:t> </a:t>
            </a:r>
            <a:r>
              <a:rPr lang="de-DE" dirty="0" err="1"/>
              <a:t>toutefois</a:t>
            </a:r>
            <a:r>
              <a:rPr lang="de-DE" dirty="0"/>
              <a:t> des </a:t>
            </a:r>
            <a:r>
              <a:rPr lang="de-DE" dirty="0" err="1"/>
              <a:t>mesures</a:t>
            </a:r>
            <a:r>
              <a:rPr lang="de-DE" dirty="0"/>
              <a:t> </a:t>
            </a:r>
            <a:r>
              <a:rPr lang="de-DE" dirty="0" err="1"/>
              <a:t>prises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le </a:t>
            </a:r>
            <a:r>
              <a:rPr lang="de-DE" dirty="0" err="1"/>
              <a:t>terrain</a:t>
            </a:r>
            <a:r>
              <a:rPr lang="de-DE" dirty="0"/>
              <a:t>.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autorités</a:t>
            </a:r>
            <a:r>
              <a:rPr lang="de-DE" dirty="0"/>
              <a:t> </a:t>
            </a:r>
            <a:r>
              <a:rPr lang="de-DE" dirty="0" err="1"/>
              <a:t>locales</a:t>
            </a:r>
            <a:r>
              <a:rPr lang="de-DE" dirty="0"/>
              <a:t> </a:t>
            </a:r>
            <a:r>
              <a:rPr lang="de-DE" dirty="0" err="1"/>
              <a:t>sont</a:t>
            </a:r>
            <a:r>
              <a:rPr lang="de-DE" dirty="0"/>
              <a:t> responsables des </a:t>
            </a:r>
            <a:r>
              <a:rPr lang="de-DE" dirty="0" err="1"/>
              <a:t>principaux</a:t>
            </a:r>
            <a:r>
              <a:rPr lang="de-DE" dirty="0"/>
              <a:t> </a:t>
            </a:r>
            <a:r>
              <a:rPr lang="de-DE" dirty="0" err="1"/>
              <a:t>secteurs</a:t>
            </a:r>
            <a:r>
              <a:rPr lang="de-DE" dirty="0"/>
              <a:t> </a:t>
            </a:r>
            <a:r>
              <a:rPr lang="de-DE" dirty="0" err="1"/>
              <a:t>d'approvisionnement</a:t>
            </a:r>
            <a:r>
              <a:rPr lang="de-DE" dirty="0"/>
              <a:t> :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transports</a:t>
            </a:r>
            <a:r>
              <a:rPr lang="de-DE" dirty="0"/>
              <a:t>, la </a:t>
            </a:r>
            <a:r>
              <a:rPr lang="de-DE" dirty="0" err="1"/>
              <a:t>gestion</a:t>
            </a:r>
            <a:r>
              <a:rPr lang="de-DE" dirty="0"/>
              <a:t> des </a:t>
            </a:r>
            <a:r>
              <a:rPr lang="de-DE" dirty="0" err="1"/>
              <a:t>déchets</a:t>
            </a:r>
            <a:r>
              <a:rPr lang="de-DE" dirty="0"/>
              <a:t>, </a:t>
            </a:r>
            <a:r>
              <a:rPr lang="de-DE" dirty="0" err="1"/>
              <a:t>l'approvisionnement</a:t>
            </a:r>
            <a:r>
              <a:rPr lang="de-DE" dirty="0"/>
              <a:t> en </a:t>
            </a:r>
            <a:r>
              <a:rPr lang="de-DE" dirty="0" err="1"/>
              <a:t>eau</a:t>
            </a:r>
            <a:r>
              <a:rPr lang="de-DE" dirty="0"/>
              <a:t> et le </a:t>
            </a:r>
            <a:r>
              <a:rPr lang="de-DE" dirty="0" err="1"/>
              <a:t>logement</a:t>
            </a:r>
            <a:r>
              <a:rPr lang="de-DE" dirty="0"/>
              <a:t>. </a:t>
            </a:r>
            <a:r>
              <a:rPr lang="de-DE" dirty="0" err="1"/>
              <a:t>Selon</a:t>
            </a:r>
            <a:r>
              <a:rPr lang="de-DE" dirty="0"/>
              <a:t> </a:t>
            </a:r>
            <a:r>
              <a:rPr lang="de-DE" dirty="0" err="1"/>
              <a:t>certaines</a:t>
            </a:r>
            <a:r>
              <a:rPr lang="de-DE" dirty="0"/>
              <a:t> </a:t>
            </a:r>
            <a:r>
              <a:rPr lang="de-DE" dirty="0" err="1"/>
              <a:t>estimations</a:t>
            </a:r>
            <a:r>
              <a:rPr lang="de-DE" dirty="0"/>
              <a:t>, plus de 65 % des </a:t>
            </a:r>
            <a:r>
              <a:rPr lang="de-DE" dirty="0" err="1"/>
              <a:t>objectifs</a:t>
            </a:r>
            <a:r>
              <a:rPr lang="de-DE" dirty="0"/>
              <a:t> des ODD ne </a:t>
            </a:r>
            <a:r>
              <a:rPr lang="de-DE" dirty="0" err="1"/>
              <a:t>pourront</a:t>
            </a:r>
            <a:r>
              <a:rPr lang="de-DE" dirty="0"/>
              <a:t> </a:t>
            </a:r>
            <a:r>
              <a:rPr lang="de-DE" dirty="0" err="1"/>
              <a:t>être</a:t>
            </a:r>
            <a:r>
              <a:rPr lang="de-DE" dirty="0"/>
              <a:t> </a:t>
            </a:r>
            <a:r>
              <a:rPr lang="de-DE" dirty="0" err="1"/>
              <a:t>atteints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si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autorités</a:t>
            </a:r>
            <a:r>
              <a:rPr lang="de-DE" dirty="0"/>
              <a:t> </a:t>
            </a:r>
            <a:r>
              <a:rPr lang="de-DE" dirty="0" err="1"/>
              <a:t>locales</a:t>
            </a:r>
            <a:r>
              <a:rPr lang="de-DE" dirty="0"/>
              <a:t> et </a:t>
            </a:r>
            <a:r>
              <a:rPr lang="de-DE" dirty="0" err="1"/>
              <a:t>régionales</a:t>
            </a:r>
            <a:r>
              <a:rPr lang="de-DE" dirty="0"/>
              <a:t> </a:t>
            </a:r>
            <a:r>
              <a:rPr lang="de-DE" dirty="0" err="1"/>
              <a:t>sont</a:t>
            </a:r>
            <a:r>
              <a:rPr lang="de-DE" dirty="0"/>
              <a:t> </a:t>
            </a:r>
            <a:r>
              <a:rPr lang="de-DE" dirty="0" err="1"/>
              <a:t>activement</a:t>
            </a:r>
            <a:r>
              <a:rPr lang="de-DE" dirty="0"/>
              <a:t> </a:t>
            </a:r>
            <a:r>
              <a:rPr lang="de-DE" dirty="0" err="1"/>
              <a:t>impliquées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299" name="Google Shape;29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marchés</a:t>
            </a:r>
            <a:r>
              <a:rPr lang="de-DE" dirty="0"/>
              <a:t> </a:t>
            </a:r>
            <a:r>
              <a:rPr lang="de-DE" dirty="0" err="1"/>
              <a:t>publics</a:t>
            </a:r>
            <a:r>
              <a:rPr lang="de-DE" dirty="0"/>
              <a:t> – c'est-à-</a:t>
            </a:r>
            <a:r>
              <a:rPr lang="de-DE" dirty="0" err="1"/>
              <a:t>dire</a:t>
            </a:r>
            <a:r>
              <a:rPr lang="de-DE" dirty="0"/>
              <a:t> le </a:t>
            </a:r>
            <a:r>
              <a:rPr lang="de-DE" dirty="0" err="1"/>
              <a:t>processus</a:t>
            </a:r>
            <a:r>
              <a:rPr lang="de-DE" dirty="0"/>
              <a:t> par </a:t>
            </a:r>
            <a:r>
              <a:rPr lang="de-DE" dirty="0" err="1"/>
              <a:t>lequel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gouvernements</a:t>
            </a:r>
            <a:r>
              <a:rPr lang="de-DE" dirty="0"/>
              <a:t> </a:t>
            </a:r>
            <a:r>
              <a:rPr lang="de-DE" dirty="0" err="1"/>
              <a:t>acquièrent</a:t>
            </a:r>
            <a:r>
              <a:rPr lang="de-DE" dirty="0"/>
              <a:t> des </a:t>
            </a:r>
            <a:r>
              <a:rPr lang="de-DE" dirty="0" err="1"/>
              <a:t>biens</a:t>
            </a:r>
            <a:r>
              <a:rPr lang="de-DE" dirty="0"/>
              <a:t> et des </a:t>
            </a:r>
            <a:r>
              <a:rPr lang="de-DE" dirty="0" err="1"/>
              <a:t>services</a:t>
            </a:r>
            <a:r>
              <a:rPr lang="de-DE" dirty="0"/>
              <a:t> – </a:t>
            </a:r>
            <a:r>
              <a:rPr lang="de-DE" dirty="0" err="1"/>
              <a:t>représentent</a:t>
            </a:r>
            <a:r>
              <a:rPr lang="de-DE" dirty="0"/>
              <a:t>, </a:t>
            </a:r>
            <a:r>
              <a:rPr lang="de-DE" dirty="0" err="1"/>
              <a:t>dans</a:t>
            </a:r>
            <a:r>
              <a:rPr lang="de-DE" dirty="0"/>
              <a:t> de </a:t>
            </a:r>
            <a:r>
              <a:rPr lang="de-DE" dirty="0" err="1"/>
              <a:t>nombreux</a:t>
            </a:r>
            <a:r>
              <a:rPr lang="de-DE" dirty="0"/>
              <a:t> </a:t>
            </a:r>
            <a:r>
              <a:rPr lang="de-DE" dirty="0" err="1"/>
              <a:t>pays</a:t>
            </a:r>
            <a:r>
              <a:rPr lang="de-DE" dirty="0"/>
              <a:t>, entre 15 et 20 % du PIB. </a:t>
            </a:r>
            <a:r>
              <a:rPr lang="de-DE" dirty="0" err="1"/>
              <a:t>Étant</a:t>
            </a:r>
            <a:r>
              <a:rPr lang="de-DE" dirty="0"/>
              <a:t> </a:t>
            </a:r>
            <a:r>
              <a:rPr lang="de-DE" dirty="0" err="1"/>
              <a:t>donné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sommes</a:t>
            </a:r>
            <a:r>
              <a:rPr lang="de-DE" dirty="0"/>
              <a:t> </a:t>
            </a:r>
            <a:r>
              <a:rPr lang="de-DE" dirty="0" err="1"/>
              <a:t>considérables</a:t>
            </a:r>
            <a:r>
              <a:rPr lang="de-DE" dirty="0"/>
              <a:t> en </a:t>
            </a:r>
            <a:r>
              <a:rPr lang="de-DE" dirty="0" err="1"/>
              <a:t>jeu</a:t>
            </a:r>
            <a:r>
              <a:rPr lang="de-DE" dirty="0"/>
              <a:t>, </a:t>
            </a:r>
            <a:r>
              <a:rPr lang="de-DE" dirty="0" err="1"/>
              <a:t>ils</a:t>
            </a:r>
            <a:r>
              <a:rPr lang="de-DE" dirty="0"/>
              <a:t> </a:t>
            </a:r>
            <a:r>
              <a:rPr lang="de-DE" dirty="0" err="1"/>
              <a:t>constituent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levier</a:t>
            </a:r>
            <a:r>
              <a:rPr lang="de-DE" dirty="0"/>
              <a:t> </a:t>
            </a:r>
            <a:r>
              <a:rPr lang="de-DE" dirty="0" err="1"/>
              <a:t>économique</a:t>
            </a:r>
            <a:r>
              <a:rPr lang="de-DE" dirty="0"/>
              <a:t> </a:t>
            </a:r>
            <a:r>
              <a:rPr lang="de-DE" dirty="0" err="1"/>
              <a:t>puissant</a:t>
            </a:r>
            <a:r>
              <a:rPr lang="de-DE" dirty="0"/>
              <a:t>. En </a:t>
            </a:r>
            <a:r>
              <a:rPr lang="de-DE" dirty="0" err="1"/>
              <a:t>optant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des </a:t>
            </a:r>
            <a:r>
              <a:rPr lang="de-DE" dirty="0" err="1"/>
              <a:t>solutions</a:t>
            </a:r>
            <a:r>
              <a:rPr lang="de-DE" dirty="0"/>
              <a:t> durables,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gouvernements</a:t>
            </a:r>
            <a:r>
              <a:rPr lang="de-DE" dirty="0"/>
              <a:t> </a:t>
            </a:r>
            <a:r>
              <a:rPr lang="de-DE" dirty="0" err="1"/>
              <a:t>peuvent</a:t>
            </a:r>
            <a:r>
              <a:rPr lang="de-DE" dirty="0"/>
              <a:t> </a:t>
            </a:r>
            <a:r>
              <a:rPr lang="de-DE" dirty="0" err="1"/>
              <a:t>réduire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dommages</a:t>
            </a:r>
            <a:r>
              <a:rPr lang="de-DE" dirty="0"/>
              <a:t> </a:t>
            </a:r>
            <a:r>
              <a:rPr lang="de-DE" dirty="0" err="1"/>
              <a:t>causés</a:t>
            </a:r>
            <a:r>
              <a:rPr lang="de-DE" dirty="0"/>
              <a:t> à </a:t>
            </a:r>
            <a:r>
              <a:rPr lang="de-DE" dirty="0" err="1"/>
              <a:t>l’environnement</a:t>
            </a:r>
            <a:r>
              <a:rPr lang="de-DE" dirty="0"/>
              <a:t> (ODD 13), </a:t>
            </a:r>
            <a:r>
              <a:rPr lang="de-DE" dirty="0" err="1"/>
              <a:t>promouvoir</a:t>
            </a:r>
            <a:r>
              <a:rPr lang="de-DE" dirty="0"/>
              <a:t> des </a:t>
            </a:r>
            <a:r>
              <a:rPr lang="de-DE" dirty="0" err="1"/>
              <a:t>conditions</a:t>
            </a:r>
            <a:r>
              <a:rPr lang="de-DE" dirty="0"/>
              <a:t> de </a:t>
            </a:r>
            <a:r>
              <a:rPr lang="de-DE" dirty="0" err="1"/>
              <a:t>travail</a:t>
            </a:r>
            <a:r>
              <a:rPr lang="de-DE" dirty="0"/>
              <a:t> </a:t>
            </a:r>
            <a:r>
              <a:rPr lang="de-DE" dirty="0" err="1"/>
              <a:t>équitables</a:t>
            </a:r>
            <a:r>
              <a:rPr lang="de-DE" dirty="0"/>
              <a:t> (ODD 8) et </a:t>
            </a:r>
            <a:r>
              <a:rPr lang="de-DE" dirty="0" err="1"/>
              <a:t>encourager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entreprises</a:t>
            </a:r>
            <a:r>
              <a:rPr lang="de-DE" dirty="0"/>
              <a:t> à </a:t>
            </a:r>
            <a:r>
              <a:rPr lang="de-DE" dirty="0" err="1"/>
              <a:t>innover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306" name="Google Shape;3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8" name="Google Shape;3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45" name="Google Shape;34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 err="1"/>
              <a:t>L'économie</a:t>
            </a:r>
            <a:r>
              <a:rPr lang="de-DE" dirty="0"/>
              <a:t> </a:t>
            </a:r>
            <a:r>
              <a:rPr lang="de-DE" dirty="0" err="1"/>
              <a:t>linéaire</a:t>
            </a:r>
            <a:r>
              <a:rPr lang="de-DE" dirty="0"/>
              <a:t> </a:t>
            </a:r>
            <a:r>
              <a:rPr lang="de-DE" dirty="0" err="1"/>
              <a:t>repose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modèle</a:t>
            </a:r>
            <a:r>
              <a:rPr lang="de-DE" dirty="0"/>
              <a:t> « </a:t>
            </a:r>
            <a:r>
              <a:rPr lang="de-DE" dirty="0" err="1"/>
              <a:t>extraire-fabriquer-jeter</a:t>
            </a:r>
            <a:r>
              <a:rPr lang="de-DE" dirty="0"/>
              <a:t> »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conduit</a:t>
            </a:r>
            <a:r>
              <a:rPr lang="de-DE" dirty="0"/>
              <a:t> à </a:t>
            </a:r>
            <a:r>
              <a:rPr lang="de-DE" dirty="0" err="1"/>
              <a:t>l'épuisement</a:t>
            </a:r>
            <a:r>
              <a:rPr lang="de-DE" dirty="0"/>
              <a:t> des </a:t>
            </a:r>
            <a:r>
              <a:rPr lang="de-DE" dirty="0" err="1"/>
              <a:t>ressources</a:t>
            </a:r>
            <a:r>
              <a:rPr lang="de-DE" dirty="0"/>
              <a:t> et à des </a:t>
            </a:r>
            <a:r>
              <a:rPr lang="de-DE" dirty="0" err="1"/>
              <a:t>crises</a:t>
            </a:r>
            <a:r>
              <a:rPr lang="de-DE" dirty="0"/>
              <a:t> </a:t>
            </a:r>
            <a:r>
              <a:rPr lang="de-DE" dirty="0" err="1"/>
              <a:t>liées</a:t>
            </a:r>
            <a:r>
              <a:rPr lang="de-DE" dirty="0"/>
              <a:t> </a:t>
            </a:r>
            <a:r>
              <a:rPr lang="de-DE" dirty="0" err="1"/>
              <a:t>aux</a:t>
            </a:r>
            <a:r>
              <a:rPr lang="de-DE" dirty="0"/>
              <a:t> </a:t>
            </a:r>
            <a:r>
              <a:rPr lang="de-DE" dirty="0" err="1"/>
              <a:t>déchets</a:t>
            </a:r>
            <a:r>
              <a:rPr lang="de-DE" dirty="0"/>
              <a:t>. </a:t>
            </a:r>
            <a:r>
              <a:rPr lang="de-DE" dirty="0" err="1"/>
              <a:t>L'économie</a:t>
            </a:r>
            <a:r>
              <a:rPr lang="de-DE" dirty="0"/>
              <a:t> </a:t>
            </a:r>
            <a:r>
              <a:rPr lang="de-DE" dirty="0" err="1"/>
              <a:t>circulaire</a:t>
            </a:r>
            <a:r>
              <a:rPr lang="de-DE" dirty="0"/>
              <a:t> </a:t>
            </a:r>
            <a:r>
              <a:rPr lang="de-DE" dirty="0" err="1"/>
              <a:t>ajoute</a:t>
            </a:r>
            <a:r>
              <a:rPr lang="de-DE" dirty="0"/>
              <a:t> </a:t>
            </a:r>
            <a:r>
              <a:rPr lang="de-DE" dirty="0" err="1"/>
              <a:t>une</a:t>
            </a:r>
            <a:r>
              <a:rPr lang="de-DE" dirty="0"/>
              <a:t> </a:t>
            </a:r>
            <a:r>
              <a:rPr lang="de-DE" dirty="0" err="1"/>
              <a:t>étape</a:t>
            </a:r>
            <a:r>
              <a:rPr lang="de-DE" dirty="0"/>
              <a:t> </a:t>
            </a:r>
            <a:r>
              <a:rPr lang="de-DE" dirty="0" err="1"/>
              <a:t>décisive</a:t>
            </a:r>
            <a:r>
              <a:rPr lang="de-DE" dirty="0"/>
              <a:t> : la </a:t>
            </a:r>
            <a:r>
              <a:rPr lang="de-DE" dirty="0" err="1"/>
              <a:t>réutilisation</a:t>
            </a:r>
            <a:r>
              <a:rPr lang="de-DE" dirty="0"/>
              <a:t> et le </a:t>
            </a:r>
            <a:r>
              <a:rPr lang="de-DE" dirty="0" err="1"/>
              <a:t>recyclage</a:t>
            </a:r>
            <a:r>
              <a:rPr lang="de-DE" dirty="0"/>
              <a:t>. </a:t>
            </a:r>
          </a:p>
        </p:txBody>
      </p:sp>
      <p:sp>
        <p:nvSpPr>
          <p:cNvPr id="352" name="Google Shape;35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«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L'économie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du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beignet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»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est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théorie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développée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par Kate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Raworth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selon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laquelle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bien-être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humain passe par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un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équilibre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entre nos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besoins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sociaux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et le «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plafond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écologique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» de la Terre.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de-DE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Image : https://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earth.org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what-is-doughnut-economics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endParaRPr dirty="0"/>
          </a:p>
        </p:txBody>
      </p:sp>
      <p:sp>
        <p:nvSpPr>
          <p:cNvPr id="364" name="Google Shape;364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marchés</a:t>
            </a:r>
            <a:r>
              <a:rPr lang="de-DE" dirty="0"/>
              <a:t> </a:t>
            </a:r>
            <a:r>
              <a:rPr lang="de-DE" dirty="0" err="1"/>
              <a:t>publics</a:t>
            </a:r>
            <a:r>
              <a:rPr lang="de-DE" dirty="0"/>
              <a:t> </a:t>
            </a:r>
            <a:r>
              <a:rPr lang="de-DE" dirty="0" err="1"/>
              <a:t>écologiques</a:t>
            </a:r>
            <a:r>
              <a:rPr lang="de-DE" dirty="0"/>
              <a:t> (GPP) </a:t>
            </a:r>
            <a:r>
              <a:rPr lang="de-DE" dirty="0" err="1"/>
              <a:t>désignent</a:t>
            </a:r>
            <a:r>
              <a:rPr lang="de-DE" dirty="0"/>
              <a:t> le </a:t>
            </a:r>
            <a:r>
              <a:rPr lang="de-DE" dirty="0" err="1"/>
              <a:t>processus</a:t>
            </a:r>
            <a:r>
              <a:rPr lang="de-DE" dirty="0"/>
              <a:t> par </a:t>
            </a:r>
            <a:r>
              <a:rPr lang="de-DE" dirty="0" err="1"/>
              <a:t>lequel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pouvoirs</a:t>
            </a:r>
            <a:r>
              <a:rPr lang="de-DE" dirty="0"/>
              <a:t> </a:t>
            </a:r>
            <a:r>
              <a:rPr lang="de-DE" dirty="0" err="1"/>
              <a:t>publics</a:t>
            </a:r>
            <a:r>
              <a:rPr lang="de-DE" dirty="0"/>
              <a:t> </a:t>
            </a:r>
            <a:r>
              <a:rPr lang="de-DE" dirty="0" err="1"/>
              <a:t>intègrent</a:t>
            </a:r>
            <a:r>
              <a:rPr lang="de-DE" dirty="0"/>
              <a:t> des </a:t>
            </a:r>
            <a:r>
              <a:rPr lang="de-DE" dirty="0" err="1"/>
              <a:t>critères</a:t>
            </a:r>
            <a:r>
              <a:rPr lang="de-DE" dirty="0"/>
              <a:t> </a:t>
            </a:r>
            <a:r>
              <a:rPr lang="de-DE" dirty="0" err="1"/>
              <a:t>environnementaux</a:t>
            </a:r>
            <a:r>
              <a:rPr lang="de-DE" dirty="0"/>
              <a:t> à </a:t>
            </a:r>
            <a:r>
              <a:rPr lang="de-DE" dirty="0" err="1"/>
              <a:t>toutes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étapes</a:t>
            </a:r>
            <a:r>
              <a:rPr lang="de-DE" dirty="0"/>
              <a:t> de la </a:t>
            </a:r>
            <a:r>
              <a:rPr lang="de-DE" dirty="0" err="1"/>
              <a:t>procédure</a:t>
            </a:r>
            <a:r>
              <a:rPr lang="de-DE" dirty="0"/>
              <a:t> de </a:t>
            </a:r>
            <a:r>
              <a:rPr lang="de-DE" dirty="0" err="1"/>
              <a:t>passation</a:t>
            </a:r>
            <a:r>
              <a:rPr lang="de-DE" dirty="0"/>
              <a:t> de </a:t>
            </a:r>
            <a:r>
              <a:rPr lang="de-DE" dirty="0" err="1"/>
              <a:t>marchés</a:t>
            </a:r>
            <a:r>
              <a:rPr lang="de-DE" dirty="0"/>
              <a:t>. </a:t>
            </a:r>
            <a:r>
              <a:rPr lang="de-DE" dirty="0" err="1"/>
              <a:t>L'objectif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de </a:t>
            </a:r>
            <a:r>
              <a:rPr lang="de-DE" dirty="0" err="1"/>
              <a:t>favoriser</a:t>
            </a:r>
            <a:r>
              <a:rPr lang="de-DE" dirty="0"/>
              <a:t> le </a:t>
            </a:r>
            <a:r>
              <a:rPr lang="de-DE" dirty="0" err="1"/>
              <a:t>développement</a:t>
            </a:r>
            <a:r>
              <a:rPr lang="de-DE" dirty="0"/>
              <a:t> de </a:t>
            </a:r>
            <a:r>
              <a:rPr lang="de-DE" dirty="0" err="1"/>
              <a:t>produits</a:t>
            </a:r>
            <a:r>
              <a:rPr lang="de-DE" dirty="0"/>
              <a:t> </a:t>
            </a:r>
            <a:r>
              <a:rPr lang="de-DE" dirty="0" err="1"/>
              <a:t>respectueux</a:t>
            </a:r>
            <a:r>
              <a:rPr lang="de-DE" dirty="0"/>
              <a:t> de </a:t>
            </a:r>
            <a:r>
              <a:rPr lang="de-DE" dirty="0" err="1"/>
              <a:t>l'environnement</a:t>
            </a:r>
            <a:r>
              <a:rPr lang="de-DE" dirty="0"/>
              <a:t> en </a:t>
            </a:r>
            <a:r>
              <a:rPr lang="de-DE" dirty="0" err="1"/>
              <a:t>sélectionnant</a:t>
            </a:r>
            <a:r>
              <a:rPr lang="de-DE" dirty="0"/>
              <a:t> des </a:t>
            </a:r>
            <a:r>
              <a:rPr lang="de-DE" dirty="0" err="1"/>
              <a:t>solutions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ont</a:t>
            </a:r>
            <a:r>
              <a:rPr lang="de-DE" dirty="0"/>
              <a:t> le </a:t>
            </a:r>
            <a:r>
              <a:rPr lang="de-DE" dirty="0" err="1"/>
              <a:t>moins</a:t>
            </a:r>
            <a:r>
              <a:rPr lang="de-DE" dirty="0"/>
              <a:t> </a:t>
            </a:r>
            <a:r>
              <a:rPr lang="de-DE" dirty="0" err="1"/>
              <a:t>d'impact</a:t>
            </a:r>
            <a:r>
              <a:rPr lang="de-DE" dirty="0"/>
              <a:t> possible </a:t>
            </a:r>
            <a:r>
              <a:rPr lang="de-DE" dirty="0" err="1"/>
              <a:t>tout</a:t>
            </a:r>
            <a:r>
              <a:rPr lang="de-DE" dirty="0"/>
              <a:t> au </a:t>
            </a:r>
            <a:r>
              <a:rPr lang="de-DE" dirty="0" err="1"/>
              <a:t>long</a:t>
            </a:r>
            <a:r>
              <a:rPr lang="de-DE" dirty="0"/>
              <a:t> de </a:t>
            </a:r>
            <a:r>
              <a:rPr lang="de-DE" dirty="0" err="1"/>
              <a:t>leur</a:t>
            </a:r>
            <a:r>
              <a:rPr lang="de-DE" dirty="0"/>
              <a:t> </a:t>
            </a:r>
            <a:r>
              <a:rPr lang="de-DE" dirty="0" err="1"/>
              <a:t>cycle</a:t>
            </a:r>
            <a:r>
              <a:rPr lang="de-DE" dirty="0"/>
              <a:t> de </a:t>
            </a:r>
            <a:r>
              <a:rPr lang="de-DE" dirty="0" err="1"/>
              <a:t>vie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377" name="Google Shape;377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 err="1"/>
              <a:t>Alors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le GPP se </a:t>
            </a:r>
            <a:r>
              <a:rPr lang="de-DE" dirty="0" err="1"/>
              <a:t>concentre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</a:t>
            </a:r>
            <a:r>
              <a:rPr lang="de-DE" dirty="0" err="1"/>
              <a:t>l'environnement</a:t>
            </a:r>
            <a:r>
              <a:rPr lang="de-DE" dirty="0"/>
              <a:t>, le SPP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concept</a:t>
            </a:r>
            <a:r>
              <a:rPr lang="de-DE" dirty="0"/>
              <a:t> plus global. Il </a:t>
            </a:r>
            <a:r>
              <a:rPr lang="de-DE" dirty="0" err="1"/>
              <a:t>consiste</a:t>
            </a:r>
            <a:r>
              <a:rPr lang="de-DE" dirty="0"/>
              <a:t> à </a:t>
            </a:r>
            <a:r>
              <a:rPr lang="de-DE" dirty="0" err="1"/>
              <a:t>s'assurer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achats</a:t>
            </a:r>
            <a:r>
              <a:rPr lang="de-DE" dirty="0"/>
              <a:t>, </a:t>
            </a:r>
            <a:r>
              <a:rPr lang="de-DE" dirty="0" err="1"/>
              <a:t>fondés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coûts</a:t>
            </a:r>
            <a:r>
              <a:rPr lang="de-DE" dirty="0"/>
              <a:t> du </a:t>
            </a:r>
            <a:r>
              <a:rPr lang="de-DE" dirty="0" err="1"/>
              <a:t>cycle</a:t>
            </a:r>
            <a:r>
              <a:rPr lang="de-DE" dirty="0"/>
              <a:t> de </a:t>
            </a:r>
            <a:r>
              <a:rPr lang="de-DE" dirty="0" err="1"/>
              <a:t>vie</a:t>
            </a:r>
            <a:r>
              <a:rPr lang="de-DE" dirty="0"/>
              <a:t>, </a:t>
            </a:r>
            <a:r>
              <a:rPr lang="de-DE" dirty="0" err="1"/>
              <a:t>offrent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bon</a:t>
            </a:r>
            <a:r>
              <a:rPr lang="de-DE" dirty="0"/>
              <a:t> </a:t>
            </a:r>
            <a:r>
              <a:rPr lang="de-DE" dirty="0" err="1"/>
              <a:t>rapport</a:t>
            </a:r>
            <a:r>
              <a:rPr lang="de-DE" dirty="0"/>
              <a:t> </a:t>
            </a:r>
            <a:r>
              <a:rPr lang="de-DE" dirty="0" err="1"/>
              <a:t>qualité</a:t>
            </a:r>
            <a:r>
              <a:rPr lang="de-DE" dirty="0"/>
              <a:t>-prix </a:t>
            </a:r>
            <a:r>
              <a:rPr lang="de-DE" dirty="0" err="1"/>
              <a:t>tout</a:t>
            </a:r>
            <a:r>
              <a:rPr lang="de-DE" dirty="0"/>
              <a:t> en </a:t>
            </a:r>
            <a:r>
              <a:rPr lang="de-DE" dirty="0" err="1"/>
              <a:t>générant</a:t>
            </a:r>
            <a:r>
              <a:rPr lang="de-DE" dirty="0"/>
              <a:t> des </a:t>
            </a:r>
            <a:r>
              <a:rPr lang="de-DE" dirty="0" err="1"/>
              <a:t>avantages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l'environnement</a:t>
            </a:r>
            <a:r>
              <a:rPr lang="de-DE" dirty="0"/>
              <a:t>, la </a:t>
            </a:r>
            <a:r>
              <a:rPr lang="de-DE" dirty="0" err="1"/>
              <a:t>société</a:t>
            </a:r>
            <a:r>
              <a:rPr lang="de-DE" dirty="0"/>
              <a:t> et </a:t>
            </a:r>
            <a:r>
              <a:rPr lang="de-DE" dirty="0" err="1"/>
              <a:t>l'économie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396" name="Google Shape;39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Pour </a:t>
            </a:r>
            <a:r>
              <a:rPr lang="de-DE" dirty="0" err="1"/>
              <a:t>être</a:t>
            </a:r>
            <a:r>
              <a:rPr lang="de-DE" dirty="0"/>
              <a:t> </a:t>
            </a:r>
            <a:r>
              <a:rPr lang="de-DE" dirty="0" err="1"/>
              <a:t>couronné</a:t>
            </a:r>
            <a:r>
              <a:rPr lang="de-DE" dirty="0"/>
              <a:t> de </a:t>
            </a:r>
            <a:r>
              <a:rPr lang="de-DE" dirty="0" err="1"/>
              <a:t>succès</a:t>
            </a:r>
            <a:r>
              <a:rPr lang="de-DE" dirty="0"/>
              <a:t>,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programme</a:t>
            </a:r>
            <a:r>
              <a:rPr lang="de-DE" dirty="0"/>
              <a:t> </a:t>
            </a:r>
            <a:r>
              <a:rPr lang="de-DE" dirty="0" err="1"/>
              <a:t>d'approvisionnement</a:t>
            </a:r>
            <a:r>
              <a:rPr lang="de-DE" dirty="0"/>
              <a:t> durable (SPP) </a:t>
            </a:r>
            <a:r>
              <a:rPr lang="de-DE" dirty="0" err="1"/>
              <a:t>doit</a:t>
            </a:r>
            <a:r>
              <a:rPr lang="de-DE" dirty="0"/>
              <a:t> </a:t>
            </a:r>
            <a:r>
              <a:rPr lang="de-DE" dirty="0" err="1"/>
              <a:t>s'appuyer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leadership</a:t>
            </a:r>
            <a:r>
              <a:rPr lang="de-DE" dirty="0"/>
              <a:t> fort, </a:t>
            </a:r>
            <a:r>
              <a:rPr lang="de-DE" dirty="0" err="1"/>
              <a:t>être</a:t>
            </a:r>
            <a:r>
              <a:rPr lang="de-DE" dirty="0"/>
              <a:t> </a:t>
            </a:r>
            <a:r>
              <a:rPr lang="de-DE" dirty="0" err="1"/>
              <a:t>axé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des </a:t>
            </a:r>
            <a:r>
              <a:rPr lang="de-DE" dirty="0" err="1"/>
              <a:t>objectifs</a:t>
            </a:r>
            <a:r>
              <a:rPr lang="de-DE" dirty="0"/>
              <a:t> </a:t>
            </a:r>
            <a:r>
              <a:rPr lang="de-DE" dirty="0" err="1"/>
              <a:t>politiques</a:t>
            </a:r>
            <a:r>
              <a:rPr lang="de-DE" dirty="0"/>
              <a:t> </a:t>
            </a:r>
            <a:r>
              <a:rPr lang="de-DE" dirty="0" err="1"/>
              <a:t>généraux</a:t>
            </a:r>
            <a:r>
              <a:rPr lang="de-DE" dirty="0"/>
              <a:t> et </a:t>
            </a:r>
            <a:r>
              <a:rPr lang="de-DE" dirty="0" err="1"/>
              <a:t>bénéficier</a:t>
            </a:r>
            <a:r>
              <a:rPr lang="de-DE" dirty="0"/>
              <a:t> </a:t>
            </a:r>
            <a:r>
              <a:rPr lang="de-DE" dirty="0" err="1"/>
              <a:t>d'une</a:t>
            </a:r>
            <a:r>
              <a:rPr lang="de-DE" dirty="0"/>
              <a:t> </a:t>
            </a:r>
            <a:r>
              <a:rPr lang="de-DE" dirty="0" err="1"/>
              <a:t>gestion</a:t>
            </a:r>
            <a:r>
              <a:rPr lang="de-DE" dirty="0"/>
              <a:t> solide. Il </a:t>
            </a:r>
            <a:r>
              <a:rPr lang="de-DE" dirty="0" err="1"/>
              <a:t>doit</a:t>
            </a:r>
            <a:r>
              <a:rPr lang="de-DE" dirty="0"/>
              <a:t> </a:t>
            </a:r>
            <a:r>
              <a:rPr lang="de-DE" dirty="0" err="1"/>
              <a:t>impliquer</a:t>
            </a:r>
            <a:r>
              <a:rPr lang="de-DE" dirty="0"/>
              <a:t> </a:t>
            </a:r>
            <a:r>
              <a:rPr lang="de-DE" dirty="0" err="1"/>
              <a:t>toutes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parties</a:t>
            </a:r>
            <a:r>
              <a:rPr lang="de-DE" dirty="0"/>
              <a:t> </a:t>
            </a:r>
            <a:r>
              <a:rPr lang="de-DE" dirty="0" err="1"/>
              <a:t>prenantes</a:t>
            </a:r>
            <a:r>
              <a:rPr lang="de-DE" dirty="0"/>
              <a:t> (</a:t>
            </a:r>
            <a:r>
              <a:rPr lang="de-DE" dirty="0" err="1"/>
              <a:t>y</a:t>
            </a:r>
            <a:r>
              <a:rPr lang="de-DE" dirty="0"/>
              <a:t> </a:t>
            </a:r>
            <a:r>
              <a:rPr lang="de-DE" dirty="0" err="1"/>
              <a:t>compris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fournisseurs</a:t>
            </a:r>
            <a:r>
              <a:rPr lang="de-DE" dirty="0"/>
              <a:t> et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citoyens</a:t>
            </a:r>
            <a:r>
              <a:rPr lang="de-DE" dirty="0"/>
              <a:t>) et, </a:t>
            </a:r>
            <a:r>
              <a:rPr lang="de-DE" dirty="0" err="1"/>
              <a:t>surtout</a:t>
            </a:r>
            <a:r>
              <a:rPr lang="de-DE" dirty="0"/>
              <a:t>, </a:t>
            </a:r>
            <a:r>
              <a:rPr lang="de-DE" dirty="0" err="1"/>
              <a:t>assurer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suivi</a:t>
            </a:r>
            <a:r>
              <a:rPr lang="de-DE" dirty="0"/>
              <a:t> des </a:t>
            </a:r>
            <a:r>
              <a:rPr lang="de-DE" dirty="0" err="1"/>
              <a:t>résultats</a:t>
            </a:r>
            <a:r>
              <a:rPr lang="de-DE" dirty="0"/>
              <a:t> </a:t>
            </a:r>
            <a:r>
              <a:rPr lang="de-DE" dirty="0" err="1"/>
              <a:t>afin</a:t>
            </a:r>
            <a:r>
              <a:rPr lang="de-DE" dirty="0"/>
              <a:t> de </a:t>
            </a:r>
            <a:r>
              <a:rPr lang="de-DE" dirty="0" err="1"/>
              <a:t>garantir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objectifs</a:t>
            </a:r>
            <a:r>
              <a:rPr lang="de-DE" dirty="0"/>
              <a:t> de </a:t>
            </a:r>
            <a:r>
              <a:rPr lang="de-DE" dirty="0" err="1"/>
              <a:t>durabilité</a:t>
            </a:r>
            <a:r>
              <a:rPr lang="de-DE" dirty="0"/>
              <a:t> </a:t>
            </a:r>
            <a:r>
              <a:rPr lang="de-DE" dirty="0" err="1"/>
              <a:t>sont</a:t>
            </a:r>
            <a:r>
              <a:rPr lang="de-DE" dirty="0"/>
              <a:t> </a:t>
            </a:r>
            <a:r>
              <a:rPr lang="de-DE" dirty="0" err="1"/>
              <a:t>bel</a:t>
            </a:r>
            <a:r>
              <a:rPr lang="de-DE" dirty="0"/>
              <a:t> et </a:t>
            </a:r>
            <a:r>
              <a:rPr lang="de-DE" dirty="0" err="1"/>
              <a:t>bien</a:t>
            </a:r>
            <a:r>
              <a:rPr lang="de-DE" dirty="0"/>
              <a:t> </a:t>
            </a:r>
            <a:r>
              <a:rPr lang="de-DE" dirty="0" err="1"/>
              <a:t>atteints</a:t>
            </a:r>
            <a:r>
              <a:rPr lang="de-DE" dirty="0"/>
              <a:t>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04" name="Google Shape;404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Pour </a:t>
            </a:r>
            <a:r>
              <a:rPr lang="de-DE" dirty="0" err="1"/>
              <a:t>clarifier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choses</a:t>
            </a:r>
            <a:r>
              <a:rPr lang="de-DE" dirty="0"/>
              <a:t> :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marchés</a:t>
            </a:r>
            <a:r>
              <a:rPr lang="de-DE" dirty="0"/>
              <a:t> </a:t>
            </a:r>
            <a:r>
              <a:rPr lang="de-DE" dirty="0" err="1"/>
              <a:t>publics</a:t>
            </a:r>
            <a:r>
              <a:rPr lang="de-DE" dirty="0"/>
              <a:t> </a:t>
            </a:r>
            <a:r>
              <a:rPr lang="de-DE" dirty="0" err="1"/>
              <a:t>écologiques</a:t>
            </a:r>
            <a:r>
              <a:rPr lang="de-DE" dirty="0"/>
              <a:t> (GPP) </a:t>
            </a:r>
            <a:r>
              <a:rPr lang="de-DE" dirty="0" err="1"/>
              <a:t>constituent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sous</a:t>
            </a:r>
            <a:r>
              <a:rPr lang="de-DE" dirty="0"/>
              <a:t>-ensemble des </a:t>
            </a:r>
            <a:r>
              <a:rPr lang="de-DE" dirty="0" err="1"/>
              <a:t>marchés</a:t>
            </a:r>
            <a:r>
              <a:rPr lang="de-DE" dirty="0"/>
              <a:t> </a:t>
            </a:r>
            <a:r>
              <a:rPr lang="de-DE" dirty="0" err="1"/>
              <a:t>publics</a:t>
            </a:r>
            <a:r>
              <a:rPr lang="de-DE" dirty="0"/>
              <a:t> durables (SPP). </a:t>
            </a:r>
            <a:r>
              <a:rPr lang="de-DE" dirty="0" err="1"/>
              <a:t>Tout</a:t>
            </a:r>
            <a:r>
              <a:rPr lang="de-DE" dirty="0"/>
              <a:t> </a:t>
            </a:r>
            <a:r>
              <a:rPr lang="de-DE" dirty="0" err="1"/>
              <a:t>achat</a:t>
            </a:r>
            <a:r>
              <a:rPr lang="de-DE" dirty="0"/>
              <a:t> « </a:t>
            </a:r>
            <a:r>
              <a:rPr lang="de-DE" dirty="0" err="1"/>
              <a:t>vert</a:t>
            </a:r>
            <a:r>
              <a:rPr lang="de-DE" dirty="0"/>
              <a:t> » </a:t>
            </a:r>
            <a:r>
              <a:rPr lang="de-DE" dirty="0" err="1"/>
              <a:t>est</a:t>
            </a:r>
            <a:r>
              <a:rPr lang="de-DE" dirty="0"/>
              <a:t> durable, </a:t>
            </a:r>
            <a:r>
              <a:rPr lang="de-DE" dirty="0" err="1"/>
              <a:t>mais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marchés</a:t>
            </a:r>
            <a:r>
              <a:rPr lang="de-DE" dirty="0"/>
              <a:t> </a:t>
            </a:r>
            <a:r>
              <a:rPr lang="de-DE" dirty="0" err="1"/>
              <a:t>publics</a:t>
            </a:r>
            <a:r>
              <a:rPr lang="de-DE" dirty="0"/>
              <a:t> durables </a:t>
            </a:r>
            <a:r>
              <a:rPr lang="de-DE" dirty="0" err="1"/>
              <a:t>englobent</a:t>
            </a:r>
            <a:r>
              <a:rPr lang="de-DE" dirty="0"/>
              <a:t> </a:t>
            </a:r>
            <a:r>
              <a:rPr lang="de-DE" dirty="0" err="1"/>
              <a:t>également</a:t>
            </a:r>
            <a:r>
              <a:rPr lang="de-DE" dirty="0"/>
              <a:t> des </a:t>
            </a:r>
            <a:r>
              <a:rPr lang="de-DE" dirty="0" err="1"/>
              <a:t>critères</a:t>
            </a:r>
            <a:r>
              <a:rPr lang="de-DE" dirty="0"/>
              <a:t> </a:t>
            </a:r>
            <a:r>
              <a:rPr lang="de-DE" dirty="0" err="1"/>
              <a:t>sociaux</a:t>
            </a:r>
            <a:r>
              <a:rPr lang="de-DE" dirty="0"/>
              <a:t> </a:t>
            </a:r>
            <a:r>
              <a:rPr lang="de-DE" dirty="0" err="1"/>
              <a:t>tels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des </a:t>
            </a:r>
            <a:r>
              <a:rPr lang="de-DE" dirty="0" err="1"/>
              <a:t>conditions</a:t>
            </a:r>
            <a:r>
              <a:rPr lang="de-DE" dirty="0"/>
              <a:t> de </a:t>
            </a:r>
            <a:r>
              <a:rPr lang="de-DE" dirty="0" err="1"/>
              <a:t>travail</a:t>
            </a:r>
            <a:r>
              <a:rPr lang="de-DE" dirty="0"/>
              <a:t> </a:t>
            </a:r>
            <a:r>
              <a:rPr lang="de-DE" dirty="0" err="1"/>
              <a:t>équitables</a:t>
            </a:r>
            <a:r>
              <a:rPr lang="de-DE" dirty="0"/>
              <a:t>, des </a:t>
            </a:r>
            <a:r>
              <a:rPr lang="de-DE" dirty="0" err="1"/>
              <a:t>achats</a:t>
            </a:r>
            <a:r>
              <a:rPr lang="de-DE" dirty="0"/>
              <a:t> </a:t>
            </a:r>
            <a:r>
              <a:rPr lang="de-DE" dirty="0" err="1"/>
              <a:t>éthiques</a:t>
            </a:r>
            <a:r>
              <a:rPr lang="de-DE" dirty="0"/>
              <a:t> et </a:t>
            </a:r>
            <a:r>
              <a:rPr lang="de-DE" dirty="0" err="1"/>
              <a:t>l'accessibilité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personnes</a:t>
            </a:r>
            <a:r>
              <a:rPr lang="de-DE" dirty="0"/>
              <a:t> </a:t>
            </a:r>
            <a:r>
              <a:rPr lang="de-DE" dirty="0" err="1"/>
              <a:t>handicapées</a:t>
            </a:r>
            <a:r>
              <a:rPr lang="de-DE" dirty="0"/>
              <a:t>.</a:t>
            </a:r>
          </a:p>
        </p:txBody>
      </p:sp>
      <p:sp>
        <p:nvSpPr>
          <p:cNvPr id="428" name="Google Shape;428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>
          <a:extLst>
            <a:ext uri="{FF2B5EF4-FFF2-40B4-BE49-F238E27FC236}">
              <a16:creationId xmlns:a16="http://schemas.microsoft.com/office/drawing/2014/main" id="{407C7502-623D-7FCD-F7D7-4382CA316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0:notes">
            <a:extLst>
              <a:ext uri="{FF2B5EF4-FFF2-40B4-BE49-F238E27FC236}">
                <a16:creationId xmlns:a16="http://schemas.microsoft.com/office/drawing/2014/main" id="{E238C71C-727B-8641-B636-D231DA964C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L'UE </a:t>
            </a:r>
            <a:r>
              <a:rPr lang="de-DE" dirty="0" err="1"/>
              <a:t>encourage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marchés</a:t>
            </a:r>
            <a:r>
              <a:rPr lang="de-DE" dirty="0"/>
              <a:t> </a:t>
            </a:r>
            <a:r>
              <a:rPr lang="de-DE" dirty="0" err="1"/>
              <a:t>publics</a:t>
            </a:r>
            <a:r>
              <a:rPr lang="de-DE" dirty="0"/>
              <a:t> </a:t>
            </a:r>
            <a:r>
              <a:rPr lang="de-DE" dirty="0" err="1"/>
              <a:t>écologiques</a:t>
            </a:r>
            <a:r>
              <a:rPr lang="de-DE" dirty="0"/>
              <a:t> (GPP), </a:t>
            </a:r>
            <a:r>
              <a:rPr lang="de-DE" dirty="0" err="1"/>
              <a:t>car</a:t>
            </a:r>
            <a:r>
              <a:rPr lang="de-DE" dirty="0"/>
              <a:t> </a:t>
            </a:r>
            <a:r>
              <a:rPr lang="de-DE" dirty="0" err="1"/>
              <a:t>ceux</a:t>
            </a:r>
            <a:r>
              <a:rPr lang="de-DE" dirty="0"/>
              <a:t>-ci </a:t>
            </a:r>
            <a:r>
              <a:rPr lang="de-DE" dirty="0" err="1"/>
              <a:t>profitent</a:t>
            </a:r>
            <a:r>
              <a:rPr lang="de-DE" dirty="0"/>
              <a:t> à </a:t>
            </a:r>
            <a:r>
              <a:rPr lang="de-DE" dirty="0" err="1"/>
              <a:t>l'industrie</a:t>
            </a:r>
            <a:r>
              <a:rPr lang="de-DE" dirty="0"/>
              <a:t> </a:t>
            </a:r>
            <a:r>
              <a:rPr lang="de-DE" dirty="0" err="1"/>
              <a:t>européenne</a:t>
            </a:r>
            <a:r>
              <a:rPr lang="de-DE" dirty="0"/>
              <a:t>,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applique</a:t>
            </a:r>
            <a:r>
              <a:rPr lang="de-DE" dirty="0"/>
              <a:t> </a:t>
            </a:r>
            <a:r>
              <a:rPr lang="de-DE" dirty="0" err="1"/>
              <a:t>souvent</a:t>
            </a:r>
            <a:r>
              <a:rPr lang="de-DE" dirty="0"/>
              <a:t> des </a:t>
            </a:r>
            <a:r>
              <a:rPr lang="de-DE" dirty="0" err="1"/>
              <a:t>normes</a:t>
            </a:r>
            <a:r>
              <a:rPr lang="de-DE" dirty="0"/>
              <a:t> </a:t>
            </a:r>
            <a:r>
              <a:rPr lang="de-DE" dirty="0" err="1"/>
              <a:t>environnementales</a:t>
            </a:r>
            <a:r>
              <a:rPr lang="de-DE" dirty="0"/>
              <a:t> et </a:t>
            </a:r>
            <a:r>
              <a:rPr lang="de-DE" dirty="0" err="1"/>
              <a:t>sociales</a:t>
            </a:r>
            <a:r>
              <a:rPr lang="de-DE" dirty="0"/>
              <a:t> plus </a:t>
            </a:r>
            <a:r>
              <a:rPr lang="de-DE" dirty="0" err="1"/>
              <a:t>strictes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ses</a:t>
            </a:r>
            <a:r>
              <a:rPr lang="de-DE" dirty="0"/>
              <a:t> </a:t>
            </a:r>
            <a:r>
              <a:rPr lang="de-DE" dirty="0" err="1"/>
              <a:t>concurrents</a:t>
            </a:r>
            <a:r>
              <a:rPr lang="de-DE" dirty="0"/>
              <a:t> </a:t>
            </a:r>
            <a:r>
              <a:rPr lang="de-DE" dirty="0" err="1"/>
              <a:t>mondiaux</a:t>
            </a:r>
            <a:r>
              <a:rPr lang="de-DE" dirty="0"/>
              <a:t>. En </a:t>
            </a:r>
            <a:r>
              <a:rPr lang="de-DE" dirty="0" err="1"/>
              <a:t>fixant</a:t>
            </a:r>
            <a:r>
              <a:rPr lang="de-DE" dirty="0"/>
              <a:t> des </a:t>
            </a:r>
            <a:r>
              <a:rPr lang="de-DE" dirty="0" err="1"/>
              <a:t>normes</a:t>
            </a:r>
            <a:r>
              <a:rPr lang="de-DE" dirty="0"/>
              <a:t> </a:t>
            </a:r>
            <a:r>
              <a:rPr lang="de-DE" dirty="0" err="1"/>
              <a:t>élevées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appels</a:t>
            </a:r>
            <a:r>
              <a:rPr lang="de-DE" dirty="0"/>
              <a:t> </a:t>
            </a:r>
            <a:r>
              <a:rPr lang="de-DE" dirty="0" err="1"/>
              <a:t>d'offres</a:t>
            </a:r>
            <a:r>
              <a:rPr lang="de-DE" dirty="0"/>
              <a:t> </a:t>
            </a:r>
            <a:r>
              <a:rPr lang="de-DE" dirty="0" err="1"/>
              <a:t>publics</a:t>
            </a:r>
            <a:r>
              <a:rPr lang="de-DE" dirty="0"/>
              <a:t>, </a:t>
            </a:r>
            <a:r>
              <a:rPr lang="de-DE" dirty="0" err="1"/>
              <a:t>l'UE</a:t>
            </a:r>
            <a:r>
              <a:rPr lang="de-DE" dirty="0"/>
              <a:t> </a:t>
            </a:r>
            <a:r>
              <a:rPr lang="de-DE" dirty="0" err="1"/>
              <a:t>contribue</a:t>
            </a:r>
            <a:r>
              <a:rPr lang="de-DE" dirty="0"/>
              <a:t> à </a:t>
            </a:r>
            <a:r>
              <a:rPr lang="de-DE" dirty="0" err="1"/>
              <a:t>orienter</a:t>
            </a:r>
            <a:r>
              <a:rPr lang="de-DE" dirty="0"/>
              <a:t> le </a:t>
            </a:r>
            <a:r>
              <a:rPr lang="de-DE" dirty="0" err="1"/>
              <a:t>marché</a:t>
            </a:r>
            <a:r>
              <a:rPr lang="de-DE" dirty="0"/>
              <a:t> </a:t>
            </a:r>
            <a:r>
              <a:rPr lang="de-DE" dirty="0" err="1"/>
              <a:t>mondial</a:t>
            </a:r>
            <a:r>
              <a:rPr lang="de-DE" dirty="0"/>
              <a:t> </a:t>
            </a:r>
            <a:r>
              <a:rPr lang="de-DE" dirty="0" err="1"/>
              <a:t>vers</a:t>
            </a:r>
            <a:r>
              <a:rPr lang="de-DE" dirty="0"/>
              <a:t> </a:t>
            </a:r>
            <a:r>
              <a:rPr lang="de-DE" dirty="0" err="1"/>
              <a:t>une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plus durable.</a:t>
            </a:r>
          </a:p>
        </p:txBody>
      </p:sp>
      <p:sp>
        <p:nvSpPr>
          <p:cNvPr id="428" name="Google Shape;428;p60:notes">
            <a:extLst>
              <a:ext uri="{FF2B5EF4-FFF2-40B4-BE49-F238E27FC236}">
                <a16:creationId xmlns:a16="http://schemas.microsoft.com/office/drawing/2014/main" id="{ACB75E87-BDD7-D31B-0F18-C0F8793E6F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71714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5" name="Google Shape;465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2" name="Google Shape;472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Sources : </a:t>
            </a:r>
            <a:endParaRPr lang="de-DE" dirty="0">
              <a:effectLst/>
            </a:endParaRPr>
          </a:p>
          <a:p>
            <a:pPr rtl="0"/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www.un.org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/en/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about-us</a:t>
            </a:r>
            <a:endParaRPr lang="de-DE" dirty="0">
              <a:effectLst/>
            </a:endParaRPr>
          </a:p>
          <a:p>
            <a:pPr rtl="0"/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ec.europa.eu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eurostat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statistics-explained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index.php?title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Glossary:European_Union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_(EU); https://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-generation-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eu.europa.eu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index_de</a:t>
            </a:r>
            <a:endParaRPr lang="de-DE" dirty="0">
              <a:effectLst/>
            </a:endParaRPr>
          </a:p>
          <a:p>
            <a:pPr rtl="0"/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www.iso.org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standard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/63026.html#:~: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text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=ISO%2020400:2017%20provides%20guidance,by%2C%20procurement%20decisions%20and%20processes.</a:t>
            </a:r>
            <a:endParaRPr lang="de-DE" dirty="0">
              <a:effectLst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37" name="Google Shape;13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 err="1"/>
              <a:t>L'intérêt</a:t>
            </a:r>
            <a:r>
              <a:rPr lang="de-DE" dirty="0"/>
              <a:t> </a:t>
            </a:r>
            <a:r>
              <a:rPr lang="de-DE" dirty="0" err="1"/>
              <a:t>européen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marchés</a:t>
            </a:r>
            <a:r>
              <a:rPr lang="de-DE" dirty="0"/>
              <a:t> </a:t>
            </a:r>
            <a:r>
              <a:rPr lang="de-DE" dirty="0" err="1"/>
              <a:t>publics</a:t>
            </a:r>
            <a:r>
              <a:rPr lang="de-DE" dirty="0"/>
              <a:t> </a:t>
            </a:r>
            <a:r>
              <a:rPr lang="de-DE" dirty="0" err="1"/>
              <a:t>écologiques</a:t>
            </a:r>
            <a:r>
              <a:rPr lang="de-DE" dirty="0"/>
              <a:t> (GPP) </a:t>
            </a:r>
            <a:r>
              <a:rPr lang="de-DE" dirty="0" err="1"/>
              <a:t>s'est</a:t>
            </a:r>
            <a:r>
              <a:rPr lang="de-DE" dirty="0"/>
              <a:t> </a:t>
            </a:r>
            <a:r>
              <a:rPr lang="de-DE" dirty="0" err="1"/>
              <a:t>développé</a:t>
            </a:r>
            <a:r>
              <a:rPr lang="de-DE" dirty="0"/>
              <a:t> en </a:t>
            </a:r>
            <a:r>
              <a:rPr lang="de-DE" dirty="0" err="1"/>
              <a:t>six</a:t>
            </a:r>
            <a:r>
              <a:rPr lang="de-DE" dirty="0"/>
              <a:t> </a:t>
            </a:r>
            <a:r>
              <a:rPr lang="de-DE" dirty="0" err="1"/>
              <a:t>phases</a:t>
            </a:r>
            <a:r>
              <a:rPr lang="de-DE" dirty="0"/>
              <a:t> </a:t>
            </a:r>
            <a:r>
              <a:rPr lang="de-DE" dirty="0" err="1"/>
              <a:t>depuis</a:t>
            </a:r>
            <a:r>
              <a:rPr lang="de-DE" dirty="0"/>
              <a:t> 2001, </a:t>
            </a:r>
            <a:r>
              <a:rPr lang="de-DE" dirty="0" err="1"/>
              <a:t>passant</a:t>
            </a:r>
            <a:r>
              <a:rPr lang="de-DE" dirty="0"/>
              <a:t> </a:t>
            </a:r>
            <a:r>
              <a:rPr lang="de-DE" dirty="0" err="1"/>
              <a:t>d'une</a:t>
            </a:r>
            <a:r>
              <a:rPr lang="de-DE" dirty="0"/>
              <a:t> </a:t>
            </a:r>
            <a:r>
              <a:rPr lang="de-DE" dirty="0" err="1"/>
              <a:t>approche</a:t>
            </a:r>
            <a:r>
              <a:rPr lang="de-DE" dirty="0"/>
              <a:t> </a:t>
            </a:r>
            <a:r>
              <a:rPr lang="de-DE" dirty="0" err="1"/>
              <a:t>volontaire</a:t>
            </a:r>
            <a:r>
              <a:rPr lang="de-DE" dirty="0"/>
              <a:t> à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élément</a:t>
            </a:r>
            <a:r>
              <a:rPr lang="de-DE" dirty="0"/>
              <a:t> </a:t>
            </a:r>
            <a:r>
              <a:rPr lang="de-DE" dirty="0" err="1"/>
              <a:t>central</a:t>
            </a:r>
            <a:r>
              <a:rPr lang="de-DE" dirty="0"/>
              <a:t> du </a:t>
            </a:r>
            <a:r>
              <a:rPr lang="de-DE" dirty="0" err="1"/>
              <a:t>Pacte</a:t>
            </a:r>
            <a:r>
              <a:rPr lang="de-DE" dirty="0"/>
              <a:t> </a:t>
            </a:r>
            <a:r>
              <a:rPr lang="de-DE" dirty="0" err="1"/>
              <a:t>vert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l'Europe</a:t>
            </a:r>
            <a:r>
              <a:rPr lang="de-DE" dirty="0"/>
              <a:t> et du plan </a:t>
            </a:r>
            <a:r>
              <a:rPr lang="de-DE" dirty="0" err="1"/>
              <a:t>d'action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l'économie</a:t>
            </a:r>
            <a:r>
              <a:rPr lang="de-DE" dirty="0"/>
              <a:t> </a:t>
            </a:r>
            <a:r>
              <a:rPr lang="de-DE" dirty="0" err="1"/>
              <a:t>circulaire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481" name="Google Shape;481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86aeba7f74_0_4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7" name="Google Shape;487;g386aeba7f74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86aeba7f74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L'UE </a:t>
            </a:r>
            <a:r>
              <a:rPr lang="de-DE" dirty="0" err="1"/>
              <a:t>met</a:t>
            </a:r>
            <a:r>
              <a:rPr lang="de-DE" dirty="0"/>
              <a:t> à </a:t>
            </a:r>
            <a:r>
              <a:rPr lang="de-DE" dirty="0" err="1"/>
              <a:t>disposition</a:t>
            </a:r>
            <a:r>
              <a:rPr lang="de-DE" dirty="0"/>
              <a:t> des </a:t>
            </a:r>
            <a:r>
              <a:rPr lang="de-DE" dirty="0" err="1"/>
              <a:t>guides</a:t>
            </a:r>
            <a:r>
              <a:rPr lang="de-DE" dirty="0"/>
              <a:t> </a:t>
            </a:r>
            <a:r>
              <a:rPr lang="de-DE" dirty="0" err="1"/>
              <a:t>pratiques</a:t>
            </a:r>
            <a:r>
              <a:rPr lang="de-DE" dirty="0"/>
              <a:t> </a:t>
            </a:r>
            <a:r>
              <a:rPr lang="de-DE" dirty="0" err="1"/>
              <a:t>destinés</a:t>
            </a:r>
            <a:r>
              <a:rPr lang="de-DE" dirty="0"/>
              <a:t> à </a:t>
            </a:r>
            <a:r>
              <a:rPr lang="de-DE" dirty="0" err="1"/>
              <a:t>aider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autorités</a:t>
            </a:r>
            <a:r>
              <a:rPr lang="de-DE" dirty="0"/>
              <a:t> </a:t>
            </a:r>
            <a:r>
              <a:rPr lang="de-DE" dirty="0" err="1"/>
              <a:t>publiques</a:t>
            </a:r>
            <a:r>
              <a:rPr lang="de-DE" dirty="0"/>
              <a:t>. Le </a:t>
            </a:r>
            <a:r>
              <a:rPr lang="de-DE" dirty="0" err="1"/>
              <a:t>manuel</a:t>
            </a:r>
            <a:r>
              <a:rPr lang="de-DE" dirty="0"/>
              <a:t> « </a:t>
            </a:r>
            <a:r>
              <a:rPr lang="de-DE" dirty="0" err="1"/>
              <a:t>Buying</a:t>
            </a:r>
            <a:r>
              <a:rPr lang="de-DE" dirty="0"/>
              <a:t> Green ! » </a:t>
            </a:r>
            <a:r>
              <a:rPr lang="de-DE" dirty="0" err="1"/>
              <a:t>explique</a:t>
            </a:r>
            <a:r>
              <a:rPr lang="de-DE" dirty="0"/>
              <a:t> </a:t>
            </a:r>
            <a:r>
              <a:rPr lang="de-DE" dirty="0" err="1"/>
              <a:t>comment</a:t>
            </a:r>
            <a:r>
              <a:rPr lang="de-DE" dirty="0"/>
              <a:t> </a:t>
            </a:r>
            <a:r>
              <a:rPr lang="de-DE" dirty="0" err="1"/>
              <a:t>appliquer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critères</a:t>
            </a:r>
            <a:r>
              <a:rPr lang="de-DE" dirty="0"/>
              <a:t> </a:t>
            </a:r>
            <a:r>
              <a:rPr lang="de-DE" dirty="0" err="1"/>
              <a:t>environnementaux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le </a:t>
            </a:r>
            <a:r>
              <a:rPr lang="de-DE" dirty="0" err="1"/>
              <a:t>cadre</a:t>
            </a:r>
            <a:r>
              <a:rPr lang="de-DE" dirty="0"/>
              <a:t> de la </a:t>
            </a:r>
            <a:r>
              <a:rPr lang="de-DE" dirty="0" err="1"/>
              <a:t>législation</a:t>
            </a:r>
            <a:r>
              <a:rPr lang="de-DE" dirty="0"/>
              <a:t> </a:t>
            </a:r>
            <a:r>
              <a:rPr lang="de-DE" dirty="0" err="1"/>
              <a:t>européenne</a:t>
            </a:r>
            <a:r>
              <a:rPr lang="de-DE" dirty="0"/>
              <a:t>. </a:t>
            </a:r>
            <a:endParaRPr dirty="0"/>
          </a:p>
        </p:txBody>
      </p:sp>
      <p:sp>
        <p:nvSpPr>
          <p:cNvPr id="497" name="Google Shape;497;g386aeba7f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86aeba7f74_1_2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Le </a:t>
            </a:r>
            <a:r>
              <a:rPr lang="de-DE" dirty="0" err="1"/>
              <a:t>guide</a:t>
            </a:r>
            <a:r>
              <a:rPr lang="de-DE" dirty="0"/>
              <a:t> « </a:t>
            </a:r>
            <a:r>
              <a:rPr lang="de-DE" dirty="0" err="1"/>
              <a:t>Buying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 » (2021) </a:t>
            </a:r>
            <a:r>
              <a:rPr lang="de-DE" dirty="0" err="1"/>
              <a:t>met</a:t>
            </a:r>
            <a:r>
              <a:rPr lang="de-DE" dirty="0"/>
              <a:t> </a:t>
            </a:r>
            <a:r>
              <a:rPr lang="de-DE" dirty="0" err="1"/>
              <a:t>l'accent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la </a:t>
            </a:r>
            <a:r>
              <a:rPr lang="de-DE" dirty="0" err="1"/>
              <a:t>création</a:t>
            </a:r>
            <a:r>
              <a:rPr lang="de-DE" dirty="0"/>
              <a:t> </a:t>
            </a:r>
            <a:r>
              <a:rPr lang="de-DE" dirty="0" err="1"/>
              <a:t>d'impacts</a:t>
            </a:r>
            <a:r>
              <a:rPr lang="de-DE" dirty="0"/>
              <a:t> </a:t>
            </a:r>
            <a:r>
              <a:rPr lang="de-DE" dirty="0" err="1"/>
              <a:t>sociaux</a:t>
            </a:r>
            <a:r>
              <a:rPr lang="de-DE" dirty="0"/>
              <a:t> </a:t>
            </a:r>
            <a:r>
              <a:rPr lang="de-DE" dirty="0" err="1"/>
              <a:t>positifs</a:t>
            </a:r>
            <a:r>
              <a:rPr lang="de-DE" dirty="0"/>
              <a:t>, </a:t>
            </a:r>
            <a:r>
              <a:rPr lang="de-DE" dirty="0" err="1"/>
              <a:t>tels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l'égalité</a:t>
            </a:r>
            <a:r>
              <a:rPr lang="de-DE" dirty="0"/>
              <a:t> des </a:t>
            </a:r>
            <a:r>
              <a:rPr lang="de-DE" dirty="0" err="1"/>
              <a:t>sexes</a:t>
            </a:r>
            <a:r>
              <a:rPr lang="de-DE" dirty="0"/>
              <a:t> et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opportunités</a:t>
            </a:r>
            <a:r>
              <a:rPr lang="de-DE" dirty="0"/>
              <a:t> </a:t>
            </a:r>
            <a:r>
              <a:rPr lang="de-DE" dirty="0" err="1"/>
              <a:t>d'emploi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travailleurs</a:t>
            </a:r>
            <a:r>
              <a:rPr lang="de-DE" dirty="0"/>
              <a:t> </a:t>
            </a:r>
            <a:r>
              <a:rPr lang="de-DE" dirty="0" err="1"/>
              <a:t>défavorisés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505" name="Google Shape;505;g386aeba7f74_1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86aeba7f74_1_3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Le </a:t>
            </a:r>
            <a:r>
              <a:rPr lang="de-DE" dirty="0" err="1"/>
              <a:t>Pacte</a:t>
            </a:r>
            <a:r>
              <a:rPr lang="de-DE" dirty="0"/>
              <a:t> </a:t>
            </a:r>
            <a:r>
              <a:rPr lang="de-DE" dirty="0" err="1"/>
              <a:t>vert</a:t>
            </a:r>
            <a:r>
              <a:rPr lang="de-DE" dirty="0"/>
              <a:t> </a:t>
            </a:r>
            <a:r>
              <a:rPr lang="de-DE" dirty="0" err="1"/>
              <a:t>vise</a:t>
            </a:r>
            <a:r>
              <a:rPr lang="de-DE" dirty="0"/>
              <a:t> à </a:t>
            </a:r>
            <a:r>
              <a:rPr lang="de-DE" dirty="0" err="1"/>
              <a:t>intégrer</a:t>
            </a:r>
            <a:r>
              <a:rPr lang="de-DE" dirty="0"/>
              <a:t> des </a:t>
            </a:r>
            <a:r>
              <a:rPr lang="de-DE" dirty="0" err="1"/>
              <a:t>critères</a:t>
            </a:r>
            <a:r>
              <a:rPr lang="de-DE" dirty="0"/>
              <a:t> </a:t>
            </a:r>
            <a:r>
              <a:rPr lang="de-DE" dirty="0" err="1"/>
              <a:t>minimaux</a:t>
            </a:r>
            <a:r>
              <a:rPr lang="de-DE" dirty="0"/>
              <a:t> </a:t>
            </a:r>
            <a:r>
              <a:rPr lang="de-DE" dirty="0" err="1"/>
              <a:t>contraignants</a:t>
            </a:r>
            <a:r>
              <a:rPr lang="de-DE" dirty="0"/>
              <a:t> en </a:t>
            </a:r>
            <a:r>
              <a:rPr lang="de-DE" dirty="0" err="1"/>
              <a:t>matière</a:t>
            </a:r>
            <a:r>
              <a:rPr lang="de-DE" dirty="0"/>
              <a:t> de </a:t>
            </a:r>
            <a:r>
              <a:rPr lang="de-DE" dirty="0" err="1"/>
              <a:t>respect</a:t>
            </a:r>
            <a:r>
              <a:rPr lang="de-DE" dirty="0"/>
              <a:t> de </a:t>
            </a:r>
            <a:r>
              <a:rPr lang="de-DE" dirty="0" err="1"/>
              <a:t>l'environnement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la </a:t>
            </a:r>
            <a:r>
              <a:rPr lang="de-DE" dirty="0" err="1"/>
              <a:t>législation</a:t>
            </a:r>
            <a:r>
              <a:rPr lang="de-DE" dirty="0"/>
              <a:t> et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politiques</a:t>
            </a:r>
            <a:r>
              <a:rPr lang="de-DE" dirty="0"/>
              <a:t> de </a:t>
            </a:r>
            <a:r>
              <a:rPr lang="de-DE" dirty="0" err="1"/>
              <a:t>soutien</a:t>
            </a:r>
            <a:r>
              <a:rPr lang="de-DE" dirty="0"/>
              <a:t> de </a:t>
            </a:r>
            <a:r>
              <a:rPr lang="de-DE" dirty="0" err="1"/>
              <a:t>l'Union</a:t>
            </a:r>
            <a:r>
              <a:rPr lang="de-DE" dirty="0"/>
              <a:t> </a:t>
            </a:r>
            <a:r>
              <a:rPr lang="de-DE" dirty="0" err="1"/>
              <a:t>européenne</a:t>
            </a:r>
            <a:r>
              <a:rPr lang="de-DE" dirty="0"/>
              <a:t>. Cela </a:t>
            </a:r>
            <a:r>
              <a:rPr lang="de-DE" dirty="0" err="1"/>
              <a:t>revient</a:t>
            </a:r>
            <a:r>
              <a:rPr lang="de-DE" dirty="0"/>
              <a:t> à </a:t>
            </a:r>
            <a:r>
              <a:rPr lang="de-DE" dirty="0" err="1"/>
              <a:t>établir</a:t>
            </a:r>
            <a:r>
              <a:rPr lang="de-DE" dirty="0"/>
              <a:t> </a:t>
            </a:r>
            <a:r>
              <a:rPr lang="de-DE" dirty="0" err="1"/>
              <a:t>une</a:t>
            </a:r>
            <a:r>
              <a:rPr lang="de-DE" dirty="0"/>
              <a:t> </a:t>
            </a:r>
            <a:r>
              <a:rPr lang="de-DE" dirty="0" err="1"/>
              <a:t>définition</a:t>
            </a:r>
            <a:r>
              <a:rPr lang="de-DE" dirty="0"/>
              <a:t> uniforme des </a:t>
            </a:r>
            <a:r>
              <a:rPr lang="de-DE" dirty="0" err="1"/>
              <a:t>marchés</a:t>
            </a:r>
            <a:r>
              <a:rPr lang="de-DE" dirty="0"/>
              <a:t> </a:t>
            </a:r>
            <a:r>
              <a:rPr lang="de-DE" dirty="0" err="1"/>
              <a:t>publics</a:t>
            </a:r>
            <a:r>
              <a:rPr lang="de-DE" dirty="0"/>
              <a:t> </a:t>
            </a:r>
            <a:r>
              <a:rPr lang="de-DE" dirty="0" err="1"/>
              <a:t>écologiques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</a:t>
            </a:r>
            <a:r>
              <a:rPr lang="de-DE" dirty="0" err="1"/>
              <a:t>tous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États </a:t>
            </a:r>
            <a:r>
              <a:rPr lang="de-DE" dirty="0" err="1"/>
              <a:t>membres</a:t>
            </a:r>
            <a:r>
              <a:rPr lang="de-DE" dirty="0"/>
              <a:t>.</a:t>
            </a:r>
          </a:p>
        </p:txBody>
      </p:sp>
      <p:sp>
        <p:nvSpPr>
          <p:cNvPr id="513" name="Google Shape;513;g386aeba7f74_1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0" name="Google Shape;520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L'UE </a:t>
            </a:r>
            <a:r>
              <a:rPr lang="de-DE" dirty="0" err="1"/>
              <a:t>soutient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marchés</a:t>
            </a:r>
            <a:r>
              <a:rPr lang="de-DE" dirty="0"/>
              <a:t> </a:t>
            </a:r>
            <a:r>
              <a:rPr lang="de-DE" dirty="0" err="1"/>
              <a:t>publics</a:t>
            </a:r>
            <a:r>
              <a:rPr lang="de-DE" dirty="0"/>
              <a:t> </a:t>
            </a:r>
            <a:r>
              <a:rPr lang="de-DE" dirty="0" err="1"/>
              <a:t>écologiques</a:t>
            </a:r>
            <a:r>
              <a:rPr lang="de-DE" dirty="0"/>
              <a:t> (GPP) à travers divers </a:t>
            </a:r>
            <a:r>
              <a:rPr lang="de-DE" dirty="0" err="1"/>
              <a:t>instruments</a:t>
            </a:r>
            <a:r>
              <a:rPr lang="de-DE" dirty="0"/>
              <a:t> : des </a:t>
            </a:r>
            <a:r>
              <a:rPr lang="de-DE" dirty="0" err="1"/>
              <a:t>plans</a:t>
            </a:r>
            <a:r>
              <a:rPr lang="de-DE" dirty="0"/>
              <a:t> </a:t>
            </a:r>
            <a:r>
              <a:rPr lang="de-DE" dirty="0" err="1"/>
              <a:t>d'action</a:t>
            </a:r>
            <a:r>
              <a:rPr lang="de-DE" dirty="0"/>
              <a:t> </a:t>
            </a:r>
            <a:r>
              <a:rPr lang="de-DE" dirty="0" err="1"/>
              <a:t>nationaux</a:t>
            </a:r>
            <a:r>
              <a:rPr lang="de-DE" dirty="0"/>
              <a:t> (</a:t>
            </a:r>
            <a:r>
              <a:rPr lang="de-DE" dirty="0" err="1"/>
              <a:t>dans</a:t>
            </a:r>
            <a:r>
              <a:rPr lang="de-DE" dirty="0"/>
              <a:t> 23 des 27 </a:t>
            </a:r>
            <a:r>
              <a:rPr lang="de-DE" dirty="0" err="1"/>
              <a:t>pays</a:t>
            </a:r>
            <a:r>
              <a:rPr lang="de-DE" dirty="0"/>
              <a:t>), 20 </a:t>
            </a:r>
            <a:r>
              <a:rPr lang="de-DE" dirty="0" err="1"/>
              <a:t>critères</a:t>
            </a:r>
            <a:r>
              <a:rPr lang="de-DE" dirty="0"/>
              <a:t> GPP </a:t>
            </a:r>
            <a:r>
              <a:rPr lang="de-DE" dirty="0" err="1"/>
              <a:t>spécifiques</a:t>
            </a:r>
            <a:r>
              <a:rPr lang="de-DE" dirty="0"/>
              <a:t> de </a:t>
            </a:r>
            <a:r>
              <a:rPr lang="de-DE" dirty="0" err="1"/>
              <a:t>l'UE</a:t>
            </a:r>
            <a:r>
              <a:rPr lang="de-DE" dirty="0"/>
              <a:t>, </a:t>
            </a:r>
            <a:r>
              <a:rPr lang="de-DE" dirty="0" err="1"/>
              <a:t>ainsi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l'objectif</a:t>
            </a:r>
            <a:r>
              <a:rPr lang="de-DE" dirty="0"/>
              <a:t> </a:t>
            </a:r>
            <a:r>
              <a:rPr lang="de-DE" dirty="0" err="1"/>
              <a:t>général</a:t>
            </a:r>
            <a:r>
              <a:rPr lang="de-DE" dirty="0"/>
              <a:t> de rendre 50 % de </a:t>
            </a:r>
            <a:r>
              <a:rPr lang="de-DE" dirty="0" err="1"/>
              <a:t>l'ensemble</a:t>
            </a:r>
            <a:r>
              <a:rPr lang="de-DE" dirty="0"/>
              <a:t> des </a:t>
            </a:r>
            <a:r>
              <a:rPr lang="de-DE" dirty="0" err="1"/>
              <a:t>marchés</a:t>
            </a:r>
            <a:r>
              <a:rPr lang="de-DE" dirty="0"/>
              <a:t> </a:t>
            </a:r>
            <a:r>
              <a:rPr lang="de-DE" dirty="0" err="1"/>
              <a:t>publics</a:t>
            </a:r>
            <a:r>
              <a:rPr lang="de-DE" dirty="0"/>
              <a:t> </a:t>
            </a:r>
            <a:r>
              <a:rPr lang="de-DE" dirty="0" err="1"/>
              <a:t>respectueux</a:t>
            </a:r>
            <a:r>
              <a:rPr lang="de-DE" dirty="0"/>
              <a:t> de </a:t>
            </a:r>
            <a:r>
              <a:rPr lang="de-DE" dirty="0" err="1"/>
              <a:t>l'environnement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525" name="Google Shape;525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86aeba7f74_1_4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Die EU-Kriterien sind nicht willkürlich; sie basieren auf der Ökobilanz (LCA). Sie legen den Anwendungsbereich des Produkts fest, ermitteln die wichtigsten Umweltauswirkungen und sehen Überprüfungssysteme vor, damit Behörden nachweisen können, dass sie nachhaltig einkaufen.</a:t>
            </a:r>
            <a:endParaRPr dirty="0"/>
          </a:p>
        </p:txBody>
      </p:sp>
      <p:sp>
        <p:nvSpPr>
          <p:cNvPr id="560" name="Google Shape;560;g386aeba7f74_1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86aeba7f7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L'UE a </a:t>
            </a:r>
            <a:r>
              <a:rPr lang="de-DE" dirty="0" err="1"/>
              <a:t>défini</a:t>
            </a:r>
            <a:r>
              <a:rPr lang="de-DE" dirty="0"/>
              <a:t> des </a:t>
            </a:r>
            <a:r>
              <a:rPr lang="de-DE" dirty="0" err="1"/>
              <a:t>critères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14 </a:t>
            </a:r>
            <a:r>
              <a:rPr lang="de-DE" dirty="0" err="1"/>
              <a:t>catégories</a:t>
            </a:r>
            <a:r>
              <a:rPr lang="de-DE" dirty="0"/>
              <a:t> </a:t>
            </a:r>
            <a:r>
              <a:rPr lang="de-DE" dirty="0" err="1"/>
              <a:t>spécifiques</a:t>
            </a:r>
            <a:r>
              <a:rPr lang="de-DE" dirty="0"/>
              <a:t>, </a:t>
            </a:r>
            <a:r>
              <a:rPr lang="de-DE" dirty="0" err="1"/>
              <a:t>allant</a:t>
            </a:r>
            <a:r>
              <a:rPr lang="de-DE" dirty="0"/>
              <a:t> des </a:t>
            </a:r>
            <a:r>
              <a:rPr lang="de-DE" dirty="0" err="1"/>
              <a:t>produits</a:t>
            </a:r>
            <a:r>
              <a:rPr lang="de-DE" dirty="0"/>
              <a:t> </a:t>
            </a:r>
            <a:r>
              <a:rPr lang="de-DE" dirty="0" err="1"/>
              <a:t>d'entretien</a:t>
            </a:r>
            <a:r>
              <a:rPr lang="de-DE" dirty="0"/>
              <a:t> et de </a:t>
            </a:r>
            <a:r>
              <a:rPr lang="de-DE" dirty="0" err="1"/>
              <a:t>l'électricité</a:t>
            </a:r>
            <a:r>
              <a:rPr lang="de-DE" dirty="0"/>
              <a:t> </a:t>
            </a:r>
            <a:r>
              <a:rPr lang="de-DE" dirty="0" err="1"/>
              <a:t>aux</a:t>
            </a:r>
            <a:r>
              <a:rPr lang="de-DE" dirty="0"/>
              <a:t> </a:t>
            </a:r>
            <a:r>
              <a:rPr lang="de-DE" dirty="0" err="1"/>
              <a:t>denrées</a:t>
            </a:r>
            <a:r>
              <a:rPr lang="de-DE" dirty="0"/>
              <a:t> </a:t>
            </a:r>
            <a:r>
              <a:rPr lang="de-DE" dirty="0" err="1"/>
              <a:t>alimentaires</a:t>
            </a:r>
            <a:r>
              <a:rPr lang="de-DE" dirty="0"/>
              <a:t>, </a:t>
            </a:r>
            <a:r>
              <a:rPr lang="de-DE" dirty="0" err="1"/>
              <a:t>aux</a:t>
            </a:r>
            <a:r>
              <a:rPr lang="de-DE" dirty="0"/>
              <a:t> </a:t>
            </a:r>
            <a:r>
              <a:rPr lang="de-DE" dirty="0" err="1"/>
              <a:t>transports</a:t>
            </a:r>
            <a:r>
              <a:rPr lang="de-DE" dirty="0"/>
              <a:t> et </a:t>
            </a:r>
            <a:r>
              <a:rPr lang="de-DE" dirty="0" err="1"/>
              <a:t>aux</a:t>
            </a:r>
            <a:r>
              <a:rPr lang="de-DE" dirty="0"/>
              <a:t> </a:t>
            </a:r>
            <a:r>
              <a:rPr lang="de-DE" dirty="0" err="1"/>
              <a:t>centres</a:t>
            </a:r>
            <a:r>
              <a:rPr lang="de-DE" dirty="0"/>
              <a:t> de </a:t>
            </a:r>
            <a:r>
              <a:rPr lang="de-DE" dirty="0" err="1"/>
              <a:t>données</a:t>
            </a:r>
            <a:r>
              <a:rPr lang="de-DE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68" name="Google Shape;568;g386aeba7f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86aeba7f74_0_1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6" name="Google Shape;596;g386aeba7f74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La </a:t>
            </a:r>
            <a:r>
              <a:rPr lang="de-DE" dirty="0" err="1"/>
              <a:t>durabilité</a:t>
            </a:r>
            <a:r>
              <a:rPr lang="de-DE" dirty="0"/>
              <a:t> </a:t>
            </a:r>
            <a:r>
              <a:rPr lang="de-DE" dirty="0" err="1"/>
              <a:t>n'est</a:t>
            </a:r>
            <a:r>
              <a:rPr lang="de-DE" dirty="0"/>
              <a:t> </a:t>
            </a:r>
            <a:r>
              <a:rPr lang="de-DE" dirty="0" err="1"/>
              <a:t>pas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concept</a:t>
            </a:r>
            <a:r>
              <a:rPr lang="de-DE" dirty="0"/>
              <a:t> nouveau ; </a:t>
            </a:r>
            <a:r>
              <a:rPr lang="de-DE" dirty="0" err="1"/>
              <a:t>elle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le </a:t>
            </a:r>
            <a:r>
              <a:rPr lang="de-DE" dirty="0" err="1"/>
              <a:t>fruit</a:t>
            </a:r>
            <a:r>
              <a:rPr lang="de-DE" dirty="0"/>
              <a:t> de </a:t>
            </a:r>
            <a:r>
              <a:rPr lang="de-DE" dirty="0" err="1"/>
              <a:t>plusieurs</a:t>
            </a:r>
            <a:r>
              <a:rPr lang="de-DE" dirty="0"/>
              <a:t> </a:t>
            </a:r>
            <a:r>
              <a:rPr lang="de-DE" dirty="0" err="1"/>
              <a:t>décennies</a:t>
            </a:r>
            <a:r>
              <a:rPr lang="de-DE" dirty="0"/>
              <a:t> de </a:t>
            </a:r>
            <a:r>
              <a:rPr lang="de-DE" dirty="0" err="1"/>
              <a:t>diplomatie</a:t>
            </a:r>
            <a:r>
              <a:rPr lang="de-DE" dirty="0"/>
              <a:t> </a:t>
            </a:r>
            <a:r>
              <a:rPr lang="de-DE" dirty="0" err="1"/>
              <a:t>mondiale</a:t>
            </a:r>
            <a:r>
              <a:rPr lang="de-DE" dirty="0"/>
              <a:t>. La Conférence des </a:t>
            </a:r>
            <a:r>
              <a:rPr lang="de-DE" dirty="0" err="1"/>
              <a:t>Nations</a:t>
            </a:r>
            <a:r>
              <a:rPr lang="de-DE" dirty="0"/>
              <a:t> </a:t>
            </a:r>
            <a:r>
              <a:rPr lang="de-DE" dirty="0" err="1"/>
              <a:t>Unies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</a:t>
            </a:r>
            <a:r>
              <a:rPr lang="de-DE" dirty="0" err="1"/>
              <a:t>l'environnement</a:t>
            </a:r>
            <a:r>
              <a:rPr lang="de-DE" dirty="0"/>
              <a:t> de </a:t>
            </a:r>
            <a:r>
              <a:rPr lang="de-DE" dirty="0" err="1"/>
              <a:t>l'homme</a:t>
            </a:r>
            <a:r>
              <a:rPr lang="de-DE" dirty="0"/>
              <a:t>,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s'est</a:t>
            </a:r>
            <a:r>
              <a:rPr lang="de-DE" dirty="0"/>
              <a:t> </a:t>
            </a:r>
            <a:r>
              <a:rPr lang="de-DE" dirty="0" err="1"/>
              <a:t>tenue</a:t>
            </a:r>
            <a:r>
              <a:rPr lang="de-DE" dirty="0"/>
              <a:t> à Stockholm en 1972, a </a:t>
            </a:r>
            <a:r>
              <a:rPr lang="de-DE" dirty="0" err="1"/>
              <a:t>marqué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tournant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. Il </a:t>
            </a:r>
            <a:r>
              <a:rPr lang="de-DE" dirty="0" err="1"/>
              <a:t>s'agissait</a:t>
            </a:r>
            <a:r>
              <a:rPr lang="de-DE" dirty="0"/>
              <a:t> de la </a:t>
            </a:r>
            <a:r>
              <a:rPr lang="de-DE" dirty="0" err="1"/>
              <a:t>première</a:t>
            </a:r>
            <a:r>
              <a:rPr lang="de-DE" dirty="0"/>
              <a:t> </a:t>
            </a:r>
            <a:r>
              <a:rPr lang="de-DE" dirty="0" err="1"/>
              <a:t>conférence</a:t>
            </a:r>
            <a:r>
              <a:rPr lang="de-DE" dirty="0"/>
              <a:t> </a:t>
            </a:r>
            <a:r>
              <a:rPr lang="de-DE" dirty="0" err="1"/>
              <a:t>mondiale</a:t>
            </a:r>
            <a:r>
              <a:rPr lang="de-DE" dirty="0"/>
              <a:t> à </a:t>
            </a:r>
            <a:r>
              <a:rPr lang="de-DE" dirty="0" err="1"/>
              <a:t>placer</a:t>
            </a:r>
            <a:r>
              <a:rPr lang="de-DE" dirty="0"/>
              <a:t> </a:t>
            </a:r>
            <a:r>
              <a:rPr lang="de-DE" dirty="0" err="1"/>
              <a:t>l'environnement</a:t>
            </a:r>
            <a:r>
              <a:rPr lang="de-DE" dirty="0"/>
              <a:t> au </a:t>
            </a:r>
            <a:r>
              <a:rPr lang="de-DE" dirty="0" err="1"/>
              <a:t>centre</a:t>
            </a:r>
            <a:r>
              <a:rPr lang="de-DE" dirty="0"/>
              <a:t> des </a:t>
            </a:r>
            <a:r>
              <a:rPr lang="de-DE" dirty="0" err="1"/>
              <a:t>débats</a:t>
            </a:r>
            <a:r>
              <a:rPr lang="de-DE" dirty="0"/>
              <a:t>. Elle a </a:t>
            </a:r>
            <a:r>
              <a:rPr lang="de-DE" dirty="0" err="1"/>
              <a:t>donné</a:t>
            </a:r>
            <a:r>
              <a:rPr lang="de-DE" dirty="0"/>
              <a:t> </a:t>
            </a:r>
            <a:r>
              <a:rPr lang="de-DE" dirty="0" err="1"/>
              <a:t>lieu</a:t>
            </a:r>
            <a:r>
              <a:rPr lang="de-DE" dirty="0"/>
              <a:t> à la </a:t>
            </a:r>
            <a:r>
              <a:rPr lang="de-DE" dirty="0" err="1"/>
              <a:t>Déclaration</a:t>
            </a:r>
            <a:r>
              <a:rPr lang="de-DE" dirty="0"/>
              <a:t> de Stockholm et à la </a:t>
            </a:r>
            <a:r>
              <a:rPr lang="de-DE" dirty="0" err="1"/>
              <a:t>création</a:t>
            </a:r>
            <a:r>
              <a:rPr lang="de-DE" dirty="0"/>
              <a:t> du Programme des </a:t>
            </a:r>
            <a:r>
              <a:rPr lang="de-DE" dirty="0" err="1"/>
              <a:t>Nations</a:t>
            </a:r>
            <a:r>
              <a:rPr lang="de-DE" dirty="0"/>
              <a:t> </a:t>
            </a:r>
            <a:r>
              <a:rPr lang="de-DE" dirty="0" err="1"/>
              <a:t>Unies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l'environnement</a:t>
            </a:r>
            <a:r>
              <a:rPr lang="de-DE" dirty="0"/>
              <a:t> (PNUE), la </a:t>
            </a:r>
            <a:r>
              <a:rPr lang="de-DE" dirty="0" err="1"/>
              <a:t>principale</a:t>
            </a:r>
            <a:r>
              <a:rPr lang="de-DE" dirty="0"/>
              <a:t> </a:t>
            </a:r>
            <a:r>
              <a:rPr lang="de-DE" dirty="0" err="1"/>
              <a:t>instance</a:t>
            </a:r>
            <a:r>
              <a:rPr lang="de-DE" dirty="0"/>
              <a:t> </a:t>
            </a:r>
            <a:r>
              <a:rPr lang="de-DE" dirty="0" err="1"/>
              <a:t>mondiale</a:t>
            </a:r>
            <a:r>
              <a:rPr lang="de-DE" dirty="0"/>
              <a:t> en </a:t>
            </a:r>
            <a:r>
              <a:rPr lang="de-DE" dirty="0" err="1"/>
              <a:t>matière</a:t>
            </a:r>
            <a:r>
              <a:rPr lang="de-DE" dirty="0"/>
              <a:t> </a:t>
            </a:r>
            <a:r>
              <a:rPr lang="de-DE" dirty="0" err="1"/>
              <a:t>d'environnement</a:t>
            </a:r>
            <a:r>
              <a:rPr lang="de-DE" dirty="0"/>
              <a:t>.</a:t>
            </a:r>
          </a:p>
        </p:txBody>
      </p:sp>
      <p:sp>
        <p:nvSpPr>
          <p:cNvPr id="132" name="Google Shape;13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>
          <a:extLst>
            <a:ext uri="{FF2B5EF4-FFF2-40B4-BE49-F238E27FC236}">
              <a16:creationId xmlns:a16="http://schemas.microsoft.com/office/drawing/2014/main" id="{C3FD009A-3BA3-DED9-D2DC-4018CD9D7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86aeba7f74_0_156:notes">
            <a:extLst>
              <a:ext uri="{FF2B5EF4-FFF2-40B4-BE49-F238E27FC236}">
                <a16:creationId xmlns:a16="http://schemas.microsoft.com/office/drawing/2014/main" id="{856A0887-E684-6044-CAA2-5CAA9CCFB9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6" name="Google Shape;596;g386aeba7f74_0_156:notes">
            <a:extLst>
              <a:ext uri="{FF2B5EF4-FFF2-40B4-BE49-F238E27FC236}">
                <a16:creationId xmlns:a16="http://schemas.microsoft.com/office/drawing/2014/main" id="{3919F0EA-EAA5-5CBF-74F9-C59D79DEC7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63441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4" name="Google Shape;6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9" name="Google Shape;629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5" name="Google Shape;64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6" name="Google Shape;64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p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5" name="Google Shape;655;p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La </a:t>
            </a:r>
            <a:r>
              <a:rPr lang="de-DE" dirty="0" err="1"/>
              <a:t>même</a:t>
            </a:r>
            <a:r>
              <a:rPr lang="de-DE" dirty="0"/>
              <a:t> </a:t>
            </a:r>
            <a:r>
              <a:rPr lang="de-DE" dirty="0" err="1"/>
              <a:t>année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la </a:t>
            </a:r>
            <a:r>
              <a:rPr lang="de-DE" dirty="0" err="1"/>
              <a:t>conférence</a:t>
            </a:r>
            <a:r>
              <a:rPr lang="de-DE" dirty="0"/>
              <a:t> de Stockholm, le Club de Rome a </a:t>
            </a:r>
            <a:r>
              <a:rPr lang="de-DE" dirty="0" err="1"/>
              <a:t>publié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rapport</a:t>
            </a:r>
            <a:r>
              <a:rPr lang="de-DE" dirty="0"/>
              <a:t> </a:t>
            </a:r>
            <a:r>
              <a:rPr lang="de-DE" dirty="0" err="1"/>
              <a:t>novateur</a:t>
            </a:r>
            <a:r>
              <a:rPr lang="de-DE" dirty="0"/>
              <a:t> </a:t>
            </a:r>
            <a:r>
              <a:rPr lang="de-DE" dirty="0" err="1"/>
              <a:t>intitulé</a:t>
            </a:r>
            <a:r>
              <a:rPr lang="de-DE" dirty="0"/>
              <a:t> «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limites</a:t>
            </a:r>
            <a:r>
              <a:rPr lang="de-DE" dirty="0"/>
              <a:t> de la </a:t>
            </a:r>
            <a:r>
              <a:rPr lang="de-DE" dirty="0" err="1"/>
              <a:t>croissance</a:t>
            </a:r>
            <a:r>
              <a:rPr lang="de-DE" dirty="0"/>
              <a:t> ». À </a:t>
            </a:r>
            <a:r>
              <a:rPr lang="de-DE" dirty="0" err="1"/>
              <a:t>l'aide</a:t>
            </a:r>
            <a:r>
              <a:rPr lang="de-DE" dirty="0"/>
              <a:t> de </a:t>
            </a:r>
            <a:r>
              <a:rPr lang="de-DE" dirty="0" err="1"/>
              <a:t>modèles</a:t>
            </a:r>
            <a:r>
              <a:rPr lang="de-DE" dirty="0"/>
              <a:t> </a:t>
            </a:r>
            <a:r>
              <a:rPr lang="de-DE" dirty="0" err="1"/>
              <a:t>informatiques</a:t>
            </a:r>
            <a:r>
              <a:rPr lang="de-DE" dirty="0"/>
              <a:t> du MIT,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chercheurs</a:t>
            </a:r>
            <a:r>
              <a:rPr lang="de-DE" dirty="0"/>
              <a:t> </a:t>
            </a:r>
            <a:r>
              <a:rPr lang="de-DE" dirty="0" err="1"/>
              <a:t>ont</a:t>
            </a:r>
            <a:r>
              <a:rPr lang="de-DE" dirty="0"/>
              <a:t> </a:t>
            </a:r>
            <a:r>
              <a:rPr lang="de-DE" dirty="0" err="1"/>
              <a:t>averti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ressources</a:t>
            </a:r>
            <a:r>
              <a:rPr lang="de-DE" dirty="0"/>
              <a:t> de la Terre </a:t>
            </a:r>
            <a:r>
              <a:rPr lang="de-DE" dirty="0" err="1"/>
              <a:t>seraient</a:t>
            </a:r>
            <a:r>
              <a:rPr lang="de-DE" dirty="0"/>
              <a:t> </a:t>
            </a:r>
            <a:r>
              <a:rPr lang="de-DE" dirty="0" err="1"/>
              <a:t>épuisées</a:t>
            </a:r>
            <a:r>
              <a:rPr lang="de-DE" dirty="0"/>
              <a:t> </a:t>
            </a:r>
            <a:r>
              <a:rPr lang="de-DE" dirty="0" err="1"/>
              <a:t>d'ici</a:t>
            </a:r>
            <a:r>
              <a:rPr lang="de-DE" dirty="0"/>
              <a:t> la fin du </a:t>
            </a:r>
            <a:r>
              <a:rPr lang="de-DE" dirty="0" err="1"/>
              <a:t>XXIe</a:t>
            </a:r>
            <a:r>
              <a:rPr lang="de-DE" dirty="0"/>
              <a:t> </a:t>
            </a:r>
            <a:r>
              <a:rPr lang="de-DE" dirty="0" err="1"/>
              <a:t>siècle</a:t>
            </a:r>
            <a:r>
              <a:rPr lang="de-DE" dirty="0"/>
              <a:t> si la </a:t>
            </a:r>
            <a:r>
              <a:rPr lang="de-DE" dirty="0" err="1"/>
              <a:t>croissance</a:t>
            </a:r>
            <a:r>
              <a:rPr lang="de-DE" dirty="0"/>
              <a:t> </a:t>
            </a:r>
            <a:r>
              <a:rPr lang="de-DE" dirty="0" err="1"/>
              <a:t>démographique</a:t>
            </a:r>
            <a:r>
              <a:rPr lang="de-DE" dirty="0"/>
              <a:t> et la </a:t>
            </a:r>
            <a:r>
              <a:rPr lang="de-DE" dirty="0" err="1"/>
              <a:t>consommation</a:t>
            </a:r>
            <a:r>
              <a:rPr lang="de-DE" dirty="0"/>
              <a:t> des </a:t>
            </a:r>
            <a:r>
              <a:rPr lang="de-DE" dirty="0" err="1"/>
              <a:t>ressources</a:t>
            </a:r>
            <a:r>
              <a:rPr lang="de-DE" dirty="0"/>
              <a:t> se </a:t>
            </a:r>
            <a:r>
              <a:rPr lang="de-DE" dirty="0" err="1"/>
              <a:t>poursuivaient</a:t>
            </a:r>
            <a:r>
              <a:rPr lang="de-DE" dirty="0"/>
              <a:t> au </a:t>
            </a:r>
            <a:r>
              <a:rPr lang="de-DE" dirty="0" err="1"/>
              <a:t>rythme</a:t>
            </a:r>
            <a:r>
              <a:rPr lang="de-DE" dirty="0"/>
              <a:t> </a:t>
            </a:r>
            <a:r>
              <a:rPr lang="de-DE" dirty="0" err="1"/>
              <a:t>actuel</a:t>
            </a:r>
            <a:r>
              <a:rPr lang="de-DE" dirty="0"/>
              <a:t>. Ce </a:t>
            </a:r>
            <a:r>
              <a:rPr lang="de-DE" dirty="0" err="1"/>
              <a:t>rapport</a:t>
            </a:r>
            <a:r>
              <a:rPr lang="de-DE" dirty="0"/>
              <a:t> a </a:t>
            </a:r>
            <a:r>
              <a:rPr lang="de-DE" dirty="0" err="1"/>
              <a:t>été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« </a:t>
            </a:r>
            <a:r>
              <a:rPr lang="de-DE" dirty="0" err="1"/>
              <a:t>signal</a:t>
            </a:r>
            <a:r>
              <a:rPr lang="de-DE" dirty="0"/>
              <a:t> </a:t>
            </a:r>
            <a:r>
              <a:rPr lang="de-DE" dirty="0" err="1"/>
              <a:t>d'alarme</a:t>
            </a:r>
            <a:r>
              <a:rPr lang="de-DE" dirty="0"/>
              <a:t> » </a:t>
            </a:r>
            <a:r>
              <a:rPr lang="de-DE" dirty="0" err="1"/>
              <a:t>appelant</a:t>
            </a:r>
            <a:r>
              <a:rPr lang="de-DE" dirty="0"/>
              <a:t> à </a:t>
            </a:r>
            <a:r>
              <a:rPr lang="de-DE" dirty="0" err="1"/>
              <a:t>une</a:t>
            </a:r>
            <a:r>
              <a:rPr lang="de-DE" dirty="0"/>
              <a:t> </a:t>
            </a:r>
            <a:r>
              <a:rPr lang="de-DE" dirty="0" err="1"/>
              <a:t>gestion</a:t>
            </a:r>
            <a:r>
              <a:rPr lang="de-DE" dirty="0"/>
              <a:t> responsable des </a:t>
            </a:r>
            <a:r>
              <a:rPr lang="de-DE" dirty="0" err="1"/>
              <a:t>ressources</a:t>
            </a:r>
            <a:r>
              <a:rPr lang="de-DE" dirty="0"/>
              <a:t> </a:t>
            </a:r>
            <a:r>
              <a:rPr lang="de-DE" dirty="0" err="1"/>
              <a:t>afin</a:t>
            </a:r>
            <a:r>
              <a:rPr lang="de-DE" dirty="0"/>
              <a:t> </a:t>
            </a:r>
            <a:r>
              <a:rPr lang="de-DE" dirty="0" err="1"/>
              <a:t>d'éviter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effondrement</a:t>
            </a:r>
            <a:r>
              <a:rPr lang="de-DE" dirty="0"/>
              <a:t> </a:t>
            </a:r>
            <a:r>
              <a:rPr lang="de-DE" dirty="0" err="1"/>
              <a:t>économique</a:t>
            </a:r>
            <a:r>
              <a:rPr lang="de-DE" dirty="0"/>
              <a:t> et </a:t>
            </a:r>
            <a:r>
              <a:rPr lang="de-DE" dirty="0" err="1"/>
              <a:t>écologique</a:t>
            </a:r>
            <a:r>
              <a:rPr lang="de-DE" dirty="0"/>
              <a:t> total.</a:t>
            </a:r>
          </a:p>
        </p:txBody>
      </p:sp>
      <p:sp>
        <p:nvSpPr>
          <p:cNvPr id="154" name="Google Shape;154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Quinze ans plus </a:t>
            </a:r>
            <a:r>
              <a:rPr lang="de-DE" dirty="0" err="1"/>
              <a:t>tard</a:t>
            </a:r>
            <a:r>
              <a:rPr lang="de-DE" dirty="0"/>
              <a:t>, le </a:t>
            </a:r>
            <a:r>
              <a:rPr lang="de-DE" dirty="0" err="1"/>
              <a:t>rapport</a:t>
            </a:r>
            <a:r>
              <a:rPr lang="de-DE" dirty="0"/>
              <a:t> Brundtland (</a:t>
            </a:r>
            <a:r>
              <a:rPr lang="de-DE" dirty="0" err="1"/>
              <a:t>intitulé</a:t>
            </a:r>
            <a:r>
              <a:rPr lang="de-DE" dirty="0"/>
              <a:t> </a:t>
            </a:r>
            <a:r>
              <a:rPr lang="de-DE" dirty="0" err="1"/>
              <a:t>officiellement</a:t>
            </a:r>
            <a:r>
              <a:rPr lang="de-DE" dirty="0"/>
              <a:t> « Notre </a:t>
            </a:r>
            <a:r>
              <a:rPr lang="de-DE" dirty="0" err="1"/>
              <a:t>avenir</a:t>
            </a:r>
            <a:r>
              <a:rPr lang="de-DE" dirty="0"/>
              <a:t> à </a:t>
            </a:r>
            <a:r>
              <a:rPr lang="de-DE" dirty="0" err="1"/>
              <a:t>tous</a:t>
            </a:r>
            <a:r>
              <a:rPr lang="de-DE" dirty="0"/>
              <a:t> ») a </a:t>
            </a:r>
            <a:r>
              <a:rPr lang="de-DE" dirty="0" err="1"/>
              <a:t>donné</a:t>
            </a:r>
            <a:r>
              <a:rPr lang="de-DE" dirty="0"/>
              <a:t> la </a:t>
            </a:r>
            <a:r>
              <a:rPr lang="de-DE" dirty="0" err="1"/>
              <a:t>définition</a:t>
            </a:r>
            <a:r>
              <a:rPr lang="de-DE" dirty="0"/>
              <a:t> la plus </a:t>
            </a:r>
            <a:r>
              <a:rPr lang="de-DE" dirty="0" err="1"/>
              <a:t>connue</a:t>
            </a:r>
            <a:r>
              <a:rPr lang="de-DE" dirty="0"/>
              <a:t> du </a:t>
            </a:r>
            <a:r>
              <a:rPr lang="de-DE" dirty="0" err="1"/>
              <a:t>développement</a:t>
            </a:r>
            <a:r>
              <a:rPr lang="de-DE" dirty="0"/>
              <a:t> durable : «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processus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permet</a:t>
            </a:r>
            <a:r>
              <a:rPr lang="de-DE" dirty="0"/>
              <a:t> de </a:t>
            </a:r>
            <a:r>
              <a:rPr lang="de-DE" dirty="0" err="1"/>
              <a:t>répondre</a:t>
            </a:r>
            <a:r>
              <a:rPr lang="de-DE" dirty="0"/>
              <a:t> </a:t>
            </a:r>
            <a:r>
              <a:rPr lang="de-DE" dirty="0" err="1"/>
              <a:t>aux</a:t>
            </a:r>
            <a:r>
              <a:rPr lang="de-DE" dirty="0"/>
              <a:t> </a:t>
            </a:r>
            <a:r>
              <a:rPr lang="de-DE" dirty="0" err="1"/>
              <a:t>besoins</a:t>
            </a:r>
            <a:r>
              <a:rPr lang="de-DE" dirty="0"/>
              <a:t> de la </a:t>
            </a:r>
            <a:r>
              <a:rPr lang="de-DE" dirty="0" err="1"/>
              <a:t>génération</a:t>
            </a:r>
            <a:r>
              <a:rPr lang="de-DE" dirty="0"/>
              <a:t> </a:t>
            </a:r>
            <a:r>
              <a:rPr lang="de-DE" dirty="0" err="1"/>
              <a:t>actuelle</a:t>
            </a:r>
            <a:r>
              <a:rPr lang="de-DE" dirty="0"/>
              <a:t> </a:t>
            </a:r>
            <a:r>
              <a:rPr lang="de-DE" dirty="0" err="1"/>
              <a:t>sans</a:t>
            </a:r>
            <a:r>
              <a:rPr lang="de-DE" dirty="0"/>
              <a:t> </a:t>
            </a:r>
            <a:r>
              <a:rPr lang="de-DE" dirty="0" err="1"/>
              <a:t>compromettre</a:t>
            </a:r>
            <a:r>
              <a:rPr lang="de-DE" dirty="0"/>
              <a:t> la </a:t>
            </a:r>
            <a:r>
              <a:rPr lang="de-DE" dirty="0" err="1"/>
              <a:t>capacité</a:t>
            </a:r>
            <a:r>
              <a:rPr lang="de-DE" dirty="0"/>
              <a:t> des </a:t>
            </a:r>
            <a:r>
              <a:rPr lang="de-DE" dirty="0" err="1"/>
              <a:t>générations</a:t>
            </a:r>
            <a:r>
              <a:rPr lang="de-DE" dirty="0"/>
              <a:t> </a:t>
            </a:r>
            <a:r>
              <a:rPr lang="de-DE" dirty="0" err="1"/>
              <a:t>futures</a:t>
            </a:r>
            <a:r>
              <a:rPr lang="de-DE" dirty="0"/>
              <a:t> à </a:t>
            </a:r>
            <a:r>
              <a:rPr lang="de-DE" dirty="0" err="1"/>
              <a:t>répondre</a:t>
            </a:r>
            <a:r>
              <a:rPr lang="de-DE" dirty="0"/>
              <a:t> à </a:t>
            </a:r>
            <a:r>
              <a:rPr lang="de-DE" dirty="0" err="1"/>
              <a:t>leurs</a:t>
            </a:r>
            <a:r>
              <a:rPr lang="de-DE" dirty="0"/>
              <a:t> propres </a:t>
            </a:r>
            <a:r>
              <a:rPr lang="de-DE" dirty="0" err="1"/>
              <a:t>besoins</a:t>
            </a:r>
            <a:r>
              <a:rPr lang="de-DE" dirty="0"/>
              <a:t> ». Ce </a:t>
            </a:r>
            <a:r>
              <a:rPr lang="de-DE" dirty="0" err="1"/>
              <a:t>concept</a:t>
            </a:r>
            <a:r>
              <a:rPr lang="de-DE" dirty="0"/>
              <a:t> </a:t>
            </a:r>
            <a:r>
              <a:rPr lang="de-DE" dirty="0" err="1"/>
              <a:t>revêt</a:t>
            </a:r>
            <a:r>
              <a:rPr lang="de-DE" dirty="0"/>
              <a:t> </a:t>
            </a:r>
            <a:r>
              <a:rPr lang="de-DE" dirty="0" err="1"/>
              <a:t>une</a:t>
            </a:r>
            <a:r>
              <a:rPr lang="de-DE" dirty="0"/>
              <a:t> </a:t>
            </a:r>
            <a:r>
              <a:rPr lang="de-DE" dirty="0" err="1"/>
              <a:t>importance</a:t>
            </a:r>
            <a:r>
              <a:rPr lang="de-DE" dirty="0"/>
              <a:t> </a:t>
            </a:r>
            <a:r>
              <a:rPr lang="de-DE" dirty="0" err="1"/>
              <a:t>cruciale</a:t>
            </a:r>
            <a:r>
              <a:rPr lang="de-DE" dirty="0"/>
              <a:t>, </a:t>
            </a:r>
            <a:r>
              <a:rPr lang="de-DE" dirty="0" err="1"/>
              <a:t>car</a:t>
            </a:r>
            <a:r>
              <a:rPr lang="de-DE" dirty="0"/>
              <a:t> il </a:t>
            </a:r>
            <a:r>
              <a:rPr lang="de-DE" dirty="0" err="1"/>
              <a:t>introduit</a:t>
            </a:r>
            <a:r>
              <a:rPr lang="de-DE" dirty="0"/>
              <a:t> la </a:t>
            </a:r>
            <a:r>
              <a:rPr lang="de-DE" dirty="0" err="1"/>
              <a:t>notion</a:t>
            </a:r>
            <a:r>
              <a:rPr lang="de-DE" dirty="0"/>
              <a:t> </a:t>
            </a:r>
            <a:r>
              <a:rPr lang="de-DE" dirty="0" err="1"/>
              <a:t>d’équité</a:t>
            </a:r>
            <a:r>
              <a:rPr lang="de-DE" dirty="0"/>
              <a:t> </a:t>
            </a:r>
            <a:r>
              <a:rPr lang="de-DE" dirty="0" err="1"/>
              <a:t>intergénérationnelle</a:t>
            </a:r>
            <a:r>
              <a:rPr lang="de-DE" dirty="0"/>
              <a:t>, </a:t>
            </a:r>
            <a:r>
              <a:rPr lang="de-DE" dirty="0" err="1"/>
              <a:t>ce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signifie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nous</a:t>
            </a:r>
            <a:r>
              <a:rPr lang="de-DE" dirty="0"/>
              <a:t> </a:t>
            </a:r>
            <a:r>
              <a:rPr lang="de-DE" dirty="0" err="1"/>
              <a:t>devons</a:t>
            </a:r>
            <a:r>
              <a:rPr lang="de-DE" dirty="0"/>
              <a:t> </a:t>
            </a:r>
            <a:r>
              <a:rPr lang="de-DE" dirty="0" err="1"/>
              <a:t>vivre</a:t>
            </a:r>
            <a:r>
              <a:rPr lang="de-DE" dirty="0"/>
              <a:t> de </a:t>
            </a:r>
            <a:r>
              <a:rPr lang="de-DE" dirty="0" err="1"/>
              <a:t>manière</a:t>
            </a:r>
            <a:r>
              <a:rPr lang="de-DE" dirty="0"/>
              <a:t> à ne rien « </a:t>
            </a:r>
            <a:r>
              <a:rPr lang="de-DE" dirty="0" err="1"/>
              <a:t>priver</a:t>
            </a:r>
            <a:r>
              <a:rPr lang="de-DE" dirty="0"/>
              <a:t> » </a:t>
            </a:r>
            <a:r>
              <a:rPr lang="de-DE" dirty="0" err="1"/>
              <a:t>l’avenir</a:t>
            </a:r>
            <a:r>
              <a:rPr lang="de-DE" dirty="0"/>
              <a:t>.</a:t>
            </a:r>
          </a:p>
        </p:txBody>
      </p:sp>
      <p:sp>
        <p:nvSpPr>
          <p:cNvPr id="163" name="Google Shape;16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8" name="Google Shape;188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1">
  <p:cSld name="Titel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 rot="10800000">
            <a:off x="332000" y="4831776"/>
            <a:ext cx="4356925" cy="4052448"/>
          </a:xfrm>
          <a:prstGeom prst="pie">
            <a:avLst>
              <a:gd name="adj1" fmla="val 0"/>
              <a:gd name="adj2" fmla="val 10801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7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7"/>
          <p:cNvSpPr/>
          <p:nvPr/>
        </p:nvSpPr>
        <p:spPr>
          <a:xfrm rot="10800000">
            <a:off x="-1304496" y="5613097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/>
          <p:nvPr/>
        </p:nvSpPr>
        <p:spPr>
          <a:xfrm rot="-5400000">
            <a:off x="-1055890" y="818688"/>
            <a:ext cx="2127278" cy="21272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>
  <p:cSld name="Titel 3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594360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2" name="Google Shape;92;p20"/>
          <p:cNvCxnSpPr/>
          <p:nvPr/>
        </p:nvCxnSpPr>
        <p:spPr>
          <a:xfrm>
            <a:off x="594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" name="Google Shape;93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0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8" name="Google Shape;98;p22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22"/>
          <p:cNvSpPr txBox="1">
            <a:spLocks noGrp="1"/>
          </p:cNvSpPr>
          <p:nvPr>
            <p:ph type="body" idx="1"/>
          </p:nvPr>
        </p:nvSpPr>
        <p:spPr>
          <a:xfrm>
            <a:off x="6309905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/>
          <p:nvPr/>
        </p:nvSpPr>
        <p:spPr>
          <a:xfrm rot="-5400000">
            <a:off x="-1994302" y="2784058"/>
            <a:ext cx="3988604" cy="4143593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2"/>
          <p:cNvSpPr/>
          <p:nvPr/>
        </p:nvSpPr>
        <p:spPr>
          <a:xfrm rot="10800000">
            <a:off x="1657654" y="5606713"/>
            <a:ext cx="2376839" cy="2502573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2"/>
          <p:cNvSpPr/>
          <p:nvPr/>
        </p:nvSpPr>
        <p:spPr>
          <a:xfrm rot="-8153822">
            <a:off x="691437" y="2439793"/>
            <a:ext cx="1375053" cy="140689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2">
  <p:cSld name="Titel 2"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6299835" y="456860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6" name="Google Shape;106;p21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7" name="Google Shape;107;p21"/>
          <p:cNvSpPr>
            <a:spLocks noGrp="1"/>
          </p:cNvSpPr>
          <p:nvPr>
            <p:ph type="pic" idx="2"/>
          </p:nvPr>
        </p:nvSpPr>
        <p:spPr>
          <a:xfrm>
            <a:off x="0" y="-11113"/>
            <a:ext cx="5628068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0" name="Google Shape;110;p29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" name="Google Shape;27;p18"/>
          <p:cNvCxnSpPr/>
          <p:nvPr/>
        </p:nvCxnSpPr>
        <p:spPr>
          <a:xfrm>
            <a:off x="594360" y="214884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>
  <p:cSld name="Tabelle 2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8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4" name="Google Shape;34;p28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>
  <p:cSld name="Titelinhalt und Bild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8" name="Google Shape;38;p25"/>
          <p:cNvCxnSpPr/>
          <p:nvPr/>
        </p:nvCxnSpPr>
        <p:spPr>
          <a:xfrm>
            <a:off x="594360" y="299745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39;p25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40" name="Google Shape;40;p2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>
  <p:cSld name="Titel und Inhalt 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4" name="Google Shape;44;p24"/>
          <p:cNvCxnSpPr/>
          <p:nvPr/>
        </p:nvCxnSpPr>
        <p:spPr>
          <a:xfrm>
            <a:off x="6347460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45;p24"/>
          <p:cNvSpPr txBox="1">
            <a:spLocks noGrp="1"/>
          </p:cNvSpPr>
          <p:nvPr>
            <p:ph type="body" idx="1"/>
          </p:nvPr>
        </p:nvSpPr>
        <p:spPr>
          <a:xfrm>
            <a:off x="603885" y="457201"/>
            <a:ext cx="5198269" cy="23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lphaLcPeriod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arenR"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None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2"/>
          </p:nvPr>
        </p:nvSpPr>
        <p:spPr>
          <a:xfrm>
            <a:off x="594360" y="2810595"/>
            <a:ext cx="5198269" cy="331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/>
          <p:nvPr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4"/>
          <p:cNvSpPr/>
          <p:nvPr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4"/>
          <p:cNvSpPr/>
          <p:nvPr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>
  <p:cSld name="Titel und zwei Inhalte 2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1"/>
          </p:nvPr>
        </p:nvSpPr>
        <p:spPr>
          <a:xfrm>
            <a:off x="594360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2"/>
          </p:nvPr>
        </p:nvSpPr>
        <p:spPr>
          <a:xfrm>
            <a:off x="5881898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8" name="Google Shape;58;p23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" name="Google Shape;59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>
  <p:cSld name="Titelinhalt und Tabelle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4" name="Google Shape;64;p26"/>
          <p:cNvCxnSpPr/>
          <p:nvPr/>
        </p:nvCxnSpPr>
        <p:spPr>
          <a:xfrm>
            <a:off x="3670935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5" name="Google Shape;65;p26"/>
          <p:cNvSpPr txBox="1">
            <a:spLocks noGrp="1"/>
          </p:cNvSpPr>
          <p:nvPr>
            <p:ph type="body" idx="1"/>
          </p:nvPr>
        </p:nvSpPr>
        <p:spPr>
          <a:xfrm>
            <a:off x="603885" y="584005"/>
            <a:ext cx="282511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body" idx="2"/>
          </p:nvPr>
        </p:nvSpPr>
        <p:spPr>
          <a:xfrm>
            <a:off x="3670934" y="584005"/>
            <a:ext cx="792670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26"/>
          <p:cNvGrpSpPr/>
          <p:nvPr/>
        </p:nvGrpSpPr>
        <p:grpSpPr>
          <a:xfrm rot="-5400000">
            <a:off x="-1340601" y="4196010"/>
            <a:ext cx="3053166" cy="2270813"/>
            <a:chOff x="4881398" y="2159825"/>
            <a:chExt cx="3881604" cy="2778984"/>
          </a:xfrm>
        </p:grpSpPr>
        <p:sp>
          <p:nvSpPr>
            <p:cNvPr id="70" name="Google Shape;70;p26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6"/>
            <p:cNvSpPr/>
            <p:nvPr/>
          </p:nvSpPr>
          <p:spPr>
            <a:xfrm>
              <a:off x="4881398" y="2622831"/>
              <a:ext cx="1393345" cy="1412178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6"/>
            <p:cNvSpPr/>
            <p:nvPr/>
          </p:nvSpPr>
          <p:spPr>
            <a:xfrm>
              <a:off x="5871703" y="4132729"/>
              <a:ext cx="806080" cy="8060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5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5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8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8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">
  <p:cSld name="Titel und zwei Inhalte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27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27"/>
          <p:cNvSpPr txBox="1">
            <a:spLocks noGrp="1"/>
          </p:cNvSpPr>
          <p:nvPr>
            <p:ph type="body" idx="1"/>
          </p:nvPr>
        </p:nvSpPr>
        <p:spPr>
          <a:xfrm>
            <a:off x="595523" y="2676525"/>
            <a:ext cx="574675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body" idx="2"/>
          </p:nvPr>
        </p:nvSpPr>
        <p:spPr>
          <a:xfrm>
            <a:off x="7620000" y="2676525"/>
            <a:ext cx="394716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6" name="Google Shape;86;p27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7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7"/>
          <p:cNvSpPr/>
          <p:nvPr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4" name="Google Shape;14;p16" descr="Logo ProCur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dgs.un.org/frameworks/parisagreeme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s://sdgs.un.org/2030agenda" TargetMode="External"/><Relationship Id="rId13" Type="http://schemas.openxmlformats.org/officeDocument/2006/relationships/hyperlink" Target="https://procuraplus.org/fileadmin/user_upload/ManualProcura_online_version_new_logo.pdf" TargetMode="External"/><Relationship Id="rId3" Type="http://schemas.openxmlformats.org/officeDocument/2006/relationships/hyperlink" Target="https://www.are.admin.ch/are/en/home/media/publications/sustainable-development/brundtland-report.html" TargetMode="External"/><Relationship Id="rId7" Type="http://schemas.openxmlformats.org/officeDocument/2006/relationships/hyperlink" Target="https://asvis.it/goal-e-target-obiettivi-e-traguardi-per-il-2030/" TargetMode="External"/><Relationship Id="rId12" Type="http://schemas.openxmlformats.org/officeDocument/2006/relationships/hyperlink" Target="https://thedocs.worldbank.org/en/doc/e77a9257967cac8b62484c7e8c974e70-0290012024/original/WB-SUSTAINABLE-PROCUREMENT-16574-CH1.pdf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unric.org/it/che-cosa-sono-i-cambiamenti-climatici/" TargetMode="External"/><Relationship Id="rId11" Type="http://schemas.openxmlformats.org/officeDocument/2006/relationships/hyperlink" Target="https://gpp.mase.gov.it/Struttura-dei-CAM" TargetMode="External"/><Relationship Id="rId5" Type="http://schemas.openxmlformats.org/officeDocument/2006/relationships/hyperlink" Target="https://www.un.org/en/conferences/environment/stockholm1972" TargetMode="External"/><Relationship Id="rId10" Type="http://schemas.openxmlformats.org/officeDocument/2006/relationships/hyperlink" Target="https://gpp.mase.gov.it/Home/PianoAzioneNazionaleGPP?utm_source=chatgpt.com" TargetMode="External"/><Relationship Id="rId4" Type="http://schemas.openxmlformats.org/officeDocument/2006/relationships/hyperlink" Target="https://www.clubofrome.org/publication/the-limits-to-growth/#:~:text=Published%201972%20%E2%80%93%20The%20message%20of,long%2C%20even%20with%20advanced%20technology" TargetMode="External"/><Relationship Id="rId9" Type="http://schemas.openxmlformats.org/officeDocument/2006/relationships/hyperlink" Target="https://sdgs.un.org/goals" TargetMode="External"/><Relationship Id="rId14" Type="http://schemas.openxmlformats.org/officeDocument/2006/relationships/hyperlink" Target="https://www.oneplanetnetwork.org/sites/default/files/10yfp_spp_programme_principles_of_sustainable_public_procurement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unep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7131" y="4836746"/>
            <a:ext cx="5273749" cy="19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"/>
          <p:cNvSpPr txBox="1"/>
          <p:nvPr/>
        </p:nvSpPr>
        <p:spPr>
          <a:xfrm>
            <a:off x="6309904" y="4085366"/>
            <a:ext cx="27451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Date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6309900" y="1805228"/>
            <a:ext cx="588210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4400" b="1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Introduction</a:t>
            </a:r>
            <a:r>
              <a:rPr lang="de-DE" sz="4400" b="1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 à </a:t>
            </a:r>
            <a:r>
              <a:rPr lang="de-DE" sz="4400" b="1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l‘approvisionnement</a:t>
            </a:r>
            <a:r>
              <a:rPr lang="de-DE" sz="4400" b="1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 durable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Arial"/>
            </a:endParaRPr>
          </a:p>
        </p:txBody>
      </p:sp>
      <p:pic>
        <p:nvPicPr>
          <p:cNvPr id="119" name="Google Shape;119;p1" descr="Ein Bild, das Screenshot, Grafiken, Schrift, Grafikdesig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6857" y="2224159"/>
            <a:ext cx="3409143" cy="186120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"/>
          <p:cNvSpPr txBox="1"/>
          <p:nvPr/>
        </p:nvSpPr>
        <p:spPr>
          <a:xfrm>
            <a:off x="6309900" y="1279418"/>
            <a:ext cx="489149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Train </a:t>
            </a:r>
            <a:r>
              <a:rPr lang="de-DE" sz="18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the</a:t>
            </a: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Trainer: 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25F6492-FEBB-3B1B-71C2-28018DA564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5383033"/>
            <a:ext cx="3687417" cy="14749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>
            <a:spLocks noGrp="1"/>
          </p:cNvSpPr>
          <p:nvPr>
            <p:ph type="title"/>
          </p:nvPr>
        </p:nvSpPr>
        <p:spPr>
          <a:xfrm>
            <a:off x="880385" y="2295808"/>
            <a:ext cx="5873115" cy="66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UN AUTRE PILIER</a:t>
            </a:r>
            <a:endParaRPr lang="de-DE" sz="36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07" name="Google Shape;207;p34"/>
          <p:cNvSpPr txBox="1">
            <a:spLocks noGrp="1"/>
          </p:cNvSpPr>
          <p:nvPr>
            <p:ph type="body" idx="2"/>
          </p:nvPr>
        </p:nvSpPr>
        <p:spPr>
          <a:xfrm>
            <a:off x="630077" y="2965007"/>
            <a:ext cx="5198269" cy="324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lvl="0"/>
            <a:r>
              <a:rPr lang="de-DE" dirty="0">
                <a:latin typeface="Aptos" panose="020B0004020202020204" pitchFamily="34" charset="0"/>
              </a:rPr>
              <a:t>Le pilier </a:t>
            </a:r>
            <a:r>
              <a:rPr lang="de-DE" dirty="0" err="1">
                <a:latin typeface="Aptos" panose="020B0004020202020204" pitchFamily="34" charset="0"/>
              </a:rPr>
              <a:t>institutionnel</a:t>
            </a:r>
            <a:r>
              <a:rPr lang="de-DE" dirty="0">
                <a:latin typeface="Aptos" panose="020B0004020202020204" pitchFamily="34" charset="0"/>
              </a:rPr>
              <a:t> ne </a:t>
            </a:r>
            <a:r>
              <a:rPr lang="de-DE" dirty="0" err="1">
                <a:latin typeface="Aptos" panose="020B0004020202020204" pitchFamily="34" charset="0"/>
              </a:rPr>
              <a:t>provient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pas</a:t>
            </a:r>
            <a:r>
              <a:rPr lang="de-DE" dirty="0">
                <a:latin typeface="Aptos" panose="020B0004020202020204" pitchFamily="34" charset="0"/>
              </a:rPr>
              <a:t> du </a:t>
            </a:r>
            <a:r>
              <a:rPr lang="de-DE" b="1" dirty="0" err="1">
                <a:latin typeface="Aptos" panose="020B0004020202020204" pitchFamily="34" charset="0"/>
              </a:rPr>
              <a:t>rapport</a:t>
            </a:r>
            <a:r>
              <a:rPr lang="de-DE" b="1" dirty="0">
                <a:latin typeface="Aptos" panose="020B0004020202020204" pitchFamily="34" charset="0"/>
              </a:rPr>
              <a:t> de Brundtland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mais</a:t>
            </a:r>
            <a:r>
              <a:rPr lang="de-DE" dirty="0">
                <a:latin typeface="Aptos" panose="020B0004020202020204" pitchFamily="34" charset="0"/>
              </a:rPr>
              <a:t> a </a:t>
            </a:r>
            <a:r>
              <a:rPr lang="de-DE" dirty="0" err="1">
                <a:latin typeface="Aptos" panose="020B0004020202020204" pitchFamily="34" charset="0"/>
              </a:rPr>
              <a:t>été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ajouté</a:t>
            </a:r>
            <a:r>
              <a:rPr lang="de-DE" dirty="0">
                <a:latin typeface="Aptos" panose="020B0004020202020204" pitchFamily="34" charset="0"/>
              </a:rPr>
              <a:t> plus </a:t>
            </a:r>
            <a:r>
              <a:rPr lang="de-DE" dirty="0" err="1">
                <a:latin typeface="Aptos" panose="020B0004020202020204" pitchFamily="34" charset="0"/>
              </a:rPr>
              <a:t>tard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pour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étayer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l’idée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que</a:t>
            </a:r>
            <a:r>
              <a:rPr lang="de-DE" dirty="0">
                <a:latin typeface="Aptos" panose="020B0004020202020204" pitchFamily="34" charset="0"/>
              </a:rPr>
              <a:t> le </a:t>
            </a:r>
            <a:r>
              <a:rPr lang="de-DE" b="1" dirty="0" err="1">
                <a:latin typeface="Aptos" panose="020B0004020202020204" pitchFamily="34" charset="0"/>
              </a:rPr>
              <a:t>développement</a:t>
            </a:r>
            <a:r>
              <a:rPr lang="de-DE" b="1" dirty="0">
                <a:latin typeface="Aptos" panose="020B0004020202020204" pitchFamily="34" charset="0"/>
              </a:rPr>
              <a:t> durable </a:t>
            </a:r>
            <a:r>
              <a:rPr lang="de-DE" b="1" dirty="0" err="1">
                <a:latin typeface="Aptos" panose="020B0004020202020204" pitchFamily="34" charset="0"/>
              </a:rPr>
              <a:t>nécessite</a:t>
            </a:r>
            <a:r>
              <a:rPr lang="de-DE" b="1" dirty="0">
                <a:latin typeface="Aptos" panose="020B0004020202020204" pitchFamily="34" charset="0"/>
              </a:rPr>
              <a:t> des </a:t>
            </a:r>
            <a:r>
              <a:rPr lang="de-DE" b="1" dirty="0" err="1">
                <a:latin typeface="Aptos" panose="020B0004020202020204" pitchFamily="34" charset="0"/>
              </a:rPr>
              <a:t>structures</a:t>
            </a:r>
            <a:r>
              <a:rPr lang="de-DE" b="1" dirty="0">
                <a:latin typeface="Aptos" panose="020B0004020202020204" pitchFamily="34" charset="0"/>
              </a:rPr>
              <a:t> gouvernementales solides </a:t>
            </a:r>
            <a:r>
              <a:rPr lang="de-DE" b="1" dirty="0" err="1">
                <a:latin typeface="Aptos" panose="020B0004020202020204" pitchFamily="34" charset="0"/>
              </a:rPr>
              <a:t>pour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fonctionner</a:t>
            </a:r>
            <a:r>
              <a:rPr lang="de-DE" b="1" dirty="0"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09" name="Google Shape;209;p34"/>
          <p:cNvSpPr txBox="1"/>
          <p:nvPr/>
        </p:nvSpPr>
        <p:spPr>
          <a:xfrm>
            <a:off x="6363655" y="3218633"/>
            <a:ext cx="5828345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« NOTRE AVENIR À TOUS »…</a:t>
            </a:r>
            <a:endParaRPr lang="de-DE" sz="18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b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</a:b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« En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substance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, le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développement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durable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est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un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processus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de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changement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dans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lequel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l'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utilisation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ressources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l'orientation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investissements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l'orientation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du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développement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technologique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et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les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changements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institutionnels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sont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en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harmonie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et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améliorent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à la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fois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le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potentiel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actuel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et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futur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pour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répondre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aux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besoins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et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aux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désirs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humains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. »</a:t>
            </a:r>
            <a:endParaRPr sz="18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B7D2B8E1-4782-81BB-44AD-A6D7EB563A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343203"/>
              </p:ext>
            </p:extLst>
          </p:nvPr>
        </p:nvGraphicFramePr>
        <p:xfrm>
          <a:off x="-1017472" y="-643711"/>
          <a:ext cx="4330298" cy="3862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"/>
          <p:cNvSpPr txBox="1">
            <a:spLocks noGrp="1"/>
          </p:cNvSpPr>
          <p:nvPr>
            <p:ph type="ctrTitle"/>
          </p:nvPr>
        </p:nvSpPr>
        <p:spPr>
          <a:xfrm>
            <a:off x="5401733" y="377612"/>
            <a:ext cx="6386104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Introduction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au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changement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climatique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6050958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Qu‘est-ce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que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le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changement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climatique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?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21" name="Google Shape;221;p35"/>
          <p:cNvSpPr txBox="1">
            <a:spLocks noGrp="1"/>
          </p:cNvSpPr>
          <p:nvPr>
            <p:ph type="body" idx="1"/>
          </p:nvPr>
        </p:nvSpPr>
        <p:spPr>
          <a:xfrm>
            <a:off x="320477" y="2933577"/>
            <a:ext cx="5606024" cy="143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de-DE" dirty="0">
                <a:latin typeface="Aptos" panose="020B0004020202020204" pitchFamily="34" charset="0"/>
              </a:rPr>
              <a:t>Le </a:t>
            </a:r>
            <a:r>
              <a:rPr lang="de-DE" dirty="0" err="1">
                <a:latin typeface="Aptos" panose="020B0004020202020204" pitchFamily="34" charset="0"/>
              </a:rPr>
              <a:t>terme</a:t>
            </a:r>
            <a:r>
              <a:rPr lang="de-DE" dirty="0">
                <a:latin typeface="Aptos" panose="020B0004020202020204" pitchFamily="34" charset="0"/>
              </a:rPr>
              <a:t> de « </a:t>
            </a:r>
            <a:r>
              <a:rPr lang="de-DE" dirty="0" err="1">
                <a:latin typeface="Aptos" panose="020B0004020202020204" pitchFamily="34" charset="0"/>
              </a:rPr>
              <a:t>changement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climatique</a:t>
            </a:r>
            <a:r>
              <a:rPr lang="de-DE" dirty="0">
                <a:latin typeface="Aptos" panose="020B0004020202020204" pitchFamily="34" charset="0"/>
              </a:rPr>
              <a:t> » </a:t>
            </a:r>
            <a:r>
              <a:rPr lang="de-DE" dirty="0" err="1">
                <a:latin typeface="Aptos" panose="020B0004020202020204" pitchFamily="34" charset="0"/>
              </a:rPr>
              <a:t>désigne</a:t>
            </a:r>
            <a:r>
              <a:rPr lang="de-DE" dirty="0">
                <a:latin typeface="Aptos" panose="020B0004020202020204" pitchFamily="34" charset="0"/>
              </a:rPr>
              <a:t> des </a:t>
            </a:r>
            <a:r>
              <a:rPr lang="de-DE" b="1" dirty="0" err="1">
                <a:latin typeface="Aptos" panose="020B0004020202020204" pitchFamily="34" charset="0"/>
              </a:rPr>
              <a:t>changements</a:t>
            </a:r>
            <a:r>
              <a:rPr lang="de-DE" b="1" dirty="0">
                <a:latin typeface="Aptos" panose="020B0004020202020204" pitchFamily="34" charset="0"/>
              </a:rPr>
              <a:t> à </a:t>
            </a:r>
            <a:r>
              <a:rPr lang="de-DE" b="1" dirty="0" err="1">
                <a:latin typeface="Aptos" panose="020B0004020202020204" pitchFamily="34" charset="0"/>
              </a:rPr>
              <a:t>long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terme</a:t>
            </a:r>
            <a:r>
              <a:rPr lang="de-DE" b="1" dirty="0">
                <a:latin typeface="Aptos" panose="020B0004020202020204" pitchFamily="34" charset="0"/>
              </a:rPr>
              <a:t> de la </a:t>
            </a:r>
            <a:r>
              <a:rPr lang="de-DE" b="1" dirty="0" err="1">
                <a:latin typeface="Aptos" panose="020B0004020202020204" pitchFamily="34" charset="0"/>
              </a:rPr>
              <a:t>température</a:t>
            </a:r>
            <a:r>
              <a:rPr lang="de-DE" b="1" dirty="0">
                <a:latin typeface="Aptos" panose="020B0004020202020204" pitchFamily="34" charset="0"/>
              </a:rPr>
              <a:t> et des </a:t>
            </a:r>
            <a:r>
              <a:rPr lang="de-DE" b="1" dirty="0" err="1">
                <a:latin typeface="Aptos" panose="020B0004020202020204" pitchFamily="34" charset="0"/>
              </a:rPr>
              <a:t>conditions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météorologiques</a:t>
            </a:r>
            <a:r>
              <a:rPr lang="de-DE" b="1" dirty="0">
                <a:latin typeface="Aptos" panose="020B0004020202020204" pitchFamily="34" charset="0"/>
              </a:rPr>
              <a:t>.</a:t>
            </a:r>
            <a:endParaRPr lang="de-DE" dirty="0">
              <a:effectLst/>
              <a:latin typeface="Aptos" panose="020B0004020202020204" pitchFamily="34" charset="0"/>
            </a:endParaRPr>
          </a:p>
        </p:txBody>
      </p:sp>
      <p:sp>
        <p:nvSpPr>
          <p:cNvPr id="222" name="Google Shape;222;p35"/>
          <p:cNvSpPr/>
          <p:nvPr/>
        </p:nvSpPr>
        <p:spPr>
          <a:xfrm>
            <a:off x="575310" y="4471249"/>
            <a:ext cx="5787912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de-DE" sz="2000" dirty="0" err="1">
                <a:latin typeface="Aptos" panose="020B0004020202020204" pitchFamily="34" charset="0"/>
              </a:rPr>
              <a:t>Depuis</a:t>
            </a:r>
            <a:r>
              <a:rPr lang="de-DE" sz="2000" dirty="0">
                <a:latin typeface="Aptos" panose="020B0004020202020204" pitchFamily="34" charset="0"/>
              </a:rPr>
              <a:t> le </a:t>
            </a:r>
            <a:r>
              <a:rPr lang="de-DE" sz="2000" b="1" dirty="0">
                <a:latin typeface="Aptos" panose="020B0004020202020204" pitchFamily="34" charset="0"/>
              </a:rPr>
              <a:t>19</a:t>
            </a:r>
            <a:r>
              <a:rPr lang="de-DE" sz="2000" b="1" baseline="30000" dirty="0">
                <a:latin typeface="Aptos" panose="020B0004020202020204" pitchFamily="34" charset="0"/>
              </a:rPr>
              <a:t>ème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siècle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les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activités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humaines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sont</a:t>
            </a:r>
            <a:r>
              <a:rPr lang="de-DE" sz="2000" dirty="0">
                <a:latin typeface="Aptos" panose="020B0004020202020204" pitchFamily="34" charset="0"/>
              </a:rPr>
              <a:t> le </a:t>
            </a:r>
            <a:r>
              <a:rPr lang="de-DE" sz="2000" dirty="0" err="1">
                <a:latin typeface="Aptos" panose="020B0004020202020204" pitchFamily="34" charset="0"/>
              </a:rPr>
              <a:t>principal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facteur</a:t>
            </a:r>
            <a:r>
              <a:rPr lang="de-DE" sz="2000" dirty="0">
                <a:latin typeface="Aptos" panose="020B0004020202020204" pitchFamily="34" charset="0"/>
              </a:rPr>
              <a:t> du </a:t>
            </a:r>
            <a:r>
              <a:rPr lang="de-DE" sz="2000" dirty="0" err="1">
                <a:latin typeface="Aptos" panose="020B0004020202020204" pitchFamily="34" charset="0"/>
              </a:rPr>
              <a:t>changement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climatique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b="1" dirty="0" err="1">
                <a:latin typeface="Aptos" panose="020B0004020202020204" pitchFamily="34" charset="0"/>
              </a:rPr>
              <a:t>dû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essentiellement</a:t>
            </a:r>
            <a:r>
              <a:rPr lang="de-DE" sz="2000" b="1" dirty="0">
                <a:latin typeface="Aptos" panose="020B0004020202020204" pitchFamily="34" charset="0"/>
              </a:rPr>
              <a:t> à la </a:t>
            </a:r>
            <a:r>
              <a:rPr lang="de-DE" sz="2000" b="1" dirty="0" err="1">
                <a:latin typeface="Aptos" panose="020B0004020202020204" pitchFamily="34" charset="0"/>
              </a:rPr>
              <a:t>combustion</a:t>
            </a:r>
            <a:r>
              <a:rPr lang="de-DE" sz="2000" b="1" dirty="0">
                <a:latin typeface="Aptos" panose="020B0004020202020204" pitchFamily="34" charset="0"/>
              </a:rPr>
              <a:t> des </a:t>
            </a:r>
            <a:r>
              <a:rPr lang="de-DE" sz="2000" b="1" dirty="0" err="1">
                <a:latin typeface="Aptos" panose="020B0004020202020204" pitchFamily="34" charset="0"/>
              </a:rPr>
              <a:t>énergies</a:t>
            </a:r>
            <a:r>
              <a:rPr lang="de-DE" sz="2000" b="1" dirty="0">
                <a:latin typeface="Aptos" panose="020B0004020202020204" pitchFamily="34" charset="0"/>
              </a:rPr>
              <a:t> fossiles </a:t>
            </a:r>
            <a:r>
              <a:rPr lang="de-DE" sz="2000" b="1" dirty="0" err="1">
                <a:latin typeface="Aptos" panose="020B0004020202020204" pitchFamily="34" charset="0"/>
              </a:rPr>
              <a:t>telles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que</a:t>
            </a:r>
            <a:r>
              <a:rPr lang="de-DE" sz="2000" b="1" dirty="0">
                <a:latin typeface="Aptos" panose="020B0004020202020204" pitchFamily="34" charset="0"/>
              </a:rPr>
              <a:t> le </a:t>
            </a:r>
            <a:r>
              <a:rPr lang="de-DE" sz="2000" b="1" dirty="0" err="1">
                <a:latin typeface="Aptos" panose="020B0004020202020204" pitchFamily="34" charset="0"/>
              </a:rPr>
              <a:t>charbon</a:t>
            </a:r>
            <a:r>
              <a:rPr lang="de-DE" sz="2000" b="1" dirty="0">
                <a:latin typeface="Aptos" panose="020B0004020202020204" pitchFamily="34" charset="0"/>
              </a:rPr>
              <a:t>, le </a:t>
            </a:r>
            <a:r>
              <a:rPr lang="de-DE" sz="2000" b="1" dirty="0" err="1">
                <a:latin typeface="Aptos" panose="020B0004020202020204" pitchFamily="34" charset="0"/>
              </a:rPr>
              <a:t>pétrole</a:t>
            </a:r>
            <a:r>
              <a:rPr lang="de-DE" sz="2000" b="1" dirty="0">
                <a:latin typeface="Aptos" panose="020B0004020202020204" pitchFamily="34" charset="0"/>
              </a:rPr>
              <a:t> et le </a:t>
            </a:r>
            <a:r>
              <a:rPr lang="de-DE" sz="2000" b="1" dirty="0" err="1">
                <a:latin typeface="Aptos" panose="020B0004020202020204" pitchFamily="34" charset="0"/>
              </a:rPr>
              <a:t>gaz</a:t>
            </a:r>
            <a:r>
              <a:rPr lang="de-DE" sz="2000" b="1" dirty="0">
                <a:latin typeface="Aptos" panose="020B0004020202020204" pitchFamily="34" charset="0"/>
              </a:rPr>
              <a:t>.</a:t>
            </a:r>
            <a:endParaRPr sz="2000" b="1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7BB2037-3E8F-4250-F571-4866DA045F1F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8EB4620E-1714-C802-7343-A134679F7558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2880" b="2880"/>
          <a:stretch>
            <a:fillRect/>
          </a:stretch>
        </p:blipFill>
        <p:spPr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>
            <a:spLocks noGrp="1"/>
          </p:cNvSpPr>
          <p:nvPr>
            <p:ph type="title"/>
          </p:nvPr>
        </p:nvSpPr>
        <p:spPr>
          <a:xfrm>
            <a:off x="594359" y="325496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Causes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et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conséquences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28" name="Google Shape;228;p36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Émissions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gaz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à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effet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serre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(CO2,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méthane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, 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protoxyde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d’azote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) –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l’énergie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l’industrie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le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transport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la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construction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l’agriculture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et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l’utilisation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sols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sont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parmi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les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principaux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responsables.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Déforestation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Pollution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Utilisation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non durable des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ressources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naturelles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D61486C-2BE3-B781-3F5F-FCCB5DF1EBE9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CD44CCB-D429-8D4D-FBA1-B87259162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36774" b="27982"/>
          <a:stretch>
            <a:fillRect/>
          </a:stretch>
        </p:blipFill>
        <p:spPr bwMode="auto">
          <a:xfrm>
            <a:off x="8214851" y="2281918"/>
            <a:ext cx="3677757" cy="241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Augmentation de la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température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moyenne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mondiale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Fonte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glaciers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et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élévation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du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niveau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 la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mer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Phénomènes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météorologiques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extrêmes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(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ouragans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sécheresse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canicules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inondations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)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Perte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 la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biodiversité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Impact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sur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l’agriculture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, la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santé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humaine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et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l’économie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235" name="Google Shape;235;p37"/>
          <p:cNvSpPr txBox="1">
            <a:spLocks noGrp="1"/>
          </p:cNvSpPr>
          <p:nvPr>
            <p:ph type="title"/>
          </p:nvPr>
        </p:nvSpPr>
        <p:spPr>
          <a:xfrm>
            <a:off x="593725" y="188913"/>
            <a:ext cx="6788150" cy="159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Causes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et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conséquences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87B3284-AE92-01F1-F812-FA6C0F42B2F4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C2FB60C-134E-EA86-CF6B-94D3C3895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604" y="2281918"/>
            <a:ext cx="2730712" cy="286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Agenda 2030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pour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le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développement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durable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42" name="Google Shape;242;p38"/>
          <p:cNvSpPr txBox="1"/>
          <p:nvPr/>
        </p:nvSpPr>
        <p:spPr>
          <a:xfrm>
            <a:off x="6309904" y="4127157"/>
            <a:ext cx="588209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Un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plan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d’action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en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faveur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 la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population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, de la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planète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et de la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prospérité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936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Histoire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49" name="Google Shape;249;p39"/>
          <p:cNvSpPr txBox="1">
            <a:spLocks noGrp="1"/>
          </p:cNvSpPr>
          <p:nvPr>
            <p:ph type="body" idx="1"/>
          </p:nvPr>
        </p:nvSpPr>
        <p:spPr>
          <a:xfrm>
            <a:off x="310915" y="2311052"/>
            <a:ext cx="11010379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Autofit/>
          </a:bodyPr>
          <a:lstStyle/>
          <a:p>
            <a:pPr lvl="0"/>
            <a:r>
              <a:rPr lang="de-DE" dirty="0"/>
              <a:t> </a:t>
            </a:r>
            <a:r>
              <a:rPr lang="de-DE" b="1" dirty="0">
                <a:latin typeface="Aptos" panose="020B0004020202020204" pitchFamily="34" charset="0"/>
              </a:rPr>
              <a:t>Le </a:t>
            </a:r>
            <a:r>
              <a:rPr lang="de-DE" b="1" dirty="0" err="1">
                <a:latin typeface="Aptos" panose="020B0004020202020204" pitchFamily="34" charset="0"/>
              </a:rPr>
              <a:t>programme</a:t>
            </a:r>
            <a:r>
              <a:rPr lang="de-DE" b="1" dirty="0">
                <a:latin typeface="Aptos" panose="020B0004020202020204" pitchFamily="34" charset="0"/>
              </a:rPr>
              <a:t> de </a:t>
            </a:r>
            <a:r>
              <a:rPr lang="de-DE" b="1" dirty="0" err="1">
                <a:latin typeface="Aptos" panose="020B0004020202020204" pitchFamily="34" charset="0"/>
              </a:rPr>
              <a:t>développement</a:t>
            </a:r>
            <a:r>
              <a:rPr lang="de-DE" b="1" dirty="0">
                <a:latin typeface="Aptos" panose="020B0004020202020204" pitchFamily="34" charset="0"/>
              </a:rPr>
              <a:t> durable à </a:t>
            </a:r>
            <a:r>
              <a:rPr lang="de-DE" b="1" dirty="0" err="1">
                <a:latin typeface="Aptos" panose="020B0004020202020204" pitchFamily="34" charset="0"/>
              </a:rPr>
              <a:t>l’horizon</a:t>
            </a:r>
            <a:r>
              <a:rPr lang="de-DE" b="1" dirty="0">
                <a:latin typeface="Aptos" panose="020B0004020202020204" pitchFamily="34" charset="0"/>
              </a:rPr>
              <a:t> 2030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adopté</a:t>
            </a:r>
            <a:r>
              <a:rPr lang="de-DE" dirty="0">
                <a:latin typeface="Aptos" panose="020B0004020202020204" pitchFamily="34" charset="0"/>
              </a:rPr>
              <a:t> en </a:t>
            </a:r>
            <a:r>
              <a:rPr lang="de-DE" b="1" dirty="0">
                <a:latin typeface="Aptos" panose="020B0004020202020204" pitchFamily="34" charset="0"/>
              </a:rPr>
              <a:t>2015</a:t>
            </a:r>
            <a:r>
              <a:rPr lang="de-DE" dirty="0">
                <a:latin typeface="Aptos" panose="020B0004020202020204" pitchFamily="34" charset="0"/>
              </a:rPr>
              <a:t> par </a:t>
            </a:r>
            <a:r>
              <a:rPr lang="de-DE" dirty="0" err="1">
                <a:latin typeface="Aptos" panose="020B0004020202020204" pitchFamily="34" charset="0"/>
              </a:rPr>
              <a:t>tous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états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membres</a:t>
            </a:r>
            <a:r>
              <a:rPr lang="de-DE" dirty="0">
                <a:latin typeface="Aptos" panose="020B0004020202020204" pitchFamily="34" charset="0"/>
              </a:rPr>
              <a:t> des </a:t>
            </a:r>
            <a:r>
              <a:rPr lang="de-DE" dirty="0" err="1">
                <a:latin typeface="Aptos" panose="020B0004020202020204" pitchFamily="34" charset="0"/>
              </a:rPr>
              <a:t>Nations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Unies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offrent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une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vision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commune</a:t>
            </a:r>
            <a:r>
              <a:rPr lang="de-DE" b="1" dirty="0">
                <a:latin typeface="Aptos" panose="020B0004020202020204" pitchFamily="34" charset="0"/>
              </a:rPr>
              <a:t> de la </a:t>
            </a:r>
            <a:r>
              <a:rPr lang="de-DE" b="1" dirty="0" err="1">
                <a:latin typeface="Aptos" panose="020B0004020202020204" pitchFamily="34" charset="0"/>
              </a:rPr>
              <a:t>paix</a:t>
            </a:r>
            <a:r>
              <a:rPr lang="de-DE" b="1" dirty="0">
                <a:latin typeface="Aptos" panose="020B0004020202020204" pitchFamily="34" charset="0"/>
              </a:rPr>
              <a:t> et de la </a:t>
            </a:r>
            <a:r>
              <a:rPr lang="de-DE" b="1" dirty="0" err="1">
                <a:latin typeface="Aptos" panose="020B0004020202020204" pitchFamily="34" charset="0"/>
              </a:rPr>
              <a:t>prospérité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pour</a:t>
            </a:r>
            <a:r>
              <a:rPr lang="de-DE" dirty="0">
                <a:latin typeface="Aptos" panose="020B0004020202020204" pitchFamily="34" charset="0"/>
              </a:rPr>
              <a:t> la </a:t>
            </a:r>
            <a:r>
              <a:rPr lang="de-DE" dirty="0" err="1">
                <a:latin typeface="Aptos" panose="020B0004020202020204" pitchFamily="34" charset="0"/>
              </a:rPr>
              <a:t>population</a:t>
            </a:r>
            <a:r>
              <a:rPr lang="de-DE" dirty="0">
                <a:latin typeface="Aptos" panose="020B0004020202020204" pitchFamily="34" charset="0"/>
              </a:rPr>
              <a:t> et la </a:t>
            </a:r>
            <a:r>
              <a:rPr lang="de-DE" dirty="0" err="1">
                <a:latin typeface="Aptos" panose="020B0004020202020204" pitchFamily="34" charset="0"/>
              </a:rPr>
              <a:t>planète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aujourd’hui</a:t>
            </a:r>
            <a:r>
              <a:rPr lang="de-DE" dirty="0">
                <a:latin typeface="Aptos" panose="020B0004020202020204" pitchFamily="34" charset="0"/>
              </a:rPr>
              <a:t> et </a:t>
            </a:r>
            <a:r>
              <a:rPr lang="de-DE" dirty="0" err="1">
                <a:latin typeface="Aptos" panose="020B0004020202020204" pitchFamily="34" charset="0"/>
              </a:rPr>
              <a:t>demain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sz="1600"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body" idx="2"/>
          </p:nvPr>
        </p:nvSpPr>
        <p:spPr>
          <a:xfrm>
            <a:off x="6063955" y="4034249"/>
            <a:ext cx="5501640" cy="254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r>
              <a:rPr lang="de-DE" dirty="0">
                <a:latin typeface="Aptos" panose="020B0004020202020204" pitchFamily="34" charset="0"/>
              </a:rPr>
              <a:t> 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>
                <a:latin typeface="Aptos" panose="020B0004020202020204" pitchFamily="34" charset="0"/>
              </a:rPr>
              <a:t>17 </a:t>
            </a:r>
            <a:r>
              <a:rPr lang="de-DE" b="1" dirty="0" err="1">
                <a:latin typeface="Aptos" panose="020B0004020202020204" pitchFamily="34" charset="0"/>
              </a:rPr>
              <a:t>objectifs</a:t>
            </a:r>
            <a:r>
              <a:rPr lang="de-DE" b="1" dirty="0">
                <a:latin typeface="Aptos" panose="020B0004020202020204" pitchFamily="34" charset="0"/>
              </a:rPr>
              <a:t> de </a:t>
            </a:r>
            <a:r>
              <a:rPr lang="de-DE" b="1" dirty="0" err="1">
                <a:latin typeface="Aptos" panose="020B0004020202020204" pitchFamily="34" charset="0"/>
              </a:rPr>
              <a:t>développement</a:t>
            </a:r>
            <a:r>
              <a:rPr lang="de-DE" b="1" dirty="0">
                <a:latin typeface="Aptos" panose="020B0004020202020204" pitchFamily="34" charset="0"/>
              </a:rPr>
              <a:t> durable (ODD) </a:t>
            </a:r>
            <a:r>
              <a:rPr lang="de-DE" b="1" dirty="0" err="1">
                <a:latin typeface="Aptos" panose="020B0004020202020204" pitchFamily="34" charset="0"/>
              </a:rPr>
              <a:t>sont</a:t>
            </a:r>
            <a:r>
              <a:rPr lang="de-DE" b="1" dirty="0">
                <a:latin typeface="Aptos" panose="020B0004020202020204" pitchFamily="34" charset="0"/>
              </a:rPr>
              <a:t> au </a:t>
            </a:r>
            <a:r>
              <a:rPr lang="de-DE" b="1" dirty="0" err="1">
                <a:latin typeface="Aptos" panose="020B0004020202020204" pitchFamily="34" charset="0"/>
              </a:rPr>
              <a:t>centre</a:t>
            </a:r>
            <a:r>
              <a:rPr lang="de-DE" b="1" dirty="0">
                <a:latin typeface="Aptos" panose="020B0004020202020204" pitchFamily="34" charset="0"/>
              </a:rPr>
              <a:t> des </a:t>
            </a:r>
            <a:r>
              <a:rPr lang="de-DE" b="1" dirty="0" err="1">
                <a:latin typeface="Aptos" panose="020B0004020202020204" pitchFamily="34" charset="0"/>
              </a:rPr>
              <a:t>débats</a:t>
            </a:r>
            <a:r>
              <a:rPr lang="de-DE" dirty="0">
                <a:latin typeface="Aptos" panose="020B0004020202020204" pitchFamily="34" charset="0"/>
              </a:rPr>
              <a:t> et </a:t>
            </a:r>
            <a:r>
              <a:rPr lang="de-DE" dirty="0" err="1">
                <a:latin typeface="Aptos" panose="020B0004020202020204" pitchFamily="34" charset="0"/>
              </a:rPr>
              <a:t>constituent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appel</a:t>
            </a:r>
            <a:r>
              <a:rPr lang="de-DE" dirty="0">
                <a:latin typeface="Aptos" panose="020B0004020202020204" pitchFamily="34" charset="0"/>
              </a:rPr>
              <a:t> urgent </a:t>
            </a:r>
            <a:r>
              <a:rPr lang="de-DE" b="1" dirty="0">
                <a:latin typeface="Aptos" panose="020B0004020202020204" pitchFamily="34" charset="0"/>
              </a:rPr>
              <a:t>à </a:t>
            </a:r>
            <a:r>
              <a:rPr lang="de-DE" b="1" dirty="0" err="1">
                <a:latin typeface="Aptos" panose="020B0004020202020204" pitchFamily="34" charset="0"/>
              </a:rPr>
              <a:t>l’action</a:t>
            </a:r>
            <a:r>
              <a:rPr lang="de-DE" b="1" dirty="0">
                <a:latin typeface="Aptos" panose="020B0004020202020204" pitchFamily="34" charset="0"/>
              </a:rPr>
              <a:t> de </a:t>
            </a:r>
            <a:r>
              <a:rPr lang="de-DE" b="1" dirty="0" err="1">
                <a:latin typeface="Aptos" panose="020B0004020202020204" pitchFamily="34" charset="0"/>
              </a:rPr>
              <a:t>tous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les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pays</a:t>
            </a:r>
            <a:r>
              <a:rPr lang="de-DE" b="1" dirty="0">
                <a:latin typeface="Aptos" panose="020B0004020202020204" pitchFamily="34" charset="0"/>
              </a:rPr>
              <a:t>  </a:t>
            </a:r>
            <a:r>
              <a:rPr lang="de-DE" dirty="0" err="1">
                <a:latin typeface="Aptos" panose="020B0004020202020204" pitchFamily="34" charset="0"/>
              </a:rPr>
              <a:t>dans</a:t>
            </a:r>
            <a:r>
              <a:rPr lang="de-DE" dirty="0">
                <a:latin typeface="Aptos" panose="020B0004020202020204" pitchFamily="34" charset="0"/>
              </a:rPr>
              <a:t> le </a:t>
            </a:r>
            <a:r>
              <a:rPr lang="de-DE" dirty="0" err="1">
                <a:latin typeface="Aptos" panose="020B0004020202020204" pitchFamily="34" charset="0"/>
              </a:rPr>
              <a:t>cadre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d’un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partenariat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mondial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lang="de-DE" dirty="0">
              <a:effectLst/>
              <a:latin typeface="Aptos" panose="020B0004020202020204" pitchFamily="34" charset="0"/>
            </a:endParaRPr>
          </a:p>
        </p:txBody>
      </p:sp>
      <p:pic>
        <p:nvPicPr>
          <p:cNvPr id="251" name="Google Shape;251;p39"/>
          <p:cNvPicPr preferRelativeResize="0"/>
          <p:nvPr/>
        </p:nvPicPr>
        <p:blipFill rotWithShape="1">
          <a:blip r:embed="rId3">
            <a:alphaModFix/>
          </a:blip>
          <a:srcRect l="2900"/>
          <a:stretch/>
        </p:blipFill>
        <p:spPr>
          <a:xfrm>
            <a:off x="-1" y="4546948"/>
            <a:ext cx="5970239" cy="23110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1066901-CE91-3C6A-5C81-3CD4C13F7F72}"/>
              </a:ext>
            </a:extLst>
          </p:cNvPr>
          <p:cNvSpPr txBox="1"/>
          <p:nvPr/>
        </p:nvSpPr>
        <p:spPr>
          <a:xfrm>
            <a:off x="6063955" y="6627168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>
            <a:spLocks noGrp="1"/>
          </p:cNvSpPr>
          <p:nvPr>
            <p:ph type="body" idx="1"/>
          </p:nvPr>
        </p:nvSpPr>
        <p:spPr>
          <a:xfrm>
            <a:off x="594359" y="2281917"/>
            <a:ext cx="5854962" cy="446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Les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ODD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s’appuient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sur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décennies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de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travail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pays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et de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l’ONU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:</a:t>
            </a:r>
          </a:p>
          <a:p>
            <a:pPr marL="514350" indent="-285750" fontAlgn="base">
              <a:buFont typeface="Arial" panose="020B0604020202020204" pitchFamily="34" charset="0"/>
              <a:buChar char="•"/>
            </a:pP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En 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1992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lors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du </a:t>
            </a:r>
            <a:r>
              <a:rPr lang="de-DE" sz="1800" b="0" u="sng" dirty="0">
                <a:solidFill>
                  <a:srgbClr val="3F3F3F"/>
                </a:solidFill>
                <a:latin typeface="Aptos" panose="020B0004020202020204" pitchFamily="34" charset="0"/>
              </a:rPr>
              <a:t>Sommet de la Terre 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à Rio de Janeiro, 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plus de 178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pays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ont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adopté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u="sng" dirty="0" err="1">
                <a:solidFill>
                  <a:srgbClr val="3F3F3F"/>
                </a:solidFill>
                <a:latin typeface="Aptos" panose="020B0004020202020204" pitchFamily="34" charset="0"/>
              </a:rPr>
              <a:t>l’Agenda</a:t>
            </a:r>
            <a:r>
              <a:rPr lang="de-DE" sz="1800" b="0" u="sng" dirty="0">
                <a:solidFill>
                  <a:srgbClr val="3F3F3F"/>
                </a:solidFill>
                <a:latin typeface="Aptos" panose="020B0004020202020204" pitchFamily="34" charset="0"/>
              </a:rPr>
              <a:t> 21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. </a:t>
            </a:r>
          </a:p>
          <a:p>
            <a:pPr marL="514350" indent="-285750" fontAlgn="base">
              <a:buFont typeface="Arial" panose="020B0604020202020204" pitchFamily="34" charset="0"/>
              <a:buChar char="•"/>
            </a:pP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En 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1997,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le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protocole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de Kyoto a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été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adopté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En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2000,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le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sommet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du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millénaire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a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abouti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à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l’élaboration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de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huit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u="sng" dirty="0" err="1">
                <a:solidFill>
                  <a:srgbClr val="3F3F3F"/>
                </a:solidFill>
                <a:latin typeface="Aptos" panose="020B0004020202020204" pitchFamily="34" charset="0"/>
              </a:rPr>
              <a:t>objectifs</a:t>
            </a:r>
            <a:r>
              <a:rPr lang="de-DE" sz="1800" b="0" u="sng" dirty="0">
                <a:solidFill>
                  <a:srgbClr val="3F3F3F"/>
                </a:solidFill>
                <a:latin typeface="Aptos" panose="020B0004020202020204" pitchFamily="34" charset="0"/>
              </a:rPr>
              <a:t> du </a:t>
            </a:r>
            <a:r>
              <a:rPr lang="de-DE" sz="1800" b="0" u="sng" dirty="0" err="1">
                <a:solidFill>
                  <a:srgbClr val="3F3F3F"/>
                </a:solidFill>
                <a:latin typeface="Aptos" panose="020B0004020202020204" pitchFamily="34" charset="0"/>
              </a:rPr>
              <a:t>millénaire</a:t>
            </a:r>
            <a:r>
              <a:rPr lang="de-DE" sz="1800" b="0" u="sng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u="sng" dirty="0" err="1">
                <a:solidFill>
                  <a:srgbClr val="3F3F3F"/>
                </a:solidFill>
                <a:latin typeface="Aptos" panose="020B0004020202020204" pitchFamily="34" charset="0"/>
              </a:rPr>
              <a:t>pour</a:t>
            </a:r>
            <a:r>
              <a:rPr lang="de-DE" sz="1800" b="0" u="sng" dirty="0">
                <a:solidFill>
                  <a:srgbClr val="3F3F3F"/>
                </a:solidFill>
                <a:latin typeface="Aptos" panose="020B0004020202020204" pitchFamily="34" charset="0"/>
              </a:rPr>
              <a:t> le </a:t>
            </a:r>
            <a:r>
              <a:rPr lang="de-DE" sz="1800" b="0" u="sng" dirty="0" err="1">
                <a:solidFill>
                  <a:srgbClr val="3F3F3F"/>
                </a:solidFill>
                <a:latin typeface="Aptos" panose="020B0004020202020204" pitchFamily="34" charset="0"/>
              </a:rPr>
              <a:t>développement</a:t>
            </a:r>
            <a:r>
              <a:rPr lang="de-DE" sz="1800" b="0" u="sng" dirty="0">
                <a:solidFill>
                  <a:srgbClr val="3F3F3F"/>
                </a:solidFill>
                <a:latin typeface="Aptos" panose="020B0004020202020204" pitchFamily="34" charset="0"/>
              </a:rPr>
              <a:t> (OMD)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visant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à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réduire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la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pauvreté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extrême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d‘ici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2015.</a:t>
            </a:r>
            <a:endParaRPr sz="180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258" name="Google Shape;258;p40"/>
          <p:cNvSpPr txBox="1"/>
          <p:nvPr/>
        </p:nvSpPr>
        <p:spPr>
          <a:xfrm>
            <a:off x="6449321" y="3256278"/>
            <a:ext cx="5326668" cy="434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1800" dirty="0">
                <a:latin typeface="Aptos" panose="020B0004020202020204" pitchFamily="34" charset="0"/>
              </a:rPr>
              <a:t>En</a:t>
            </a:r>
            <a:r>
              <a:rPr lang="de-DE" sz="1800" b="1" dirty="0">
                <a:latin typeface="Aptos" panose="020B0004020202020204" pitchFamily="34" charset="0"/>
              </a:rPr>
              <a:t> 2012, </a:t>
            </a:r>
            <a:r>
              <a:rPr lang="de-DE" sz="1800" b="1" dirty="0" err="1">
                <a:latin typeface="Aptos" panose="020B0004020202020204" pitchFamily="34" charset="0"/>
              </a:rPr>
              <a:t>lors</a:t>
            </a:r>
            <a:r>
              <a:rPr lang="de-DE" sz="1800" b="1" dirty="0">
                <a:latin typeface="Aptos" panose="020B0004020202020204" pitchFamily="34" charset="0"/>
              </a:rPr>
              <a:t> de la </a:t>
            </a:r>
            <a:r>
              <a:rPr lang="de-DE" sz="1800" u="sng" dirty="0" err="1">
                <a:latin typeface="Aptos" panose="020B0004020202020204" pitchFamily="34" charset="0"/>
              </a:rPr>
              <a:t>conférence</a:t>
            </a:r>
            <a:r>
              <a:rPr lang="de-DE" sz="1800" u="sng" dirty="0">
                <a:latin typeface="Aptos" panose="020B0004020202020204" pitchFamily="34" charset="0"/>
              </a:rPr>
              <a:t> des </a:t>
            </a:r>
            <a:r>
              <a:rPr lang="de-DE" sz="1800" u="sng" dirty="0" err="1">
                <a:latin typeface="Aptos" panose="020B0004020202020204" pitchFamily="34" charset="0"/>
              </a:rPr>
              <a:t>Nations</a:t>
            </a:r>
            <a:r>
              <a:rPr lang="de-DE" sz="1800" u="sng" dirty="0">
                <a:latin typeface="Aptos" panose="020B0004020202020204" pitchFamily="34" charset="0"/>
              </a:rPr>
              <a:t> </a:t>
            </a:r>
            <a:r>
              <a:rPr lang="de-DE" sz="1800" u="sng" dirty="0" err="1">
                <a:latin typeface="Aptos" panose="020B0004020202020204" pitchFamily="34" charset="0"/>
              </a:rPr>
              <a:t>Unies</a:t>
            </a:r>
            <a:r>
              <a:rPr lang="de-DE" sz="1800" u="sng" dirty="0">
                <a:latin typeface="Aptos" panose="020B0004020202020204" pitchFamily="34" charset="0"/>
              </a:rPr>
              <a:t> </a:t>
            </a:r>
            <a:r>
              <a:rPr lang="de-DE" sz="1800" u="sng" dirty="0" err="1">
                <a:latin typeface="Aptos" panose="020B0004020202020204" pitchFamily="34" charset="0"/>
              </a:rPr>
              <a:t>sur</a:t>
            </a:r>
            <a:r>
              <a:rPr lang="de-DE" sz="1800" u="sng" dirty="0">
                <a:latin typeface="Aptos" panose="020B0004020202020204" pitchFamily="34" charset="0"/>
              </a:rPr>
              <a:t> le </a:t>
            </a:r>
            <a:r>
              <a:rPr lang="de-DE" sz="1800" u="sng" dirty="0" err="1">
                <a:latin typeface="Aptos" panose="020B0004020202020204" pitchFamily="34" charset="0"/>
              </a:rPr>
              <a:t>développement</a:t>
            </a:r>
            <a:r>
              <a:rPr lang="de-DE" sz="1800" u="sng" dirty="0">
                <a:latin typeface="Aptos" panose="020B0004020202020204" pitchFamily="34" charset="0"/>
              </a:rPr>
              <a:t> durable (Rio+20),   </a:t>
            </a:r>
            <a:r>
              <a:rPr lang="de-DE" sz="1800" dirty="0" err="1">
                <a:latin typeface="Aptos" panose="020B0004020202020204" pitchFamily="34" charset="0"/>
              </a:rPr>
              <a:t>les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états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membres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ont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décidé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d’engager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un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processus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visant</a:t>
            </a:r>
            <a:r>
              <a:rPr lang="de-DE" sz="1800" dirty="0">
                <a:latin typeface="Aptos" panose="020B0004020202020204" pitchFamily="34" charset="0"/>
              </a:rPr>
              <a:t> à </a:t>
            </a:r>
            <a:r>
              <a:rPr lang="de-DE" sz="1800" dirty="0" err="1">
                <a:latin typeface="Aptos" panose="020B0004020202020204" pitchFamily="34" charset="0"/>
              </a:rPr>
              <a:t>élaborer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une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série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d’ODD</a:t>
            </a:r>
            <a:r>
              <a:rPr lang="de-DE" sz="1800" dirty="0">
                <a:latin typeface="Aptos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latin typeface="Aptos" panose="020B0004020202020204" pitchFamily="34" charset="0"/>
              </a:rPr>
              <a:t>En</a:t>
            </a:r>
            <a:r>
              <a:rPr lang="de-DE" sz="1800" b="1" dirty="0">
                <a:latin typeface="Aptos" panose="020B0004020202020204" pitchFamily="34" charset="0"/>
              </a:rPr>
              <a:t> 2013,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l’Assemblée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générale</a:t>
            </a:r>
            <a:r>
              <a:rPr lang="de-DE" sz="1800" dirty="0">
                <a:latin typeface="Aptos" panose="020B0004020202020204" pitchFamily="34" charset="0"/>
              </a:rPr>
              <a:t> a </a:t>
            </a:r>
            <a:r>
              <a:rPr lang="de-DE" sz="1800" dirty="0" err="1">
                <a:latin typeface="Aptos" panose="020B0004020202020204" pitchFamily="34" charset="0"/>
              </a:rPr>
              <a:t>mis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sur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pied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un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u="sng" dirty="0" err="1">
                <a:latin typeface="Aptos" panose="020B0004020202020204" pitchFamily="34" charset="0"/>
              </a:rPr>
              <a:t>groupe</a:t>
            </a:r>
            <a:r>
              <a:rPr lang="de-DE" sz="1800" u="sng" dirty="0">
                <a:latin typeface="Aptos" panose="020B0004020202020204" pitchFamily="34" charset="0"/>
              </a:rPr>
              <a:t> de </a:t>
            </a:r>
            <a:r>
              <a:rPr lang="de-DE" sz="1800" u="sng" dirty="0" err="1">
                <a:latin typeface="Aptos" panose="020B0004020202020204" pitchFamily="34" charset="0"/>
              </a:rPr>
              <a:t>travail</a:t>
            </a:r>
            <a:r>
              <a:rPr lang="de-DE" sz="1800" u="sng" dirty="0">
                <a:latin typeface="Aptos" panose="020B0004020202020204" pitchFamily="34" charset="0"/>
              </a:rPr>
              <a:t> ouvert </a:t>
            </a:r>
            <a:r>
              <a:rPr lang="de-DE" sz="1800" dirty="0" err="1">
                <a:latin typeface="Aptos" panose="020B0004020202020204" pitchFamily="34" charset="0"/>
              </a:rPr>
              <a:t>composé</a:t>
            </a:r>
            <a:r>
              <a:rPr lang="de-DE" sz="1800" dirty="0">
                <a:latin typeface="Aptos" panose="020B0004020202020204" pitchFamily="34" charset="0"/>
              </a:rPr>
              <a:t> de 30 </a:t>
            </a:r>
            <a:r>
              <a:rPr lang="de-DE" sz="1800" dirty="0" err="1">
                <a:latin typeface="Aptos" panose="020B0004020202020204" pitchFamily="34" charset="0"/>
              </a:rPr>
              <a:t>personnes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pour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élaborer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une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proposition</a:t>
            </a:r>
            <a:r>
              <a:rPr lang="de-DE" sz="1800" dirty="0">
                <a:latin typeface="Aptos" panose="020B0004020202020204" pitchFamily="34" charset="0"/>
              </a:rPr>
              <a:t> relative </a:t>
            </a:r>
            <a:r>
              <a:rPr lang="de-DE" sz="1800" dirty="0" err="1">
                <a:latin typeface="Aptos" panose="020B0004020202020204" pitchFamily="34" charset="0"/>
              </a:rPr>
              <a:t>aux</a:t>
            </a:r>
            <a:r>
              <a:rPr lang="de-DE" sz="1800" dirty="0">
                <a:latin typeface="Aptos" panose="020B0004020202020204" pitchFamily="34" charset="0"/>
              </a:rPr>
              <a:t> ODD.</a:t>
            </a:r>
            <a:endParaRPr sz="1800" b="0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59" name="Google Shape;259;p40"/>
          <p:cNvSpPr txBox="1"/>
          <p:nvPr/>
        </p:nvSpPr>
        <p:spPr>
          <a:xfrm>
            <a:off x="594360" y="278129"/>
            <a:ext cx="9778365" cy="936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lnSpc>
                <a:spcPct val="80000"/>
              </a:lnSpc>
              <a:buClr>
                <a:srgbClr val="3F3F3F"/>
              </a:buClr>
              <a:buSzPts val="4400"/>
            </a:pPr>
            <a:r>
              <a:rPr lang="de-DE" sz="4400" b="1" dirty="0" err="1">
                <a:latin typeface="Aptos Serif" panose="02020604070405020304" pitchFamily="18" charset="0"/>
                <a:cs typeface="Aptos Serif" panose="02020604070405020304" pitchFamily="18" charset="0"/>
              </a:rPr>
              <a:t>Histoire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>
            <a:spLocks noGrp="1"/>
          </p:cNvSpPr>
          <p:nvPr>
            <p:ph type="title"/>
          </p:nvPr>
        </p:nvSpPr>
        <p:spPr>
          <a:xfrm>
            <a:off x="4020671" y="5332176"/>
            <a:ext cx="2192055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2015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1"/>
          <p:cNvSpPr txBox="1">
            <a:spLocks noGrp="1"/>
          </p:cNvSpPr>
          <p:nvPr>
            <p:ph type="body" idx="1"/>
          </p:nvPr>
        </p:nvSpPr>
        <p:spPr>
          <a:xfrm>
            <a:off x="807359" y="477527"/>
            <a:ext cx="5990154" cy="220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/>
          <a:p>
            <a:pPr marL="228600" lvl="0" indent="0"/>
            <a:r>
              <a:rPr lang="de-DE" dirty="0">
                <a:latin typeface="Aptos" panose="020B0004020202020204" pitchFamily="34" charset="0"/>
              </a:rPr>
              <a:t>En </a:t>
            </a:r>
            <a:r>
              <a:rPr lang="de-DE" b="1" dirty="0" err="1">
                <a:latin typeface="Aptos" panose="020B0004020202020204" pitchFamily="34" charset="0"/>
              </a:rPr>
              <a:t>janvier</a:t>
            </a:r>
            <a:r>
              <a:rPr lang="de-DE" b="1" dirty="0">
                <a:latin typeface="Aptos" panose="020B0004020202020204" pitchFamily="34" charset="0"/>
              </a:rPr>
              <a:t> 2015, </a:t>
            </a:r>
            <a:r>
              <a:rPr lang="de-DE" dirty="0" err="1">
                <a:latin typeface="Aptos" panose="020B0004020202020204" pitchFamily="34" charset="0"/>
              </a:rPr>
              <a:t>l’Assemblée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générale</a:t>
            </a:r>
            <a:r>
              <a:rPr lang="de-DE" dirty="0">
                <a:latin typeface="Aptos" panose="020B0004020202020204" pitchFamily="34" charset="0"/>
              </a:rPr>
              <a:t> a </a:t>
            </a:r>
            <a:r>
              <a:rPr lang="de-DE" dirty="0" err="1">
                <a:latin typeface="Aptos" panose="020B0004020202020204" pitchFamily="34" charset="0"/>
              </a:rPr>
              <a:t>entamé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négociations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sur</a:t>
            </a:r>
            <a:r>
              <a:rPr lang="de-DE" dirty="0">
                <a:latin typeface="Aptos" panose="020B0004020202020204" pitchFamily="34" charset="0"/>
              </a:rPr>
              <a:t> le </a:t>
            </a:r>
            <a:r>
              <a:rPr lang="de-DE" u="sng" dirty="0" err="1">
                <a:latin typeface="Aptos" panose="020B0004020202020204" pitchFamily="34" charset="0"/>
              </a:rPr>
              <a:t>programme</a:t>
            </a:r>
            <a:r>
              <a:rPr lang="de-DE" u="sng" dirty="0">
                <a:latin typeface="Aptos" panose="020B0004020202020204" pitchFamily="34" charset="0"/>
              </a:rPr>
              <a:t> de </a:t>
            </a:r>
            <a:r>
              <a:rPr lang="de-DE" u="sng" dirty="0" err="1">
                <a:latin typeface="Aptos" panose="020B0004020202020204" pitchFamily="34" charset="0"/>
              </a:rPr>
              <a:t>développement</a:t>
            </a:r>
            <a:r>
              <a:rPr lang="de-DE" u="sng" dirty="0">
                <a:latin typeface="Aptos" panose="020B0004020202020204" pitchFamily="34" charset="0"/>
              </a:rPr>
              <a:t> </a:t>
            </a:r>
            <a:r>
              <a:rPr lang="de-DE" u="sng" dirty="0" err="1">
                <a:latin typeface="Aptos" panose="020B0004020202020204" pitchFamily="34" charset="0"/>
              </a:rPr>
              <a:t>pour</a:t>
            </a:r>
            <a:r>
              <a:rPr lang="de-DE" u="sng" dirty="0">
                <a:latin typeface="Aptos" panose="020B0004020202020204" pitchFamily="34" charset="0"/>
              </a:rPr>
              <a:t> </a:t>
            </a:r>
            <a:r>
              <a:rPr lang="de-DE" u="sng" dirty="0" err="1">
                <a:latin typeface="Aptos" panose="020B0004020202020204" pitchFamily="34" charset="0"/>
              </a:rPr>
              <a:t>l’après</a:t>
            </a:r>
            <a:r>
              <a:rPr lang="de-DE" u="sng" dirty="0">
                <a:latin typeface="Aptos" panose="020B0004020202020204" pitchFamily="34" charset="0"/>
              </a:rPr>
              <a:t> 2015.</a:t>
            </a:r>
            <a:endParaRPr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266" name="Google Shape;266;p41"/>
          <p:cNvSpPr txBox="1">
            <a:spLocks noGrp="1"/>
          </p:cNvSpPr>
          <p:nvPr>
            <p:ph type="body" idx="2"/>
          </p:nvPr>
        </p:nvSpPr>
        <p:spPr>
          <a:xfrm>
            <a:off x="6744351" y="1579817"/>
            <a:ext cx="4867276" cy="555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r>
              <a:rPr lang="de-DE" b="1" dirty="0">
                <a:latin typeface="Aptos" panose="020B0004020202020204" pitchFamily="34" charset="0"/>
              </a:rPr>
              <a:t>2015 a </a:t>
            </a:r>
            <a:r>
              <a:rPr lang="de-DE" b="1" dirty="0" err="1">
                <a:latin typeface="Aptos" panose="020B0004020202020204" pitchFamily="34" charset="0"/>
              </a:rPr>
              <a:t>été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une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année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charnière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pour</a:t>
            </a:r>
            <a:r>
              <a:rPr lang="de-DE" b="1" dirty="0">
                <a:latin typeface="Aptos" panose="020B0004020202020204" pitchFamily="34" charset="0"/>
              </a:rPr>
              <a:t> le </a:t>
            </a:r>
            <a:r>
              <a:rPr lang="de-DE" b="1" dirty="0" err="1">
                <a:latin typeface="Aptos" panose="020B0004020202020204" pitchFamily="34" charset="0"/>
              </a:rPr>
              <a:t>multilatéralisme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>
                <a:latin typeface="Aptos" panose="020B0004020202020204" pitchFamily="34" charset="0"/>
              </a:rPr>
              <a:t>et </a:t>
            </a:r>
            <a:r>
              <a:rPr lang="de-DE" dirty="0" err="1">
                <a:latin typeface="Aptos" panose="020B0004020202020204" pitchFamily="34" charset="0"/>
              </a:rPr>
              <a:t>l’élaboration</a:t>
            </a:r>
            <a:r>
              <a:rPr lang="de-DE" dirty="0">
                <a:latin typeface="Aptos" panose="020B0004020202020204" pitchFamily="34" charset="0"/>
              </a:rPr>
              <a:t> des </a:t>
            </a:r>
            <a:r>
              <a:rPr lang="de-DE" dirty="0" err="1">
                <a:latin typeface="Aptos" panose="020B0004020202020204" pitchFamily="34" charset="0"/>
              </a:rPr>
              <a:t>politiques</a:t>
            </a:r>
            <a:r>
              <a:rPr lang="de-DE" dirty="0">
                <a:latin typeface="Aptos" panose="020B0004020202020204" pitchFamily="34" charset="0"/>
              </a:rPr>
              <a:t> internationales, </a:t>
            </a:r>
            <a:r>
              <a:rPr lang="de-DE" dirty="0" err="1">
                <a:latin typeface="Aptos" panose="020B0004020202020204" pitchFamily="34" charset="0"/>
              </a:rPr>
              <a:t>avec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l’adoption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b="1" dirty="0" err="1">
                <a:latin typeface="Aptos" panose="020B0004020202020204" pitchFamily="34" charset="0"/>
              </a:rPr>
              <a:t>plusieurs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accords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importants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notamment</a:t>
            </a:r>
            <a:endParaRPr lang="de-DE"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u="sng" dirty="0">
              <a:solidFill>
                <a:srgbClr val="4D4D4D"/>
              </a:solidFill>
              <a:latin typeface="Aptos" panose="020B0004020202020204" pitchFamily="34" charset="0"/>
              <a:sym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lang="de-DE" b="0" i="0" u="sng" strike="noStrike" dirty="0">
              <a:solidFill>
                <a:srgbClr val="4D4D4D"/>
              </a:solidFill>
              <a:latin typeface="Aptos" panose="020B0004020202020204" pitchFamily="34" charset="0"/>
              <a:sym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b="0" i="0" u="sng" strike="noStrike" dirty="0">
              <a:solidFill>
                <a:srgbClr val="4D4D4D"/>
              </a:solidFill>
              <a:latin typeface="Aptos" panose="020B0004020202020204" pitchFamily="34" charset="0"/>
              <a:sym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lvl="0" indent="0">
              <a:lnSpc>
                <a:spcPct val="110000"/>
              </a:lnSpc>
            </a:pPr>
            <a:r>
              <a:rPr lang="de-DE" b="1" u="sng" dirty="0"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l’accord de Paris sur le climat (décembre 2015)</a:t>
            </a:r>
            <a:endParaRPr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267" name="Google Shape;267;p41"/>
          <p:cNvSpPr/>
          <p:nvPr/>
        </p:nvSpPr>
        <p:spPr>
          <a:xfrm>
            <a:off x="2568960" y="2218085"/>
            <a:ext cx="939452" cy="86429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1"/>
          <p:cNvSpPr txBox="1"/>
          <p:nvPr/>
        </p:nvSpPr>
        <p:spPr>
          <a:xfrm>
            <a:off x="711664" y="3482654"/>
            <a:ext cx="559349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lvl="0">
              <a:lnSpc>
                <a:spcPct val="90000"/>
              </a:lnSpc>
            </a:pPr>
            <a:r>
              <a:rPr lang="de-DE" sz="2000" b="1" u="sng" dirty="0">
                <a:solidFill>
                  <a:srgbClr val="3F3F3F"/>
                </a:solidFill>
                <a:latin typeface="Aptos" panose="020B0004020202020204" pitchFamily="34" charset="0"/>
              </a:rPr>
              <a:t>Adoption de </a:t>
            </a:r>
            <a:r>
              <a:rPr lang="de-DE" sz="2000" b="1" u="sng" dirty="0" err="1">
                <a:solidFill>
                  <a:srgbClr val="3F3F3F"/>
                </a:solidFill>
                <a:latin typeface="Aptos" panose="020B0004020202020204" pitchFamily="34" charset="0"/>
              </a:rPr>
              <a:t>l’Agenda</a:t>
            </a:r>
            <a:r>
              <a:rPr lang="de-DE" sz="2000" b="1" u="sng" dirty="0">
                <a:solidFill>
                  <a:srgbClr val="3F3F3F"/>
                </a:solidFill>
                <a:latin typeface="Aptos" panose="020B0004020202020204" pitchFamily="34" charset="0"/>
              </a:rPr>
              <a:t> 2030 </a:t>
            </a:r>
            <a:r>
              <a:rPr lang="de-DE" sz="2000" b="1" u="sng" dirty="0" err="1">
                <a:solidFill>
                  <a:srgbClr val="3F3F3F"/>
                </a:solidFill>
                <a:latin typeface="Aptos" panose="020B0004020202020204" pitchFamily="34" charset="0"/>
              </a:rPr>
              <a:t>pour</a:t>
            </a:r>
            <a:r>
              <a:rPr lang="de-DE" sz="2000" b="1" u="sng" dirty="0">
                <a:solidFill>
                  <a:srgbClr val="3F3F3F"/>
                </a:solidFill>
                <a:latin typeface="Aptos" panose="020B0004020202020204" pitchFamily="34" charset="0"/>
              </a:rPr>
              <a:t> le </a:t>
            </a:r>
            <a:r>
              <a:rPr lang="de-DE" sz="2000" b="1" u="sng" dirty="0" err="1">
                <a:solidFill>
                  <a:srgbClr val="3F3F3F"/>
                </a:solidFill>
                <a:latin typeface="Aptos" panose="020B0004020202020204" pitchFamily="34" charset="0"/>
              </a:rPr>
              <a:t>développement</a:t>
            </a:r>
            <a:r>
              <a:rPr lang="de-DE" sz="2000" b="1" u="sng" dirty="0">
                <a:solidFill>
                  <a:srgbClr val="3F3F3F"/>
                </a:solidFill>
                <a:latin typeface="Aptos" panose="020B0004020202020204" pitchFamily="34" charset="0"/>
              </a:rPr>
              <a:t> durable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avec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17 ODD.</a:t>
            </a:r>
            <a:endParaRPr sz="2000" b="1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69" name="Google Shape;269;p41"/>
          <p:cNvSpPr/>
          <p:nvPr/>
        </p:nvSpPr>
        <p:spPr>
          <a:xfrm>
            <a:off x="8397778" y="3619609"/>
            <a:ext cx="939452" cy="86429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/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Objectifs</a:t>
            </a:r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 (</a:t>
            </a:r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inter</a:t>
            </a:r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)</a:t>
            </a:r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nationaux</a:t>
            </a:r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 de </a:t>
            </a:r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développement</a:t>
            </a:r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 durable : ODD</a:t>
            </a:r>
            <a:endParaRPr sz="44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75" name="Google Shape;275;p42"/>
          <p:cNvSpPr txBox="1">
            <a:spLocks noGrp="1"/>
          </p:cNvSpPr>
          <p:nvPr>
            <p:ph type="body" idx="4294967295"/>
          </p:nvPr>
        </p:nvSpPr>
        <p:spPr>
          <a:xfrm>
            <a:off x="6309904" y="4259906"/>
            <a:ext cx="5486400" cy="164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accent4"/>
              </a:buClr>
              <a:buSzPts val="2400"/>
            </a:pPr>
            <a:r>
              <a:rPr lang="de-DE" sz="2000" dirty="0">
                <a:latin typeface="Aptos" panose="020B0004020202020204" pitchFamily="34" charset="0"/>
              </a:rPr>
              <a:t>17 </a:t>
            </a:r>
            <a:r>
              <a:rPr lang="de-DE" sz="2000" dirty="0" err="1">
                <a:latin typeface="Aptos" panose="020B0004020202020204" pitchFamily="34" charset="0"/>
              </a:rPr>
              <a:t>objectifs</a:t>
            </a:r>
            <a:r>
              <a:rPr lang="de-DE" sz="2000" dirty="0">
                <a:latin typeface="Aptos" panose="020B0004020202020204" pitchFamily="34" charset="0"/>
              </a:rPr>
              <a:t> en </a:t>
            </a:r>
            <a:r>
              <a:rPr lang="de-DE" sz="2000" dirty="0" err="1">
                <a:latin typeface="Aptos" panose="020B0004020202020204" pitchFamily="34" charset="0"/>
              </a:rPr>
              <a:t>faveur</a:t>
            </a:r>
            <a:r>
              <a:rPr lang="de-DE" sz="2000" dirty="0">
                <a:latin typeface="Aptos" panose="020B0004020202020204" pitchFamily="34" charset="0"/>
              </a:rPr>
              <a:t> du </a:t>
            </a:r>
            <a:r>
              <a:rPr lang="de-DE" sz="2000" dirty="0" err="1">
                <a:latin typeface="Aptos" panose="020B0004020202020204" pitchFamily="34" charset="0"/>
              </a:rPr>
              <a:t>développement</a:t>
            </a:r>
            <a:r>
              <a:rPr lang="de-DE" sz="2000" dirty="0">
                <a:latin typeface="Aptos" panose="020B0004020202020204" pitchFamily="34" charset="0"/>
              </a:rPr>
              <a:t> durable</a:t>
            </a:r>
            <a:endParaRPr sz="2000"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D9351AF-931C-F522-2BEA-8B6E7D6644C9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>
            <a:spLocks noGrp="1"/>
          </p:cNvSpPr>
          <p:nvPr>
            <p:ph type="title"/>
          </p:nvPr>
        </p:nvSpPr>
        <p:spPr>
          <a:xfrm>
            <a:off x="594359" y="398027"/>
            <a:ext cx="8644234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Agenda – 1ère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partie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: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Principes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l‘approvisionnement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durable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28" name="Google Shape;128;p6"/>
          <p:cNvSpPr txBox="1">
            <a:spLocks noGrp="1"/>
          </p:cNvSpPr>
          <p:nvPr>
            <p:ph type="body" idx="1"/>
          </p:nvPr>
        </p:nvSpPr>
        <p:spPr>
          <a:xfrm>
            <a:off x="594347" y="2281925"/>
            <a:ext cx="9644700" cy="3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685800" indent="-457200" fontAlgn="base">
              <a:buFont typeface="+mj-lt"/>
              <a:buAutoNum type="arabicPeriod"/>
            </a:pP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Introduction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à la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durabilité</a:t>
            </a:r>
            <a:endParaRPr lang="de-DE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685800" indent="-457200" fontAlgn="base">
              <a:buFont typeface="+mj-lt"/>
              <a:buAutoNum type="arabicPeriod"/>
            </a:pP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Introduction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au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changement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climatique</a:t>
            </a:r>
            <a:endParaRPr lang="de-DE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685800" indent="-457200" fontAlgn="base">
              <a:buFont typeface="+mj-lt"/>
              <a:buAutoNum type="arabicPeriod"/>
            </a:pP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Agenda 2030</a:t>
            </a:r>
          </a:p>
          <a:p>
            <a:pPr marL="685800" indent="-457200" fontAlgn="base">
              <a:buFont typeface="+mj-lt"/>
              <a:buAutoNum type="arabicPeriod"/>
            </a:pP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Objectifs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(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inter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)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nationaux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pour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un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développement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durable : ODD </a:t>
            </a:r>
          </a:p>
          <a:p>
            <a:pPr marL="685800" indent="-457200" fontAlgn="base">
              <a:buFont typeface="+mj-lt"/>
              <a:buAutoNum type="arabicPeriod"/>
            </a:pP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Introduction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à « 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Approvisionnement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durable »</a:t>
            </a: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endParaRPr dirty="0"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3"/>
          <p:cNvSpPr txBox="1">
            <a:spLocks noGrp="1"/>
          </p:cNvSpPr>
          <p:nvPr>
            <p:ph type="title"/>
          </p:nvPr>
        </p:nvSpPr>
        <p:spPr>
          <a:xfrm>
            <a:off x="6318884" y="3589607"/>
            <a:ext cx="587311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17 ODD et 169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objectifs</a:t>
            </a:r>
            <a:endParaRPr sz="32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pic>
        <p:nvPicPr>
          <p:cNvPr id="281" name="Google Shape;281;p43"/>
          <p:cNvPicPr preferRelativeResize="0"/>
          <p:nvPr/>
        </p:nvPicPr>
        <p:blipFill rotWithShape="1">
          <a:blip r:embed="rId3">
            <a:alphaModFix/>
          </a:blip>
          <a:srcRect l="7836" b="1431"/>
          <a:stretch/>
        </p:blipFill>
        <p:spPr>
          <a:xfrm>
            <a:off x="0" y="910864"/>
            <a:ext cx="7954027" cy="421228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3"/>
          <p:cNvSpPr/>
          <p:nvPr/>
        </p:nvSpPr>
        <p:spPr>
          <a:xfrm>
            <a:off x="5949860" y="1011732"/>
            <a:ext cx="1810183" cy="288000"/>
          </a:xfrm>
          <a:prstGeom prst="rect">
            <a:avLst/>
          </a:prstGeom>
          <a:solidFill>
            <a:srgbClr val="045854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400"/>
            </a:pPr>
            <a:r>
              <a:rPr lang="de-DE" b="1" dirty="0">
                <a:solidFill>
                  <a:schemeClr val="bg1"/>
                </a:solidFill>
                <a:latin typeface="Aptos" panose="020B0004020202020204" pitchFamily="34" charset="0"/>
              </a:rPr>
              <a:t>ÉCONOMIE</a:t>
            </a:r>
            <a:endParaRPr sz="1400" b="0" i="0" u="none" strike="noStrike" cap="none" dirty="0">
              <a:solidFill>
                <a:schemeClr val="bg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83" name="Google Shape;283;p43"/>
          <p:cNvSpPr/>
          <p:nvPr/>
        </p:nvSpPr>
        <p:spPr>
          <a:xfrm>
            <a:off x="6958208" y="2306010"/>
            <a:ext cx="1197251" cy="288000"/>
          </a:xfrm>
          <a:prstGeom prst="rect">
            <a:avLst/>
          </a:prstGeom>
          <a:solidFill>
            <a:srgbClr val="045854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400"/>
            </a:pPr>
            <a:r>
              <a:rPr lang="de-DE" b="1" dirty="0">
                <a:solidFill>
                  <a:schemeClr val="bg1"/>
                </a:solidFill>
                <a:latin typeface="Aptos" panose="020B0004020202020204" pitchFamily="34" charset="0"/>
              </a:rPr>
              <a:t>SOCIÉTÉ</a:t>
            </a:r>
            <a:endParaRPr sz="1400" b="0" i="0" u="none" strike="noStrike" cap="none" dirty="0">
              <a:solidFill>
                <a:schemeClr val="bg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84" name="Google Shape;284;p43"/>
          <p:cNvSpPr/>
          <p:nvPr/>
        </p:nvSpPr>
        <p:spPr>
          <a:xfrm>
            <a:off x="6778666" y="4201295"/>
            <a:ext cx="2050541" cy="310743"/>
          </a:xfrm>
          <a:prstGeom prst="rect">
            <a:avLst/>
          </a:prstGeom>
          <a:solidFill>
            <a:srgbClr val="045854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400"/>
            </a:pPr>
            <a:r>
              <a:rPr lang="de-DE" b="1" dirty="0">
                <a:solidFill>
                  <a:schemeClr val="bg1"/>
                </a:solidFill>
              </a:rPr>
              <a:t>ENVIRONNEMENT</a:t>
            </a:r>
            <a:endParaRPr sz="1400" b="0" i="0" u="none" strike="noStrike" cap="none" dirty="0">
              <a:solidFill>
                <a:schemeClr val="bg1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4"/>
          <p:cNvSpPr txBox="1">
            <a:spLocks noGrp="1"/>
          </p:cNvSpPr>
          <p:nvPr>
            <p:ph type="title"/>
          </p:nvPr>
        </p:nvSpPr>
        <p:spPr>
          <a:xfrm>
            <a:off x="6318874" y="3499675"/>
            <a:ext cx="5670000" cy="2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Quels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sont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ODD ?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90" name="Google Shape;290;p44"/>
          <p:cNvSpPr txBox="1">
            <a:spLocks noGrp="1"/>
          </p:cNvSpPr>
          <p:nvPr>
            <p:ph type="body" idx="1"/>
          </p:nvPr>
        </p:nvSpPr>
        <p:spPr>
          <a:xfrm>
            <a:off x="228104" y="1508038"/>
            <a:ext cx="6586055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444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ODD </a:t>
            </a:r>
            <a:r>
              <a:rPr lang="de-DE" dirty="0" err="1">
                <a:latin typeface="Aptos" panose="020B0004020202020204" pitchFamily="34" charset="0"/>
              </a:rPr>
              <a:t>sont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objectifs</a:t>
            </a:r>
            <a:r>
              <a:rPr lang="de-DE" b="1" dirty="0">
                <a:latin typeface="Aptos" panose="020B0004020202020204" pitchFamily="34" charset="0"/>
              </a:rPr>
              <a:t> de </a:t>
            </a:r>
            <a:r>
              <a:rPr lang="de-DE" b="1" dirty="0" err="1">
                <a:latin typeface="Aptos" panose="020B0004020202020204" pitchFamily="34" charset="0"/>
              </a:rPr>
              <a:t>développement</a:t>
            </a:r>
            <a:r>
              <a:rPr lang="de-DE" b="1" dirty="0">
                <a:latin typeface="Aptos" panose="020B0004020202020204" pitchFamily="34" charset="0"/>
              </a:rPr>
              <a:t> durable des </a:t>
            </a:r>
            <a:r>
              <a:rPr lang="de-DE" b="1" dirty="0" err="1">
                <a:latin typeface="Aptos" panose="020B0004020202020204" pitchFamily="34" charset="0"/>
              </a:rPr>
              <a:t>Nations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Unies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 marL="444500" indent="-342900" fontAlgn="base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Ils </a:t>
            </a:r>
            <a:r>
              <a:rPr lang="de-DE" dirty="0" err="1">
                <a:latin typeface="Aptos" panose="020B0004020202020204" pitchFamily="34" charset="0"/>
              </a:rPr>
              <a:t>comprennent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>
                <a:latin typeface="Aptos" panose="020B0004020202020204" pitchFamily="34" charset="0"/>
              </a:rPr>
              <a:t>17 </a:t>
            </a:r>
            <a:r>
              <a:rPr lang="de-DE" b="1" dirty="0" err="1">
                <a:latin typeface="Aptos" panose="020B0004020202020204" pitchFamily="34" charset="0"/>
              </a:rPr>
              <a:t>objectifs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thématiques</a:t>
            </a:r>
            <a:r>
              <a:rPr lang="de-DE" b="1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eux-mêmes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divisés</a:t>
            </a:r>
            <a:r>
              <a:rPr lang="de-DE" dirty="0">
                <a:latin typeface="Aptos" panose="020B0004020202020204" pitchFamily="34" charset="0"/>
              </a:rPr>
              <a:t> en </a:t>
            </a:r>
            <a:r>
              <a:rPr lang="de-DE" b="1" dirty="0">
                <a:latin typeface="Aptos" panose="020B0004020202020204" pitchFamily="34" charset="0"/>
              </a:rPr>
              <a:t>169 </a:t>
            </a:r>
            <a:r>
              <a:rPr lang="de-DE" b="1" dirty="0" err="1">
                <a:latin typeface="Aptos" panose="020B0004020202020204" pitchFamily="34" charset="0"/>
              </a:rPr>
              <a:t>sous-objectifs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exprimant</a:t>
            </a:r>
            <a:r>
              <a:rPr lang="de-DE" dirty="0">
                <a:latin typeface="Aptos" panose="020B0004020202020204" pitchFamily="34" charset="0"/>
              </a:rPr>
              <a:t> des </a:t>
            </a:r>
            <a:r>
              <a:rPr lang="de-DE" dirty="0" err="1">
                <a:latin typeface="Aptos" panose="020B0004020202020204" pitchFamily="34" charset="0"/>
              </a:rPr>
              <a:t>objectifs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quantitatifs</a:t>
            </a:r>
            <a:r>
              <a:rPr lang="de-DE" dirty="0">
                <a:latin typeface="Aptos" panose="020B0004020202020204" pitchFamily="34" charset="0"/>
              </a:rPr>
              <a:t>. </a:t>
            </a:r>
            <a:r>
              <a:rPr lang="de-DE" b="1" dirty="0" err="1">
                <a:latin typeface="Aptos" panose="020B0004020202020204" pitchFamily="34" charset="0"/>
              </a:rPr>
              <a:t>Mesurable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avec</a:t>
            </a:r>
            <a:r>
              <a:rPr lang="de-DE" b="1" dirty="0">
                <a:latin typeface="Aptos" panose="020B0004020202020204" pitchFamily="34" charset="0"/>
              </a:rPr>
              <a:t> 230 </a:t>
            </a:r>
            <a:r>
              <a:rPr lang="de-DE" b="1" dirty="0" err="1">
                <a:latin typeface="Aptos" panose="020B0004020202020204" pitchFamily="34" charset="0"/>
              </a:rPr>
              <a:t>indicateurs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potentiels</a:t>
            </a:r>
            <a:r>
              <a:rPr lang="de-DE" b="1" dirty="0">
                <a:latin typeface="Aptos" panose="020B0004020202020204" pitchFamily="34" charset="0"/>
              </a:rPr>
              <a:t>.</a:t>
            </a:r>
            <a:endParaRPr lang="de-DE" dirty="0">
              <a:latin typeface="Aptos" panose="020B0004020202020204" pitchFamily="34" charset="0"/>
            </a:endParaRPr>
          </a:p>
          <a:p>
            <a:pPr marL="444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objectifs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été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signés</a:t>
            </a:r>
            <a:r>
              <a:rPr lang="de-DE" dirty="0">
                <a:latin typeface="Aptos" panose="020B0004020202020204" pitchFamily="34" charset="0"/>
              </a:rPr>
              <a:t> par </a:t>
            </a:r>
            <a:r>
              <a:rPr lang="de-DE" b="1" dirty="0">
                <a:latin typeface="Aptos" panose="020B0004020202020204" pitchFamily="34" charset="0"/>
              </a:rPr>
              <a:t>193 </a:t>
            </a:r>
            <a:r>
              <a:rPr lang="de-DE" b="1" dirty="0" err="1">
                <a:latin typeface="Aptos" panose="020B0004020202020204" pitchFamily="34" charset="0"/>
              </a:rPr>
              <a:t>pays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 marL="444500" indent="-342900" fontAlgn="base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Ils </a:t>
            </a:r>
            <a:r>
              <a:rPr lang="de-DE" b="1" dirty="0" err="1">
                <a:latin typeface="Aptos" panose="020B0004020202020204" pitchFamily="34" charset="0"/>
              </a:rPr>
              <a:t>remplacent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objectifs</a:t>
            </a:r>
            <a:r>
              <a:rPr lang="de-DE" dirty="0">
                <a:latin typeface="Aptos" panose="020B0004020202020204" pitchFamily="34" charset="0"/>
              </a:rPr>
              <a:t> du </a:t>
            </a:r>
            <a:r>
              <a:rPr lang="de-DE" dirty="0" err="1">
                <a:latin typeface="Aptos" panose="020B0004020202020204" pitchFamily="34" charset="0"/>
              </a:rPr>
              <a:t>Millénaire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pour</a:t>
            </a:r>
            <a:r>
              <a:rPr lang="de-DE" dirty="0">
                <a:latin typeface="Aptos" panose="020B0004020202020204" pitchFamily="34" charset="0"/>
              </a:rPr>
              <a:t> le </a:t>
            </a:r>
            <a:r>
              <a:rPr lang="de-DE" dirty="0" err="1">
                <a:latin typeface="Aptos" panose="020B0004020202020204" pitchFamily="34" charset="0"/>
              </a:rPr>
              <a:t>développement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étaient</a:t>
            </a:r>
            <a:r>
              <a:rPr lang="de-DE" dirty="0">
                <a:latin typeface="Aptos" panose="020B0004020202020204" pitchFamily="34" charset="0"/>
              </a:rPr>
              <a:t> en </a:t>
            </a:r>
            <a:r>
              <a:rPr lang="de-DE" dirty="0" err="1">
                <a:latin typeface="Aptos" panose="020B0004020202020204" pitchFamily="34" charset="0"/>
              </a:rPr>
              <a:t>vigueur</a:t>
            </a:r>
            <a:r>
              <a:rPr lang="de-DE" dirty="0">
                <a:latin typeface="Aptos" panose="020B0004020202020204" pitchFamily="34" charset="0"/>
              </a:rPr>
              <a:t> de 2000 à 2015.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5"/>
          <p:cNvSpPr txBox="1">
            <a:spLocks noGrp="1"/>
          </p:cNvSpPr>
          <p:nvPr>
            <p:ph type="title"/>
          </p:nvPr>
        </p:nvSpPr>
        <p:spPr>
          <a:xfrm>
            <a:off x="594348" y="189575"/>
            <a:ext cx="79656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Quelles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sont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caractéristiques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des ODD ?</a:t>
            </a:r>
            <a:endParaRPr lang="de-DE" dirty="0">
              <a:effectLst/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96" name="Google Shape;296;p45"/>
          <p:cNvSpPr txBox="1">
            <a:spLocks noGrp="1"/>
          </p:cNvSpPr>
          <p:nvPr>
            <p:ph type="body" idx="1"/>
          </p:nvPr>
        </p:nvSpPr>
        <p:spPr>
          <a:xfrm>
            <a:off x="381697" y="1954682"/>
            <a:ext cx="11217685" cy="401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685800" indent="-457200" fontAlgn="base">
              <a:buFont typeface="Wingdings" pitchFamily="2" charset="2"/>
              <a:buChar char="ü"/>
            </a:pP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Ils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ont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une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dimension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mondiale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et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locale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. </a:t>
            </a:r>
          </a:p>
          <a:p>
            <a:pPr marL="685800" indent="-457200" fontAlgn="base">
              <a:buFont typeface="Wingdings" pitchFamily="2" charset="2"/>
              <a:buChar char="ü"/>
            </a:pP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Ils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sont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clairs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</a:p>
          <a:p>
            <a:pPr marL="685800" indent="-457200" fontAlgn="base">
              <a:buFont typeface="Wingdings" pitchFamily="2" charset="2"/>
              <a:buChar char="ü"/>
            </a:pP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Ils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sont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évolutifs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et à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long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terme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</a:p>
          <a:p>
            <a:pPr marL="685800" indent="-457200" fontAlgn="base">
              <a:buFont typeface="Wingdings" pitchFamily="2" charset="2"/>
              <a:buChar char="ü"/>
            </a:pP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Ils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s’adaptent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aux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gouvernements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aux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institutions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locales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aux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entreprises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de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différentes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tailles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et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différents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secteurs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. </a:t>
            </a:r>
          </a:p>
          <a:p>
            <a:pPr marL="685800" indent="-457200" fontAlgn="base">
              <a:buFont typeface="Wingdings" pitchFamily="2" charset="2"/>
              <a:buChar char="ü"/>
            </a:pP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Ils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sont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intersectoriels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et non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spécifiques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à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un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secteur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lang="de-DE" sz="20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685800" indent="-457200" fontAlgn="base">
              <a:buFont typeface="Wingdings" pitchFamily="2" charset="2"/>
              <a:buChar char="ü"/>
            </a:pP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Ils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définissent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les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responsabilités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sectorielles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différentes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parties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prenantes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. </a:t>
            </a:r>
            <a:endParaRPr lang="de-DE" sz="20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685800" indent="-457200" fontAlgn="base">
              <a:buFont typeface="Wingdings" pitchFamily="2" charset="2"/>
              <a:buChar char="ü"/>
            </a:pP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Ils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permettent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de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mesurer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effets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positifs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(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obligation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 rendre des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comptes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)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et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comparables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.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6"/>
          <p:cNvSpPr txBox="1">
            <a:spLocks noGrp="1"/>
          </p:cNvSpPr>
          <p:nvPr>
            <p:ph type="title"/>
          </p:nvPr>
        </p:nvSpPr>
        <p:spPr>
          <a:xfrm>
            <a:off x="3661409" y="4851399"/>
            <a:ext cx="7936230" cy="1191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autorités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locales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: 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acteurs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clés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des ODD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02" name="Google Shape;302;p46"/>
          <p:cNvSpPr txBox="1">
            <a:spLocks noGrp="1"/>
          </p:cNvSpPr>
          <p:nvPr>
            <p:ph type="body" idx="2"/>
          </p:nvPr>
        </p:nvSpPr>
        <p:spPr>
          <a:xfrm>
            <a:off x="3661409" y="631372"/>
            <a:ext cx="8521066" cy="364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lnSpcReduction="10000"/>
          </a:bodyPr>
          <a:lstStyle/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Les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autorités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locales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sont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les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plus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proches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des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citoyen·ne·s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et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gèrent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les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services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essentiels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: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transports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,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logement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,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éducation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,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déchets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,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eau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,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énergie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etc. 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Plus de 65% des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objectifs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ODD 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ne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peuvent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être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atteints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qu’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avec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la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participation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des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autorités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locales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et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régionales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Les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villes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et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les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collectivités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locales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sont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en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première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ligne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dans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la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lutte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contre le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changement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climatique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, la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pauvreté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et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l’inégalité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. 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Les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politiques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locales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ont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un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impact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b="1" dirty="0" err="1">
                <a:latin typeface="Aptos" panose="020B0004020202020204" pitchFamily="34" charset="0"/>
                <a:cs typeface="Aptos Serif" panose="02020604070405020304" pitchFamily="18" charset="0"/>
              </a:rPr>
              <a:t>mondial</a:t>
            </a:r>
            <a:r>
              <a:rPr lang="de-DE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: le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développement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urbain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durable,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l’inclusion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sociale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et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l’innovation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verte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contribuent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tous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à la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réalisation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des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objectifs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" panose="020B0004020202020204" pitchFamily="34" charset="0"/>
                <a:cs typeface="Aptos Serif" panose="02020604070405020304" pitchFamily="18" charset="0"/>
              </a:rPr>
              <a:t>mondiaux</a:t>
            </a:r>
            <a:r>
              <a:rPr lang="de-DE" dirty="0">
                <a:latin typeface="Aptos" panose="020B0004020202020204" pitchFamily="34" charset="0"/>
                <a:cs typeface="Aptos Serif" panose="02020604070405020304" pitchFamily="18" charset="0"/>
              </a:rPr>
              <a:t>.</a:t>
            </a:r>
            <a:endParaRPr dirty="0">
              <a:latin typeface="Aptos" panose="020B0004020202020204" pitchFamily="34" charset="0"/>
              <a:cs typeface="Aptos Serif" panose="02020604070405020304" pitchFamily="18" charset="0"/>
              <a:sym typeface="Arial"/>
            </a:endParaRPr>
          </a:p>
        </p:txBody>
      </p:sp>
      <p:pic>
        <p:nvPicPr>
          <p:cNvPr id="303" name="Google Shape;30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682" y="631372"/>
            <a:ext cx="2943636" cy="29055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2D50C33-4964-E87D-B533-9365642FA50A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marchés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publics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durables :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outil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stratégique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pour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ODD</a:t>
            </a:r>
            <a:endParaRPr sz="36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grpSp>
        <p:nvGrpSpPr>
          <p:cNvPr id="309" name="Google Shape;309;p4"/>
          <p:cNvGrpSpPr/>
          <p:nvPr/>
        </p:nvGrpSpPr>
        <p:grpSpPr>
          <a:xfrm>
            <a:off x="967230" y="2141887"/>
            <a:ext cx="10507245" cy="3718812"/>
            <a:chOff x="372870" y="316262"/>
            <a:chExt cx="10507245" cy="3718812"/>
          </a:xfrm>
        </p:grpSpPr>
        <p:sp>
          <p:nvSpPr>
            <p:cNvPr id="310" name="Google Shape;310;p4"/>
            <p:cNvSpPr/>
            <p:nvPr/>
          </p:nvSpPr>
          <p:spPr>
            <a:xfrm>
              <a:off x="779952" y="316262"/>
              <a:ext cx="1273437" cy="12734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1051341" y="587651"/>
              <a:ext cx="730660" cy="73066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25400" cap="flat" cmpd="sng">
              <a:solidFill>
                <a:srgbClr val="7272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i="0" u="none" strike="noStrike">
                <a:ln w="0">
                  <a:solidFill>
                    <a:sysClr val="windowText" lastClr="000000"/>
                  </a:solidFill>
                </a:ln>
                <a:solidFill>
                  <a:srgbClr val="10585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372870" y="1986344"/>
              <a:ext cx="208760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"/>
            <p:cNvSpPr txBox="1"/>
            <p:nvPr/>
          </p:nvSpPr>
          <p:spPr>
            <a:xfrm>
              <a:off x="372870" y="1986344"/>
              <a:ext cx="208760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de-DE" dirty="0" err="1">
                  <a:latin typeface="Aptos" panose="020B0004020202020204" pitchFamily="34" charset="0"/>
                </a:rPr>
                <a:t>Les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marchés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publics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représentent</a:t>
              </a:r>
              <a:r>
                <a:rPr lang="de-DE" dirty="0">
                  <a:latin typeface="Aptos" panose="020B0004020202020204" pitchFamily="34" charset="0"/>
                </a:rPr>
                <a:t> 15 à 20 % du PIB </a:t>
              </a:r>
              <a:r>
                <a:rPr lang="de-DE" dirty="0" err="1">
                  <a:latin typeface="Aptos" panose="020B0004020202020204" pitchFamily="34" charset="0"/>
                </a:rPr>
                <a:t>dans</a:t>
              </a:r>
              <a:r>
                <a:rPr lang="de-DE" dirty="0">
                  <a:latin typeface="Aptos" panose="020B0004020202020204" pitchFamily="34" charset="0"/>
                </a:rPr>
                <a:t> de </a:t>
              </a:r>
              <a:r>
                <a:rPr lang="de-DE" dirty="0" err="1">
                  <a:latin typeface="Aptos" panose="020B0004020202020204" pitchFamily="34" charset="0"/>
                </a:rPr>
                <a:t>nombreux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pays</a:t>
              </a:r>
              <a:r>
                <a:rPr lang="de-DE" dirty="0">
                  <a:latin typeface="Aptos" panose="020B0004020202020204" pitchFamily="34" charset="0"/>
                </a:rPr>
                <a:t> - </a:t>
              </a:r>
              <a:r>
                <a:rPr lang="de-DE" dirty="0" err="1">
                  <a:latin typeface="Aptos" panose="020B0004020202020204" pitchFamily="34" charset="0"/>
                </a:rPr>
                <a:t>un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puissant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levier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économique</a:t>
              </a:r>
              <a:r>
                <a:rPr lang="de-DE" dirty="0">
                  <a:latin typeface="Aptos" panose="020B0004020202020204" pitchFamily="34" charset="0"/>
                </a:rPr>
                <a:t>. </a:t>
              </a:r>
              <a:endParaRPr lang="de-DE" dirty="0"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3638454" y="316262"/>
              <a:ext cx="1273437" cy="12734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909843" y="587651"/>
              <a:ext cx="730660" cy="73066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400" cap="flat" cmpd="sng">
              <a:solidFill>
                <a:srgbClr val="7272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2825803" y="1986344"/>
              <a:ext cx="2898740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 txBox="1"/>
            <p:nvPr/>
          </p:nvSpPr>
          <p:spPr>
            <a:xfrm>
              <a:off x="2825803" y="1986344"/>
              <a:ext cx="2898740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de-DE" dirty="0">
                  <a:latin typeface="Aptos" panose="020B0004020202020204" pitchFamily="34" charset="0"/>
                </a:rPr>
                <a:t>Grâce à des </a:t>
              </a:r>
              <a:r>
                <a:rPr lang="de-DE" dirty="0" err="1">
                  <a:latin typeface="Aptos" panose="020B0004020202020204" pitchFamily="34" charset="0"/>
                </a:rPr>
                <a:t>achats</a:t>
              </a:r>
              <a:r>
                <a:rPr lang="de-DE" dirty="0">
                  <a:latin typeface="Aptos" panose="020B0004020202020204" pitchFamily="34" charset="0"/>
                </a:rPr>
                <a:t> durables, </a:t>
              </a:r>
              <a:r>
                <a:rPr lang="de-DE" dirty="0" err="1">
                  <a:latin typeface="Aptos" panose="020B0004020202020204" pitchFamily="34" charset="0"/>
                </a:rPr>
                <a:t>les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collectivités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locales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peuvent</a:t>
              </a:r>
              <a:r>
                <a:rPr lang="de-DE" dirty="0">
                  <a:latin typeface="Aptos" panose="020B0004020202020204" pitchFamily="34" charset="0"/>
                </a:rPr>
                <a:t> :</a:t>
              </a:r>
            </a:p>
            <a:p>
              <a:pPr algn="ctr"/>
              <a:r>
                <a:rPr lang="de-DE" dirty="0">
                  <a:latin typeface="Aptos" panose="020B0004020202020204" pitchFamily="34" charset="0"/>
                </a:rPr>
                <a:t>- </a:t>
              </a:r>
              <a:r>
                <a:rPr lang="de-DE" dirty="0" err="1">
                  <a:latin typeface="Aptos" panose="020B0004020202020204" pitchFamily="34" charset="0"/>
                </a:rPr>
                <a:t>réduire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leur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impact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sur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l’environnement</a:t>
              </a:r>
              <a:r>
                <a:rPr lang="de-DE" dirty="0">
                  <a:latin typeface="Aptos" panose="020B0004020202020204" pitchFamily="34" charset="0"/>
                </a:rPr>
                <a:t> (ODD 12, ODD 13)</a:t>
              </a:r>
            </a:p>
            <a:p>
              <a:pPr algn="ctr"/>
              <a:r>
                <a:rPr lang="de-DE" dirty="0">
                  <a:latin typeface="Aptos" panose="020B0004020202020204" pitchFamily="34" charset="0"/>
                </a:rPr>
                <a:t>- </a:t>
              </a:r>
              <a:r>
                <a:rPr lang="de-DE" dirty="0" err="1">
                  <a:latin typeface="Aptos" panose="020B0004020202020204" pitchFamily="34" charset="0"/>
                </a:rPr>
                <a:t>promouvoir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un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travail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décent</a:t>
              </a:r>
              <a:r>
                <a:rPr lang="de-DE" dirty="0">
                  <a:latin typeface="Aptos" panose="020B0004020202020204" pitchFamily="34" charset="0"/>
                </a:rPr>
                <a:t> et </a:t>
              </a:r>
              <a:r>
                <a:rPr lang="de-DE" dirty="0" err="1">
                  <a:latin typeface="Aptos" panose="020B0004020202020204" pitchFamily="34" charset="0"/>
                </a:rPr>
                <a:t>l’inclusion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sociale</a:t>
              </a:r>
              <a:r>
                <a:rPr lang="de-DE" dirty="0">
                  <a:latin typeface="Aptos" panose="020B0004020202020204" pitchFamily="34" charset="0"/>
                </a:rPr>
                <a:t> (ODD 8, ODD 10)</a:t>
              </a:r>
            </a:p>
            <a:p>
              <a:pPr algn="ctr"/>
              <a:r>
                <a:rPr lang="de-DE" dirty="0">
                  <a:latin typeface="Aptos" panose="020B0004020202020204" pitchFamily="34" charset="0"/>
                </a:rPr>
                <a:t>- </a:t>
              </a:r>
              <a:r>
                <a:rPr lang="de-DE" dirty="0" err="1">
                  <a:latin typeface="Aptos" panose="020B0004020202020204" pitchFamily="34" charset="0"/>
                </a:rPr>
                <a:t>promouvoir</a:t>
              </a:r>
              <a:r>
                <a:rPr lang="de-DE" dirty="0">
                  <a:latin typeface="Aptos" panose="020B0004020202020204" pitchFamily="34" charset="0"/>
                </a:rPr>
                <a:t>  </a:t>
              </a:r>
              <a:r>
                <a:rPr lang="de-DE" dirty="0" err="1">
                  <a:latin typeface="Aptos" panose="020B0004020202020204" pitchFamily="34" charset="0"/>
                </a:rPr>
                <a:t>l’innovation</a:t>
              </a:r>
              <a:r>
                <a:rPr lang="de-DE" dirty="0">
                  <a:latin typeface="Aptos" panose="020B0004020202020204" pitchFamily="34" charset="0"/>
                </a:rPr>
                <a:t> et des </a:t>
              </a:r>
              <a:r>
                <a:rPr lang="de-DE" dirty="0" err="1">
                  <a:latin typeface="Aptos" panose="020B0004020202020204" pitchFamily="34" charset="0"/>
                </a:rPr>
                <a:t>infrastructures</a:t>
              </a:r>
              <a:r>
                <a:rPr lang="de-DE" dirty="0">
                  <a:latin typeface="Aptos" panose="020B0004020202020204" pitchFamily="34" charset="0"/>
                </a:rPr>
                <a:t> durables (ODD 9, ODD 11)</a:t>
              </a:r>
              <a:endParaRPr lang="de-DE" dirty="0"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6496956" y="316262"/>
              <a:ext cx="1273437" cy="12734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6768345" y="587651"/>
              <a:ext cx="730660" cy="73066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25400" cap="flat" cmpd="sng">
              <a:solidFill>
                <a:srgbClr val="7272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6089874" y="1986344"/>
              <a:ext cx="208760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"/>
            <p:cNvSpPr txBox="1"/>
            <p:nvPr/>
          </p:nvSpPr>
          <p:spPr>
            <a:xfrm>
              <a:off x="6089874" y="1986344"/>
              <a:ext cx="208760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de-DE" dirty="0" err="1">
                  <a:latin typeface="Aptos" panose="020B0004020202020204" pitchFamily="34" charset="0"/>
                </a:rPr>
                <a:t>Ancrer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les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principes</a:t>
              </a:r>
              <a:r>
                <a:rPr lang="de-DE" dirty="0">
                  <a:latin typeface="Aptos" panose="020B0004020202020204" pitchFamily="34" charset="0"/>
                </a:rPr>
                <a:t> des ODD </a:t>
              </a:r>
              <a:r>
                <a:rPr lang="de-DE" dirty="0" err="1">
                  <a:latin typeface="Aptos" panose="020B0004020202020204" pitchFamily="34" charset="0"/>
                </a:rPr>
                <a:t>dans</a:t>
              </a:r>
              <a:r>
                <a:rPr lang="de-DE" dirty="0">
                  <a:latin typeface="Aptos" panose="020B0004020202020204" pitchFamily="34" charset="0"/>
                </a:rPr>
                <a:t> la </a:t>
              </a:r>
              <a:r>
                <a:rPr lang="de-DE" dirty="0" err="1">
                  <a:latin typeface="Aptos" panose="020B0004020202020204" pitchFamily="34" charset="0"/>
                </a:rPr>
                <a:t>prise</a:t>
              </a:r>
              <a:r>
                <a:rPr lang="de-DE" dirty="0">
                  <a:latin typeface="Aptos" panose="020B0004020202020204" pitchFamily="34" charset="0"/>
                </a:rPr>
                <a:t> de </a:t>
              </a:r>
              <a:r>
                <a:rPr lang="de-DE" dirty="0" err="1">
                  <a:latin typeface="Aptos" panose="020B0004020202020204" pitchFamily="34" charset="0"/>
                </a:rPr>
                <a:t>décision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quotidienne</a:t>
              </a:r>
              <a:r>
                <a:rPr lang="de-DE" dirty="0">
                  <a:latin typeface="Aptos" panose="020B0004020202020204" pitchFamily="34" charset="0"/>
                </a:rPr>
                <a:t> et </a:t>
              </a:r>
              <a:r>
                <a:rPr lang="de-DE" dirty="0" err="1">
                  <a:latin typeface="Aptos" panose="020B0004020202020204" pitchFamily="34" charset="0"/>
                </a:rPr>
                <a:t>les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stratégies</a:t>
              </a:r>
              <a:r>
                <a:rPr lang="de-DE" dirty="0">
                  <a:latin typeface="Aptos" panose="020B0004020202020204" pitchFamily="34" charset="0"/>
                </a:rPr>
                <a:t> à </a:t>
              </a:r>
              <a:r>
                <a:rPr lang="de-DE" dirty="0" err="1">
                  <a:latin typeface="Aptos" panose="020B0004020202020204" pitchFamily="34" charset="0"/>
                </a:rPr>
                <a:t>long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terme</a:t>
              </a:r>
              <a:r>
                <a:rPr lang="de-DE" dirty="0">
                  <a:latin typeface="Aptos" panose="020B0004020202020204" pitchFamily="34" charset="0"/>
                </a:rPr>
                <a:t>.</a:t>
              </a:r>
              <a:endParaRPr lang="de-DE" dirty="0"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8949889" y="316262"/>
              <a:ext cx="1273437" cy="12734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9221277" y="587651"/>
              <a:ext cx="730660" cy="73066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25400" cap="flat" cmpd="sng">
              <a:solidFill>
                <a:srgbClr val="7272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8542807" y="1986344"/>
              <a:ext cx="208760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"/>
            <p:cNvSpPr txBox="1"/>
            <p:nvPr/>
          </p:nvSpPr>
          <p:spPr>
            <a:xfrm>
              <a:off x="8542815" y="1986350"/>
              <a:ext cx="2337300" cy="204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de-DE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Envoyer</a:t>
              </a:r>
              <a:r>
                <a:rPr lang="de-DE" dirty="0">
                  <a:solidFill>
                    <a:srgbClr val="3F3F3F"/>
                  </a:solidFill>
                  <a:latin typeface="Aptos" panose="020B0004020202020204" pitchFamily="34" charset="0"/>
                </a:rPr>
                <a:t> des </a:t>
              </a:r>
              <a:r>
                <a:rPr lang="de-DE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signaux</a:t>
              </a:r>
              <a:r>
                <a:rPr lang="de-DE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clairs</a:t>
              </a:r>
              <a:r>
                <a:rPr lang="de-DE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aux</a:t>
              </a:r>
              <a:r>
                <a:rPr lang="de-DE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marchés</a:t>
              </a:r>
              <a:r>
                <a:rPr lang="de-DE" dirty="0">
                  <a:solidFill>
                    <a:srgbClr val="3F3F3F"/>
                  </a:solidFill>
                  <a:latin typeface="Aptos" panose="020B0004020202020204" pitchFamily="34" charset="0"/>
                </a:rPr>
                <a:t> et </a:t>
              </a:r>
              <a:r>
                <a:rPr lang="de-DE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soutenir</a:t>
              </a:r>
              <a:r>
                <a:rPr lang="de-DE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les</a:t>
              </a:r>
              <a:r>
                <a:rPr lang="de-DE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entreprises</a:t>
              </a:r>
              <a:r>
                <a:rPr lang="de-DE" dirty="0">
                  <a:solidFill>
                    <a:srgbClr val="3F3F3F"/>
                  </a:solidFill>
                  <a:latin typeface="Aptos" panose="020B0004020202020204" pitchFamily="34" charset="0"/>
                </a:rPr>
                <a:t> responsables et </a:t>
              </a:r>
              <a:r>
                <a:rPr lang="de-DE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les</a:t>
              </a:r>
              <a:r>
                <a:rPr lang="de-DE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modèles</a:t>
              </a:r>
              <a:r>
                <a:rPr lang="de-DE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économiques</a:t>
              </a:r>
              <a:r>
                <a:rPr lang="de-DE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circulaires</a:t>
              </a:r>
              <a:r>
                <a:rPr lang="de-DE" dirty="0">
                  <a:solidFill>
                    <a:srgbClr val="3F3F3F"/>
                  </a:solidFill>
                  <a:latin typeface="Aptos" panose="020B0004020202020204" pitchFamily="34" charset="0"/>
                </a:rPr>
                <a:t>.</a:t>
              </a:r>
              <a:endParaRPr lang="de-DE" dirty="0">
                <a:solidFill>
                  <a:srgbClr val="3F3F3F"/>
                </a:solidFill>
                <a:effectLst/>
                <a:latin typeface="Aptos" panose="020B00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"/>
          <p:cNvSpPr txBox="1">
            <a:spLocks noGrp="1"/>
          </p:cNvSpPr>
          <p:nvPr>
            <p:ph type="ctrTitle"/>
          </p:nvPr>
        </p:nvSpPr>
        <p:spPr>
          <a:xfrm>
            <a:off x="5367867" y="411479"/>
            <a:ext cx="6428437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Introduction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à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l‘approvisionnement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durable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2"/>
          <p:cNvSpPr txBox="1">
            <a:spLocks noGrp="1"/>
          </p:cNvSpPr>
          <p:nvPr>
            <p:ph type="title"/>
          </p:nvPr>
        </p:nvSpPr>
        <p:spPr>
          <a:xfrm>
            <a:off x="594359" y="402515"/>
            <a:ext cx="80235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Agenda – 2ème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partie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: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Introduction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à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l‘approvisionnement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durable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36" name="Google Shape;336;p52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685800" lvl="0" indent="-3048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None/>
            </a:pPr>
            <a:endParaRPr/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337" name="Google Shape;337;p52"/>
          <p:cNvSpPr txBox="1"/>
          <p:nvPr/>
        </p:nvSpPr>
        <p:spPr>
          <a:xfrm>
            <a:off x="746759" y="2746968"/>
            <a:ext cx="1096507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Comparaison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modèles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de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développement</a:t>
            </a:r>
            <a:endParaRPr lang="de-DE" sz="2400" b="1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Définition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des GPP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Outils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européens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de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diffusion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marchés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publics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écologiques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(GPP)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Avantage des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marchés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publics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durables (SPP)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0"/>
          <p:cNvSpPr txBox="1">
            <a:spLocks noGrp="1"/>
          </p:cNvSpPr>
          <p:nvPr>
            <p:ph type="ctrTitle"/>
          </p:nvPr>
        </p:nvSpPr>
        <p:spPr>
          <a:xfrm>
            <a:off x="6096000" y="390458"/>
            <a:ext cx="5847449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Comparaison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des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modèles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développement</a:t>
            </a:r>
            <a:endParaRPr sz="48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3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Économie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Linéaire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vs.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économie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circulaire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48" name="Google Shape;348;p53"/>
          <p:cNvSpPr txBox="1">
            <a:spLocks noGrp="1"/>
          </p:cNvSpPr>
          <p:nvPr>
            <p:ph type="body" idx="2"/>
          </p:nvPr>
        </p:nvSpPr>
        <p:spPr>
          <a:xfrm>
            <a:off x="7736908" y="1842898"/>
            <a:ext cx="4455092" cy="399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101600" indent="0">
              <a:buNone/>
            </a:pPr>
            <a:r>
              <a:rPr lang="de-DE" b="1" dirty="0" err="1">
                <a:latin typeface="Aptos" panose="020B0004020202020204" pitchFamily="34" charset="0"/>
              </a:rPr>
              <a:t>Économie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linéaire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>
                <a:latin typeface="Aptos" panose="020B0004020202020204" pitchFamily="34" charset="0"/>
              </a:rPr>
              <a:t>:</a:t>
            </a:r>
          </a:p>
          <a:p>
            <a:pPr fontAlgn="base"/>
            <a:r>
              <a:rPr lang="de-DE" dirty="0" err="1">
                <a:latin typeface="Aptos" panose="020B0004020202020204" pitchFamily="34" charset="0"/>
              </a:rPr>
              <a:t>extraire</a:t>
            </a:r>
            <a:r>
              <a:rPr lang="de-DE" dirty="0">
                <a:latin typeface="Aptos" panose="020B0004020202020204" pitchFamily="34" charset="0"/>
              </a:rPr>
              <a:t> </a:t>
            </a:r>
          </a:p>
          <a:p>
            <a:pPr fontAlgn="base"/>
            <a:r>
              <a:rPr lang="de-DE" dirty="0" err="1">
                <a:latin typeface="Aptos" panose="020B0004020202020204" pitchFamily="34" charset="0"/>
              </a:rPr>
              <a:t>produire</a:t>
            </a:r>
            <a:r>
              <a:rPr lang="de-DE" dirty="0">
                <a:latin typeface="Aptos" panose="020B0004020202020204" pitchFamily="34" charset="0"/>
              </a:rPr>
              <a:t> </a:t>
            </a:r>
          </a:p>
          <a:p>
            <a:pPr fontAlgn="base"/>
            <a:r>
              <a:rPr lang="de-DE" dirty="0" err="1">
                <a:latin typeface="Aptos" panose="020B0004020202020204" pitchFamily="34" charset="0"/>
              </a:rPr>
              <a:t>éliminer</a:t>
            </a:r>
            <a:endParaRPr lang="de-DE" dirty="0">
              <a:latin typeface="Aptos" panose="020B0004020202020204" pitchFamily="34" charset="0"/>
            </a:endParaRPr>
          </a:p>
          <a:p>
            <a:pPr marL="101600" indent="0">
              <a:buNone/>
            </a:pPr>
            <a:r>
              <a:rPr lang="de-DE" b="1" dirty="0" err="1">
                <a:latin typeface="Aptos" panose="020B0004020202020204" pitchFamily="34" charset="0"/>
              </a:rPr>
              <a:t>Économie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circulaire</a:t>
            </a:r>
            <a:r>
              <a:rPr lang="de-DE" b="1" dirty="0">
                <a:latin typeface="Aptos" panose="020B0004020202020204" pitchFamily="34" charset="0"/>
              </a:rPr>
              <a:t> :</a:t>
            </a:r>
            <a:endParaRPr lang="de-DE" dirty="0">
              <a:latin typeface="Aptos" panose="020B0004020202020204" pitchFamily="34" charset="0"/>
            </a:endParaRPr>
          </a:p>
          <a:p>
            <a:pPr fontAlgn="base"/>
            <a:r>
              <a:rPr lang="de-DE" dirty="0" err="1">
                <a:latin typeface="Aptos" panose="020B0004020202020204" pitchFamily="34" charset="0"/>
              </a:rPr>
              <a:t>extraire</a:t>
            </a:r>
            <a:r>
              <a:rPr lang="de-DE" dirty="0">
                <a:latin typeface="Aptos" panose="020B0004020202020204" pitchFamily="34" charset="0"/>
              </a:rPr>
              <a:t> </a:t>
            </a:r>
          </a:p>
          <a:p>
            <a:pPr fontAlgn="base"/>
            <a:r>
              <a:rPr lang="de-DE" dirty="0" err="1">
                <a:latin typeface="Aptos" panose="020B0004020202020204" pitchFamily="34" charset="0"/>
              </a:rPr>
              <a:t>produire</a:t>
            </a:r>
            <a:r>
              <a:rPr lang="de-DE" dirty="0">
                <a:latin typeface="Aptos" panose="020B0004020202020204" pitchFamily="34" charset="0"/>
              </a:rPr>
              <a:t> </a:t>
            </a:r>
          </a:p>
          <a:p>
            <a:pPr fontAlgn="base"/>
            <a:r>
              <a:rPr lang="de-DE" dirty="0" err="1">
                <a:latin typeface="Aptos" panose="020B0004020202020204" pitchFamily="34" charset="0"/>
              </a:rPr>
              <a:t>éliminer</a:t>
            </a:r>
            <a:r>
              <a:rPr lang="de-DE" dirty="0">
                <a:latin typeface="Aptos" panose="020B0004020202020204" pitchFamily="34" charset="0"/>
              </a:rPr>
              <a:t> </a:t>
            </a:r>
          </a:p>
          <a:p>
            <a:pPr fontAlgn="base"/>
            <a:r>
              <a:rPr lang="de-DE" dirty="0" err="1">
                <a:latin typeface="Aptos" panose="020B0004020202020204" pitchFamily="34" charset="0"/>
              </a:rPr>
              <a:t>réutiliser</a:t>
            </a:r>
            <a:endParaRPr lang="de-DE" dirty="0">
              <a:latin typeface="Aptos" panose="020B0004020202020204" pitchFamily="34" charset="0"/>
            </a:endParaRPr>
          </a:p>
          <a:p>
            <a:pPr marL="1016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dirty="0">
              <a:latin typeface="Aptos" panose="020B0004020202020204" pitchFamily="34" charset="0"/>
              <a:sym typeface="Arial"/>
            </a:endParaRPr>
          </a:p>
        </p:txBody>
      </p:sp>
      <p:pic>
        <p:nvPicPr>
          <p:cNvPr id="349" name="Google Shape;349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" y="2676525"/>
            <a:ext cx="6283044" cy="37376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B44B3D1-5DA8-F89B-C08F-8F3C7F3BB829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4"/>
          <p:cNvSpPr txBox="1">
            <a:spLocks noGrp="1"/>
          </p:cNvSpPr>
          <p:nvPr>
            <p:ph type="body" idx="1"/>
          </p:nvPr>
        </p:nvSpPr>
        <p:spPr>
          <a:xfrm>
            <a:off x="603885" y="584005"/>
            <a:ext cx="3984444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/>
          <a:p>
            <a:pPr lvl="0"/>
            <a:r>
              <a:rPr lang="de-DE" dirty="0">
                <a:latin typeface="Aptos" panose="020B0004020202020204" pitchFamily="34" charset="0"/>
              </a:rPr>
              <a:t>Le </a:t>
            </a:r>
            <a:r>
              <a:rPr lang="de-DE" dirty="0" err="1">
                <a:latin typeface="Aptos" panose="020B0004020202020204" pitchFamily="34" charset="0"/>
              </a:rPr>
              <a:t>modèle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d’ÉCONOMIE</a:t>
            </a:r>
            <a:r>
              <a:rPr lang="de-DE" dirty="0">
                <a:latin typeface="Aptos" panose="020B0004020202020204" pitchFamily="34" charset="0"/>
              </a:rPr>
              <a:t> LINÉAIRE </a:t>
            </a:r>
            <a:r>
              <a:rPr lang="de-DE" dirty="0" err="1">
                <a:latin typeface="Aptos" panose="020B0004020202020204" pitchFamily="34" charset="0"/>
              </a:rPr>
              <a:t>n’est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pas</a:t>
            </a:r>
            <a:r>
              <a:rPr lang="de-DE" dirty="0">
                <a:latin typeface="Aptos" panose="020B0004020202020204" pitchFamily="34" charset="0"/>
              </a:rPr>
              <a:t> DURABLE.</a:t>
            </a:r>
            <a:endParaRPr sz="2400"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355" name="Google Shape;355;p54"/>
          <p:cNvSpPr/>
          <p:nvPr/>
        </p:nvSpPr>
        <p:spPr>
          <a:xfrm>
            <a:off x="1404257" y="2808514"/>
            <a:ext cx="2563586" cy="1774551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54"/>
          <p:cNvSpPr txBox="1">
            <a:spLocks noGrp="1"/>
          </p:cNvSpPr>
          <p:nvPr>
            <p:ph type="body" idx="2"/>
          </p:nvPr>
        </p:nvSpPr>
        <p:spPr>
          <a:xfrm>
            <a:off x="6220993" y="1357906"/>
            <a:ext cx="6045772" cy="383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lnSpcReduction="10000"/>
          </a:bodyPr>
          <a:lstStyle/>
          <a:p>
            <a:r>
              <a:rPr lang="de-DE" dirty="0" err="1">
                <a:latin typeface="Aptos" panose="020B0004020202020204" pitchFamily="34" charset="0"/>
              </a:rPr>
              <a:t>Utilisation</a:t>
            </a:r>
            <a:r>
              <a:rPr lang="de-DE" dirty="0">
                <a:latin typeface="Aptos" panose="020B0004020202020204" pitchFamily="34" charset="0"/>
              </a:rPr>
              <a:t> intensive de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ressources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naturelles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limitées</a:t>
            </a:r>
            <a:r>
              <a:rPr lang="de-DE" b="1" dirty="0">
                <a:latin typeface="Aptos" panose="020B0004020202020204" pitchFamily="34" charset="0"/>
              </a:rPr>
              <a:t> </a:t>
            </a:r>
            <a:endParaRPr lang="de-DE" sz="2400" dirty="0">
              <a:latin typeface="Aptos" panose="020B0004020202020204" pitchFamily="34" charset="0"/>
            </a:endParaRPr>
          </a:p>
          <a:p>
            <a:r>
              <a:rPr lang="de-DE" b="1" dirty="0" err="1">
                <a:latin typeface="Aptos" panose="020B0004020202020204" pitchFamily="34" charset="0"/>
              </a:rPr>
              <a:t>Production</a:t>
            </a:r>
            <a:r>
              <a:rPr lang="de-DE" dirty="0">
                <a:latin typeface="Aptos" panose="020B0004020202020204" pitchFamily="34" charset="0"/>
              </a:rPr>
              <a:t> massive de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déchets</a:t>
            </a:r>
            <a:r>
              <a:rPr lang="de-DE" b="1" dirty="0">
                <a:latin typeface="Aptos" panose="020B0004020202020204" pitchFamily="34" charset="0"/>
              </a:rPr>
              <a:t> </a:t>
            </a:r>
            <a:endParaRPr lang="de-DE" sz="2400" dirty="0">
              <a:latin typeface="Aptos" panose="020B0004020202020204" pitchFamily="34" charset="0"/>
            </a:endParaRPr>
          </a:p>
          <a:p>
            <a:r>
              <a:rPr lang="de-DE" dirty="0">
                <a:latin typeface="Aptos" panose="020B0004020202020204" pitchFamily="34" charset="0"/>
              </a:rPr>
              <a:t>Dépendance vis-à-vis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>
                <a:latin typeface="Aptos" panose="020B0004020202020204" pitchFamily="34" charset="0"/>
              </a:rPr>
              <a:t>des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combustibles</a:t>
            </a:r>
            <a:r>
              <a:rPr lang="de-DE" b="1" dirty="0">
                <a:latin typeface="Aptos" panose="020B0004020202020204" pitchFamily="34" charset="0"/>
              </a:rPr>
              <a:t> fossiles </a:t>
            </a:r>
            <a:r>
              <a:rPr lang="de-DE" dirty="0">
                <a:latin typeface="Aptos" panose="020B0004020202020204" pitchFamily="34" charset="0"/>
              </a:rPr>
              <a:t>responsables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>
                <a:latin typeface="Aptos" panose="020B0004020202020204" pitchFamily="34" charset="0"/>
              </a:rPr>
              <a:t>des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émissions</a:t>
            </a:r>
            <a:r>
              <a:rPr lang="de-DE" b="1" dirty="0">
                <a:latin typeface="Aptos" panose="020B0004020202020204" pitchFamily="34" charset="0"/>
              </a:rPr>
              <a:t> de </a:t>
            </a:r>
            <a:r>
              <a:rPr lang="de-DE" b="1" dirty="0" err="1">
                <a:latin typeface="Aptos" panose="020B0004020202020204" pitchFamily="34" charset="0"/>
              </a:rPr>
              <a:t>gaz</a:t>
            </a:r>
            <a:r>
              <a:rPr lang="de-DE" b="1" dirty="0">
                <a:latin typeface="Aptos" panose="020B0004020202020204" pitchFamily="34" charset="0"/>
              </a:rPr>
              <a:t> à </a:t>
            </a:r>
            <a:r>
              <a:rPr lang="de-DE" b="1" dirty="0" err="1">
                <a:latin typeface="Aptos" panose="020B0004020202020204" pitchFamily="34" charset="0"/>
              </a:rPr>
              <a:t>effet</a:t>
            </a:r>
            <a:r>
              <a:rPr lang="de-DE" b="1" dirty="0">
                <a:latin typeface="Aptos" panose="020B0004020202020204" pitchFamily="34" charset="0"/>
              </a:rPr>
              <a:t> de </a:t>
            </a:r>
            <a:r>
              <a:rPr lang="de-DE" b="1" dirty="0" err="1">
                <a:latin typeface="Aptos" panose="020B0004020202020204" pitchFamily="34" charset="0"/>
              </a:rPr>
              <a:t>serre</a:t>
            </a:r>
            <a:endParaRPr lang="de-DE" sz="2400" dirty="0">
              <a:latin typeface="Aptos" panose="020B0004020202020204" pitchFamily="34" charset="0"/>
            </a:endParaRPr>
          </a:p>
          <a:p>
            <a:r>
              <a:rPr lang="de-DE" dirty="0" err="1">
                <a:latin typeface="Aptos" panose="020B0004020202020204" pitchFamily="34" charset="0"/>
              </a:rPr>
              <a:t>Déclenchement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b="1" dirty="0" err="1">
                <a:latin typeface="Aptos" panose="020B0004020202020204" pitchFamily="34" charset="0"/>
              </a:rPr>
              <a:t>crises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d’approvisionnement</a:t>
            </a:r>
            <a:r>
              <a:rPr lang="de-DE" b="1" dirty="0">
                <a:latin typeface="Aptos" panose="020B0004020202020204" pitchFamily="34" charset="0"/>
              </a:rPr>
              <a:t> en </a:t>
            </a:r>
            <a:r>
              <a:rPr lang="de-DE" b="1" dirty="0" err="1">
                <a:latin typeface="Aptos" panose="020B0004020202020204" pitchFamily="34" charset="0"/>
              </a:rPr>
              <a:t>matières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premières</a:t>
            </a:r>
            <a:endParaRPr lang="de-DE" sz="2400" dirty="0">
              <a:latin typeface="Aptos" panose="020B0004020202020204" pitchFamily="34" charset="0"/>
            </a:endParaRPr>
          </a:p>
          <a:p>
            <a:r>
              <a:rPr lang="de-DE" b="1" dirty="0" err="1">
                <a:latin typeface="Aptos" panose="020B0004020202020204" pitchFamily="34" charset="0"/>
              </a:rPr>
              <a:t>Perte</a:t>
            </a:r>
            <a:r>
              <a:rPr lang="de-DE" b="1" dirty="0">
                <a:latin typeface="Aptos" panose="020B0004020202020204" pitchFamily="34" charset="0"/>
              </a:rPr>
              <a:t> de </a:t>
            </a:r>
            <a:r>
              <a:rPr lang="de-DE" b="1" dirty="0" err="1">
                <a:latin typeface="Aptos" panose="020B0004020202020204" pitchFamily="34" charset="0"/>
              </a:rPr>
              <a:t>valeur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économique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>
                <a:latin typeface="Aptos" panose="020B0004020202020204" pitchFamily="34" charset="0"/>
              </a:rPr>
              <a:t>des </a:t>
            </a:r>
            <a:r>
              <a:rPr lang="de-DE" dirty="0" err="1">
                <a:latin typeface="Aptos" panose="020B0004020202020204" pitchFamily="34" charset="0"/>
              </a:rPr>
              <a:t>produits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qui</a:t>
            </a:r>
            <a:r>
              <a:rPr lang="de-DE" dirty="0">
                <a:latin typeface="Aptos" panose="020B0004020202020204" pitchFamily="34" charset="0"/>
              </a:rPr>
              <a:t> ne </a:t>
            </a:r>
            <a:r>
              <a:rPr lang="de-DE" dirty="0" err="1">
                <a:latin typeface="Aptos" panose="020B0004020202020204" pitchFamily="34" charset="0"/>
              </a:rPr>
              <a:t>sont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utilisés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pour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seul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cycle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vie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357" name="Google Shape;357;p54" descr="Albero caducifoglio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5469" y="1492502"/>
            <a:ext cx="630530" cy="630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54" descr="Vietato gettare rifiuti contor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5470" y="2181270"/>
            <a:ext cx="630530" cy="630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54" descr="Centrale elettrica con riempimento a tinta uni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5469" y="2928276"/>
            <a:ext cx="630531" cy="63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4" descr="Cristalli contorn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65468" y="3581870"/>
            <a:ext cx="665680" cy="66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54" descr="Euro logo PNG transparent image download, size: 2000x2009px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29714" y="4402129"/>
            <a:ext cx="627881" cy="630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 txBox="1">
            <a:spLocks noGrp="1"/>
          </p:cNvSpPr>
          <p:nvPr>
            <p:ph type="ctrTitle"/>
          </p:nvPr>
        </p:nvSpPr>
        <p:spPr>
          <a:xfrm>
            <a:off x="5582653" y="395437"/>
            <a:ext cx="6165524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Introduction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à 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la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durabilité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Économie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du Donut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67" name="Google Shape;367;p55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lnSpcReduction="10000"/>
          </a:bodyPr>
          <a:lstStyle/>
          <a:p>
            <a:pPr lvl="0">
              <a:lnSpc>
                <a:spcPct val="120000"/>
              </a:lnSpc>
              <a:buSzPct val="98039"/>
            </a:pPr>
            <a:r>
              <a:rPr lang="de-DE" b="1" dirty="0">
                <a:latin typeface="Aptos" panose="020B0004020202020204" pitchFamily="34" charset="0"/>
              </a:rPr>
              <a:t>KATE RAWORTH – « </a:t>
            </a:r>
            <a:r>
              <a:rPr lang="de-DE" dirty="0">
                <a:latin typeface="Aptos" panose="020B0004020202020204" pitchFamily="34" charset="0"/>
              </a:rPr>
              <a:t>Le </a:t>
            </a:r>
            <a:r>
              <a:rPr lang="de-DE" dirty="0" err="1">
                <a:latin typeface="Aptos" panose="020B0004020202020204" pitchFamily="34" charset="0"/>
              </a:rPr>
              <a:t>bien-être</a:t>
            </a:r>
            <a:r>
              <a:rPr lang="de-DE" dirty="0">
                <a:latin typeface="Aptos" panose="020B0004020202020204" pitchFamily="34" charset="0"/>
              </a:rPr>
              <a:t> humain </a:t>
            </a:r>
            <a:r>
              <a:rPr lang="de-DE" dirty="0" err="1">
                <a:latin typeface="Aptos" panose="020B0004020202020204" pitchFamily="34" charset="0"/>
              </a:rPr>
              <a:t>dépend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>
                <a:latin typeface="Aptos" panose="020B0004020202020204" pitchFamily="34" charset="0"/>
              </a:rPr>
              <a:t>non </a:t>
            </a:r>
            <a:r>
              <a:rPr lang="de-DE" b="1" dirty="0" err="1">
                <a:latin typeface="Aptos" panose="020B0004020202020204" pitchFamily="34" charset="0"/>
              </a:rPr>
              <a:t>seulement</a:t>
            </a:r>
            <a:r>
              <a:rPr lang="de-DE" b="1" dirty="0">
                <a:latin typeface="Aptos" panose="020B0004020202020204" pitchFamily="34" charset="0"/>
              </a:rPr>
              <a:t> de la </a:t>
            </a:r>
            <a:r>
              <a:rPr lang="de-DE" b="1" dirty="0" err="1">
                <a:latin typeface="Aptos" panose="020B0004020202020204" pitchFamily="34" charset="0"/>
              </a:rPr>
              <a:t>préservation</a:t>
            </a:r>
            <a:r>
              <a:rPr lang="de-DE" b="1" dirty="0">
                <a:latin typeface="Aptos" panose="020B0004020202020204" pitchFamily="34" charset="0"/>
              </a:rPr>
              <a:t> des </a:t>
            </a:r>
            <a:r>
              <a:rPr lang="de-DE" b="1" dirty="0" err="1">
                <a:latin typeface="Aptos" panose="020B0004020202020204" pitchFamily="34" charset="0"/>
              </a:rPr>
              <a:t>ressources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naturelles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dans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un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bon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état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général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mais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aussi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b="1" dirty="0">
                <a:latin typeface="Aptos" panose="020B0004020202020204" pitchFamily="34" charset="0"/>
              </a:rPr>
              <a:t>la </a:t>
            </a:r>
            <a:r>
              <a:rPr lang="de-DE" b="1" dirty="0" err="1">
                <a:latin typeface="Aptos" panose="020B0004020202020204" pitchFamily="34" charset="0"/>
              </a:rPr>
              <a:t>satisfaction</a:t>
            </a:r>
            <a:r>
              <a:rPr lang="de-DE" b="1" dirty="0">
                <a:latin typeface="Aptos" panose="020B0004020202020204" pitchFamily="34" charset="0"/>
              </a:rPr>
              <a:t> du </a:t>
            </a:r>
            <a:r>
              <a:rPr lang="de-DE" b="1" dirty="0" err="1">
                <a:latin typeface="Aptos" panose="020B0004020202020204" pitchFamily="34" charset="0"/>
              </a:rPr>
              <a:t>besoin</a:t>
            </a:r>
            <a:r>
              <a:rPr lang="de-DE" b="1" dirty="0">
                <a:latin typeface="Aptos" panose="020B0004020202020204" pitchFamily="34" charset="0"/>
              </a:rPr>
              <a:t> de </a:t>
            </a:r>
            <a:r>
              <a:rPr lang="de-DE" b="1" dirty="0" err="1">
                <a:latin typeface="Aptos" panose="020B0004020202020204" pitchFamily="34" charset="0"/>
              </a:rPr>
              <a:t>vivre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dans</a:t>
            </a:r>
            <a:r>
              <a:rPr lang="de-DE" b="1" dirty="0">
                <a:latin typeface="Aptos" panose="020B0004020202020204" pitchFamily="34" charset="0"/>
              </a:rPr>
              <a:t> la </a:t>
            </a:r>
            <a:r>
              <a:rPr lang="de-DE" b="1" dirty="0" err="1">
                <a:latin typeface="Aptos" panose="020B0004020202020204" pitchFamily="34" charset="0"/>
              </a:rPr>
              <a:t>dignité</a:t>
            </a:r>
            <a:r>
              <a:rPr lang="de-DE" b="1" dirty="0">
                <a:latin typeface="Aptos" panose="020B0004020202020204" pitchFamily="34" charset="0"/>
              </a:rPr>
              <a:t> et </a:t>
            </a:r>
            <a:r>
              <a:rPr lang="de-DE" b="1" dirty="0" err="1">
                <a:latin typeface="Aptos" panose="020B0004020202020204" pitchFamily="34" charset="0"/>
              </a:rPr>
              <a:t>avec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les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bonnes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opportunités</a:t>
            </a:r>
            <a:r>
              <a:rPr lang="de-DE" b="1" dirty="0">
                <a:latin typeface="Aptos" panose="020B0004020202020204" pitchFamily="34" charset="0"/>
              </a:rPr>
              <a:t>. »</a:t>
            </a:r>
            <a:endParaRPr dirty="0">
              <a:latin typeface="Aptos" panose="020B0004020202020204" pitchFamily="34" charset="0"/>
              <a:sym typeface="Arial"/>
            </a:endParaRPr>
          </a:p>
        </p:txBody>
      </p:sp>
      <p:pic>
        <p:nvPicPr>
          <p:cNvPr id="368" name="Google Shape;368;p55" descr="doughnut economics boundari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8867" y="807478"/>
            <a:ext cx="5713133" cy="4792376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5"/>
          <p:cNvSpPr txBox="1"/>
          <p:nvPr/>
        </p:nvSpPr>
        <p:spPr>
          <a:xfrm>
            <a:off x="7151239" y="5599854"/>
            <a:ext cx="31341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Picture: https://earth.org/what-is-doughnut-economics/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1"/>
          <p:cNvSpPr txBox="1">
            <a:spLocks noGrp="1"/>
          </p:cNvSpPr>
          <p:nvPr>
            <p:ph type="ctrTitle"/>
          </p:nvPr>
        </p:nvSpPr>
        <p:spPr>
          <a:xfrm>
            <a:off x="5051685" y="411479"/>
            <a:ext cx="6744619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Définition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des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marchés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publics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écologiques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(GPP)</a:t>
            </a:r>
            <a:endParaRPr sz="54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6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Green Public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Procurement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80" name="Google Shape;380;p56"/>
          <p:cNvSpPr txBox="1">
            <a:spLocks noGrp="1"/>
          </p:cNvSpPr>
          <p:nvPr>
            <p:ph type="body" idx="1"/>
          </p:nvPr>
        </p:nvSpPr>
        <p:spPr>
          <a:xfrm>
            <a:off x="595523" y="2676525"/>
            <a:ext cx="620467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lvl="0"/>
            <a:r>
              <a:rPr lang="de-DE" dirty="0">
                <a:latin typeface="Aptos" panose="020B0004020202020204" pitchFamily="34" charset="0"/>
              </a:rPr>
              <a:t>« </a:t>
            </a:r>
            <a:r>
              <a:rPr lang="de-DE" b="1" dirty="0" err="1">
                <a:latin typeface="Aptos" panose="020B0004020202020204" pitchFamily="34" charset="0"/>
              </a:rPr>
              <a:t>Les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marchés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publics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écologiques</a:t>
            </a:r>
            <a:r>
              <a:rPr lang="de-DE" b="1" dirty="0">
                <a:latin typeface="Aptos" panose="020B0004020202020204" pitchFamily="34" charset="0"/>
              </a:rPr>
              <a:t> (GPP)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approche</a:t>
            </a:r>
            <a:r>
              <a:rPr lang="de-DE" dirty="0">
                <a:latin typeface="Aptos" panose="020B0004020202020204" pitchFamily="34" charset="0"/>
              </a:rPr>
              <a:t> par </a:t>
            </a:r>
            <a:r>
              <a:rPr lang="de-DE" dirty="0" err="1">
                <a:latin typeface="Aptos" panose="020B0004020202020204" pitchFamily="34" charset="0"/>
              </a:rPr>
              <a:t>laquelle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les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autorités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publiques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intègrent</a:t>
            </a:r>
            <a:r>
              <a:rPr lang="de-DE" b="1" dirty="0">
                <a:latin typeface="Aptos" panose="020B0004020202020204" pitchFamily="34" charset="0"/>
              </a:rPr>
              <a:t> des </a:t>
            </a:r>
            <a:r>
              <a:rPr lang="de-DE" b="1" dirty="0" err="1">
                <a:latin typeface="Aptos" panose="020B0004020202020204" pitchFamily="34" charset="0"/>
              </a:rPr>
              <a:t>critères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environnementaux</a:t>
            </a:r>
            <a:r>
              <a:rPr lang="de-DE" b="1" dirty="0">
                <a:latin typeface="Aptos" panose="020B0004020202020204" pitchFamily="34" charset="0"/>
              </a:rPr>
              <a:t> à </a:t>
            </a:r>
            <a:r>
              <a:rPr lang="de-DE" b="1" dirty="0" err="1">
                <a:latin typeface="Aptos" panose="020B0004020202020204" pitchFamily="34" charset="0"/>
              </a:rPr>
              <a:t>toutes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les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étapes</a:t>
            </a:r>
            <a:r>
              <a:rPr lang="de-DE" b="1" dirty="0">
                <a:latin typeface="Aptos" panose="020B0004020202020204" pitchFamily="34" charset="0"/>
              </a:rPr>
              <a:t> du </a:t>
            </a:r>
            <a:r>
              <a:rPr lang="de-DE" b="1" dirty="0" err="1">
                <a:latin typeface="Aptos" panose="020B0004020202020204" pitchFamily="34" charset="0"/>
              </a:rPr>
              <a:t>processus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d’achat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favorisant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ainsi</a:t>
            </a:r>
            <a:r>
              <a:rPr lang="de-DE" dirty="0">
                <a:latin typeface="Aptos" panose="020B0004020202020204" pitchFamily="34" charset="0"/>
              </a:rPr>
              <a:t> la </a:t>
            </a:r>
            <a:r>
              <a:rPr lang="de-DE" dirty="0" err="1">
                <a:latin typeface="Aptos" panose="020B0004020202020204" pitchFamily="34" charset="0"/>
              </a:rPr>
              <a:t>diffusion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technologies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environnementales</a:t>
            </a:r>
            <a:r>
              <a:rPr lang="de-DE" dirty="0">
                <a:latin typeface="Aptos" panose="020B0004020202020204" pitchFamily="34" charset="0"/>
              </a:rPr>
              <a:t> et le </a:t>
            </a:r>
            <a:r>
              <a:rPr lang="de-DE" dirty="0" err="1">
                <a:latin typeface="Aptos" panose="020B0004020202020204" pitchFamily="34" charset="0"/>
              </a:rPr>
              <a:t>développement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produits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respectueux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l’environnement</a:t>
            </a:r>
            <a:r>
              <a:rPr lang="de-DE" dirty="0">
                <a:latin typeface="Aptos" panose="020B0004020202020204" pitchFamily="34" charset="0"/>
              </a:rPr>
              <a:t> en </a:t>
            </a:r>
            <a:r>
              <a:rPr lang="de-DE" dirty="0" err="1">
                <a:latin typeface="Aptos" panose="020B0004020202020204" pitchFamily="34" charset="0"/>
              </a:rPr>
              <a:t>recherchant</a:t>
            </a:r>
            <a:r>
              <a:rPr lang="de-DE" dirty="0">
                <a:latin typeface="Aptos" panose="020B0004020202020204" pitchFamily="34" charset="0"/>
              </a:rPr>
              <a:t> et en </a:t>
            </a:r>
            <a:r>
              <a:rPr lang="de-DE" dirty="0" err="1">
                <a:latin typeface="Aptos" panose="020B0004020202020204" pitchFamily="34" charset="0"/>
              </a:rPr>
              <a:t>sélectionnant</a:t>
            </a:r>
            <a:r>
              <a:rPr lang="de-DE" dirty="0">
                <a:latin typeface="Aptos" panose="020B0004020202020204" pitchFamily="34" charset="0"/>
              </a:rPr>
              <a:t> des </a:t>
            </a:r>
            <a:r>
              <a:rPr lang="de-DE" dirty="0" err="1">
                <a:latin typeface="Aptos" panose="020B0004020202020204" pitchFamily="34" charset="0"/>
              </a:rPr>
              <a:t>résultats</a:t>
            </a:r>
            <a:r>
              <a:rPr lang="de-DE" dirty="0">
                <a:latin typeface="Aptos" panose="020B0004020202020204" pitchFamily="34" charset="0"/>
              </a:rPr>
              <a:t> et des </a:t>
            </a:r>
            <a:r>
              <a:rPr lang="de-DE" dirty="0" err="1">
                <a:latin typeface="Aptos" panose="020B0004020202020204" pitchFamily="34" charset="0"/>
              </a:rPr>
              <a:t>solutions</a:t>
            </a:r>
            <a:r>
              <a:rPr lang="de-DE" dirty="0">
                <a:latin typeface="Aptos" panose="020B0004020202020204" pitchFamily="34" charset="0"/>
              </a:rPr>
              <a:t>,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qui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ont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un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impact</a:t>
            </a:r>
            <a:r>
              <a:rPr lang="de-DE" b="1" dirty="0">
                <a:latin typeface="Aptos" panose="020B0004020202020204" pitchFamily="34" charset="0"/>
              </a:rPr>
              <a:t> minimal </a:t>
            </a:r>
            <a:r>
              <a:rPr lang="de-DE" b="1" dirty="0" err="1">
                <a:latin typeface="Aptos" panose="020B0004020202020204" pitchFamily="34" charset="0"/>
              </a:rPr>
              <a:t>sur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l’environnement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tout</a:t>
            </a:r>
            <a:r>
              <a:rPr lang="de-DE" b="1" dirty="0">
                <a:latin typeface="Aptos" panose="020B0004020202020204" pitchFamily="34" charset="0"/>
              </a:rPr>
              <a:t> au </a:t>
            </a:r>
            <a:r>
              <a:rPr lang="de-DE" b="1" dirty="0" err="1">
                <a:latin typeface="Aptos" panose="020B0004020202020204" pitchFamily="34" charset="0"/>
              </a:rPr>
              <a:t>long</a:t>
            </a:r>
            <a:r>
              <a:rPr lang="de-DE" b="1" dirty="0">
                <a:latin typeface="Aptos" panose="020B0004020202020204" pitchFamily="34" charset="0"/>
              </a:rPr>
              <a:t> du </a:t>
            </a:r>
            <a:r>
              <a:rPr lang="de-DE" b="1" dirty="0" err="1">
                <a:latin typeface="Aptos" panose="020B0004020202020204" pitchFamily="34" charset="0"/>
              </a:rPr>
              <a:t>cycle</a:t>
            </a:r>
            <a:r>
              <a:rPr lang="de-DE" b="1" dirty="0">
                <a:latin typeface="Aptos" panose="020B0004020202020204" pitchFamily="34" charset="0"/>
              </a:rPr>
              <a:t> de </a:t>
            </a:r>
            <a:r>
              <a:rPr lang="de-DE" b="1" dirty="0" err="1">
                <a:latin typeface="Aptos" panose="020B0004020202020204" pitchFamily="34" charset="0"/>
              </a:rPr>
              <a:t>vie</a:t>
            </a:r>
            <a:r>
              <a:rPr lang="de-DE" b="1" dirty="0">
                <a:latin typeface="Aptos" panose="020B0004020202020204" pitchFamily="34" charset="0"/>
              </a:rPr>
              <a:t>. »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81" name="Google Shape;381;p56"/>
          <p:cNvSpPr txBox="1">
            <a:spLocks noGrp="1"/>
          </p:cNvSpPr>
          <p:nvPr>
            <p:ph type="body" idx="2"/>
          </p:nvPr>
        </p:nvSpPr>
        <p:spPr>
          <a:xfrm>
            <a:off x="7620000" y="2676525"/>
            <a:ext cx="394716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101600" lvl="0" indent="0">
              <a:buNone/>
            </a:pPr>
            <a:r>
              <a:rPr lang="de-DE" dirty="0">
                <a:latin typeface="Aptos" panose="020B0004020202020204" pitchFamily="34" charset="0"/>
              </a:rPr>
              <a:t>La </a:t>
            </a:r>
            <a:r>
              <a:rPr lang="de-DE" dirty="0" err="1">
                <a:latin typeface="Aptos" panose="020B0004020202020204" pitchFamily="34" charset="0"/>
              </a:rPr>
              <a:t>définition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européenne</a:t>
            </a:r>
            <a:r>
              <a:rPr lang="de-DE" dirty="0">
                <a:latin typeface="Aptos" panose="020B0004020202020204" pitchFamily="34" charset="0"/>
              </a:rPr>
              <a:t> des </a:t>
            </a:r>
            <a:r>
              <a:rPr lang="de-DE" dirty="0" err="1">
                <a:latin typeface="Aptos" panose="020B0004020202020204" pitchFamily="34" charset="0"/>
              </a:rPr>
              <a:t>marchés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publics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écologiques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met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l’accent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cinq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aspects</a:t>
            </a:r>
            <a:r>
              <a:rPr lang="de-DE" dirty="0">
                <a:latin typeface="Aptos" panose="020B0004020202020204" pitchFamily="34" charset="0"/>
              </a:rPr>
              <a:t> :</a:t>
            </a:r>
            <a:endParaRPr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382" name="Google Shape;382;p56"/>
          <p:cNvSpPr/>
          <p:nvPr/>
        </p:nvSpPr>
        <p:spPr>
          <a:xfrm>
            <a:off x="9043280" y="4468900"/>
            <a:ext cx="977030" cy="97548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7"/>
          <p:cNvSpPr txBox="1">
            <a:spLocks noGrp="1"/>
          </p:cNvSpPr>
          <p:nvPr>
            <p:ph type="title"/>
          </p:nvPr>
        </p:nvSpPr>
        <p:spPr>
          <a:xfrm>
            <a:off x="609600" y="239978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Cinq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aspects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du GPP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88" name="Google Shape;388;p57"/>
          <p:cNvSpPr/>
          <p:nvPr/>
        </p:nvSpPr>
        <p:spPr>
          <a:xfrm>
            <a:off x="2242157" y="4361145"/>
            <a:ext cx="2279737" cy="1665961"/>
          </a:xfrm>
          <a:prstGeom prst="flowChartAlternateProcess">
            <a:avLst/>
          </a:prstGeom>
          <a:solidFill>
            <a:schemeClr val="accent1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process steps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7"/>
          <p:cNvSpPr/>
          <p:nvPr/>
        </p:nvSpPr>
        <p:spPr>
          <a:xfrm>
            <a:off x="4899763" y="4361145"/>
            <a:ext cx="2655518" cy="1665961"/>
          </a:xfrm>
          <a:prstGeom prst="flowChartAlternateProcess">
            <a:avLst/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de-DE" sz="2000" b="1" dirty="0" err="1">
                <a:solidFill>
                  <a:schemeClr val="bg1"/>
                </a:solidFill>
                <a:latin typeface="Aptos" panose="020B0004020202020204" pitchFamily="34" charset="0"/>
              </a:rPr>
              <a:t>Critères</a:t>
            </a:r>
            <a:r>
              <a:rPr lang="de-DE" sz="2000" b="1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Aptos" panose="020B0004020202020204" pitchFamily="34" charset="0"/>
              </a:rPr>
              <a:t>d’intégration</a:t>
            </a:r>
            <a:endParaRPr sz="2000" b="1" i="0" u="none" strike="noStrike" cap="none" dirty="0">
              <a:solidFill>
                <a:schemeClr val="bg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90" name="Google Shape;390;p57"/>
          <p:cNvSpPr/>
          <p:nvPr/>
        </p:nvSpPr>
        <p:spPr>
          <a:xfrm>
            <a:off x="7761961" y="4363158"/>
            <a:ext cx="2655518" cy="1665961"/>
          </a:xfrm>
          <a:prstGeom prst="flowChartAlternateProcess">
            <a:avLst/>
          </a:prstGeom>
          <a:solidFill>
            <a:srgbClr val="0F499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ptos" panose="020B0004020202020204" pitchFamily="34" charset="0"/>
              </a:rPr>
              <a:t>Impact</a:t>
            </a:r>
            <a:endParaRPr lang="de-DE" sz="2000" dirty="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391" name="Google Shape;391;p57"/>
          <p:cNvSpPr/>
          <p:nvPr/>
        </p:nvSpPr>
        <p:spPr>
          <a:xfrm>
            <a:off x="9244208" y="2434369"/>
            <a:ext cx="2655518" cy="1665961"/>
          </a:xfrm>
          <a:prstGeom prst="flowChartAlternateProcess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400"/>
            </a:pPr>
            <a:r>
              <a:rPr lang="de-DE" sz="2000" b="1" dirty="0">
                <a:solidFill>
                  <a:schemeClr val="bg1"/>
                </a:solidFill>
                <a:latin typeface="Aptos" panose="020B0004020202020204" pitchFamily="34" charset="0"/>
              </a:rPr>
              <a:t>Cycle de </a:t>
            </a:r>
            <a:r>
              <a:rPr lang="de-DE" sz="2000" b="1" dirty="0" err="1">
                <a:solidFill>
                  <a:schemeClr val="bg1"/>
                </a:solidFill>
                <a:latin typeface="Aptos" panose="020B0004020202020204" pitchFamily="34" charset="0"/>
              </a:rPr>
              <a:t>vie</a:t>
            </a:r>
            <a:endParaRPr sz="2000" b="1" i="0" u="none" strike="noStrike" cap="none" dirty="0">
              <a:solidFill>
                <a:schemeClr val="bg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92" name="Google Shape;392;p57"/>
          <p:cNvSpPr/>
          <p:nvPr/>
        </p:nvSpPr>
        <p:spPr>
          <a:xfrm>
            <a:off x="462456" y="2496856"/>
            <a:ext cx="2747376" cy="1665961"/>
          </a:xfrm>
          <a:prstGeom prst="flowChartAlternateProcess">
            <a:avLst/>
          </a:prstGeom>
          <a:solidFill>
            <a:srgbClr val="4C7BA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de-DE" sz="2000" b="1" dirty="0" err="1">
                <a:solidFill>
                  <a:schemeClr val="bg1"/>
                </a:solidFill>
                <a:latin typeface="Aptos" panose="020B0004020202020204" pitchFamily="34" charset="0"/>
              </a:rPr>
              <a:t>Autorités</a:t>
            </a:r>
            <a:r>
              <a:rPr lang="de-DE" sz="2000" b="1" dirty="0">
                <a:solidFill>
                  <a:schemeClr val="bg1"/>
                </a:solidFill>
                <a:latin typeface="Aptos" panose="020B0004020202020204" pitchFamily="34" charset="0"/>
              </a:rPr>
              <a:t> de </a:t>
            </a:r>
            <a:r>
              <a:rPr lang="de-DE" sz="2000" b="1" dirty="0" err="1">
                <a:solidFill>
                  <a:schemeClr val="bg1"/>
                </a:solidFill>
                <a:latin typeface="Aptos" panose="020B0004020202020204" pitchFamily="34" charset="0"/>
              </a:rPr>
              <a:t>périmètre</a:t>
            </a:r>
            <a:endParaRPr sz="2000" b="1" i="0" u="none" strike="noStrike" cap="none" dirty="0">
              <a:solidFill>
                <a:schemeClr val="bg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93" name="Google Shape;393;p57"/>
          <p:cNvSpPr/>
          <p:nvPr/>
        </p:nvSpPr>
        <p:spPr>
          <a:xfrm>
            <a:off x="2037565" y="4361144"/>
            <a:ext cx="2655518" cy="1665961"/>
          </a:xfrm>
          <a:prstGeom prst="flowChartAlternateProcess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2000" b="1" dirty="0" err="1">
                <a:solidFill>
                  <a:schemeClr val="bg1"/>
                </a:solidFill>
                <a:latin typeface="Aptos" panose="020B0004020202020204" pitchFamily="34" charset="0"/>
              </a:rPr>
              <a:t>Étapes</a:t>
            </a:r>
            <a:r>
              <a:rPr lang="de-DE" sz="2000" b="1" dirty="0">
                <a:solidFill>
                  <a:schemeClr val="bg1"/>
                </a:solidFill>
                <a:latin typeface="Aptos" panose="020B0004020202020204" pitchFamily="34" charset="0"/>
              </a:rPr>
              <a:t> du </a:t>
            </a:r>
            <a:r>
              <a:rPr lang="de-DE" sz="2000" b="1" dirty="0" err="1">
                <a:solidFill>
                  <a:schemeClr val="bg1"/>
                </a:solidFill>
                <a:latin typeface="Aptos" panose="020B0004020202020204" pitchFamily="34" charset="0"/>
              </a:rPr>
              <a:t>processus</a:t>
            </a:r>
            <a:endParaRPr lang="de-DE" sz="2000" dirty="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8"/>
          <p:cNvSpPr txBox="1">
            <a:spLocks noGrp="1"/>
          </p:cNvSpPr>
          <p:nvPr>
            <p:ph type="ctrTitle"/>
          </p:nvPr>
        </p:nvSpPr>
        <p:spPr>
          <a:xfrm>
            <a:off x="4959484" y="4761889"/>
            <a:ext cx="7199187" cy="1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8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Qu‘est-ce</a:t>
            </a:r>
            <a:r>
              <a:rPr lang="de-DE" sz="48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8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que</a:t>
            </a:r>
            <a:r>
              <a:rPr lang="de-DE" sz="48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8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le’achat</a:t>
            </a:r>
            <a:r>
              <a:rPr lang="de-DE" sz="48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8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public</a:t>
            </a:r>
            <a:r>
              <a:rPr lang="de-DE" sz="4800" dirty="0">
                <a:latin typeface="Aptos Serif" panose="02020604070405020304" pitchFamily="18" charset="0"/>
                <a:cs typeface="Aptos Serif" panose="02020604070405020304" pitchFamily="18" charset="0"/>
              </a:rPr>
              <a:t> durable </a:t>
            </a:r>
            <a:br>
              <a:rPr lang="de-DE" sz="4800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sz="2000" b="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(SPP – </a:t>
            </a:r>
            <a:r>
              <a:rPr lang="de-DE" sz="2000" b="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Sustainable</a:t>
            </a:r>
            <a:r>
              <a:rPr lang="de-DE" sz="2000" b="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Public </a:t>
            </a:r>
            <a:r>
              <a:rPr lang="de-DE" sz="2000" b="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Procurement</a:t>
            </a:r>
            <a:r>
              <a:rPr lang="de-DE" sz="2000" b="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)</a:t>
            </a:r>
            <a:endParaRPr sz="2000" b="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99" name="Google Shape;399;p58"/>
          <p:cNvSpPr/>
          <p:nvPr/>
        </p:nvSpPr>
        <p:spPr>
          <a:xfrm>
            <a:off x="4872985" y="469477"/>
            <a:ext cx="6959151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Les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marchés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publics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durables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consistent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à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s’assurer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que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les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produits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et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services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achetés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présentent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un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bon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rapport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qualité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-prix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sur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la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base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du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coût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de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cycle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de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vie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et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qu‘ils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sont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bénéfiques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pour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l’environnement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, la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société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et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l’économie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. </a:t>
            </a:r>
          </a:p>
          <a:p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Les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marchés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publics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durables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reflètent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des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objectifs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plus larges en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matière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d’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efficacité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ressources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, de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changement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climatique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, de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responsabilité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sociale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et de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résilience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économique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lang="de-DE" sz="2000" dirty="0">
              <a:solidFill>
                <a:srgbClr val="3F3F3F"/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400" name="Google Shape;400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054" y="1138954"/>
            <a:ext cx="3429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43BAA42-6D01-A416-E1A8-EF81EFA9110A}"/>
              </a:ext>
            </a:extLst>
          </p:cNvPr>
          <p:cNvSpPr txBox="1"/>
          <p:nvPr/>
        </p:nvSpPr>
        <p:spPr>
          <a:xfrm>
            <a:off x="169058" y="6627168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9"/>
          <p:cNvSpPr txBox="1">
            <a:spLocks noGrp="1"/>
          </p:cNvSpPr>
          <p:nvPr>
            <p:ph type="title"/>
          </p:nvPr>
        </p:nvSpPr>
        <p:spPr>
          <a:xfrm>
            <a:off x="8089623" y="2648878"/>
            <a:ext cx="4102377" cy="281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Principes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l‘achat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public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durable </a:t>
            </a:r>
            <a:r>
              <a:rPr lang="de-DE" sz="40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(SPP)</a:t>
            </a:r>
            <a:endParaRPr sz="40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grpSp>
        <p:nvGrpSpPr>
          <p:cNvPr id="407" name="Google Shape;407;p59"/>
          <p:cNvGrpSpPr/>
          <p:nvPr/>
        </p:nvGrpSpPr>
        <p:grpSpPr>
          <a:xfrm>
            <a:off x="-104944" y="324101"/>
            <a:ext cx="8475708" cy="6351131"/>
            <a:chOff x="97373" y="942"/>
            <a:chExt cx="8475708" cy="6351131"/>
          </a:xfrm>
        </p:grpSpPr>
        <p:sp>
          <p:nvSpPr>
            <p:cNvPr id="408" name="Google Shape;408;p59"/>
            <p:cNvSpPr/>
            <p:nvPr/>
          </p:nvSpPr>
          <p:spPr>
            <a:xfrm rot="5400000">
              <a:off x="3682127" y="153976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AB50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59"/>
            <p:cNvSpPr txBox="1"/>
            <p:nvPr/>
          </p:nvSpPr>
          <p:spPr>
            <a:xfrm>
              <a:off x="4104881" y="367831"/>
              <a:ext cx="1534364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lvl="0" algn="ctr"/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Un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bon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marché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public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est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un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marché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public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durable</a:t>
              </a:r>
              <a:endParaRPr sz="1600"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10" name="Google Shape;410;p59"/>
            <p:cNvSpPr/>
            <p:nvPr/>
          </p:nvSpPr>
          <p:spPr>
            <a:xfrm>
              <a:off x="5945612" y="471815"/>
              <a:ext cx="2627469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59"/>
            <p:cNvSpPr txBox="1"/>
            <p:nvPr/>
          </p:nvSpPr>
          <p:spPr>
            <a:xfrm>
              <a:off x="5896140" y="471815"/>
              <a:ext cx="2627469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r>
                <a:rPr lang="de-DE" dirty="0">
                  <a:latin typeface="Aptos" panose="020B0004020202020204" pitchFamily="34" charset="0"/>
                </a:rPr>
                <a:t>La </a:t>
              </a:r>
              <a:r>
                <a:rPr lang="de-DE" dirty="0" err="1">
                  <a:latin typeface="Aptos" panose="020B0004020202020204" pitchFamily="34" charset="0"/>
                </a:rPr>
                <a:t>mise</a:t>
              </a:r>
              <a:r>
                <a:rPr lang="de-DE" dirty="0">
                  <a:latin typeface="Aptos" panose="020B0004020202020204" pitchFamily="34" charset="0"/>
                </a:rPr>
                <a:t> en </a:t>
              </a:r>
              <a:r>
                <a:rPr lang="de-DE" dirty="0" err="1">
                  <a:latin typeface="Aptos" panose="020B0004020202020204" pitchFamily="34" charset="0"/>
                </a:rPr>
                <a:t>œuvre</a:t>
              </a:r>
              <a:r>
                <a:rPr lang="de-DE" dirty="0">
                  <a:latin typeface="Aptos" panose="020B0004020202020204" pitchFamily="34" charset="0"/>
                </a:rPr>
                <a:t> de </a:t>
              </a:r>
              <a:r>
                <a:rPr lang="de-DE" dirty="0" err="1">
                  <a:latin typeface="Aptos" panose="020B0004020202020204" pitchFamily="34" charset="0"/>
                </a:rPr>
                <a:t>l’achat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public</a:t>
              </a:r>
              <a:r>
                <a:rPr lang="de-DE" dirty="0">
                  <a:latin typeface="Aptos" panose="020B0004020202020204" pitchFamily="34" charset="0"/>
                </a:rPr>
                <a:t> durable </a:t>
              </a:r>
              <a:r>
                <a:rPr lang="de-DE" dirty="0" err="1">
                  <a:latin typeface="Aptos" panose="020B0004020202020204" pitchFamily="34" charset="0"/>
                </a:rPr>
                <a:t>nécessite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un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encadrement</a:t>
              </a:r>
              <a:endParaRPr lang="de-DE" sz="1600" dirty="0"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412" name="Google Shape;412;p59"/>
            <p:cNvSpPr/>
            <p:nvPr/>
          </p:nvSpPr>
          <p:spPr>
            <a:xfrm rot="5400000">
              <a:off x="1469967" y="153976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295A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59"/>
            <p:cNvSpPr txBox="1"/>
            <p:nvPr/>
          </p:nvSpPr>
          <p:spPr>
            <a:xfrm>
              <a:off x="1942193" y="367831"/>
              <a:ext cx="1409910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59"/>
            <p:cNvSpPr/>
            <p:nvPr/>
          </p:nvSpPr>
          <p:spPr>
            <a:xfrm rot="5400000">
              <a:off x="2571809" y="2152360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585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59"/>
            <p:cNvSpPr txBox="1"/>
            <p:nvPr/>
          </p:nvSpPr>
          <p:spPr>
            <a:xfrm>
              <a:off x="2994563" y="2366215"/>
              <a:ext cx="1409910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/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L’achat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durable (SPP)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contribue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aux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objectifs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politiques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généraux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.</a:t>
              </a:r>
              <a:endParaRPr lang="de-DE" sz="1600" dirty="0">
                <a:solidFill>
                  <a:schemeClr val="bg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416" name="Google Shape;416;p59"/>
            <p:cNvSpPr/>
            <p:nvPr/>
          </p:nvSpPr>
          <p:spPr>
            <a:xfrm>
              <a:off x="97373" y="2470199"/>
              <a:ext cx="2542712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59"/>
            <p:cNvSpPr txBox="1"/>
            <p:nvPr/>
          </p:nvSpPr>
          <p:spPr>
            <a:xfrm>
              <a:off x="307247" y="2399532"/>
              <a:ext cx="2332837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lvl="0" algn="r"/>
              <a:r>
                <a:rPr lang="de-DE" dirty="0">
                  <a:latin typeface="Aptos" panose="020B0004020202020204" pitchFamily="34" charset="0"/>
                </a:rPr>
                <a:t>La </a:t>
              </a:r>
              <a:r>
                <a:rPr lang="de-DE" b="1" dirty="0" err="1">
                  <a:latin typeface="Aptos" panose="020B0004020202020204" pitchFamily="34" charset="0"/>
                </a:rPr>
                <a:t>mise</a:t>
              </a:r>
              <a:r>
                <a:rPr lang="de-DE" b="1" dirty="0">
                  <a:latin typeface="Aptos" panose="020B0004020202020204" pitchFamily="34" charset="0"/>
                </a:rPr>
                <a:t> en </a:t>
              </a:r>
              <a:r>
                <a:rPr lang="de-DE" b="1" dirty="0" err="1">
                  <a:latin typeface="Aptos" panose="020B0004020202020204" pitchFamily="34" charset="0"/>
                </a:rPr>
                <a:t>œuvre</a:t>
              </a:r>
              <a:r>
                <a:rPr lang="de-DE" b="1" dirty="0">
                  <a:latin typeface="Aptos" panose="020B0004020202020204" pitchFamily="34" charset="0"/>
                </a:rPr>
                <a:t> de </a:t>
              </a:r>
              <a:r>
                <a:rPr lang="de-DE" b="1" dirty="0" err="1">
                  <a:latin typeface="Aptos" panose="020B0004020202020204" pitchFamily="34" charset="0"/>
                </a:rPr>
                <a:t>l’achat</a:t>
              </a:r>
              <a:r>
                <a:rPr lang="de-DE" b="1" dirty="0"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latin typeface="Aptos" panose="020B0004020202020204" pitchFamily="34" charset="0"/>
                </a:rPr>
                <a:t>public</a:t>
              </a:r>
              <a:r>
                <a:rPr lang="de-DE" b="1" dirty="0">
                  <a:latin typeface="Aptos" panose="020B0004020202020204" pitchFamily="34" charset="0"/>
                </a:rPr>
                <a:t> durable </a:t>
              </a:r>
              <a:r>
                <a:rPr lang="de-DE" b="1" dirty="0" err="1">
                  <a:latin typeface="Aptos" panose="020B0004020202020204" pitchFamily="34" charset="0"/>
                </a:rPr>
                <a:t>repose</a:t>
              </a:r>
              <a:r>
                <a:rPr lang="de-DE" b="1" dirty="0"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latin typeface="Aptos" panose="020B0004020202020204" pitchFamily="34" charset="0"/>
                </a:rPr>
                <a:t>sur</a:t>
              </a:r>
              <a:r>
                <a:rPr lang="de-DE" b="1" dirty="0">
                  <a:latin typeface="Aptos" panose="020B0004020202020204" pitchFamily="34" charset="0"/>
                </a:rPr>
                <a:t> des </a:t>
              </a:r>
              <a:r>
                <a:rPr lang="de-DE" b="1" dirty="0" err="1">
                  <a:latin typeface="Aptos" panose="020B0004020202020204" pitchFamily="34" charset="0"/>
                </a:rPr>
                <a:t>principes</a:t>
              </a:r>
              <a:r>
                <a:rPr lang="de-DE" b="1" dirty="0">
                  <a:latin typeface="Aptos" panose="020B0004020202020204" pitchFamily="34" charset="0"/>
                </a:rPr>
                <a:t> de </a:t>
              </a:r>
              <a:r>
                <a:rPr lang="de-DE" b="1" dirty="0" err="1">
                  <a:latin typeface="Aptos" panose="020B0004020202020204" pitchFamily="34" charset="0"/>
                </a:rPr>
                <a:t>gestion</a:t>
              </a:r>
              <a:r>
                <a:rPr lang="de-DE" b="1" dirty="0">
                  <a:latin typeface="Aptos" panose="020B0004020202020204" pitchFamily="34" charset="0"/>
                </a:rPr>
                <a:t> solides.</a:t>
              </a:r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418" name="Google Shape;418;p59"/>
            <p:cNvSpPr/>
            <p:nvPr/>
          </p:nvSpPr>
          <p:spPr>
            <a:xfrm rot="5400000">
              <a:off x="4783969" y="2152360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BE27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59"/>
            <p:cNvSpPr txBox="1"/>
            <p:nvPr/>
          </p:nvSpPr>
          <p:spPr>
            <a:xfrm>
              <a:off x="5256195" y="2366215"/>
              <a:ext cx="1409910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59"/>
            <p:cNvSpPr/>
            <p:nvPr/>
          </p:nvSpPr>
          <p:spPr>
            <a:xfrm rot="5400000">
              <a:off x="3682127" y="4150744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5FB13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59"/>
            <p:cNvSpPr txBox="1"/>
            <p:nvPr/>
          </p:nvSpPr>
          <p:spPr>
            <a:xfrm>
              <a:off x="4154353" y="4364599"/>
              <a:ext cx="1409910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lvl="0" algn="ctr"/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L’achat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durable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implique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toutes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les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parties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prenantes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.</a:t>
              </a:r>
              <a:endParaRPr sz="1600"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22" name="Google Shape;422;p59"/>
            <p:cNvSpPr/>
            <p:nvPr/>
          </p:nvSpPr>
          <p:spPr>
            <a:xfrm>
              <a:off x="5945612" y="4468583"/>
              <a:ext cx="2627469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59"/>
            <p:cNvSpPr txBox="1"/>
            <p:nvPr/>
          </p:nvSpPr>
          <p:spPr>
            <a:xfrm>
              <a:off x="5945612" y="4433078"/>
              <a:ext cx="2048297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r>
                <a:rPr lang="de-DE" b="1" dirty="0" err="1"/>
                <a:t>L’achat</a:t>
              </a:r>
              <a:r>
                <a:rPr lang="de-DE" b="1" dirty="0"/>
                <a:t> </a:t>
              </a:r>
              <a:r>
                <a:rPr lang="de-DE" b="1" dirty="0" err="1"/>
                <a:t>public</a:t>
              </a:r>
              <a:r>
                <a:rPr lang="de-DE" b="1" dirty="0"/>
                <a:t> durable </a:t>
              </a:r>
              <a:r>
                <a:rPr lang="de-DE" b="1" dirty="0" err="1"/>
                <a:t>surveille</a:t>
              </a:r>
              <a:r>
                <a:rPr lang="de-DE" b="1" dirty="0"/>
                <a:t> </a:t>
              </a:r>
              <a:r>
                <a:rPr lang="de-DE" b="1" dirty="0" err="1"/>
                <a:t>ses</a:t>
              </a:r>
              <a:r>
                <a:rPr lang="de-DE" b="1" dirty="0"/>
                <a:t> </a:t>
              </a:r>
              <a:r>
                <a:rPr lang="de-DE" b="1" dirty="0" err="1"/>
                <a:t>résultats</a:t>
              </a:r>
              <a:r>
                <a:rPr lang="de-DE" b="1" dirty="0"/>
                <a:t>.</a:t>
              </a:r>
              <a:endParaRPr lang="de-DE" sz="1600" dirty="0">
                <a:effectLst/>
              </a:endParaRPr>
            </a:p>
          </p:txBody>
        </p:sp>
        <p:sp>
          <p:nvSpPr>
            <p:cNvPr id="424" name="Google Shape;424;p59"/>
            <p:cNvSpPr/>
            <p:nvPr/>
          </p:nvSpPr>
          <p:spPr>
            <a:xfrm rot="5400000">
              <a:off x="1469967" y="4150744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AB50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59"/>
            <p:cNvSpPr txBox="1"/>
            <p:nvPr/>
          </p:nvSpPr>
          <p:spPr>
            <a:xfrm>
              <a:off x="1942193" y="4364599"/>
              <a:ext cx="1409910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0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848614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>
              <a:buSzPct val="111111"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Achats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publics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durables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vs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écologiques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431" name="Google Shape;431;p60"/>
          <p:cNvGrpSpPr/>
          <p:nvPr/>
        </p:nvGrpSpPr>
        <p:grpSpPr>
          <a:xfrm>
            <a:off x="749093" y="2311742"/>
            <a:ext cx="10693812" cy="4344360"/>
            <a:chOff x="154733" y="3488"/>
            <a:chExt cx="10693812" cy="4344360"/>
          </a:xfrm>
        </p:grpSpPr>
        <p:sp>
          <p:nvSpPr>
            <p:cNvPr id="432" name="Google Shape;432;p60"/>
            <p:cNvSpPr/>
            <p:nvPr/>
          </p:nvSpPr>
          <p:spPr>
            <a:xfrm>
              <a:off x="154733" y="3488"/>
              <a:ext cx="3341816" cy="2005089"/>
            </a:xfrm>
            <a:prstGeom prst="rect">
              <a:avLst/>
            </a:prstGeom>
            <a:solidFill>
              <a:srgbClr val="FAB50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60"/>
            <p:cNvSpPr txBox="1"/>
            <p:nvPr/>
          </p:nvSpPr>
          <p:spPr>
            <a:xfrm>
              <a:off x="154733" y="3488"/>
              <a:ext cx="3341816" cy="2005089"/>
            </a:xfrm>
            <a:prstGeom prst="rect">
              <a:avLst/>
            </a:prstGeom>
            <a:solidFill>
              <a:srgbClr val="FBB50A"/>
            </a:solidFill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de-DE" sz="16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🌿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L’achat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public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écologique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 (GPP) se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concentre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sur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 la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réduction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 de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l’impact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environnemental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 des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décisions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d’achat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 (par exemple,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efficacité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énergétique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,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faibles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émissions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,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recyclabilité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).</a:t>
              </a:r>
              <a:endParaRPr sz="1100"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endParaRPr>
            </a:p>
          </p:txBody>
        </p:sp>
        <p:sp>
          <p:nvSpPr>
            <p:cNvPr id="434" name="Google Shape;434;p60"/>
            <p:cNvSpPr/>
            <p:nvPr/>
          </p:nvSpPr>
          <p:spPr>
            <a:xfrm>
              <a:off x="3830731" y="3488"/>
              <a:ext cx="3341816" cy="2005089"/>
            </a:xfrm>
            <a:prstGeom prst="rect">
              <a:avLst/>
            </a:prstGeom>
            <a:solidFill>
              <a:srgbClr val="77DA1C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60"/>
            <p:cNvSpPr txBox="1"/>
            <p:nvPr/>
          </p:nvSpPr>
          <p:spPr>
            <a:xfrm>
              <a:off x="3830731" y="3488"/>
              <a:ext cx="3341816" cy="2005089"/>
            </a:xfrm>
            <a:prstGeom prst="rect">
              <a:avLst/>
            </a:prstGeom>
            <a:solidFill>
              <a:srgbClr val="A6C62A"/>
            </a:solidFill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de-DE" sz="19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🔄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L’achat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public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durable (SPP)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est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une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approche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plus globale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qui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prend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en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compte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les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aspects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environnementaux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,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sociaux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et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économiques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.</a:t>
              </a:r>
              <a:endParaRPr sz="1400"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36" name="Google Shape;436;p60"/>
            <p:cNvSpPr/>
            <p:nvPr/>
          </p:nvSpPr>
          <p:spPr>
            <a:xfrm>
              <a:off x="7506729" y="3488"/>
              <a:ext cx="3341816" cy="2005089"/>
            </a:xfrm>
            <a:prstGeom prst="rect">
              <a:avLst/>
            </a:prstGeom>
            <a:solidFill>
              <a:srgbClr val="30BC5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60"/>
            <p:cNvSpPr txBox="1"/>
            <p:nvPr/>
          </p:nvSpPr>
          <p:spPr>
            <a:xfrm>
              <a:off x="7506729" y="3488"/>
              <a:ext cx="3341816" cy="2005089"/>
            </a:xfrm>
            <a:prstGeom prst="rect">
              <a:avLst/>
            </a:prstGeom>
            <a:solidFill>
              <a:srgbClr val="187138"/>
            </a:solidFill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de-DE" sz="16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➡️ 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GPP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est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un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sous-groupe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du SPP.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Tous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les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GPP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sont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des SPP,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mais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tous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les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SPP ne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sont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pas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des GPP.</a:t>
              </a:r>
              <a:endParaRPr sz="1100"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38" name="Google Shape;438;p60"/>
            <p:cNvSpPr/>
            <p:nvPr/>
          </p:nvSpPr>
          <p:spPr>
            <a:xfrm>
              <a:off x="3830731" y="2342759"/>
              <a:ext cx="3341816" cy="2005089"/>
            </a:xfrm>
            <a:prstGeom prst="rect">
              <a:avLst/>
            </a:prstGeom>
            <a:solidFill>
              <a:srgbClr val="4393A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60"/>
            <p:cNvSpPr txBox="1"/>
            <p:nvPr/>
          </p:nvSpPr>
          <p:spPr>
            <a:xfrm>
              <a:off x="3830731" y="2342759"/>
              <a:ext cx="3341816" cy="2005089"/>
            </a:xfrm>
            <a:prstGeom prst="rect">
              <a:avLst/>
            </a:prstGeom>
            <a:solidFill>
              <a:srgbClr val="0F4991"/>
            </a:solidFill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6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⚖️ </a:t>
              </a:r>
              <a:r>
                <a:rPr lang="de-DE" dirty="0">
                  <a:solidFill>
                    <a:schemeClr val="bg1"/>
                  </a:solidFill>
                </a:rPr>
                <a:t>SPP </a:t>
              </a:r>
              <a:r>
                <a:rPr lang="de-DE" dirty="0" err="1">
                  <a:solidFill>
                    <a:schemeClr val="bg1"/>
                  </a:solidFill>
                </a:rPr>
                <a:t>intègre</a:t>
              </a:r>
              <a:r>
                <a:rPr lang="de-DE" dirty="0">
                  <a:solidFill>
                    <a:schemeClr val="bg1"/>
                  </a:solidFill>
                </a:rPr>
                <a:t> des </a:t>
              </a:r>
              <a:r>
                <a:rPr lang="de-DE" dirty="0" err="1">
                  <a:solidFill>
                    <a:schemeClr val="bg1"/>
                  </a:solidFill>
                </a:rPr>
                <a:t>critères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>
                  <a:solidFill>
                    <a:schemeClr val="bg1"/>
                  </a:solidFill>
                </a:rPr>
                <a:t>tels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>
                  <a:solidFill>
                    <a:schemeClr val="bg1"/>
                  </a:solidFill>
                </a:rPr>
                <a:t>que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>
                  <a:solidFill>
                    <a:schemeClr val="bg1"/>
                  </a:solidFill>
                </a:rPr>
                <a:t>les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>
                  <a:solidFill>
                    <a:schemeClr val="bg1"/>
                  </a:solidFill>
                </a:rPr>
                <a:t>pratiques</a:t>
              </a:r>
              <a:r>
                <a:rPr lang="de-DE" dirty="0">
                  <a:solidFill>
                    <a:schemeClr val="bg1"/>
                  </a:solidFill>
                </a:rPr>
                <a:t> de </a:t>
              </a:r>
              <a:r>
                <a:rPr lang="de-DE" dirty="0" err="1">
                  <a:solidFill>
                    <a:schemeClr val="bg1"/>
                  </a:solidFill>
                </a:rPr>
                <a:t>travail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>
                  <a:solidFill>
                    <a:schemeClr val="bg1"/>
                  </a:solidFill>
                </a:rPr>
                <a:t>équitables</a:t>
              </a:r>
              <a:r>
                <a:rPr lang="de-DE" dirty="0">
                  <a:solidFill>
                    <a:schemeClr val="bg1"/>
                  </a:solidFill>
                </a:rPr>
                <a:t>, la </a:t>
              </a:r>
              <a:r>
                <a:rPr lang="de-DE" dirty="0" err="1">
                  <a:solidFill>
                    <a:schemeClr val="bg1"/>
                  </a:solidFill>
                </a:rPr>
                <a:t>diversité</a:t>
              </a:r>
              <a:r>
                <a:rPr lang="de-DE" dirty="0">
                  <a:solidFill>
                    <a:schemeClr val="bg1"/>
                  </a:solidFill>
                </a:rPr>
                <a:t>, </a:t>
              </a:r>
              <a:r>
                <a:rPr lang="de-DE" dirty="0" err="1">
                  <a:solidFill>
                    <a:schemeClr val="bg1"/>
                  </a:solidFill>
                </a:rPr>
                <a:t>l’approvisionnement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>
                  <a:solidFill>
                    <a:schemeClr val="bg1"/>
                  </a:solidFill>
                </a:rPr>
                <a:t>éthique</a:t>
              </a:r>
              <a:r>
                <a:rPr lang="de-DE" dirty="0">
                  <a:solidFill>
                    <a:schemeClr val="bg1"/>
                  </a:solidFill>
                </a:rPr>
                <a:t> et le </a:t>
              </a:r>
              <a:r>
                <a:rPr lang="de-DE" dirty="0" err="1">
                  <a:solidFill>
                    <a:schemeClr val="bg1"/>
                  </a:solidFill>
                </a:rPr>
                <a:t>coût</a:t>
              </a:r>
              <a:r>
                <a:rPr lang="de-DE" dirty="0">
                  <a:solidFill>
                    <a:schemeClr val="bg1"/>
                  </a:solidFill>
                </a:rPr>
                <a:t> du </a:t>
              </a:r>
              <a:r>
                <a:rPr lang="de-DE" dirty="0" err="1">
                  <a:solidFill>
                    <a:schemeClr val="bg1"/>
                  </a:solidFill>
                </a:rPr>
                <a:t>cycle</a:t>
              </a:r>
              <a:r>
                <a:rPr lang="de-DE" dirty="0">
                  <a:solidFill>
                    <a:schemeClr val="bg1"/>
                  </a:solidFill>
                </a:rPr>
                <a:t> de </a:t>
              </a:r>
              <a:r>
                <a:rPr lang="de-DE" dirty="0" err="1">
                  <a:solidFill>
                    <a:schemeClr val="bg1"/>
                  </a:solidFill>
                </a:rPr>
                <a:t>vie</a:t>
              </a:r>
              <a:r>
                <a:rPr lang="de-DE" dirty="0">
                  <a:solidFill>
                    <a:schemeClr val="bg1"/>
                  </a:solidFill>
                </a:rPr>
                <a:t> en plus des </a:t>
              </a:r>
              <a:r>
                <a:rPr lang="de-DE" dirty="0" err="1">
                  <a:solidFill>
                    <a:schemeClr val="bg1"/>
                  </a:solidFill>
                </a:rPr>
                <a:t>critères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>
                  <a:solidFill>
                    <a:schemeClr val="bg1"/>
                  </a:solidFill>
                </a:rPr>
                <a:t>écologiques</a:t>
              </a:r>
              <a:r>
                <a:rPr lang="de-DE" dirty="0">
                  <a:solidFill>
                    <a:schemeClr val="bg1"/>
                  </a:solidFill>
                </a:rPr>
                <a:t>.</a:t>
              </a:r>
              <a:endParaRPr lang="de-DE" sz="1600" dirty="0">
                <a:solidFill>
                  <a:schemeClr val="bg1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>
          <a:extLst>
            <a:ext uri="{FF2B5EF4-FFF2-40B4-BE49-F238E27FC236}">
              <a16:creationId xmlns:a16="http://schemas.microsoft.com/office/drawing/2014/main" id="{EB875151-574A-8437-72FC-8BE88B70D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44;p5">
            <a:extLst>
              <a:ext uri="{FF2B5EF4-FFF2-40B4-BE49-F238E27FC236}">
                <a16:creationId xmlns:a16="http://schemas.microsoft.com/office/drawing/2014/main" id="{4D335493-6ED1-5086-65EC-ED042264F197}"/>
              </a:ext>
            </a:extLst>
          </p:cNvPr>
          <p:cNvSpPr txBox="1">
            <a:spLocks/>
          </p:cNvSpPr>
          <p:nvPr/>
        </p:nvSpPr>
        <p:spPr>
          <a:xfrm>
            <a:off x="594360" y="790529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Rôle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stratégique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l’achat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public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durable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dans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la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politique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publique</a:t>
            </a:r>
            <a:endParaRPr lang="de-DE" sz="4000" dirty="0">
              <a:effectLst/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5" name="Google Shape;445;p5">
            <a:extLst>
              <a:ext uri="{FF2B5EF4-FFF2-40B4-BE49-F238E27FC236}">
                <a16:creationId xmlns:a16="http://schemas.microsoft.com/office/drawing/2014/main" id="{5222DB9B-C2EA-305A-023D-92423A527599}"/>
              </a:ext>
            </a:extLst>
          </p:cNvPr>
          <p:cNvGrpSpPr/>
          <p:nvPr/>
        </p:nvGrpSpPr>
        <p:grpSpPr>
          <a:xfrm>
            <a:off x="594360" y="2351813"/>
            <a:ext cx="10176421" cy="3715658"/>
            <a:chOff x="0" y="1805"/>
            <a:chExt cx="11003280" cy="4347726"/>
          </a:xfrm>
        </p:grpSpPr>
        <p:sp>
          <p:nvSpPr>
            <p:cNvPr id="6" name="Google Shape;446;p5">
              <a:extLst>
                <a:ext uri="{FF2B5EF4-FFF2-40B4-BE49-F238E27FC236}">
                  <a16:creationId xmlns:a16="http://schemas.microsoft.com/office/drawing/2014/main" id="{02B6795B-C7E2-DBF4-09DB-1A9D58C000C0}"/>
                </a:ext>
              </a:extLst>
            </p:cNvPr>
            <p:cNvSpPr/>
            <p:nvPr/>
          </p:nvSpPr>
          <p:spPr>
            <a:xfrm>
              <a:off x="0" y="1805"/>
              <a:ext cx="11003280" cy="915310"/>
            </a:xfrm>
            <a:prstGeom prst="roundRect">
              <a:avLst>
                <a:gd name="adj" fmla="val 10000"/>
              </a:avLst>
            </a:prstGeom>
            <a:solidFill>
              <a:srgbClr val="9CBB2A">
                <a:alpha val="6486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447;p5">
              <a:extLst>
                <a:ext uri="{FF2B5EF4-FFF2-40B4-BE49-F238E27FC236}">
                  <a16:creationId xmlns:a16="http://schemas.microsoft.com/office/drawing/2014/main" id="{731AAF6A-7CCC-56DA-3F07-406E69519A50}"/>
                </a:ext>
              </a:extLst>
            </p:cNvPr>
            <p:cNvSpPr/>
            <p:nvPr/>
          </p:nvSpPr>
          <p:spPr>
            <a:xfrm>
              <a:off x="276881" y="207750"/>
              <a:ext cx="503420" cy="503420"/>
            </a:xfrm>
            <a:prstGeom prst="rect">
              <a:avLst/>
            </a:prstGeom>
            <a:blipFill rotWithShape="1">
              <a:blip r:embed="rId3">
                <a:alphaModFix/>
                <a:biLevel thresh="50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48;p5">
              <a:extLst>
                <a:ext uri="{FF2B5EF4-FFF2-40B4-BE49-F238E27FC236}">
                  <a16:creationId xmlns:a16="http://schemas.microsoft.com/office/drawing/2014/main" id="{D40F9477-75D1-12A6-AC37-5223A4F42926}"/>
                </a:ext>
              </a:extLst>
            </p:cNvPr>
            <p:cNvSpPr/>
            <p:nvPr/>
          </p:nvSpPr>
          <p:spPr>
            <a:xfrm>
              <a:off x="1057183" y="1805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449;p5">
              <a:extLst>
                <a:ext uri="{FF2B5EF4-FFF2-40B4-BE49-F238E27FC236}">
                  <a16:creationId xmlns:a16="http://schemas.microsoft.com/office/drawing/2014/main" id="{62E87AA1-A8B3-0A9B-4C17-457CD3D01107}"/>
                </a:ext>
              </a:extLst>
            </p:cNvPr>
            <p:cNvSpPr txBox="1"/>
            <p:nvPr/>
          </p:nvSpPr>
          <p:spPr>
            <a:xfrm>
              <a:off x="1057183" y="1805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50" tIns="96850" rIns="96850" bIns="96850" anchor="ctr" anchorCtr="0">
              <a:noAutofit/>
            </a:bodyPr>
            <a:lstStyle/>
            <a:p>
              <a:pPr lvl="0">
                <a:lnSpc>
                  <a:spcPct val="90000"/>
                </a:lnSpc>
              </a:pPr>
              <a:r>
                <a:rPr lang="de-DE" sz="1800" dirty="0" err="1">
                  <a:latin typeface="Aptos" panose="020B0004020202020204" pitchFamily="34" charset="0"/>
                </a:rPr>
                <a:t>Aligne</a:t>
              </a:r>
              <a:r>
                <a:rPr lang="de-DE" sz="1800" dirty="0"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latin typeface="Aptos" panose="020B0004020202020204" pitchFamily="34" charset="0"/>
                </a:rPr>
                <a:t>les</a:t>
              </a:r>
              <a:r>
                <a:rPr lang="de-DE" sz="1800" dirty="0"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latin typeface="Aptos" panose="020B0004020202020204" pitchFamily="34" charset="0"/>
                </a:rPr>
                <a:t>dépenses</a:t>
              </a:r>
              <a:r>
                <a:rPr lang="de-DE" sz="1800" dirty="0"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latin typeface="Aptos" panose="020B0004020202020204" pitchFamily="34" charset="0"/>
                </a:rPr>
                <a:t>publiques</a:t>
              </a:r>
              <a:r>
                <a:rPr lang="de-DE" sz="1800" dirty="0"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latin typeface="Aptos" panose="020B0004020202020204" pitchFamily="34" charset="0"/>
                </a:rPr>
                <a:t>sur</a:t>
              </a:r>
              <a:r>
                <a:rPr lang="de-DE" sz="1800" dirty="0"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latin typeface="Aptos" panose="020B0004020202020204" pitchFamily="34" charset="0"/>
                </a:rPr>
                <a:t>les</a:t>
              </a:r>
              <a:r>
                <a:rPr lang="de-DE" sz="1800" dirty="0"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latin typeface="Aptos" panose="020B0004020202020204" pitchFamily="34" charset="0"/>
                </a:rPr>
                <a:t>objectifs</a:t>
              </a:r>
              <a:r>
                <a:rPr lang="de-DE" sz="1800" dirty="0"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latin typeface="Aptos" panose="020B0004020202020204" pitchFamily="34" charset="0"/>
                </a:rPr>
                <a:t>nationaux</a:t>
              </a:r>
              <a:r>
                <a:rPr lang="de-DE" sz="1800" dirty="0">
                  <a:latin typeface="Aptos" panose="020B0004020202020204" pitchFamily="34" charset="0"/>
                </a:rPr>
                <a:t> et </a:t>
              </a:r>
              <a:r>
                <a:rPr lang="de-DE" sz="1800" dirty="0" err="1">
                  <a:latin typeface="Aptos" panose="020B0004020202020204" pitchFamily="34" charset="0"/>
                </a:rPr>
                <a:t>locaux</a:t>
              </a:r>
              <a:r>
                <a:rPr lang="de-DE" sz="1800" dirty="0">
                  <a:latin typeface="Aptos" panose="020B0004020202020204" pitchFamily="34" charset="0"/>
                </a:rPr>
                <a:t> de </a:t>
              </a:r>
              <a:r>
                <a:rPr lang="de-DE" sz="1800" dirty="0" err="1">
                  <a:latin typeface="Aptos" panose="020B0004020202020204" pitchFamily="34" charset="0"/>
                </a:rPr>
                <a:t>développement</a:t>
              </a:r>
              <a:r>
                <a:rPr lang="de-DE" sz="1800" dirty="0">
                  <a:latin typeface="Aptos" panose="020B0004020202020204" pitchFamily="34" charset="0"/>
                </a:rPr>
                <a:t> durable.</a:t>
              </a:r>
              <a:endParaRPr sz="18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0" name="Google Shape;450;p5">
              <a:extLst>
                <a:ext uri="{FF2B5EF4-FFF2-40B4-BE49-F238E27FC236}">
                  <a16:creationId xmlns:a16="http://schemas.microsoft.com/office/drawing/2014/main" id="{A9529D17-AD4A-C3E4-ACC3-6DED74B5564E}"/>
                </a:ext>
              </a:extLst>
            </p:cNvPr>
            <p:cNvSpPr/>
            <p:nvPr/>
          </p:nvSpPr>
          <p:spPr>
            <a:xfrm>
              <a:off x="0" y="1145944"/>
              <a:ext cx="11003280" cy="915310"/>
            </a:xfrm>
            <a:prstGeom prst="roundRect">
              <a:avLst>
                <a:gd name="adj" fmla="val 10000"/>
              </a:avLst>
            </a:prstGeom>
            <a:solidFill>
              <a:srgbClr val="9CBB2A">
                <a:alpha val="6486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451;p5">
              <a:extLst>
                <a:ext uri="{FF2B5EF4-FFF2-40B4-BE49-F238E27FC236}">
                  <a16:creationId xmlns:a16="http://schemas.microsoft.com/office/drawing/2014/main" id="{D4320F63-89E0-2C30-C782-18FC12E0919B}"/>
                </a:ext>
              </a:extLst>
            </p:cNvPr>
            <p:cNvSpPr/>
            <p:nvPr/>
          </p:nvSpPr>
          <p:spPr>
            <a:xfrm>
              <a:off x="276881" y="1351889"/>
              <a:ext cx="503420" cy="503420"/>
            </a:xfrm>
            <a:prstGeom prst="rect">
              <a:avLst/>
            </a:prstGeom>
            <a:blipFill rotWithShape="1">
              <a:blip r:embed="rId4">
                <a:alphaModFix/>
                <a:biLevel thresh="50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452;p5">
              <a:extLst>
                <a:ext uri="{FF2B5EF4-FFF2-40B4-BE49-F238E27FC236}">
                  <a16:creationId xmlns:a16="http://schemas.microsoft.com/office/drawing/2014/main" id="{261DDB83-A494-253B-9BAA-CBC377077153}"/>
                </a:ext>
              </a:extLst>
            </p:cNvPr>
            <p:cNvSpPr/>
            <p:nvPr/>
          </p:nvSpPr>
          <p:spPr>
            <a:xfrm>
              <a:off x="1057183" y="1145944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453;p5">
              <a:extLst>
                <a:ext uri="{FF2B5EF4-FFF2-40B4-BE49-F238E27FC236}">
                  <a16:creationId xmlns:a16="http://schemas.microsoft.com/office/drawing/2014/main" id="{C321B22B-9F9E-339E-B7C3-E864542AA891}"/>
                </a:ext>
              </a:extLst>
            </p:cNvPr>
            <p:cNvSpPr txBox="1"/>
            <p:nvPr/>
          </p:nvSpPr>
          <p:spPr>
            <a:xfrm>
              <a:off x="1057183" y="1145944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50" tIns="96850" rIns="96850" bIns="96850" anchor="ctr" anchorCtr="0">
              <a:noAutofit/>
            </a:bodyPr>
            <a:lstStyle/>
            <a:p>
              <a:r>
                <a:rPr lang="de-DE" sz="1800" dirty="0" err="1">
                  <a:latin typeface="Aptos" panose="020B0004020202020204" pitchFamily="34" charset="0"/>
                </a:rPr>
                <a:t>Soutient</a:t>
              </a:r>
              <a:r>
                <a:rPr lang="de-DE" sz="1800" dirty="0">
                  <a:latin typeface="Aptos" panose="020B0004020202020204" pitchFamily="34" charset="0"/>
                </a:rPr>
                <a:t> la </a:t>
              </a:r>
              <a:r>
                <a:rPr lang="de-DE" sz="1800" dirty="0" err="1">
                  <a:latin typeface="Aptos" panose="020B0004020202020204" pitchFamily="34" charset="0"/>
                </a:rPr>
                <a:t>mise</a:t>
              </a:r>
              <a:r>
                <a:rPr lang="de-DE" sz="1800" dirty="0">
                  <a:latin typeface="Aptos" panose="020B0004020202020204" pitchFamily="34" charset="0"/>
                </a:rPr>
                <a:t> en </a:t>
              </a:r>
              <a:r>
                <a:rPr lang="de-DE" sz="1800" dirty="0" err="1">
                  <a:latin typeface="Aptos" panose="020B0004020202020204" pitchFamily="34" charset="0"/>
                </a:rPr>
                <a:t>œuvre</a:t>
              </a:r>
              <a:r>
                <a:rPr lang="de-DE" sz="1800" dirty="0">
                  <a:latin typeface="Aptos" panose="020B0004020202020204" pitchFamily="34" charset="0"/>
                </a:rPr>
                <a:t> des ODD (</a:t>
              </a:r>
              <a:r>
                <a:rPr lang="de-DE" sz="1800" dirty="0" err="1">
                  <a:latin typeface="Aptos" panose="020B0004020202020204" pitchFamily="34" charset="0"/>
                </a:rPr>
                <a:t>notamment</a:t>
              </a:r>
              <a:r>
                <a:rPr lang="de-DE" sz="1800" dirty="0"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latin typeface="Aptos" panose="020B0004020202020204" pitchFamily="34" charset="0"/>
                </a:rPr>
                <a:t>les</a:t>
              </a:r>
              <a:r>
                <a:rPr lang="de-DE" sz="1800" dirty="0">
                  <a:latin typeface="Aptos" panose="020B0004020202020204" pitchFamily="34" charset="0"/>
                </a:rPr>
                <a:t> ODD 8, 9, 10, 12 et 13).</a:t>
              </a:r>
              <a:endParaRPr lang="de-DE" sz="1800" dirty="0"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14" name="Google Shape;454;p5">
              <a:extLst>
                <a:ext uri="{FF2B5EF4-FFF2-40B4-BE49-F238E27FC236}">
                  <a16:creationId xmlns:a16="http://schemas.microsoft.com/office/drawing/2014/main" id="{A41CB6BB-4C26-E27A-B09E-18FE98FD73BD}"/>
                </a:ext>
              </a:extLst>
            </p:cNvPr>
            <p:cNvSpPr/>
            <p:nvPr/>
          </p:nvSpPr>
          <p:spPr>
            <a:xfrm>
              <a:off x="0" y="2290082"/>
              <a:ext cx="11003280" cy="915310"/>
            </a:xfrm>
            <a:prstGeom prst="roundRect">
              <a:avLst>
                <a:gd name="adj" fmla="val 10000"/>
              </a:avLst>
            </a:prstGeom>
            <a:solidFill>
              <a:srgbClr val="9CBB2A">
                <a:alpha val="6486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55;p5">
              <a:extLst>
                <a:ext uri="{FF2B5EF4-FFF2-40B4-BE49-F238E27FC236}">
                  <a16:creationId xmlns:a16="http://schemas.microsoft.com/office/drawing/2014/main" id="{36968784-44D1-2775-99D1-A333E0A987AF}"/>
                </a:ext>
              </a:extLst>
            </p:cNvPr>
            <p:cNvSpPr/>
            <p:nvPr/>
          </p:nvSpPr>
          <p:spPr>
            <a:xfrm>
              <a:off x="276881" y="2496027"/>
              <a:ext cx="503420" cy="503420"/>
            </a:xfrm>
            <a:prstGeom prst="rect">
              <a:avLst/>
            </a:prstGeom>
            <a:blipFill rotWithShape="1">
              <a:blip r:embed="rId5">
                <a:alphaModFix/>
                <a:biLevel thresh="50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56;p5">
              <a:extLst>
                <a:ext uri="{FF2B5EF4-FFF2-40B4-BE49-F238E27FC236}">
                  <a16:creationId xmlns:a16="http://schemas.microsoft.com/office/drawing/2014/main" id="{85CF53B6-D1A4-71EE-80B9-118B50C6A718}"/>
                </a:ext>
              </a:extLst>
            </p:cNvPr>
            <p:cNvSpPr/>
            <p:nvPr/>
          </p:nvSpPr>
          <p:spPr>
            <a:xfrm>
              <a:off x="1057183" y="2290082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57;p5">
              <a:extLst>
                <a:ext uri="{FF2B5EF4-FFF2-40B4-BE49-F238E27FC236}">
                  <a16:creationId xmlns:a16="http://schemas.microsoft.com/office/drawing/2014/main" id="{BDAFFD6D-176C-72DF-6F2F-B81431850097}"/>
                </a:ext>
              </a:extLst>
            </p:cNvPr>
            <p:cNvSpPr txBox="1"/>
            <p:nvPr/>
          </p:nvSpPr>
          <p:spPr>
            <a:xfrm>
              <a:off x="1057183" y="2290082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50" tIns="96850" rIns="96850" bIns="96850" anchor="ctr" anchorCtr="0">
              <a:noAutofit/>
            </a:bodyPr>
            <a:lstStyle/>
            <a:p>
              <a:r>
                <a:rPr lang="de-DE" sz="1800" dirty="0" err="1">
                  <a:latin typeface="Aptos" panose="020B0004020202020204" pitchFamily="34" charset="0"/>
                </a:rPr>
                <a:t>Stimule</a:t>
              </a:r>
              <a:r>
                <a:rPr lang="de-DE" sz="1800" dirty="0">
                  <a:latin typeface="Aptos" panose="020B0004020202020204" pitchFamily="34" charset="0"/>
                </a:rPr>
                <a:t> la </a:t>
              </a:r>
              <a:r>
                <a:rPr lang="de-DE" sz="1800" dirty="0" err="1">
                  <a:latin typeface="Aptos" panose="020B0004020202020204" pitchFamily="34" charset="0"/>
                </a:rPr>
                <a:t>demande</a:t>
              </a:r>
              <a:r>
                <a:rPr lang="de-DE" sz="1800" dirty="0">
                  <a:latin typeface="Aptos" panose="020B0004020202020204" pitchFamily="34" charset="0"/>
                </a:rPr>
                <a:t> de </a:t>
              </a:r>
              <a:r>
                <a:rPr lang="de-DE" sz="1800" dirty="0" err="1">
                  <a:latin typeface="Aptos" panose="020B0004020202020204" pitchFamily="34" charset="0"/>
                </a:rPr>
                <a:t>produits</a:t>
              </a:r>
              <a:r>
                <a:rPr lang="de-DE" sz="1800" dirty="0">
                  <a:latin typeface="Aptos" panose="020B0004020202020204" pitchFamily="34" charset="0"/>
                </a:rPr>
                <a:t> et </a:t>
              </a:r>
              <a:r>
                <a:rPr lang="de-DE" sz="1800" dirty="0" err="1">
                  <a:latin typeface="Aptos" panose="020B0004020202020204" pitchFamily="34" charset="0"/>
                </a:rPr>
                <a:t>services</a:t>
              </a:r>
              <a:r>
                <a:rPr lang="de-DE" sz="1800" dirty="0">
                  <a:latin typeface="Aptos" panose="020B0004020202020204" pitchFamily="34" charset="0"/>
                </a:rPr>
                <a:t> durables </a:t>
              </a:r>
              <a:r>
                <a:rPr lang="de-DE" sz="1800" dirty="0" err="1">
                  <a:latin typeface="Aptos" panose="020B0004020202020204" pitchFamily="34" charset="0"/>
                </a:rPr>
                <a:t>sur</a:t>
              </a:r>
              <a:r>
                <a:rPr lang="de-DE" sz="1800" dirty="0">
                  <a:latin typeface="Aptos" panose="020B0004020202020204" pitchFamily="34" charset="0"/>
                </a:rPr>
                <a:t> le </a:t>
              </a:r>
              <a:r>
                <a:rPr lang="de-DE" sz="1800" dirty="0" err="1">
                  <a:latin typeface="Aptos" panose="020B0004020202020204" pitchFamily="34" charset="0"/>
                </a:rPr>
                <a:t>marché</a:t>
              </a:r>
              <a:r>
                <a:rPr lang="de-DE" sz="1800" dirty="0">
                  <a:latin typeface="Aptos" panose="020B0004020202020204" pitchFamily="34" charset="0"/>
                </a:rPr>
                <a:t>.</a:t>
              </a:r>
              <a:endParaRPr lang="de-DE" sz="1800" dirty="0"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18" name="Google Shape;458;p5">
              <a:extLst>
                <a:ext uri="{FF2B5EF4-FFF2-40B4-BE49-F238E27FC236}">
                  <a16:creationId xmlns:a16="http://schemas.microsoft.com/office/drawing/2014/main" id="{22C6FF02-A244-5406-BAB6-1C221EBBC7D1}"/>
                </a:ext>
              </a:extLst>
            </p:cNvPr>
            <p:cNvSpPr/>
            <p:nvPr/>
          </p:nvSpPr>
          <p:spPr>
            <a:xfrm>
              <a:off x="0" y="3434221"/>
              <a:ext cx="11003280" cy="915310"/>
            </a:xfrm>
            <a:prstGeom prst="roundRect">
              <a:avLst>
                <a:gd name="adj" fmla="val 10000"/>
              </a:avLst>
            </a:prstGeom>
            <a:solidFill>
              <a:srgbClr val="9CBB2A">
                <a:alpha val="6486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59;p5">
              <a:extLst>
                <a:ext uri="{FF2B5EF4-FFF2-40B4-BE49-F238E27FC236}">
                  <a16:creationId xmlns:a16="http://schemas.microsoft.com/office/drawing/2014/main" id="{428A460C-B945-BFEC-985E-529242F00873}"/>
                </a:ext>
              </a:extLst>
            </p:cNvPr>
            <p:cNvSpPr/>
            <p:nvPr/>
          </p:nvSpPr>
          <p:spPr>
            <a:xfrm>
              <a:off x="276881" y="3640166"/>
              <a:ext cx="503420" cy="503420"/>
            </a:xfrm>
            <a:prstGeom prst="rect">
              <a:avLst/>
            </a:prstGeom>
            <a:blipFill rotWithShape="1">
              <a:blip r:embed="rId6">
                <a:alphaModFix/>
                <a:biLevel thresh="50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60;p5">
              <a:extLst>
                <a:ext uri="{FF2B5EF4-FFF2-40B4-BE49-F238E27FC236}">
                  <a16:creationId xmlns:a16="http://schemas.microsoft.com/office/drawing/2014/main" id="{907B1754-14E6-3566-207E-170A0FEDBF39}"/>
                </a:ext>
              </a:extLst>
            </p:cNvPr>
            <p:cNvSpPr/>
            <p:nvPr/>
          </p:nvSpPr>
          <p:spPr>
            <a:xfrm>
              <a:off x="1057183" y="3434221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61;p5">
              <a:extLst>
                <a:ext uri="{FF2B5EF4-FFF2-40B4-BE49-F238E27FC236}">
                  <a16:creationId xmlns:a16="http://schemas.microsoft.com/office/drawing/2014/main" id="{585DBEB3-644A-CF32-64F0-98B9383F3828}"/>
                </a:ext>
              </a:extLst>
            </p:cNvPr>
            <p:cNvSpPr txBox="1"/>
            <p:nvPr/>
          </p:nvSpPr>
          <p:spPr>
            <a:xfrm>
              <a:off x="1057183" y="3434221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50" tIns="96850" rIns="96850" bIns="96850" anchor="ctr" anchorCtr="0">
              <a:noAutofit/>
            </a:bodyPr>
            <a:lstStyle/>
            <a:p>
              <a:r>
                <a:rPr lang="de-DE" sz="1800" dirty="0" err="1">
                  <a:latin typeface="Aptos" panose="020B0004020202020204" pitchFamily="34" charset="0"/>
                </a:rPr>
                <a:t>Contribue</a:t>
              </a:r>
              <a:r>
                <a:rPr lang="de-DE" sz="1800" dirty="0">
                  <a:latin typeface="Aptos" panose="020B0004020202020204" pitchFamily="34" charset="0"/>
                </a:rPr>
                <a:t> à </a:t>
              </a:r>
              <a:r>
                <a:rPr lang="de-DE" sz="1800" dirty="0" err="1">
                  <a:latin typeface="Aptos" panose="020B0004020202020204" pitchFamily="34" charset="0"/>
                </a:rPr>
                <a:t>une</a:t>
              </a:r>
              <a:r>
                <a:rPr lang="de-DE" sz="1800" dirty="0"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latin typeface="Aptos" panose="020B0004020202020204" pitchFamily="34" charset="0"/>
                </a:rPr>
                <a:t>transition</a:t>
              </a:r>
              <a:r>
                <a:rPr lang="de-DE" sz="1800" dirty="0"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latin typeface="Aptos" panose="020B0004020202020204" pitchFamily="34" charset="0"/>
                </a:rPr>
                <a:t>équitable</a:t>
              </a:r>
              <a:r>
                <a:rPr lang="de-DE" sz="1800" dirty="0">
                  <a:latin typeface="Aptos" panose="020B0004020202020204" pitchFamily="34" charset="0"/>
                </a:rPr>
                <a:t>, à la </a:t>
              </a:r>
              <a:r>
                <a:rPr lang="de-DE" sz="1800" dirty="0" err="1">
                  <a:latin typeface="Aptos" panose="020B0004020202020204" pitchFamily="34" charset="0"/>
                </a:rPr>
                <a:t>cohésion</a:t>
              </a:r>
              <a:r>
                <a:rPr lang="de-DE" sz="1800" dirty="0"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latin typeface="Aptos" panose="020B0004020202020204" pitchFamily="34" charset="0"/>
                </a:rPr>
                <a:t>sociale</a:t>
              </a:r>
              <a:r>
                <a:rPr lang="de-DE" sz="1800" dirty="0">
                  <a:latin typeface="Aptos" panose="020B0004020202020204" pitchFamily="34" charset="0"/>
                </a:rPr>
                <a:t> et </a:t>
              </a:r>
              <a:r>
                <a:rPr lang="de-DE" sz="1800" dirty="0" err="1">
                  <a:latin typeface="Aptos" panose="020B0004020202020204" pitchFamily="34" charset="0"/>
                </a:rPr>
                <a:t>aux</a:t>
              </a:r>
              <a:r>
                <a:rPr lang="de-DE" sz="1800" dirty="0"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latin typeface="Aptos" panose="020B0004020202020204" pitchFamily="34" charset="0"/>
                </a:rPr>
                <a:t>objectifs</a:t>
              </a:r>
              <a:r>
                <a:rPr lang="de-DE" sz="1800" dirty="0"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latin typeface="Aptos" panose="020B0004020202020204" pitchFamily="34" charset="0"/>
                </a:rPr>
                <a:t>climatiques</a:t>
              </a:r>
              <a:r>
                <a:rPr lang="de-DE" sz="1800" dirty="0">
                  <a:latin typeface="Aptos" panose="020B0004020202020204" pitchFamily="34" charset="0"/>
                </a:rPr>
                <a:t>.</a:t>
              </a:r>
              <a:endParaRPr lang="de-DE" sz="1800" dirty="0">
                <a:effectLst/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2470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1"/>
          <p:cNvSpPr txBox="1">
            <a:spLocks noGrp="1"/>
          </p:cNvSpPr>
          <p:nvPr>
            <p:ph type="title"/>
          </p:nvPr>
        </p:nvSpPr>
        <p:spPr>
          <a:xfrm>
            <a:off x="609599" y="336631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L’instrument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des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marchés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publics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public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et le GPP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468" name="Google Shape;468;p61"/>
          <p:cNvSpPr txBox="1">
            <a:spLocks noGrp="1"/>
          </p:cNvSpPr>
          <p:nvPr>
            <p:ph type="body" idx="1"/>
          </p:nvPr>
        </p:nvSpPr>
        <p:spPr>
          <a:xfrm>
            <a:off x="112446" y="2684329"/>
            <a:ext cx="5983553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lvl="0">
              <a:lnSpc>
                <a:spcPct val="110000"/>
              </a:lnSpc>
            </a:pPr>
            <a:r>
              <a:rPr lang="de-DE" dirty="0" err="1">
                <a:latin typeface="Aptos" panose="020B0004020202020204" pitchFamily="34" charset="0"/>
              </a:rPr>
              <a:t>L’intégration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critères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environnementaux</a:t>
            </a:r>
            <a:r>
              <a:rPr lang="de-DE" dirty="0">
                <a:latin typeface="Aptos" panose="020B0004020202020204" pitchFamily="34" charset="0"/>
              </a:rPr>
              <a:t> et </a:t>
            </a:r>
            <a:r>
              <a:rPr lang="de-DE" dirty="0" err="1">
                <a:latin typeface="Aptos" panose="020B0004020202020204" pitchFamily="34" charset="0"/>
              </a:rPr>
              <a:t>sociaux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dans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marchés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publics</a:t>
            </a:r>
            <a:r>
              <a:rPr lang="de-DE" dirty="0">
                <a:latin typeface="Aptos" panose="020B0004020202020204" pitchFamily="34" charset="0"/>
              </a:rPr>
              <a:t> des États </a:t>
            </a:r>
            <a:r>
              <a:rPr lang="de-DE" dirty="0" err="1">
                <a:latin typeface="Aptos" panose="020B0004020202020204" pitchFamily="34" charset="0"/>
              </a:rPr>
              <a:t>membres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l’UE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profite</a:t>
            </a:r>
            <a:r>
              <a:rPr lang="de-DE" b="1" dirty="0">
                <a:latin typeface="Aptos" panose="020B0004020202020204" pitchFamily="34" charset="0"/>
              </a:rPr>
              <a:t> à </a:t>
            </a:r>
            <a:r>
              <a:rPr lang="de-DE" b="1" dirty="0" err="1">
                <a:latin typeface="Aptos" panose="020B0004020202020204" pitchFamily="34" charset="0"/>
              </a:rPr>
              <a:t>l’industrie</a:t>
            </a:r>
            <a:r>
              <a:rPr lang="de-DE" b="1" dirty="0">
                <a:latin typeface="Aptos" panose="020B0004020202020204" pitchFamily="34" charset="0"/>
              </a:rPr>
              <a:t> et à </a:t>
            </a:r>
            <a:r>
              <a:rPr lang="de-DE" b="1" dirty="0" err="1">
                <a:latin typeface="Aptos" panose="020B0004020202020204" pitchFamily="34" charset="0"/>
              </a:rPr>
              <a:t>l’économie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européennes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qui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continuent</a:t>
            </a:r>
            <a:r>
              <a:rPr lang="de-DE" dirty="0">
                <a:latin typeface="Aptos" panose="020B0004020202020204" pitchFamily="34" charset="0"/>
              </a:rPr>
              <a:t> d’être plus performantes </a:t>
            </a:r>
            <a:r>
              <a:rPr lang="de-DE" dirty="0" err="1">
                <a:latin typeface="Aptos" panose="020B0004020202020204" pitchFamily="34" charset="0"/>
              </a:rPr>
              <a:t>sur</a:t>
            </a:r>
            <a:r>
              <a:rPr lang="de-DE" dirty="0">
                <a:latin typeface="Aptos" panose="020B0004020202020204" pitchFamily="34" charset="0"/>
              </a:rPr>
              <a:t> le plan </a:t>
            </a:r>
            <a:r>
              <a:rPr lang="de-DE" dirty="0" err="1">
                <a:latin typeface="Aptos" panose="020B0004020202020204" pitchFamily="34" charset="0"/>
              </a:rPr>
              <a:t>environnemental</a:t>
            </a:r>
            <a:r>
              <a:rPr lang="de-DE" dirty="0">
                <a:latin typeface="Aptos" panose="020B0004020202020204" pitchFamily="34" charset="0"/>
              </a:rPr>
              <a:t> et social </a:t>
            </a:r>
            <a:r>
              <a:rPr lang="de-DE" dirty="0" err="1">
                <a:latin typeface="Aptos" panose="020B0004020202020204" pitchFamily="34" charset="0"/>
              </a:rPr>
              <a:t>que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industries</a:t>
            </a:r>
            <a:r>
              <a:rPr lang="de-DE" dirty="0">
                <a:latin typeface="Aptos" panose="020B0004020202020204" pitchFamily="34" charset="0"/>
              </a:rPr>
              <a:t> des </a:t>
            </a:r>
            <a:r>
              <a:rPr lang="de-DE" dirty="0" err="1">
                <a:latin typeface="Aptos" panose="020B0004020202020204" pitchFamily="34" charset="0"/>
              </a:rPr>
              <a:t>pays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concurrents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469" name="Google Shape;469;p61"/>
          <p:cNvSpPr txBox="1">
            <a:spLocks noGrp="1"/>
          </p:cNvSpPr>
          <p:nvPr>
            <p:ph type="body" idx="2"/>
          </p:nvPr>
        </p:nvSpPr>
        <p:spPr>
          <a:xfrm>
            <a:off x="6905298" y="2689051"/>
            <a:ext cx="4781486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101600" lvl="0" indent="0">
              <a:lnSpc>
                <a:spcPct val="110000"/>
              </a:lnSpc>
              <a:buNone/>
            </a:pPr>
            <a:r>
              <a:rPr lang="de-DE" dirty="0" err="1">
                <a:latin typeface="Aptos" panose="020B0004020202020204" pitchFamily="34" charset="0"/>
              </a:rPr>
              <a:t>L’intégration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critères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environnementaux</a:t>
            </a:r>
            <a:r>
              <a:rPr lang="de-DE" dirty="0">
                <a:latin typeface="Aptos" panose="020B0004020202020204" pitchFamily="34" charset="0"/>
              </a:rPr>
              <a:t> et </a:t>
            </a:r>
            <a:r>
              <a:rPr lang="de-DE" dirty="0" err="1">
                <a:latin typeface="Aptos" panose="020B0004020202020204" pitchFamily="34" charset="0"/>
              </a:rPr>
              <a:t>sociaux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dans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marchés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publics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supprimera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les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concurrents</a:t>
            </a:r>
            <a:r>
              <a:rPr lang="de-DE" b="1" dirty="0">
                <a:latin typeface="Aptos" panose="020B0004020202020204" pitchFamily="34" charset="0"/>
              </a:rPr>
              <a:t> non </a:t>
            </a:r>
            <a:r>
              <a:rPr lang="de-DE" b="1" dirty="0" err="1">
                <a:latin typeface="Aptos" panose="020B0004020202020204" pitchFamily="34" charset="0"/>
              </a:rPr>
              <a:t>européens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>
                <a:latin typeface="Aptos" panose="020B0004020202020204" pitchFamily="34" charset="0"/>
              </a:rPr>
              <a:t>et </a:t>
            </a:r>
            <a:r>
              <a:rPr lang="de-DE" dirty="0" err="1">
                <a:latin typeface="Aptos" panose="020B0004020202020204" pitchFamily="34" charset="0"/>
              </a:rPr>
              <a:t>orientera</a:t>
            </a:r>
            <a:r>
              <a:rPr lang="de-DE" dirty="0">
                <a:latin typeface="Aptos" panose="020B0004020202020204" pitchFamily="34" charset="0"/>
              </a:rPr>
              <a:t> la </a:t>
            </a:r>
            <a:r>
              <a:rPr lang="de-DE" dirty="0" err="1">
                <a:latin typeface="Aptos" panose="020B0004020202020204" pitchFamily="34" charset="0"/>
              </a:rPr>
              <a:t>production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dans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direction</a:t>
            </a:r>
            <a:r>
              <a:rPr lang="de-DE" dirty="0">
                <a:latin typeface="Aptos" panose="020B0004020202020204" pitchFamily="34" charset="0"/>
              </a:rPr>
              <a:t> plus durable.</a:t>
            </a:r>
            <a:endParaRPr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62"/>
          <p:cNvPicPr preferRelativeResize="0"/>
          <p:nvPr/>
        </p:nvPicPr>
        <p:blipFill rotWithShape="1">
          <a:blip r:embed="rId3">
            <a:alphaModFix/>
          </a:blip>
          <a:srcRect b="43514"/>
          <a:stretch/>
        </p:blipFill>
        <p:spPr>
          <a:xfrm>
            <a:off x="1700906" y="2249116"/>
            <a:ext cx="9422203" cy="2661087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62"/>
          <p:cNvSpPr txBox="1">
            <a:spLocks noGrp="1"/>
          </p:cNvSpPr>
          <p:nvPr>
            <p:ph type="title"/>
          </p:nvPr>
        </p:nvSpPr>
        <p:spPr>
          <a:xfrm>
            <a:off x="593725" y="198438"/>
            <a:ext cx="10972800" cy="1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L’instrument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des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marchés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publics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et le GPP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476" name="Google Shape;476;p62"/>
          <p:cNvSpPr/>
          <p:nvPr/>
        </p:nvSpPr>
        <p:spPr>
          <a:xfrm>
            <a:off x="2010800" y="4910203"/>
            <a:ext cx="2565293" cy="864296"/>
          </a:xfrm>
          <a:prstGeom prst="rect">
            <a:avLst/>
          </a:prstGeom>
          <a:solidFill>
            <a:srgbClr val="4D7BA5">
              <a:alpha val="84681"/>
            </a:srgbClr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de-DE" sz="1600" b="1" dirty="0">
                <a:solidFill>
                  <a:schemeClr val="bg1"/>
                </a:solidFill>
                <a:latin typeface="Aptos" panose="020B0004020202020204" pitchFamily="34" charset="0"/>
              </a:rPr>
              <a:t>DÉCARBONISATION</a:t>
            </a:r>
            <a:endParaRPr sz="1600" b="0" i="0" u="none" strike="noStrike" cap="none" dirty="0">
              <a:solidFill>
                <a:schemeClr val="bg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477" name="Google Shape;477;p62"/>
          <p:cNvSpPr/>
          <p:nvPr/>
        </p:nvSpPr>
        <p:spPr>
          <a:xfrm>
            <a:off x="5002942" y="4910203"/>
            <a:ext cx="2818129" cy="864296"/>
          </a:xfrm>
          <a:prstGeom prst="rect">
            <a:avLst/>
          </a:prstGeom>
          <a:solidFill>
            <a:srgbClr val="4D7BA5">
              <a:alpha val="84681"/>
            </a:srgbClr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Aptos" panose="020B0004020202020204" pitchFamily="34" charset="0"/>
              </a:rPr>
              <a:t>ÉCONOMIE CIRCULAIRE</a:t>
            </a:r>
            <a:endParaRPr lang="de-DE" sz="1600" dirty="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478" name="Google Shape;478;p62"/>
          <p:cNvSpPr/>
          <p:nvPr/>
        </p:nvSpPr>
        <p:spPr>
          <a:xfrm>
            <a:off x="8260102" y="4910203"/>
            <a:ext cx="2230992" cy="864296"/>
          </a:xfrm>
          <a:prstGeom prst="rect">
            <a:avLst/>
          </a:prstGeom>
          <a:solidFill>
            <a:srgbClr val="4D7BA5">
              <a:alpha val="84681"/>
            </a:srgbClr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Aptos" panose="020B0004020202020204" pitchFamily="34" charset="0"/>
              </a:rPr>
              <a:t>BIODIVERSITÉ</a:t>
            </a:r>
            <a:endParaRPr lang="de-DE" sz="1600" dirty="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>
            <a:spLocks noGrp="1"/>
          </p:cNvSpPr>
          <p:nvPr>
            <p:ph type="title"/>
          </p:nvPr>
        </p:nvSpPr>
        <p:spPr>
          <a:xfrm>
            <a:off x="594360" y="316028"/>
            <a:ext cx="7415107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br>
              <a:rPr lang="de-DE" dirty="0"/>
            </a:br>
            <a:endParaRPr sz="2800" dirty="0">
              <a:solidFill>
                <a:srgbClr val="595959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594360" y="2599266"/>
            <a:ext cx="8803640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18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Nations</a:t>
            </a:r>
            <a:r>
              <a:rPr lang="de-DE" sz="18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unies</a:t>
            </a:r>
            <a:r>
              <a:rPr lang="de-DE" sz="1800" b="1" dirty="0">
                <a:solidFill>
                  <a:schemeClr val="accent4"/>
                </a:solidFill>
                <a:latin typeface="Aptos" panose="020B0004020202020204" pitchFamily="34" charset="0"/>
              </a:rPr>
              <a:t> (ONU):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les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Nations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unies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ont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été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créées</a:t>
            </a:r>
            <a:r>
              <a:rPr lang="de-DE" sz="1800" dirty="0">
                <a:latin typeface="Aptos" panose="020B0004020202020204" pitchFamily="34" charset="0"/>
              </a:rPr>
              <a:t> en 1945 et </a:t>
            </a:r>
            <a:r>
              <a:rPr lang="de-DE" sz="1800" dirty="0" err="1">
                <a:latin typeface="Aptos" panose="020B0004020202020204" pitchFamily="34" charset="0"/>
              </a:rPr>
              <a:t>comptent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aujourd’hui</a:t>
            </a:r>
            <a:r>
              <a:rPr lang="de-DE" sz="1800" dirty="0">
                <a:latin typeface="Aptos" panose="020B0004020202020204" pitchFamily="34" charset="0"/>
              </a:rPr>
              <a:t> 193 États </a:t>
            </a:r>
            <a:r>
              <a:rPr lang="de-DE" sz="1800" dirty="0" err="1">
                <a:latin typeface="Aptos" panose="020B0004020202020204" pitchFamily="34" charset="0"/>
              </a:rPr>
              <a:t>membres</a:t>
            </a:r>
            <a:r>
              <a:rPr lang="de-DE" sz="1800" dirty="0">
                <a:latin typeface="Aptos" panose="020B0004020202020204" pitchFamily="34" charset="0"/>
              </a:rPr>
              <a:t>. Elles </a:t>
            </a:r>
            <a:r>
              <a:rPr lang="de-DE" sz="1800" dirty="0" err="1">
                <a:latin typeface="Aptos" panose="020B0004020202020204" pitchFamily="34" charset="0"/>
              </a:rPr>
              <a:t>servent</a:t>
            </a:r>
            <a:r>
              <a:rPr lang="de-DE" sz="1800" dirty="0">
                <a:latin typeface="Aptos" panose="020B0004020202020204" pitchFamily="34" charset="0"/>
              </a:rPr>
              <a:t> de </a:t>
            </a:r>
            <a:r>
              <a:rPr lang="de-DE" sz="1800" dirty="0" err="1">
                <a:latin typeface="Aptos" panose="020B0004020202020204" pitchFamily="34" charset="0"/>
              </a:rPr>
              <a:t>forum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mondial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où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les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nations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coopèrent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pour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relever</a:t>
            </a:r>
            <a:r>
              <a:rPr lang="de-DE" sz="1800" dirty="0">
                <a:latin typeface="Aptos" panose="020B0004020202020204" pitchFamily="34" charset="0"/>
              </a:rPr>
              <a:t> des </a:t>
            </a:r>
            <a:r>
              <a:rPr lang="de-DE" sz="1800" dirty="0" err="1">
                <a:latin typeface="Aptos" panose="020B0004020202020204" pitchFamily="34" charset="0"/>
              </a:rPr>
              <a:t>défis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communs</a:t>
            </a:r>
            <a:r>
              <a:rPr lang="de-DE" sz="1800" dirty="0">
                <a:latin typeface="Aptos" panose="020B0004020202020204" pitchFamily="34" charset="0"/>
              </a:rPr>
              <a:t> et </a:t>
            </a:r>
            <a:r>
              <a:rPr lang="de-DE" sz="1800" dirty="0" err="1">
                <a:latin typeface="Aptos" panose="020B0004020202020204" pitchFamily="34" charset="0"/>
              </a:rPr>
              <a:t>promouvoir</a:t>
            </a:r>
            <a:r>
              <a:rPr lang="de-DE" sz="1800" dirty="0">
                <a:latin typeface="Aptos" panose="020B0004020202020204" pitchFamily="34" charset="0"/>
              </a:rPr>
              <a:t> le </a:t>
            </a:r>
            <a:r>
              <a:rPr lang="de-DE" sz="1800" dirty="0" err="1">
                <a:latin typeface="Aptos" panose="020B0004020202020204" pitchFamily="34" charset="0"/>
              </a:rPr>
              <a:t>bien</a:t>
            </a:r>
            <a:r>
              <a:rPr lang="de-DE" sz="1800" dirty="0">
                <a:latin typeface="Aptos" panose="020B0004020202020204" pitchFamily="34" charset="0"/>
              </a:rPr>
              <a:t> commun.</a:t>
            </a:r>
          </a:p>
          <a:p>
            <a:endParaRPr lang="de-DE" sz="1800" dirty="0">
              <a:latin typeface="Aptos" panose="020B0004020202020204" pitchFamily="34" charset="0"/>
            </a:endParaRPr>
          </a:p>
          <a:p>
            <a:r>
              <a:rPr lang="de-DE" sz="1800" b="1" dirty="0">
                <a:solidFill>
                  <a:schemeClr val="accent4"/>
                </a:solidFill>
                <a:latin typeface="Aptos" panose="020B0004020202020204" pitchFamily="34" charset="0"/>
              </a:rPr>
              <a:t>Union </a:t>
            </a:r>
            <a:r>
              <a:rPr lang="de-DE" sz="18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européenne</a:t>
            </a:r>
            <a:r>
              <a:rPr lang="de-DE" sz="1800" b="1" dirty="0">
                <a:solidFill>
                  <a:schemeClr val="accent4"/>
                </a:solidFill>
                <a:latin typeface="Aptos" panose="020B0004020202020204" pitchFamily="34" charset="0"/>
              </a:rPr>
              <a:t> (UE):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l’Union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européenne</a:t>
            </a:r>
            <a:r>
              <a:rPr lang="de-DE" sz="1800" dirty="0">
                <a:latin typeface="Aptos" panose="020B0004020202020204" pitchFamily="34" charset="0"/>
              </a:rPr>
              <a:t> (EU) a </a:t>
            </a:r>
            <a:r>
              <a:rPr lang="de-DE" sz="1800" dirty="0" err="1">
                <a:latin typeface="Aptos" panose="020B0004020202020204" pitchFamily="34" charset="0"/>
              </a:rPr>
              <a:t>été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créée</a:t>
            </a:r>
            <a:r>
              <a:rPr lang="de-DE" sz="1800" dirty="0">
                <a:latin typeface="Aptos" panose="020B0004020202020204" pitchFamily="34" charset="0"/>
              </a:rPr>
              <a:t> en 1993 et </a:t>
            </a:r>
            <a:r>
              <a:rPr lang="de-DE" sz="1800" dirty="0" err="1">
                <a:latin typeface="Aptos" panose="020B0004020202020204" pitchFamily="34" charset="0"/>
              </a:rPr>
              <a:t>est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une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association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politique</a:t>
            </a:r>
            <a:r>
              <a:rPr lang="de-DE" sz="1800" dirty="0">
                <a:latin typeface="Aptos" panose="020B0004020202020204" pitchFamily="34" charset="0"/>
              </a:rPr>
              <a:t> et </a:t>
            </a:r>
            <a:r>
              <a:rPr lang="de-DE" sz="1800" dirty="0" err="1">
                <a:latin typeface="Aptos" panose="020B0004020202020204" pitchFamily="34" charset="0"/>
              </a:rPr>
              <a:t>économique</a:t>
            </a:r>
            <a:r>
              <a:rPr lang="de-DE" sz="1800" dirty="0">
                <a:latin typeface="Aptos" panose="020B0004020202020204" pitchFamily="34" charset="0"/>
              </a:rPr>
              <a:t> de </a:t>
            </a:r>
            <a:r>
              <a:rPr lang="de-DE" sz="1800" dirty="0" err="1">
                <a:latin typeface="Aptos" panose="020B0004020202020204" pitchFamily="34" charset="0"/>
              </a:rPr>
              <a:t>nations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européennes</a:t>
            </a:r>
            <a:r>
              <a:rPr lang="de-DE" sz="1800" dirty="0">
                <a:latin typeface="Aptos" panose="020B0004020202020204" pitchFamily="34" charset="0"/>
              </a:rPr>
              <a:t>.</a:t>
            </a:r>
          </a:p>
          <a:p>
            <a:br>
              <a:rPr lang="de-DE" sz="1800" dirty="0">
                <a:latin typeface="Aptos" panose="020B0004020202020204" pitchFamily="34" charset="0"/>
              </a:rPr>
            </a:br>
            <a:r>
              <a:rPr lang="de-DE" sz="1800" b="1" dirty="0">
                <a:solidFill>
                  <a:schemeClr val="accent4"/>
                </a:solidFill>
                <a:latin typeface="Aptos" panose="020B0004020202020204" pitchFamily="34" charset="0"/>
              </a:rPr>
              <a:t>ISO 20400: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dirty="0">
                <a:latin typeface="Aptos" panose="020B0004020202020204" pitchFamily="34" charset="0"/>
              </a:rPr>
              <a:t>ISO 20400 </a:t>
            </a:r>
            <a:r>
              <a:rPr lang="de-DE" sz="1800" dirty="0" err="1">
                <a:latin typeface="Aptos" panose="020B0004020202020204" pitchFamily="34" charset="0"/>
              </a:rPr>
              <a:t>est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une</a:t>
            </a:r>
            <a:r>
              <a:rPr lang="de-DE" sz="1800" dirty="0">
                <a:latin typeface="Aptos" panose="020B0004020202020204" pitchFamily="34" charset="0"/>
              </a:rPr>
              <a:t> norme </a:t>
            </a:r>
            <a:r>
              <a:rPr lang="de-DE" sz="1800" dirty="0" err="1">
                <a:latin typeface="Aptos" panose="020B0004020202020204" pitchFamily="34" charset="0"/>
              </a:rPr>
              <a:t>qui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fournit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aux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organisations</a:t>
            </a:r>
            <a:r>
              <a:rPr lang="de-DE" sz="1800" dirty="0">
                <a:latin typeface="Aptos" panose="020B0004020202020204" pitchFamily="34" charset="0"/>
              </a:rPr>
              <a:t> de </a:t>
            </a:r>
            <a:r>
              <a:rPr lang="de-DE" sz="1800" dirty="0" err="1">
                <a:latin typeface="Aptos" panose="020B0004020202020204" pitchFamily="34" charset="0"/>
              </a:rPr>
              <a:t>toutes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tailles</a:t>
            </a:r>
            <a:r>
              <a:rPr lang="de-DE" sz="1800" dirty="0">
                <a:latin typeface="Aptos" panose="020B0004020202020204" pitchFamily="34" charset="0"/>
              </a:rPr>
              <a:t> et de </a:t>
            </a:r>
            <a:r>
              <a:rPr lang="de-DE" sz="1800" dirty="0" err="1">
                <a:latin typeface="Aptos" panose="020B0004020202020204" pitchFamily="34" charset="0"/>
              </a:rPr>
              <a:t>tous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secteurs</a:t>
            </a:r>
            <a:r>
              <a:rPr lang="de-DE" sz="1800" dirty="0">
                <a:latin typeface="Aptos" panose="020B0004020202020204" pitchFamily="34" charset="0"/>
              </a:rPr>
              <a:t> des </a:t>
            </a:r>
            <a:r>
              <a:rPr lang="de-DE" sz="1800" dirty="0" err="1">
                <a:latin typeface="Aptos" panose="020B0004020202020204" pitchFamily="34" charset="0"/>
              </a:rPr>
              <a:t>directives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pour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l’intégration</a:t>
            </a:r>
            <a:r>
              <a:rPr lang="de-DE" sz="1800" dirty="0">
                <a:latin typeface="Aptos" panose="020B0004020202020204" pitchFamily="34" charset="0"/>
              </a:rPr>
              <a:t> du </a:t>
            </a:r>
            <a:r>
              <a:rPr lang="de-DE" sz="1800" dirty="0" err="1">
                <a:latin typeface="Aptos" panose="020B0004020202020204" pitchFamily="34" charset="0"/>
              </a:rPr>
              <a:t>développement</a:t>
            </a:r>
            <a:r>
              <a:rPr lang="de-DE" sz="1800" dirty="0">
                <a:latin typeface="Aptos" panose="020B0004020202020204" pitchFamily="34" charset="0"/>
              </a:rPr>
              <a:t> durable </a:t>
            </a:r>
            <a:r>
              <a:rPr lang="de-DE" sz="1800" dirty="0" err="1">
                <a:latin typeface="Aptos" panose="020B0004020202020204" pitchFamily="34" charset="0"/>
              </a:rPr>
              <a:t>dans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leurs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pratiques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d’approvisionnement</a:t>
            </a:r>
            <a:r>
              <a:rPr lang="de-DE" sz="1800" dirty="0">
                <a:latin typeface="Aptos" panose="020B0004020202020204" pitchFamily="34" charset="0"/>
              </a:rPr>
              <a:t>. Elle </a:t>
            </a:r>
            <a:r>
              <a:rPr lang="de-DE" sz="1800" dirty="0" err="1">
                <a:latin typeface="Aptos" panose="020B0004020202020204" pitchFamily="34" charset="0"/>
              </a:rPr>
              <a:t>s’adresse</a:t>
            </a:r>
            <a:r>
              <a:rPr lang="de-DE" sz="1800" dirty="0">
                <a:latin typeface="Aptos" panose="020B0004020202020204" pitchFamily="34" charset="0"/>
              </a:rPr>
              <a:t> à </a:t>
            </a:r>
            <a:r>
              <a:rPr lang="de-DE" sz="1800" dirty="0" err="1">
                <a:latin typeface="Aptos" panose="020B0004020202020204" pitchFamily="34" charset="0"/>
              </a:rPr>
              <a:t>tous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les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acteur·rice·s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impliqué·e·s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ou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concerné·e·s</a:t>
            </a:r>
            <a:r>
              <a:rPr lang="de-DE" sz="1800" dirty="0">
                <a:latin typeface="Aptos" panose="020B0004020202020204" pitchFamily="34" charset="0"/>
              </a:rPr>
              <a:t> par </a:t>
            </a:r>
            <a:r>
              <a:rPr lang="de-DE" sz="1800" dirty="0" err="1">
                <a:latin typeface="Aptos" panose="020B0004020202020204" pitchFamily="34" charset="0"/>
              </a:rPr>
              <a:t>les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activités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d’approvisionnement</a:t>
            </a:r>
            <a:r>
              <a:rPr lang="de-DE" sz="1800" dirty="0">
                <a:latin typeface="Aptos" panose="020B0004020202020204" pitchFamily="34" charset="0"/>
              </a:rPr>
              <a:t>.</a:t>
            </a:r>
            <a:endParaRPr sz="18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41" name="Google Shape;141;p3" descr="ISO - ISO name and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445" y="4868023"/>
            <a:ext cx="1061615" cy="91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 descr="UN Logo and Flag | United Nati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1498" y="2599267"/>
            <a:ext cx="1776010" cy="50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 descr="NextGenerationEU: für ein stärkeres und gefestigtes Europa ..."/>
          <p:cNvPicPr preferRelativeResize="0"/>
          <p:nvPr/>
        </p:nvPicPr>
        <p:blipFill rotWithShape="1">
          <a:blip r:embed="rId5">
            <a:alphaModFix/>
          </a:blip>
          <a:srcRect l="30018" t="25082" r="30478" b="26372"/>
          <a:stretch/>
        </p:blipFill>
        <p:spPr>
          <a:xfrm>
            <a:off x="10043807" y="3548122"/>
            <a:ext cx="1351387" cy="87186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"/>
          <p:cNvSpPr txBox="1"/>
          <p:nvPr/>
        </p:nvSpPr>
        <p:spPr>
          <a:xfrm>
            <a:off x="594360" y="1173796"/>
            <a:ext cx="617050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4400" b="1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Définitions</a:t>
            </a:r>
            <a:r>
              <a:rPr lang="de-DE" sz="4400" b="1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400" b="1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clés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821F798-A61E-B3CE-EB01-0CFB8F1D276D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3"/>
          <p:cNvSpPr txBox="1">
            <a:spLocks noGrp="1"/>
          </p:cNvSpPr>
          <p:nvPr>
            <p:ph type="title"/>
          </p:nvPr>
        </p:nvSpPr>
        <p:spPr>
          <a:xfrm>
            <a:off x="3661408" y="4661717"/>
            <a:ext cx="8288853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Le GPP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dans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la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politique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 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européenne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484" name="Google Shape;484;p63"/>
          <p:cNvSpPr txBox="1">
            <a:spLocks noGrp="1"/>
          </p:cNvSpPr>
          <p:nvPr>
            <p:ph type="body" idx="2"/>
          </p:nvPr>
        </p:nvSpPr>
        <p:spPr>
          <a:xfrm>
            <a:off x="1139867" y="458744"/>
            <a:ext cx="10457772" cy="495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de-DE" dirty="0">
                <a:latin typeface="Aptos" panose="020B0004020202020204" pitchFamily="34" charset="0"/>
              </a:rPr>
              <a:t>Pour </a:t>
            </a:r>
            <a:r>
              <a:rPr lang="de-DE" dirty="0" err="1">
                <a:latin typeface="Aptos" panose="020B0004020202020204" pitchFamily="34" charset="0"/>
              </a:rPr>
              <a:t>ces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raisons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l’intérêt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l’Union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européenne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pour</a:t>
            </a:r>
            <a:r>
              <a:rPr lang="de-DE" dirty="0">
                <a:latin typeface="Aptos" panose="020B0004020202020204" pitchFamily="34" charset="0"/>
              </a:rPr>
              <a:t> le GPP </a:t>
            </a:r>
            <a:r>
              <a:rPr lang="de-DE" dirty="0" err="1">
                <a:latin typeface="Aptos" panose="020B0004020202020204" pitchFamily="34" charset="0"/>
              </a:rPr>
              <a:t>s’est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développé</a:t>
            </a:r>
            <a:r>
              <a:rPr lang="de-DE" dirty="0">
                <a:latin typeface="Aptos" panose="020B0004020202020204" pitchFamily="34" charset="0"/>
              </a:rPr>
              <a:t> au </a:t>
            </a:r>
            <a:r>
              <a:rPr lang="de-DE" dirty="0" err="1">
                <a:latin typeface="Aptos" panose="020B0004020202020204" pitchFamily="34" charset="0"/>
              </a:rPr>
              <a:t>fil</a:t>
            </a:r>
            <a:r>
              <a:rPr lang="de-DE" dirty="0">
                <a:latin typeface="Aptos" panose="020B0004020202020204" pitchFamily="34" charset="0"/>
              </a:rPr>
              <a:t> du </a:t>
            </a:r>
            <a:r>
              <a:rPr lang="de-DE" dirty="0" err="1">
                <a:latin typeface="Aptos" panose="020B0004020202020204" pitchFamily="34" charset="0"/>
              </a:rPr>
              <a:t>temps</a:t>
            </a:r>
            <a:r>
              <a:rPr lang="de-DE" dirty="0">
                <a:latin typeface="Aptos" panose="020B0004020202020204" pitchFamily="34" charset="0"/>
              </a:rPr>
              <a:t> en </a:t>
            </a:r>
            <a:r>
              <a:rPr lang="de-DE" dirty="0" err="1">
                <a:latin typeface="Aptos" panose="020B0004020202020204" pitchFamily="34" charset="0"/>
              </a:rPr>
              <a:t>six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phases</a:t>
            </a:r>
            <a:r>
              <a:rPr lang="de-DE" dirty="0">
                <a:latin typeface="Aptos" panose="020B0004020202020204" pitchFamily="34" charset="0"/>
              </a:rPr>
              <a:t> :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b="1" dirty="0" err="1">
                <a:latin typeface="Aptos" panose="020B0004020202020204" pitchFamily="34" charset="0"/>
              </a:rPr>
              <a:t>mise</a:t>
            </a:r>
            <a:r>
              <a:rPr lang="de-DE" b="1" dirty="0">
                <a:latin typeface="Aptos" panose="020B0004020202020204" pitchFamily="34" charset="0"/>
              </a:rPr>
              <a:t> en </a:t>
            </a:r>
            <a:r>
              <a:rPr lang="de-DE" b="1" dirty="0" err="1">
                <a:latin typeface="Aptos" panose="020B0004020202020204" pitchFamily="34" charset="0"/>
              </a:rPr>
              <a:t>œuvre</a:t>
            </a:r>
            <a:r>
              <a:rPr lang="de-DE" b="1" dirty="0">
                <a:latin typeface="Aptos" panose="020B0004020202020204" pitchFamily="34" charset="0"/>
              </a:rPr>
              <a:t> du GPP</a:t>
            </a:r>
            <a:r>
              <a:rPr lang="de-DE" dirty="0">
                <a:latin typeface="Aptos" panose="020B0004020202020204" pitchFamily="34" charset="0"/>
              </a:rPr>
              <a:t>: (2001–2004) ;</a:t>
            </a:r>
            <a:endParaRPr lang="de-DE" b="1" dirty="0"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création</a:t>
            </a:r>
            <a:r>
              <a:rPr lang="de-DE" dirty="0">
                <a:latin typeface="Aptos" panose="020B0004020202020204" pitchFamily="34" charset="0"/>
              </a:rPr>
              <a:t> du </a:t>
            </a:r>
            <a:r>
              <a:rPr lang="de-DE" b="1" dirty="0" err="1">
                <a:latin typeface="Aptos" panose="020B0004020202020204" pitchFamily="34" charset="0"/>
              </a:rPr>
              <a:t>cadre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politique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pour</a:t>
            </a:r>
            <a:r>
              <a:rPr lang="de-DE" b="1" dirty="0">
                <a:latin typeface="Aptos" panose="020B0004020202020204" pitchFamily="34" charset="0"/>
              </a:rPr>
              <a:t> le GPP </a:t>
            </a:r>
            <a:r>
              <a:rPr lang="de-DE" dirty="0">
                <a:latin typeface="Aptos" panose="020B0004020202020204" pitchFamily="34" charset="0"/>
              </a:rPr>
              <a:t>: (2004–2008) ;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promotion</a:t>
            </a:r>
            <a:r>
              <a:rPr lang="de-DE" dirty="0">
                <a:latin typeface="Aptos" panose="020B0004020202020204" pitchFamily="34" charset="0"/>
              </a:rPr>
              <a:t> de la </a:t>
            </a:r>
            <a:r>
              <a:rPr lang="de-DE" b="1" dirty="0" err="1">
                <a:latin typeface="Aptos" panose="020B0004020202020204" pitchFamily="34" charset="0"/>
              </a:rPr>
              <a:t>mise</a:t>
            </a:r>
            <a:r>
              <a:rPr lang="de-DE" b="1" dirty="0">
                <a:latin typeface="Aptos" panose="020B0004020202020204" pitchFamily="34" charset="0"/>
              </a:rPr>
              <a:t> en </a:t>
            </a:r>
            <a:r>
              <a:rPr lang="de-DE" b="1" dirty="0" err="1">
                <a:latin typeface="Aptos" panose="020B0004020202020204" pitchFamily="34" charset="0"/>
              </a:rPr>
              <a:t>œuvre</a:t>
            </a:r>
            <a:r>
              <a:rPr lang="de-DE" b="1" dirty="0">
                <a:latin typeface="Aptos" panose="020B0004020202020204" pitchFamily="34" charset="0"/>
              </a:rPr>
              <a:t> du GPP </a:t>
            </a:r>
            <a:r>
              <a:rPr lang="de-DE" dirty="0">
                <a:latin typeface="Aptos" panose="020B0004020202020204" pitchFamily="34" charset="0"/>
              </a:rPr>
              <a:t>: (</a:t>
            </a:r>
            <a:r>
              <a:rPr lang="de-DE" dirty="0" err="1">
                <a:latin typeface="Aptos" panose="020B0004020202020204" pitchFamily="34" charset="0"/>
              </a:rPr>
              <a:t>depuis</a:t>
            </a:r>
            <a:r>
              <a:rPr lang="de-DE" dirty="0">
                <a:latin typeface="Aptos" panose="020B0004020202020204" pitchFamily="34" charset="0"/>
              </a:rPr>
              <a:t> 2009) ;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b="1" dirty="0" err="1">
                <a:latin typeface="Aptos" panose="020B0004020202020204" pitchFamily="34" charset="0"/>
              </a:rPr>
              <a:t>renforcement</a:t>
            </a:r>
            <a:r>
              <a:rPr lang="de-DE" b="1" dirty="0">
                <a:latin typeface="Aptos" panose="020B0004020202020204" pitchFamily="34" charset="0"/>
              </a:rPr>
              <a:t> du </a:t>
            </a:r>
            <a:r>
              <a:rPr lang="de-DE" b="1" dirty="0" err="1">
                <a:latin typeface="Aptos" panose="020B0004020202020204" pitchFamily="34" charset="0"/>
              </a:rPr>
              <a:t>contexte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politique</a:t>
            </a:r>
            <a:r>
              <a:rPr lang="de-DE" b="1" dirty="0">
                <a:latin typeface="Aptos" panose="020B0004020202020204" pitchFamily="34" charset="0"/>
              </a:rPr>
              <a:t> : </a:t>
            </a:r>
            <a:r>
              <a:rPr lang="de-DE" dirty="0">
                <a:latin typeface="Aptos" panose="020B0004020202020204" pitchFamily="34" charset="0"/>
              </a:rPr>
              <a:t>(2010–2014) ;</a:t>
            </a:r>
            <a:endParaRPr lang="de-DE" b="1" dirty="0"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inscription</a:t>
            </a:r>
            <a:r>
              <a:rPr lang="de-DE" dirty="0">
                <a:latin typeface="Aptos" panose="020B0004020202020204" pitchFamily="34" charset="0"/>
              </a:rPr>
              <a:t> du </a:t>
            </a:r>
            <a:r>
              <a:rPr lang="de-DE" b="1" dirty="0">
                <a:latin typeface="Aptos" panose="020B0004020202020204" pitchFamily="34" charset="0"/>
              </a:rPr>
              <a:t>GPP </a:t>
            </a:r>
            <a:r>
              <a:rPr lang="de-DE" b="1" dirty="0" err="1">
                <a:latin typeface="Aptos" panose="020B0004020202020204" pitchFamily="34" charset="0"/>
              </a:rPr>
              <a:t>dans</a:t>
            </a:r>
            <a:r>
              <a:rPr lang="de-DE" b="1" dirty="0">
                <a:latin typeface="Aptos" panose="020B0004020202020204" pitchFamily="34" charset="0"/>
              </a:rPr>
              <a:t> le </a:t>
            </a:r>
            <a:r>
              <a:rPr lang="de-DE" b="1" dirty="0" err="1">
                <a:latin typeface="Aptos" panose="020B0004020202020204" pitchFamily="34" charset="0"/>
              </a:rPr>
              <a:t>contexte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>
                <a:latin typeface="Aptos" panose="020B0004020202020204" pitchFamily="34" charset="0"/>
              </a:rPr>
              <a:t>de </a:t>
            </a:r>
            <a:r>
              <a:rPr lang="de-DE" b="1" dirty="0" err="1">
                <a:latin typeface="Aptos" panose="020B0004020202020204" pitchFamily="34" charset="0"/>
              </a:rPr>
              <a:t>l’économie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circulaire</a:t>
            </a:r>
            <a:r>
              <a:rPr lang="de-DE" dirty="0">
                <a:latin typeface="Aptos" panose="020B0004020202020204" pitchFamily="34" charset="0"/>
              </a:rPr>
              <a:t> (2014 à </a:t>
            </a:r>
            <a:r>
              <a:rPr lang="de-DE" dirty="0" err="1">
                <a:latin typeface="Aptos" panose="020B0004020202020204" pitchFamily="34" charset="0"/>
              </a:rPr>
              <a:t>aujourd‘hui</a:t>
            </a:r>
            <a:r>
              <a:rPr lang="de-DE" dirty="0">
                <a:latin typeface="Aptos" panose="020B0004020202020204" pitchFamily="34" charset="0"/>
              </a:rPr>
              <a:t>), du </a:t>
            </a:r>
            <a:r>
              <a:rPr lang="de-DE" dirty="0" err="1">
                <a:latin typeface="Aptos" panose="020B0004020202020204" pitchFamily="34" charset="0"/>
              </a:rPr>
              <a:t>Pacte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vert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pour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l’Europe</a:t>
            </a:r>
            <a:r>
              <a:rPr lang="de-DE" dirty="0">
                <a:latin typeface="Aptos" panose="020B0004020202020204" pitchFamily="34" charset="0"/>
              </a:rPr>
              <a:t> et du plan de </a:t>
            </a:r>
            <a:r>
              <a:rPr lang="de-DE" dirty="0" err="1">
                <a:latin typeface="Aptos" panose="020B0004020202020204" pitchFamily="34" charset="0"/>
              </a:rPr>
              <a:t>relance</a:t>
            </a:r>
            <a:r>
              <a:rPr lang="de-DE" dirty="0">
                <a:latin typeface="Aptos" panose="020B0004020202020204" pitchFamily="34" charset="0"/>
              </a:rPr>
              <a:t> ;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le GPP </a:t>
            </a:r>
            <a:r>
              <a:rPr lang="de-DE" dirty="0" err="1">
                <a:latin typeface="Aptos" panose="020B0004020202020204" pitchFamily="34" charset="0"/>
              </a:rPr>
              <a:t>est</a:t>
            </a:r>
            <a:r>
              <a:rPr lang="de-DE" dirty="0">
                <a:latin typeface="Aptos" panose="020B0004020202020204" pitchFamily="34" charset="0"/>
              </a:rPr>
              <a:t> au </a:t>
            </a:r>
            <a:r>
              <a:rPr lang="de-DE" dirty="0" err="1">
                <a:latin typeface="Aptos" panose="020B0004020202020204" pitchFamily="34" charset="0"/>
              </a:rPr>
              <a:t>cœur</a:t>
            </a:r>
            <a:r>
              <a:rPr lang="de-DE" dirty="0">
                <a:latin typeface="Aptos" panose="020B0004020202020204" pitchFamily="34" charset="0"/>
              </a:rPr>
              <a:t> du </a:t>
            </a:r>
            <a:r>
              <a:rPr lang="de-DE" b="1" dirty="0" err="1">
                <a:latin typeface="Aptos" panose="020B0004020202020204" pitchFamily="34" charset="0"/>
              </a:rPr>
              <a:t>principe</a:t>
            </a:r>
            <a:r>
              <a:rPr lang="de-DE" b="1" dirty="0">
                <a:latin typeface="Aptos" panose="020B0004020202020204" pitchFamily="34" charset="0"/>
              </a:rPr>
              <a:t> DNSH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figure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dans</a:t>
            </a:r>
            <a:r>
              <a:rPr lang="de-DE" dirty="0">
                <a:latin typeface="Aptos" panose="020B0004020202020204" pitchFamily="34" charset="0"/>
              </a:rPr>
              <a:t> la </a:t>
            </a:r>
            <a:r>
              <a:rPr lang="de-DE" b="1" dirty="0" err="1">
                <a:latin typeface="Aptos" panose="020B0004020202020204" pitchFamily="34" charset="0"/>
              </a:rPr>
              <a:t>taxonomie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environnementale</a:t>
            </a:r>
            <a:r>
              <a:rPr lang="de-DE" b="1" dirty="0">
                <a:latin typeface="Aptos" panose="020B0004020202020204" pitchFamily="34" charset="0"/>
              </a:rPr>
              <a:t> et le PNRR.</a:t>
            </a:r>
            <a:endParaRPr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86aeba7f74_0_414"/>
          <p:cNvSpPr txBox="1">
            <a:spLocks noGrp="1"/>
          </p:cNvSpPr>
          <p:nvPr>
            <p:ph type="title"/>
          </p:nvPr>
        </p:nvSpPr>
        <p:spPr>
          <a:xfrm>
            <a:off x="594360" y="-613816"/>
            <a:ext cx="10972800" cy="15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9 DOCUMENTS CLÉS</a:t>
            </a:r>
            <a:endParaRPr lang="de-DE"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490" name="Google Shape;490;g386aeba7f74_0_4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" y="1352859"/>
            <a:ext cx="2221877" cy="168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g386aeba7f74_0_4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236" y="5458309"/>
            <a:ext cx="2932689" cy="1283896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g386aeba7f74_0_414"/>
          <p:cNvSpPr txBox="1"/>
          <p:nvPr/>
        </p:nvSpPr>
        <p:spPr>
          <a:xfrm>
            <a:off x="3454995" y="1980474"/>
            <a:ext cx="7982500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Les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communications</a:t>
            </a:r>
            <a:r>
              <a:rPr lang="de-DE" sz="2000" b="1" dirty="0">
                <a:latin typeface="Aptos" panose="020B0004020202020204" pitchFamily="34" charset="0"/>
              </a:rPr>
              <a:t> 274 de 2001 et 566 de 2001 </a:t>
            </a:r>
            <a:r>
              <a:rPr lang="de-DE" sz="2000" dirty="0">
                <a:latin typeface="Aptos" panose="020B0004020202020204" pitchFamily="34" charset="0"/>
              </a:rPr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Politique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intégrée</a:t>
            </a:r>
            <a:r>
              <a:rPr lang="de-DE" sz="2000" dirty="0">
                <a:latin typeface="Aptos" panose="020B0004020202020204" pitchFamily="34" charset="0"/>
              </a:rPr>
              <a:t> des </a:t>
            </a:r>
            <a:r>
              <a:rPr lang="de-DE" sz="2000" dirty="0" err="1">
                <a:latin typeface="Aptos" panose="020B0004020202020204" pitchFamily="34" charset="0"/>
              </a:rPr>
              <a:t>produits</a:t>
            </a:r>
            <a:r>
              <a:rPr lang="de-DE" sz="2000" dirty="0">
                <a:latin typeface="Aptos" panose="020B0004020202020204" pitchFamily="34" charset="0"/>
              </a:rPr>
              <a:t> et </a:t>
            </a:r>
            <a:r>
              <a:rPr lang="de-DE" sz="2000" dirty="0" err="1">
                <a:latin typeface="Aptos" panose="020B0004020202020204" pitchFamily="34" charset="0"/>
              </a:rPr>
              <a:t>plans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d’action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nationaux</a:t>
            </a:r>
            <a:r>
              <a:rPr lang="de-DE" sz="2000" dirty="0">
                <a:latin typeface="Aptos" panose="020B0004020202020204" pitchFamily="34" charset="0"/>
              </a:rPr>
              <a:t> 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dirty="0">
                <a:latin typeface="Aptos" panose="020B0004020202020204" pitchFamily="34" charset="0"/>
              </a:rPr>
              <a:t>Le </a:t>
            </a:r>
            <a:r>
              <a:rPr lang="de-DE" sz="2000" b="1" dirty="0" err="1">
                <a:latin typeface="Aptos" panose="020B0004020202020204" pitchFamily="34" charset="0"/>
              </a:rPr>
              <a:t>manuel</a:t>
            </a:r>
            <a:r>
              <a:rPr lang="de-DE" sz="2000" b="1" dirty="0">
                <a:latin typeface="Aptos" panose="020B0004020202020204" pitchFamily="34" charset="0"/>
              </a:rPr>
              <a:t>  « </a:t>
            </a:r>
            <a:r>
              <a:rPr lang="de-DE" sz="2000" b="1" dirty="0" err="1">
                <a:latin typeface="Aptos" panose="020B0004020202020204" pitchFamily="34" charset="0"/>
              </a:rPr>
              <a:t>Buying</a:t>
            </a:r>
            <a:r>
              <a:rPr lang="de-DE" sz="2000" b="1" dirty="0">
                <a:latin typeface="Aptos" panose="020B0004020202020204" pitchFamily="34" charset="0"/>
              </a:rPr>
              <a:t> Green » </a:t>
            </a:r>
            <a:r>
              <a:rPr lang="de-DE" sz="2000" dirty="0">
                <a:latin typeface="Aptos" panose="020B0004020202020204" pitchFamily="34" charset="0"/>
              </a:rPr>
              <a:t>!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b="1" dirty="0">
                <a:latin typeface="Aptos" panose="020B0004020202020204" pitchFamily="34" charset="0"/>
              </a:rPr>
              <a:t>Communication 400 de 2008 : </a:t>
            </a:r>
            <a:r>
              <a:rPr lang="de-DE" sz="2000" dirty="0" err="1">
                <a:latin typeface="Aptos" panose="020B0004020202020204" pitchFamily="34" charset="0"/>
              </a:rPr>
              <a:t>Marchés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publics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pour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un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meilleur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environnement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dirty="0">
                <a:latin typeface="Aptos" panose="020B0004020202020204" pitchFamily="34" charset="0"/>
              </a:rPr>
              <a:t>(et </a:t>
            </a:r>
            <a:r>
              <a:rPr lang="de-DE" sz="2000" dirty="0" err="1">
                <a:latin typeface="Aptos" panose="020B0004020202020204" pitchFamily="34" charset="0"/>
              </a:rPr>
              <a:t>communication</a:t>
            </a:r>
            <a:r>
              <a:rPr lang="de-DE" sz="2000" dirty="0">
                <a:latin typeface="Aptos" panose="020B0004020202020204" pitchFamily="34" charset="0"/>
              </a:rPr>
              <a:t> 572 de 2017) </a:t>
            </a:r>
            <a:r>
              <a:rPr lang="de-DE" sz="2000" b="1" dirty="0">
                <a:latin typeface="Aptos" panose="020B0004020202020204" pitchFamily="34" charset="0"/>
              </a:rPr>
              <a:t>La </a:t>
            </a:r>
            <a:r>
              <a:rPr lang="de-DE" sz="2000" b="1" dirty="0" err="1">
                <a:latin typeface="Aptos" panose="020B0004020202020204" pitchFamily="34" charset="0"/>
              </a:rPr>
              <a:t>stratégie</a:t>
            </a:r>
            <a:r>
              <a:rPr lang="de-DE" sz="2000" b="1" dirty="0">
                <a:latin typeface="Aptos" panose="020B0004020202020204" pitchFamily="34" charset="0"/>
              </a:rPr>
              <a:t> Europe 2020 </a:t>
            </a:r>
            <a:r>
              <a:rPr lang="de-DE" sz="2000" dirty="0">
                <a:latin typeface="Aptos" panose="020B0004020202020204" pitchFamily="34" charset="0"/>
              </a:rPr>
              <a:t>;</a:t>
            </a:r>
            <a:endParaRPr lang="de-DE" sz="2000" b="1" dirty="0">
              <a:latin typeface="Aptos" panose="020B00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b="1" dirty="0" err="1">
                <a:latin typeface="Aptos" panose="020B0004020202020204" pitchFamily="34" charset="0"/>
              </a:rPr>
              <a:t>Économie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circulaire</a:t>
            </a:r>
            <a:r>
              <a:rPr lang="de-DE" sz="2000" b="1" dirty="0">
                <a:latin typeface="Aptos" panose="020B0004020202020204" pitchFamily="34" charset="0"/>
              </a:rPr>
              <a:t> 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b="1" dirty="0" err="1">
                <a:latin typeface="Aptos" panose="020B0004020202020204" pitchFamily="34" charset="0"/>
              </a:rPr>
              <a:t>Marchés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publics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sociaux</a:t>
            </a:r>
            <a:r>
              <a:rPr lang="de-DE" sz="2000" b="1" dirty="0">
                <a:latin typeface="Aptos" panose="020B0004020202020204" pitchFamily="34" charset="0"/>
              </a:rPr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b="1" dirty="0" err="1">
                <a:latin typeface="Aptos" panose="020B0004020202020204" pitchFamily="34" charset="0"/>
              </a:rPr>
              <a:t>Pacte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vert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pour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l’Europe</a:t>
            </a:r>
            <a:r>
              <a:rPr lang="de-DE" sz="2000" dirty="0">
                <a:latin typeface="Aptos" panose="020B0004020202020204" pitchFamily="34" charset="0"/>
              </a:rPr>
              <a:t>;</a:t>
            </a:r>
            <a:endParaRPr lang="de-DE" sz="2000" b="1" dirty="0">
              <a:latin typeface="Aptos" panose="020B00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dirty="0">
                <a:latin typeface="Aptos" panose="020B0004020202020204" pitchFamily="34" charset="0"/>
              </a:rPr>
              <a:t>Green Deal et </a:t>
            </a:r>
            <a:r>
              <a:rPr lang="de-DE" sz="2000" b="1" dirty="0" err="1">
                <a:latin typeface="Aptos" panose="020B0004020202020204" pitchFamily="34" charset="0"/>
              </a:rPr>
              <a:t>finances</a:t>
            </a:r>
            <a:r>
              <a:rPr lang="de-DE" sz="2000" b="1" dirty="0">
                <a:latin typeface="Aptos" panose="020B0004020202020204" pitchFamily="34" charset="0"/>
              </a:rPr>
              <a:t> durables </a:t>
            </a:r>
            <a:r>
              <a:rPr lang="de-DE" sz="2000" dirty="0">
                <a:latin typeface="Aptos" panose="020B00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>
                <a:latin typeface="Aptos" panose="020B0004020202020204" pitchFamily="34" charset="0"/>
              </a:rPr>
              <a:t>DNSH </a:t>
            </a:r>
            <a:r>
              <a:rPr lang="de-DE" sz="2000" dirty="0">
                <a:latin typeface="Aptos" panose="020B0004020202020204" pitchFamily="34" charset="0"/>
              </a:rPr>
              <a:t>et PNRR</a:t>
            </a:r>
            <a:endParaRPr sz="2000" dirty="0">
              <a:solidFill>
                <a:schemeClr val="tx1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  <p:pic>
        <p:nvPicPr>
          <p:cNvPr id="493" name="Google Shape;493;g386aeba7f74_0_4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0750" y="3329249"/>
            <a:ext cx="1490741" cy="199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g386aeba7f74_0_4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1140" y="3117705"/>
            <a:ext cx="1249611" cy="166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86aeba7f74_1_0"/>
          <p:cNvSpPr txBox="1">
            <a:spLocks noGrp="1"/>
          </p:cNvSpPr>
          <p:nvPr>
            <p:ph type="title"/>
          </p:nvPr>
        </p:nvSpPr>
        <p:spPr>
          <a:xfrm>
            <a:off x="6318885" y="5219363"/>
            <a:ext cx="49398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Buying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green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!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500" name="Google Shape;500;g386aeba7f74_1_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de-DE"/>
              <a:t>42</a:t>
            </a:fld>
            <a:endParaRPr/>
          </a:p>
        </p:txBody>
      </p:sp>
      <p:sp>
        <p:nvSpPr>
          <p:cNvPr id="501" name="Google Shape;501;g386aeba7f74_1_0"/>
          <p:cNvSpPr/>
          <p:nvPr/>
        </p:nvSpPr>
        <p:spPr>
          <a:xfrm>
            <a:off x="445275" y="1014275"/>
            <a:ext cx="7083300" cy="46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Le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manuel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« 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Buying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Green! » 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a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été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publié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trois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fois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 : en 2004, 2011 et 2016.</a:t>
            </a:r>
          </a:p>
          <a:p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Le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manuel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présente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les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possibilités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d’application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des GPP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offertes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par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les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directives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relatives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aux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marchés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publics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</a:p>
          <a:p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Le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manuel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aide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les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pouvoirs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publics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à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planifier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et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mettre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en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œuvre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des GPP.</a:t>
            </a:r>
          </a:p>
          <a:p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Il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fournit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une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explication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pratique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des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possibilités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offertes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par la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législation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l’UE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et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présente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une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approche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simple et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efficace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, en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illustrant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également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les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bonnes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pratiques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502" name="Google Shape;502;g386aeba7f74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7504" y="1407707"/>
            <a:ext cx="2994496" cy="4279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86aeba7f74_1_217"/>
          <p:cNvSpPr txBox="1">
            <a:spLocks noGrp="1"/>
          </p:cNvSpPr>
          <p:nvPr>
            <p:ph type="title"/>
          </p:nvPr>
        </p:nvSpPr>
        <p:spPr>
          <a:xfrm>
            <a:off x="3240450" y="4823521"/>
            <a:ext cx="79362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Approvisionnement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social 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508" name="Google Shape;508;g386aeba7f74_1_21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de-DE"/>
              <a:t>43</a:t>
            </a:fld>
            <a:endParaRPr/>
          </a:p>
        </p:txBody>
      </p:sp>
      <p:sp>
        <p:nvSpPr>
          <p:cNvPr id="509" name="Google Shape;509;g386aeba7f74_1_217"/>
          <p:cNvSpPr/>
          <p:nvPr/>
        </p:nvSpPr>
        <p:spPr>
          <a:xfrm>
            <a:off x="1015350" y="591467"/>
            <a:ext cx="8606050" cy="47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000" dirty="0">
                <a:latin typeface="Aptos" panose="020B0004020202020204" pitchFamily="34" charset="0"/>
              </a:rPr>
              <a:t>La </a:t>
            </a:r>
            <a:r>
              <a:rPr lang="de-DE" sz="2000" dirty="0" err="1">
                <a:latin typeface="Aptos" panose="020B0004020202020204" pitchFamily="34" charset="0"/>
              </a:rPr>
              <a:t>deuxième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édition</a:t>
            </a:r>
            <a:r>
              <a:rPr lang="de-DE" sz="2000" dirty="0">
                <a:latin typeface="Aptos" panose="020B0004020202020204" pitchFamily="34" charset="0"/>
              </a:rPr>
              <a:t> (2021) du </a:t>
            </a:r>
            <a:r>
              <a:rPr lang="de-DE" sz="2000" dirty="0" err="1">
                <a:latin typeface="Aptos" panose="020B0004020202020204" pitchFamily="34" charset="0"/>
              </a:rPr>
              <a:t>guide</a:t>
            </a:r>
            <a:r>
              <a:rPr lang="de-DE" sz="2000" dirty="0">
                <a:latin typeface="Aptos" panose="020B0004020202020204" pitchFamily="34" charset="0"/>
              </a:rPr>
              <a:t> « Achats </a:t>
            </a:r>
            <a:r>
              <a:rPr lang="de-DE" sz="2000" dirty="0" err="1">
                <a:latin typeface="Aptos" panose="020B0004020202020204" pitchFamily="34" charset="0"/>
              </a:rPr>
              <a:t>sociaux</a:t>
            </a:r>
            <a:r>
              <a:rPr lang="de-DE" sz="2000" dirty="0">
                <a:latin typeface="Aptos" panose="020B0004020202020204" pitchFamily="34" charset="0"/>
              </a:rPr>
              <a:t> » de </a:t>
            </a:r>
            <a:r>
              <a:rPr lang="de-DE" sz="2000" dirty="0" err="1">
                <a:latin typeface="Aptos" panose="020B0004020202020204" pitchFamily="34" charset="0"/>
              </a:rPr>
              <a:t>l’Union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européenne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promeut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les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marchés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publics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socialement</a:t>
            </a:r>
            <a:r>
              <a:rPr lang="de-DE" sz="2000" dirty="0">
                <a:latin typeface="Aptos" panose="020B0004020202020204" pitchFamily="34" charset="0"/>
              </a:rPr>
              <a:t> responsables, </a:t>
            </a:r>
            <a:r>
              <a:rPr lang="de-DE" sz="2000" dirty="0" err="1">
                <a:latin typeface="Aptos" panose="020B0004020202020204" pitchFamily="34" charset="0"/>
              </a:rPr>
              <a:t>qui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visent</a:t>
            </a:r>
            <a:r>
              <a:rPr lang="de-DE" sz="2000" dirty="0">
                <a:latin typeface="Aptos" panose="020B0004020202020204" pitchFamily="34" charset="0"/>
              </a:rPr>
              <a:t> à </a:t>
            </a:r>
            <a:r>
              <a:rPr lang="de-DE" sz="2000" dirty="0" err="1">
                <a:latin typeface="Aptos" panose="020B0004020202020204" pitchFamily="34" charset="0"/>
              </a:rPr>
              <a:t>avoir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un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impact</a:t>
            </a:r>
            <a:r>
              <a:rPr lang="de-DE" sz="2000" dirty="0">
                <a:latin typeface="Aptos" panose="020B0004020202020204" pitchFamily="34" charset="0"/>
              </a:rPr>
              <a:t> social </a:t>
            </a:r>
            <a:r>
              <a:rPr lang="de-DE" sz="2000" dirty="0" err="1">
                <a:latin typeface="Aptos" panose="020B0004020202020204" pitchFamily="34" charset="0"/>
              </a:rPr>
              <a:t>positif</a:t>
            </a:r>
            <a:r>
              <a:rPr lang="de-DE" sz="2000" dirty="0">
                <a:latin typeface="Aptos" panose="020B0004020202020204" pitchFamily="34" charset="0"/>
              </a:rPr>
              <a:t>. </a:t>
            </a:r>
            <a:r>
              <a:rPr lang="de-DE" sz="2000" dirty="0" err="1">
                <a:latin typeface="Aptos" panose="020B0004020202020204" pitchFamily="34" charset="0"/>
              </a:rPr>
              <a:t>Les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objectifs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sont</a:t>
            </a:r>
            <a:r>
              <a:rPr lang="de-DE" sz="2000" dirty="0">
                <a:latin typeface="Aptos" panose="020B0004020202020204" pitchFamily="34" charset="0"/>
              </a:rPr>
              <a:t> 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Promouvoir</a:t>
            </a:r>
            <a:r>
              <a:rPr lang="de-DE" sz="2000" dirty="0">
                <a:latin typeface="Aptos" panose="020B0004020202020204" pitchFamily="34" charset="0"/>
              </a:rPr>
              <a:t> des </a:t>
            </a:r>
            <a:r>
              <a:rPr lang="de-DE" sz="2000" b="1" dirty="0" err="1">
                <a:latin typeface="Aptos" panose="020B0004020202020204" pitchFamily="34" charset="0"/>
              </a:rPr>
              <a:t>possibilités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équitables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d’emploi</a:t>
            </a:r>
            <a:r>
              <a:rPr lang="de-DE" sz="2000" b="1" dirty="0">
                <a:latin typeface="Aptos" panose="020B0004020202020204" pitchFamily="34" charset="0"/>
              </a:rPr>
              <a:t> et </a:t>
            </a:r>
            <a:r>
              <a:rPr lang="de-DE" sz="2000" b="1" dirty="0" err="1">
                <a:latin typeface="Aptos" panose="020B0004020202020204" pitchFamily="34" charset="0"/>
              </a:rPr>
              <a:t>d’inclusion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sociale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dirty="0">
                <a:latin typeface="Aptos" panose="020B0004020202020204" pitchFamily="34" charset="0"/>
              </a:rPr>
              <a:t>(</a:t>
            </a:r>
            <a:r>
              <a:rPr lang="de-DE" sz="2000" dirty="0" err="1">
                <a:latin typeface="Aptos" panose="020B0004020202020204" pitchFamily="34" charset="0"/>
              </a:rPr>
              <a:t>possibilités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d’emploi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pour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les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travailleur·euse·s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jeunes</a:t>
            </a:r>
            <a:r>
              <a:rPr lang="de-DE" sz="2000" dirty="0">
                <a:latin typeface="Aptos" panose="020B0004020202020204" pitchFamily="34" charset="0"/>
              </a:rPr>
              <a:t> et </a:t>
            </a:r>
            <a:r>
              <a:rPr lang="de-DE" sz="2000" dirty="0" err="1">
                <a:latin typeface="Aptos" panose="020B0004020202020204" pitchFamily="34" charset="0"/>
              </a:rPr>
              <a:t>âgé·e·s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égalité</a:t>
            </a:r>
            <a:r>
              <a:rPr lang="de-DE" sz="2000" dirty="0">
                <a:latin typeface="Aptos" panose="020B0004020202020204" pitchFamily="34" charset="0"/>
              </a:rPr>
              <a:t> entre </a:t>
            </a:r>
            <a:r>
              <a:rPr lang="de-DE" sz="2000" dirty="0" err="1">
                <a:latin typeface="Aptos" panose="020B0004020202020204" pitchFamily="34" charset="0"/>
              </a:rPr>
              <a:t>les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sexes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participation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sociale</a:t>
            </a:r>
            <a:r>
              <a:rPr lang="de-DE" sz="2000" dirty="0">
                <a:latin typeface="Aptos" panose="020B0004020202020204" pitchFamily="34" charset="0"/>
              </a:rPr>
              <a:t> et </a:t>
            </a:r>
            <a:r>
              <a:rPr lang="de-DE" sz="2000" dirty="0" err="1">
                <a:latin typeface="Aptos" panose="020B0004020202020204" pitchFamily="34" charset="0"/>
              </a:rPr>
              <a:t>possibilités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d’emploi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pour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les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personnes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handicapées</a:t>
            </a:r>
            <a:r>
              <a:rPr lang="de-DE" sz="2000" dirty="0">
                <a:latin typeface="Aptos" panose="020B0004020202020204" pitchFamily="34" charset="0"/>
              </a:rPr>
              <a:t>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Créer</a:t>
            </a:r>
            <a:r>
              <a:rPr lang="de-DE" sz="2000" dirty="0">
                <a:latin typeface="Aptos" panose="020B0004020202020204" pitchFamily="34" charset="0"/>
              </a:rPr>
              <a:t> des </a:t>
            </a:r>
            <a:r>
              <a:rPr lang="de-DE" sz="2000" dirty="0" err="1">
                <a:latin typeface="Aptos" panose="020B0004020202020204" pitchFamily="34" charset="0"/>
              </a:rPr>
              <a:t>opportunités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pour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l’</a:t>
            </a:r>
            <a:r>
              <a:rPr lang="de-DE" sz="2000" b="1" dirty="0" err="1">
                <a:latin typeface="Aptos" panose="020B0004020202020204" pitchFamily="34" charset="0"/>
              </a:rPr>
              <a:t>économie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sociale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dirty="0">
                <a:latin typeface="Aptos" panose="020B0004020202020204" pitchFamily="34" charset="0"/>
              </a:rPr>
              <a:t>et </a:t>
            </a:r>
            <a:r>
              <a:rPr lang="de-DE" sz="2000" dirty="0" err="1">
                <a:latin typeface="Aptos" panose="020B0004020202020204" pitchFamily="34" charset="0"/>
              </a:rPr>
              <a:t>les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entreprises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sociales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dirty="0">
                <a:latin typeface="Aptos" panose="020B0004020202020204" pitchFamily="34" charset="0"/>
              </a:rPr>
              <a:t> 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Promouvoir</a:t>
            </a:r>
            <a:r>
              <a:rPr lang="de-DE" sz="2000" dirty="0">
                <a:latin typeface="Aptos" panose="020B0004020202020204" pitchFamily="34" charset="0"/>
              </a:rPr>
              <a:t> des </a:t>
            </a:r>
            <a:r>
              <a:rPr lang="de-DE" sz="2000" b="1" dirty="0" err="1">
                <a:latin typeface="Aptos" panose="020B0004020202020204" pitchFamily="34" charset="0"/>
              </a:rPr>
              <a:t>conditions</a:t>
            </a:r>
            <a:r>
              <a:rPr lang="de-DE" sz="2000" b="1" dirty="0">
                <a:latin typeface="Aptos" panose="020B0004020202020204" pitchFamily="34" charset="0"/>
              </a:rPr>
              <a:t> de </a:t>
            </a:r>
            <a:r>
              <a:rPr lang="de-DE" sz="2000" b="1" dirty="0" err="1">
                <a:latin typeface="Aptos" panose="020B0004020202020204" pitchFamily="34" charset="0"/>
              </a:rPr>
              <a:t>travail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décentes</a:t>
            </a:r>
            <a:endParaRPr lang="de-DE" sz="2000" dirty="0">
              <a:latin typeface="Aptos" panose="020B00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Garantir</a:t>
            </a:r>
            <a:r>
              <a:rPr lang="de-DE" sz="2000" dirty="0">
                <a:latin typeface="Aptos" panose="020B0004020202020204" pitchFamily="34" charset="0"/>
              </a:rPr>
              <a:t> le </a:t>
            </a:r>
            <a:r>
              <a:rPr lang="de-DE" sz="2000" dirty="0" err="1">
                <a:latin typeface="Aptos" panose="020B0004020202020204" pitchFamily="34" charset="0"/>
              </a:rPr>
              <a:t>respect</a:t>
            </a:r>
            <a:r>
              <a:rPr lang="de-DE" sz="2000" dirty="0">
                <a:latin typeface="Aptos" panose="020B0004020202020204" pitchFamily="34" charset="0"/>
              </a:rPr>
              <a:t> des </a:t>
            </a:r>
            <a:r>
              <a:rPr lang="de-DE" sz="2000" b="1" dirty="0" err="1">
                <a:latin typeface="Aptos" panose="020B0004020202020204" pitchFamily="34" charset="0"/>
              </a:rPr>
              <a:t>droits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sociaux</a:t>
            </a:r>
            <a:r>
              <a:rPr lang="de-DE" sz="2000" b="1" dirty="0">
                <a:latin typeface="Aptos" panose="020B0004020202020204" pitchFamily="34" charset="0"/>
              </a:rPr>
              <a:t> et des </a:t>
            </a:r>
            <a:r>
              <a:rPr lang="de-DE" sz="2000" b="1" dirty="0" err="1">
                <a:latin typeface="Aptos" panose="020B0004020202020204" pitchFamily="34" charset="0"/>
              </a:rPr>
              <a:t>droits</a:t>
            </a:r>
            <a:r>
              <a:rPr lang="de-DE" sz="2000" b="1" dirty="0">
                <a:latin typeface="Aptos" panose="020B0004020202020204" pitchFamily="34" charset="0"/>
              </a:rPr>
              <a:t> des </a:t>
            </a:r>
            <a:r>
              <a:rPr lang="de-DE" sz="2000" b="1" dirty="0" err="1">
                <a:latin typeface="Aptos" panose="020B0004020202020204" pitchFamily="34" charset="0"/>
              </a:rPr>
              <a:t>travailleurs</a:t>
            </a:r>
            <a:endParaRPr lang="de-DE" sz="2000" dirty="0">
              <a:latin typeface="Aptos" panose="020B00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Accessibilité</a:t>
            </a:r>
            <a:r>
              <a:rPr lang="de-DE" sz="2000" dirty="0">
                <a:latin typeface="Aptos" panose="020B0004020202020204" pitchFamily="34" charset="0"/>
              </a:rPr>
              <a:t> et </a:t>
            </a:r>
            <a:r>
              <a:rPr lang="de-DE" sz="2000" b="1" dirty="0" err="1">
                <a:latin typeface="Aptos" panose="020B0004020202020204" pitchFamily="34" charset="0"/>
              </a:rPr>
              <a:t>aménagement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adapté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pour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tous</a:t>
            </a:r>
            <a:endParaRPr lang="de-DE" sz="2000" dirty="0">
              <a:latin typeface="Aptos" panose="020B00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Respect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b="1" dirty="0">
                <a:latin typeface="Aptos" panose="020B0004020202020204" pitchFamily="34" charset="0"/>
              </a:rPr>
              <a:t>des </a:t>
            </a:r>
            <a:r>
              <a:rPr lang="de-DE" sz="2000" b="1" dirty="0" err="1">
                <a:latin typeface="Aptos" panose="020B0004020202020204" pitchFamily="34" charset="0"/>
              </a:rPr>
              <a:t>droits</a:t>
            </a:r>
            <a:r>
              <a:rPr lang="de-DE" sz="2000" b="1" dirty="0">
                <a:latin typeface="Aptos" panose="020B0004020202020204" pitchFamily="34" charset="0"/>
              </a:rPr>
              <a:t> de </a:t>
            </a:r>
            <a:r>
              <a:rPr lang="de-DE" sz="2000" b="1" dirty="0" err="1">
                <a:latin typeface="Aptos" panose="020B0004020202020204" pitchFamily="34" charset="0"/>
              </a:rPr>
              <a:t>l’homme</a:t>
            </a:r>
            <a:r>
              <a:rPr lang="de-DE" sz="2000" b="1" dirty="0">
                <a:latin typeface="Aptos" panose="020B0004020202020204" pitchFamily="34" charset="0"/>
              </a:rPr>
              <a:t> et </a:t>
            </a:r>
            <a:r>
              <a:rPr lang="de-DE" sz="2000" b="1" dirty="0" err="1">
                <a:latin typeface="Aptos" panose="020B0004020202020204" pitchFamily="34" charset="0"/>
              </a:rPr>
              <a:t>commerce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éthique</a:t>
            </a:r>
            <a:endParaRPr lang="de-DE" sz="2000" dirty="0">
              <a:latin typeface="Aptos" panose="020B00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000" b="1" dirty="0">
                <a:latin typeface="Aptos" panose="020B0004020202020204" pitchFamily="34" charset="0"/>
              </a:rPr>
              <a:t>« </a:t>
            </a:r>
            <a:r>
              <a:rPr lang="de-DE" sz="2000" b="1" dirty="0" err="1">
                <a:latin typeface="Aptos" panose="020B0004020202020204" pitchFamily="34" charset="0"/>
              </a:rPr>
              <a:t>Réglementation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facilitée</a:t>
            </a:r>
            <a:r>
              <a:rPr lang="de-DE" sz="2000" b="1" dirty="0">
                <a:latin typeface="Aptos" panose="020B0004020202020204" pitchFamily="34" charset="0"/>
              </a:rPr>
              <a:t> » </a:t>
            </a:r>
            <a:r>
              <a:rPr lang="de-DE" sz="2000" dirty="0" err="1">
                <a:latin typeface="Aptos" panose="020B0004020202020204" pitchFamily="34" charset="0"/>
              </a:rPr>
              <a:t>pour</a:t>
            </a:r>
            <a:r>
              <a:rPr lang="de-DE" sz="2000" dirty="0">
                <a:latin typeface="Aptos" panose="020B0004020202020204" pitchFamily="34" charset="0"/>
              </a:rPr>
              <a:t> la </a:t>
            </a:r>
            <a:r>
              <a:rPr lang="de-DE" sz="2000" dirty="0" err="1">
                <a:latin typeface="Aptos" panose="020B0004020202020204" pitchFamily="34" charset="0"/>
              </a:rPr>
              <a:t>fourniture</a:t>
            </a:r>
            <a:r>
              <a:rPr lang="de-DE" sz="2000" dirty="0">
                <a:latin typeface="Aptos" panose="020B0004020202020204" pitchFamily="34" charset="0"/>
              </a:rPr>
              <a:t> de </a:t>
            </a:r>
            <a:r>
              <a:rPr lang="de-DE" sz="2000" dirty="0" err="1">
                <a:latin typeface="Aptos" panose="020B0004020202020204" pitchFamily="34" charset="0"/>
              </a:rPr>
              <a:t>services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sociaux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sanitaires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éducatifs</a:t>
            </a:r>
            <a:r>
              <a:rPr lang="de-DE" sz="2000" dirty="0">
                <a:latin typeface="Aptos" panose="020B0004020202020204" pitchFamily="34" charset="0"/>
              </a:rPr>
              <a:t> et </a:t>
            </a:r>
            <a:r>
              <a:rPr lang="de-DE" sz="2000" dirty="0" err="1">
                <a:latin typeface="Aptos" panose="020B0004020202020204" pitchFamily="34" charset="0"/>
              </a:rPr>
              <a:t>culturels</a:t>
            </a:r>
            <a:r>
              <a:rPr lang="de-DE" sz="2000" dirty="0">
                <a:latin typeface="Aptos" panose="020B0004020202020204" pitchFamily="34" charset="0"/>
              </a:rPr>
              <a:t> de </a:t>
            </a:r>
            <a:r>
              <a:rPr lang="de-DE" sz="2000" dirty="0" err="1">
                <a:latin typeface="Aptos" panose="020B0004020202020204" pitchFamily="34" charset="0"/>
              </a:rPr>
              <a:t>qualité</a:t>
            </a:r>
            <a:endParaRPr lang="de-DE" sz="2000" b="1" dirty="0">
              <a:latin typeface="Aptos" panose="020B0004020202020204" pitchFamily="34" charset="0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510" name="Google Shape;510;g386aeba7f74_1_217"/>
          <p:cNvPicPr preferRelativeResize="0"/>
          <p:nvPr/>
        </p:nvPicPr>
        <p:blipFill rotWithShape="1">
          <a:blip r:embed="rId3">
            <a:alphaModFix/>
          </a:blip>
          <a:srcRect l="38054" t="10335" r="42299" b="38395"/>
          <a:stretch/>
        </p:blipFill>
        <p:spPr>
          <a:xfrm>
            <a:off x="9621400" y="1752325"/>
            <a:ext cx="2395248" cy="335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86aeba7f74_1_326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500" cy="1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Pacte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vert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européen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516" name="Google Shape;516;g386aeba7f74_1_326"/>
          <p:cNvSpPr txBox="1">
            <a:spLocks noGrp="1"/>
          </p:cNvSpPr>
          <p:nvPr>
            <p:ph type="body" idx="1"/>
          </p:nvPr>
        </p:nvSpPr>
        <p:spPr>
          <a:xfrm>
            <a:off x="468275" y="2529357"/>
            <a:ext cx="5274900" cy="43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230399" lvl="0" indent="0">
              <a:lnSpc>
                <a:spcPct val="105000"/>
              </a:lnSpc>
              <a:spcBef>
                <a:spcPts val="0"/>
              </a:spcBef>
              <a:buSzPts val="2162"/>
            </a:pPr>
            <a:r>
              <a:rPr lang="de-DE" sz="1800" dirty="0">
                <a:latin typeface="Aptos" panose="020B0004020202020204" pitchFamily="34" charset="0"/>
              </a:rPr>
              <a:t>Dans la </a:t>
            </a:r>
            <a:r>
              <a:rPr lang="de-DE" sz="1800" dirty="0" err="1">
                <a:latin typeface="Aptos" panose="020B0004020202020204" pitchFamily="34" charset="0"/>
              </a:rPr>
              <a:t>communication</a:t>
            </a:r>
            <a:r>
              <a:rPr lang="de-DE" sz="1800" dirty="0">
                <a:latin typeface="Aptos" panose="020B0004020202020204" pitchFamily="34" charset="0"/>
              </a:rPr>
              <a:t> à la </a:t>
            </a:r>
            <a:r>
              <a:rPr lang="de-DE" sz="1800" dirty="0" err="1">
                <a:latin typeface="Aptos" panose="020B0004020202020204" pitchFamily="34" charset="0"/>
              </a:rPr>
              <a:t>Commission</a:t>
            </a:r>
            <a:r>
              <a:rPr lang="de-DE" sz="1800" dirty="0">
                <a:latin typeface="Aptos" panose="020B0004020202020204" pitchFamily="34" charset="0"/>
              </a:rPr>
              <a:t> « </a:t>
            </a:r>
            <a:r>
              <a:rPr lang="de-DE" sz="1800" b="1" dirty="0">
                <a:latin typeface="Aptos" panose="020B0004020202020204" pitchFamily="34" charset="0"/>
              </a:rPr>
              <a:t>Plan </a:t>
            </a:r>
            <a:r>
              <a:rPr lang="de-DE" sz="1800" b="1" dirty="0" err="1">
                <a:latin typeface="Aptos" panose="020B0004020202020204" pitchFamily="34" charset="0"/>
              </a:rPr>
              <a:t>d’investissement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pour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une</a:t>
            </a:r>
            <a:r>
              <a:rPr lang="de-DE" sz="1800" b="1" dirty="0">
                <a:latin typeface="Aptos" panose="020B0004020202020204" pitchFamily="34" charset="0"/>
              </a:rPr>
              <a:t> Europe durable. Plan </a:t>
            </a:r>
            <a:r>
              <a:rPr lang="de-DE" sz="1800" b="1" dirty="0" err="1">
                <a:latin typeface="Aptos" panose="020B0004020202020204" pitchFamily="34" charset="0"/>
              </a:rPr>
              <a:t>d’investissement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pour</a:t>
            </a:r>
            <a:r>
              <a:rPr lang="de-DE" sz="1800" b="1" dirty="0">
                <a:latin typeface="Aptos" panose="020B0004020202020204" pitchFamily="34" charset="0"/>
              </a:rPr>
              <a:t> le </a:t>
            </a:r>
            <a:r>
              <a:rPr lang="de-DE" sz="1800" b="1" dirty="0" err="1">
                <a:latin typeface="Aptos" panose="020B0004020202020204" pitchFamily="34" charset="0"/>
              </a:rPr>
              <a:t>pacte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vert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européen</a:t>
            </a:r>
            <a:r>
              <a:rPr lang="de-DE" sz="1800" b="1" dirty="0">
                <a:latin typeface="Aptos" panose="020B0004020202020204" pitchFamily="34" charset="0"/>
              </a:rPr>
              <a:t> » (21/2020)</a:t>
            </a:r>
            <a:r>
              <a:rPr lang="de-DE" sz="1800" dirty="0">
                <a:latin typeface="Aptos" panose="020B0004020202020204" pitchFamily="34" charset="0"/>
              </a:rPr>
              <a:t>, on </a:t>
            </a:r>
            <a:r>
              <a:rPr lang="de-DE" sz="1800" dirty="0" err="1">
                <a:latin typeface="Aptos" panose="020B0004020202020204" pitchFamily="34" charset="0"/>
              </a:rPr>
              <a:t>peut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lire</a:t>
            </a:r>
            <a:r>
              <a:rPr lang="de-DE" sz="1800" dirty="0">
                <a:latin typeface="Aptos" panose="020B0004020202020204" pitchFamily="34" charset="0"/>
              </a:rPr>
              <a:t> : « La </a:t>
            </a:r>
            <a:r>
              <a:rPr lang="de-DE" sz="1800" dirty="0" err="1">
                <a:latin typeface="Aptos" panose="020B0004020202020204" pitchFamily="34" charset="0"/>
              </a:rPr>
              <a:t>Commission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proposera</a:t>
            </a:r>
            <a:r>
              <a:rPr lang="de-DE" sz="1800" dirty="0">
                <a:latin typeface="Aptos" panose="020B0004020202020204" pitchFamily="34" charset="0"/>
              </a:rPr>
              <a:t> des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critères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ou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objectifs</a:t>
            </a:r>
            <a:r>
              <a:rPr lang="de-DE" sz="1800" b="1" dirty="0">
                <a:latin typeface="Aptos" panose="020B0004020202020204" pitchFamily="34" charset="0"/>
              </a:rPr>
              <a:t> « </a:t>
            </a:r>
            <a:r>
              <a:rPr lang="de-DE" sz="1800" b="1" dirty="0" err="1">
                <a:latin typeface="Aptos" panose="020B0004020202020204" pitchFamily="34" charset="0"/>
              </a:rPr>
              <a:t>verts</a:t>
            </a:r>
            <a:r>
              <a:rPr lang="de-DE" sz="1800" b="1" dirty="0">
                <a:latin typeface="Aptos" panose="020B0004020202020204" pitchFamily="34" charset="0"/>
              </a:rPr>
              <a:t> » </a:t>
            </a:r>
            <a:r>
              <a:rPr lang="de-DE" sz="1800" b="1" dirty="0" err="1">
                <a:latin typeface="Aptos" panose="020B0004020202020204" pitchFamily="34" charset="0"/>
              </a:rPr>
              <a:t>obligatoires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minimaux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pour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les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marchés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publics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dans</a:t>
            </a:r>
            <a:r>
              <a:rPr lang="de-DE" sz="1800" dirty="0">
                <a:latin typeface="Aptos" panose="020B0004020202020204" pitchFamily="34" charset="0"/>
              </a:rPr>
              <a:t> le </a:t>
            </a:r>
            <a:r>
              <a:rPr lang="de-DE" sz="1800" dirty="0" err="1">
                <a:latin typeface="Aptos" panose="020B0004020202020204" pitchFamily="34" charset="0"/>
              </a:rPr>
              <a:t>cadre</a:t>
            </a:r>
            <a:r>
              <a:rPr lang="de-DE" sz="1800" dirty="0">
                <a:latin typeface="Aptos" panose="020B0004020202020204" pitchFamily="34" charset="0"/>
              </a:rPr>
              <a:t> des initiatives </a:t>
            </a:r>
            <a:r>
              <a:rPr lang="de-DE" sz="1800" dirty="0" err="1">
                <a:latin typeface="Aptos" panose="020B0004020202020204" pitchFamily="34" charset="0"/>
              </a:rPr>
              <a:t>sectorielles</a:t>
            </a:r>
            <a:r>
              <a:rPr lang="de-DE" sz="1800" dirty="0">
                <a:latin typeface="Aptos" panose="020B0004020202020204" pitchFamily="34" charset="0"/>
              </a:rPr>
              <a:t>, des </a:t>
            </a:r>
            <a:r>
              <a:rPr lang="de-DE" sz="1800" dirty="0" err="1">
                <a:latin typeface="Aptos" panose="020B0004020202020204" pitchFamily="34" charset="0"/>
              </a:rPr>
              <a:t>financements</a:t>
            </a:r>
            <a:r>
              <a:rPr lang="de-DE" sz="1800" dirty="0">
                <a:latin typeface="Aptos" panose="020B0004020202020204" pitchFamily="34" charset="0"/>
              </a:rPr>
              <a:t> de </a:t>
            </a:r>
            <a:r>
              <a:rPr lang="de-DE" sz="1800" dirty="0" err="1">
                <a:latin typeface="Aptos" panose="020B0004020202020204" pitchFamily="34" charset="0"/>
              </a:rPr>
              <a:t>l’UE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ou</a:t>
            </a:r>
            <a:r>
              <a:rPr lang="de-DE" sz="1800" dirty="0">
                <a:latin typeface="Aptos" panose="020B0004020202020204" pitchFamily="34" charset="0"/>
              </a:rPr>
              <a:t> de </a:t>
            </a:r>
            <a:r>
              <a:rPr lang="de-DE" sz="1800" dirty="0" err="1">
                <a:latin typeface="Aptos" panose="020B0004020202020204" pitchFamily="34" charset="0"/>
              </a:rPr>
              <a:t>législations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spécifiques</a:t>
            </a:r>
            <a:r>
              <a:rPr lang="de-DE" sz="1800" dirty="0">
                <a:latin typeface="Aptos" panose="020B0004020202020204" pitchFamily="34" charset="0"/>
              </a:rPr>
              <a:t> à des </a:t>
            </a:r>
            <a:r>
              <a:rPr lang="de-DE" sz="1800" dirty="0" err="1">
                <a:latin typeface="Aptos" panose="020B0004020202020204" pitchFamily="34" charset="0"/>
              </a:rPr>
              <a:t>produits</a:t>
            </a:r>
            <a:r>
              <a:rPr lang="de-DE" sz="1800" dirty="0">
                <a:latin typeface="Aptos" panose="020B0004020202020204" pitchFamily="34" charset="0"/>
              </a:rPr>
              <a:t>. De </a:t>
            </a:r>
            <a:r>
              <a:rPr lang="de-DE" sz="1800" dirty="0" err="1">
                <a:latin typeface="Aptos" panose="020B0004020202020204" pitchFamily="34" charset="0"/>
              </a:rPr>
              <a:t>tels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critères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minimaux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établiront</a:t>
            </a:r>
            <a:r>
              <a:rPr lang="de-DE" sz="1800" dirty="0">
                <a:latin typeface="Aptos" panose="020B0004020202020204" pitchFamily="34" charset="0"/>
              </a:rPr>
              <a:t> de facto </a:t>
            </a:r>
            <a:r>
              <a:rPr lang="de-DE" sz="1800" dirty="0" err="1">
                <a:latin typeface="Aptos" panose="020B0004020202020204" pitchFamily="34" charset="0"/>
              </a:rPr>
              <a:t>une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définition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commune</a:t>
            </a:r>
            <a:r>
              <a:rPr lang="de-DE" sz="1800" dirty="0">
                <a:latin typeface="Aptos" panose="020B0004020202020204" pitchFamily="34" charset="0"/>
              </a:rPr>
              <a:t> de  </a:t>
            </a:r>
            <a:r>
              <a:rPr lang="de-DE" sz="1800" b="1" dirty="0" err="1">
                <a:latin typeface="Aptos" panose="020B0004020202020204" pitchFamily="34" charset="0"/>
              </a:rPr>
              <a:t>l’achat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vert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dirty="0">
                <a:latin typeface="Aptos" panose="020B0004020202020204" pitchFamily="34" charset="0"/>
              </a:rPr>
              <a:t>(...) En </a:t>
            </a:r>
            <a:r>
              <a:rPr lang="de-DE" sz="1800" dirty="0" err="1">
                <a:latin typeface="Aptos" panose="020B0004020202020204" pitchFamily="34" charset="0"/>
              </a:rPr>
              <a:t>même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temps</a:t>
            </a:r>
            <a:r>
              <a:rPr lang="de-DE" sz="1800" dirty="0">
                <a:latin typeface="Aptos" panose="020B0004020202020204" pitchFamily="34" charset="0"/>
              </a:rPr>
              <a:t>, des </a:t>
            </a:r>
            <a:r>
              <a:rPr lang="de-DE" sz="1800" dirty="0" err="1">
                <a:latin typeface="Aptos" panose="020B0004020202020204" pitchFamily="34" charset="0"/>
              </a:rPr>
              <a:t>méthodes</a:t>
            </a:r>
            <a:r>
              <a:rPr lang="de-DE" sz="1800" dirty="0">
                <a:latin typeface="Aptos" panose="020B0004020202020204" pitchFamily="34" charset="0"/>
              </a:rPr>
              <a:t> de </a:t>
            </a:r>
            <a:r>
              <a:rPr lang="de-DE" sz="1800" dirty="0" err="1">
                <a:latin typeface="Aptos" panose="020B0004020202020204" pitchFamily="34" charset="0"/>
              </a:rPr>
              <a:t>prise</a:t>
            </a:r>
            <a:r>
              <a:rPr lang="de-DE" sz="1800" dirty="0">
                <a:latin typeface="Aptos" panose="020B0004020202020204" pitchFamily="34" charset="0"/>
              </a:rPr>
              <a:t> en </a:t>
            </a:r>
            <a:r>
              <a:rPr lang="de-DE" sz="1800" dirty="0" err="1">
                <a:latin typeface="Aptos" panose="020B0004020202020204" pitchFamily="34" charset="0"/>
              </a:rPr>
              <a:t>compte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sur</a:t>
            </a:r>
            <a:r>
              <a:rPr lang="de-DE" sz="1800" dirty="0">
                <a:latin typeface="Aptos" panose="020B0004020202020204" pitchFamily="34" charset="0"/>
              </a:rPr>
              <a:t> le </a:t>
            </a:r>
            <a:r>
              <a:rPr lang="de-DE" sz="1800" dirty="0" err="1">
                <a:latin typeface="Aptos" panose="020B0004020202020204" pitchFamily="34" charset="0"/>
              </a:rPr>
              <a:t>coût</a:t>
            </a:r>
            <a:r>
              <a:rPr lang="de-DE" sz="1800" dirty="0">
                <a:latin typeface="Aptos" panose="020B0004020202020204" pitchFamily="34" charset="0"/>
              </a:rPr>
              <a:t> du </a:t>
            </a:r>
            <a:r>
              <a:rPr lang="de-DE" sz="1800" dirty="0" err="1">
                <a:latin typeface="Aptos" panose="020B0004020202020204" pitchFamily="34" charset="0"/>
              </a:rPr>
              <a:t>cycle</a:t>
            </a:r>
            <a:r>
              <a:rPr lang="de-DE" sz="1800" dirty="0">
                <a:latin typeface="Aptos" panose="020B0004020202020204" pitchFamily="34" charset="0"/>
              </a:rPr>
              <a:t> de </a:t>
            </a:r>
            <a:r>
              <a:rPr lang="de-DE" sz="1800" dirty="0" err="1">
                <a:latin typeface="Aptos" panose="020B0004020202020204" pitchFamily="34" charset="0"/>
              </a:rPr>
              <a:t>vie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devraient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être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appliquées</a:t>
            </a:r>
            <a:r>
              <a:rPr lang="de-DE" sz="1800" dirty="0">
                <a:latin typeface="Aptos" panose="020B0004020202020204" pitchFamily="34" charset="0"/>
              </a:rPr>
              <a:t> par </a:t>
            </a:r>
            <a:r>
              <a:rPr lang="de-DE" sz="1800" dirty="0" err="1">
                <a:latin typeface="Aptos" panose="020B0004020202020204" pitchFamily="34" charset="0"/>
              </a:rPr>
              <a:t>les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acheteurs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publics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chaque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fois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que</a:t>
            </a:r>
            <a:r>
              <a:rPr lang="de-DE" sz="1800" dirty="0">
                <a:latin typeface="Aptos" panose="020B0004020202020204" pitchFamily="34" charset="0"/>
              </a:rPr>
              <a:t> c’est possible. »</a:t>
            </a:r>
            <a:endParaRPr sz="1800" dirty="0">
              <a:latin typeface="Aptos" panose="020B0004020202020204" pitchFamily="34" charset="0"/>
            </a:endParaRPr>
          </a:p>
        </p:txBody>
      </p:sp>
      <p:sp>
        <p:nvSpPr>
          <p:cNvPr id="517" name="Google Shape;517;g386aeba7f74_1_326"/>
          <p:cNvSpPr txBox="1">
            <a:spLocks noGrp="1"/>
          </p:cNvSpPr>
          <p:nvPr>
            <p:ph type="body" idx="2"/>
          </p:nvPr>
        </p:nvSpPr>
        <p:spPr>
          <a:xfrm>
            <a:off x="5881898" y="2345635"/>
            <a:ext cx="5003400" cy="3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r>
              <a:rPr lang="de-DE" sz="1800" b="1" dirty="0">
                <a:latin typeface="Aptos" panose="020B0004020202020204" pitchFamily="34" charset="0"/>
              </a:rPr>
              <a:t>Trois </a:t>
            </a:r>
            <a:r>
              <a:rPr lang="de-DE" sz="1800" b="1" dirty="0" err="1">
                <a:latin typeface="Aptos" panose="020B0004020202020204" pitchFamily="34" charset="0"/>
              </a:rPr>
              <a:t>points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importants</a:t>
            </a:r>
            <a:r>
              <a:rPr lang="de-DE" sz="1800" b="1" dirty="0">
                <a:latin typeface="Aptos" panose="020B0004020202020204" pitchFamily="34" charset="0"/>
              </a:rPr>
              <a:t> :</a:t>
            </a:r>
            <a:endParaRPr lang="de-DE" sz="1800" dirty="0"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1800" b="1" dirty="0">
                <a:latin typeface="Aptos" panose="020B0004020202020204" pitchFamily="34" charset="0"/>
              </a:rPr>
              <a:t>Adoption de </a:t>
            </a:r>
            <a:r>
              <a:rPr lang="de-DE" sz="1800" b="1" dirty="0" err="1">
                <a:latin typeface="Aptos" panose="020B0004020202020204" pitchFamily="34" charset="0"/>
              </a:rPr>
              <a:t>critères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ou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objectifs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minimaux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obligatoires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pour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l’achat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public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écologique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dans</a:t>
            </a:r>
            <a:r>
              <a:rPr lang="de-DE" sz="1800" dirty="0">
                <a:latin typeface="Aptos" panose="020B0004020202020204" pitchFamily="34" charset="0"/>
              </a:rPr>
              <a:t> la </a:t>
            </a:r>
            <a:r>
              <a:rPr lang="de-DE" sz="1800" dirty="0" err="1">
                <a:latin typeface="Aptos" panose="020B0004020202020204" pitchFamily="34" charset="0"/>
              </a:rPr>
              <a:t>législation</a:t>
            </a:r>
            <a:r>
              <a:rPr lang="de-DE" sz="1800" dirty="0">
                <a:latin typeface="Aptos" panose="020B0004020202020204" pitchFamily="34" charset="0"/>
              </a:rPr>
              <a:t> relative </a:t>
            </a:r>
            <a:r>
              <a:rPr lang="de-DE" sz="1800" dirty="0" err="1">
                <a:latin typeface="Aptos" panose="020B0004020202020204" pitchFamily="34" charset="0"/>
              </a:rPr>
              <a:t>aux</a:t>
            </a:r>
            <a:r>
              <a:rPr lang="de-DE" sz="1800" dirty="0">
                <a:latin typeface="Aptos" panose="020B0004020202020204" pitchFamily="34" charset="0"/>
              </a:rPr>
              <a:t> initiatives </a:t>
            </a:r>
            <a:r>
              <a:rPr lang="de-DE" sz="1800" dirty="0" err="1">
                <a:latin typeface="Aptos" panose="020B0004020202020204" pitchFamily="34" charset="0"/>
              </a:rPr>
              <a:t>sectorielles</a:t>
            </a:r>
            <a:r>
              <a:rPr lang="de-DE" sz="1800" dirty="0">
                <a:latin typeface="Aptos" panose="020B0004020202020204" pitchFamily="34" charset="0"/>
              </a:rPr>
              <a:t>, </a:t>
            </a:r>
            <a:r>
              <a:rPr lang="de-DE" sz="1800" dirty="0" err="1">
                <a:latin typeface="Aptos" panose="020B0004020202020204" pitchFamily="34" charset="0"/>
              </a:rPr>
              <a:t>aux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financements</a:t>
            </a:r>
            <a:r>
              <a:rPr lang="de-DE" sz="1800" dirty="0">
                <a:latin typeface="Aptos" panose="020B0004020202020204" pitchFamily="34" charset="0"/>
              </a:rPr>
              <a:t> de </a:t>
            </a:r>
            <a:r>
              <a:rPr lang="de-DE" sz="1800" dirty="0" err="1">
                <a:latin typeface="Aptos" panose="020B0004020202020204" pitchFamily="34" charset="0"/>
              </a:rPr>
              <a:t>l’UE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ou</a:t>
            </a:r>
            <a:r>
              <a:rPr lang="de-DE" sz="1800" dirty="0">
                <a:latin typeface="Aptos" panose="020B0004020202020204" pitchFamily="34" charset="0"/>
              </a:rPr>
              <a:t> à </a:t>
            </a:r>
            <a:r>
              <a:rPr lang="de-DE" sz="1800" dirty="0" err="1">
                <a:latin typeface="Aptos" panose="020B0004020202020204" pitchFamily="34" charset="0"/>
              </a:rPr>
              <a:t>certains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produits</a:t>
            </a:r>
            <a:endParaRPr lang="de-DE" sz="1800" b="1" dirty="0"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1800" dirty="0">
                <a:latin typeface="Aptos" panose="020B0004020202020204" pitchFamily="34" charset="0"/>
              </a:rPr>
              <a:t>Adoption </a:t>
            </a:r>
            <a:r>
              <a:rPr lang="de-DE" sz="1800" dirty="0" err="1">
                <a:latin typeface="Aptos" panose="020B0004020202020204" pitchFamily="34" charset="0"/>
              </a:rPr>
              <a:t>d’une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définition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commune</a:t>
            </a:r>
            <a:r>
              <a:rPr lang="de-DE" sz="1800" b="1" dirty="0">
                <a:latin typeface="Aptos" panose="020B0004020202020204" pitchFamily="34" charset="0"/>
              </a:rPr>
              <a:t> de </a:t>
            </a:r>
            <a:r>
              <a:rPr lang="de-DE" sz="1800" b="1" dirty="0" err="1">
                <a:latin typeface="Aptos" panose="020B0004020202020204" pitchFamily="34" charset="0"/>
              </a:rPr>
              <a:t>l’achat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public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écologique</a:t>
            </a:r>
            <a:endParaRPr lang="de-DE" sz="1800" dirty="0"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1800" b="1" dirty="0">
                <a:latin typeface="Aptos" panose="020B0004020202020204" pitchFamily="34" charset="0"/>
              </a:rPr>
              <a:t>Extension des </a:t>
            </a:r>
            <a:r>
              <a:rPr lang="de-DE" sz="1800" b="1" dirty="0" err="1">
                <a:latin typeface="Aptos" panose="020B0004020202020204" pitchFamily="34" charset="0"/>
              </a:rPr>
              <a:t>méthodes</a:t>
            </a:r>
            <a:r>
              <a:rPr lang="de-DE" sz="1800" b="1" dirty="0">
                <a:latin typeface="Aptos" panose="020B0004020202020204" pitchFamily="34" charset="0"/>
              </a:rPr>
              <a:t> de </a:t>
            </a:r>
            <a:r>
              <a:rPr lang="de-DE" sz="1800" b="1" dirty="0" err="1">
                <a:latin typeface="Aptos" panose="020B0004020202020204" pitchFamily="34" charset="0"/>
              </a:rPr>
              <a:t>prise</a:t>
            </a:r>
            <a:r>
              <a:rPr lang="de-DE" sz="1800" b="1" dirty="0">
                <a:latin typeface="Aptos" panose="020B0004020202020204" pitchFamily="34" charset="0"/>
              </a:rPr>
              <a:t> en </a:t>
            </a:r>
            <a:r>
              <a:rPr lang="de-DE" sz="1800" b="1" dirty="0" err="1">
                <a:latin typeface="Aptos" panose="020B0004020202020204" pitchFamily="34" charset="0"/>
              </a:rPr>
              <a:t>compte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sur</a:t>
            </a:r>
            <a:r>
              <a:rPr lang="de-DE" sz="1800" b="1" dirty="0">
                <a:latin typeface="Aptos" panose="020B0004020202020204" pitchFamily="34" charset="0"/>
              </a:rPr>
              <a:t> le </a:t>
            </a:r>
            <a:r>
              <a:rPr lang="de-DE" sz="1800" b="1" dirty="0" err="1">
                <a:latin typeface="Aptos" panose="020B0004020202020204" pitchFamily="34" charset="0"/>
              </a:rPr>
              <a:t>coût</a:t>
            </a:r>
            <a:r>
              <a:rPr lang="de-DE" sz="1800" b="1" dirty="0">
                <a:latin typeface="Aptos" panose="020B0004020202020204" pitchFamily="34" charset="0"/>
              </a:rPr>
              <a:t> du </a:t>
            </a:r>
            <a:r>
              <a:rPr lang="de-DE" sz="1800" b="1" dirty="0" err="1">
                <a:latin typeface="Aptos" panose="020B0004020202020204" pitchFamily="34" charset="0"/>
              </a:rPr>
              <a:t>cycle</a:t>
            </a:r>
            <a:r>
              <a:rPr lang="de-DE" sz="1800" b="1" dirty="0">
                <a:latin typeface="Aptos" panose="020B0004020202020204" pitchFamily="34" charset="0"/>
              </a:rPr>
              <a:t> de </a:t>
            </a:r>
            <a:r>
              <a:rPr lang="de-DE" sz="1800" b="1" dirty="0" err="1">
                <a:latin typeface="Aptos" panose="020B0004020202020204" pitchFamily="34" charset="0"/>
              </a:rPr>
              <a:t>vie</a:t>
            </a:r>
            <a:endParaRPr lang="de-DE" sz="1800" b="1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8"/>
          <p:cNvSpPr txBox="1">
            <a:spLocks noGrp="1"/>
          </p:cNvSpPr>
          <p:nvPr>
            <p:ph type="ctrTitle"/>
          </p:nvPr>
        </p:nvSpPr>
        <p:spPr>
          <a:xfrm>
            <a:off x="5501390" y="411479"/>
            <a:ext cx="6294914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Outils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européens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pour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la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diffusion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l’achat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public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écologique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(GPP)</a:t>
            </a:r>
            <a:endParaRPr lang="de-DE" dirty="0">
              <a:effectLst/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9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Outils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européens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pour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la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diffusion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  GPP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528" name="Google Shape;528;p6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46</a:t>
            </a:fld>
            <a:endParaRPr/>
          </a:p>
        </p:txBody>
      </p:sp>
      <p:grpSp>
        <p:nvGrpSpPr>
          <p:cNvPr id="529" name="Google Shape;529;p69"/>
          <p:cNvGrpSpPr/>
          <p:nvPr/>
        </p:nvGrpSpPr>
        <p:grpSpPr>
          <a:xfrm>
            <a:off x="979247" y="2954354"/>
            <a:ext cx="10233504" cy="2984770"/>
            <a:chOff x="5001" y="918874"/>
            <a:chExt cx="10233504" cy="2984770"/>
          </a:xfrm>
        </p:grpSpPr>
        <p:sp>
          <p:nvSpPr>
            <p:cNvPr id="530" name="Google Shape;530;p69"/>
            <p:cNvSpPr/>
            <p:nvPr/>
          </p:nvSpPr>
          <p:spPr>
            <a:xfrm>
              <a:off x="5001" y="918874"/>
              <a:ext cx="1705583" cy="852791"/>
            </a:xfrm>
            <a:prstGeom prst="roundRect">
              <a:avLst>
                <a:gd name="adj" fmla="val 10000"/>
              </a:avLst>
            </a:prstGeom>
            <a:solidFill>
              <a:srgbClr val="FAB50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69"/>
            <p:cNvSpPr txBox="1"/>
            <p:nvPr/>
          </p:nvSpPr>
          <p:spPr>
            <a:xfrm>
              <a:off x="29978" y="943851"/>
              <a:ext cx="1655629" cy="802837"/>
            </a:xfrm>
            <a:prstGeom prst="rect">
              <a:avLst/>
            </a:prstGeom>
            <a:solidFill>
              <a:srgbClr val="FBB50A"/>
            </a:solidFill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lvl="0" algn="ctr"/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Plan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d’action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national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pour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le  GPP</a:t>
              </a:r>
              <a:endParaRPr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32" name="Google Shape;532;p69"/>
            <p:cNvSpPr/>
            <p:nvPr/>
          </p:nvSpPr>
          <p:spPr>
            <a:xfrm>
              <a:off x="175560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69"/>
            <p:cNvSpPr/>
            <p:nvPr/>
          </p:nvSpPr>
          <p:spPr>
            <a:xfrm>
              <a:off x="346118" y="1984864"/>
              <a:ext cx="1364467" cy="852791"/>
            </a:xfrm>
            <a:prstGeom prst="roundRect">
              <a:avLst>
                <a:gd name="adj" fmla="val 1000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69"/>
            <p:cNvSpPr txBox="1"/>
            <p:nvPr/>
          </p:nvSpPr>
          <p:spPr>
            <a:xfrm>
              <a:off x="371095" y="2009841"/>
              <a:ext cx="1314513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de-DE" b="1" dirty="0">
                  <a:latin typeface="Aptos" panose="020B0004020202020204" pitchFamily="34" charset="0"/>
                </a:rPr>
                <a:t>23 </a:t>
              </a:r>
            </a:p>
            <a:p>
              <a:pPr lvl="0" algn="ctr">
                <a:lnSpc>
                  <a:spcPct val="90000"/>
                </a:lnSpc>
                <a:buSzPts val="1900"/>
              </a:pPr>
              <a:r>
                <a:rPr lang="de-DE" b="1" dirty="0" err="1">
                  <a:latin typeface="Aptos" panose="020B0004020202020204" pitchFamily="34" charset="0"/>
                </a:rPr>
                <a:t>sur</a:t>
              </a:r>
              <a:r>
                <a:rPr lang="de-DE" b="1" dirty="0">
                  <a:latin typeface="Aptos" panose="020B0004020202020204" pitchFamily="34" charset="0"/>
                </a:rPr>
                <a:t> 27 </a:t>
              </a:r>
              <a:r>
                <a:rPr lang="de-DE" b="1" dirty="0" err="1">
                  <a:latin typeface="Aptos" panose="020B0004020202020204" pitchFamily="34" charset="0"/>
                </a:rPr>
                <a:t>pays</a:t>
              </a:r>
              <a:endParaRPr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35" name="Google Shape;535;p69"/>
            <p:cNvSpPr/>
            <p:nvPr/>
          </p:nvSpPr>
          <p:spPr>
            <a:xfrm>
              <a:off x="2136981" y="918874"/>
              <a:ext cx="1705583" cy="852791"/>
            </a:xfrm>
            <a:prstGeom prst="roundRect">
              <a:avLst>
                <a:gd name="adj" fmla="val 10000"/>
              </a:avLst>
            </a:prstGeom>
            <a:solidFill>
              <a:srgbClr val="A0E31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69"/>
            <p:cNvSpPr txBox="1"/>
            <p:nvPr/>
          </p:nvSpPr>
          <p:spPr>
            <a:xfrm>
              <a:off x="2161958" y="943851"/>
              <a:ext cx="1655629" cy="802837"/>
            </a:xfrm>
            <a:prstGeom prst="rect">
              <a:avLst/>
            </a:prstGeom>
            <a:solidFill>
              <a:srgbClr val="A5C52A"/>
            </a:solidFill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Critères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GPP de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l’UE</a:t>
              </a:r>
              <a:endParaRPr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37" name="Google Shape;537;p69"/>
            <p:cNvSpPr/>
            <p:nvPr/>
          </p:nvSpPr>
          <p:spPr>
            <a:xfrm>
              <a:off x="2307540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69"/>
            <p:cNvSpPr/>
            <p:nvPr/>
          </p:nvSpPr>
          <p:spPr>
            <a:xfrm>
              <a:off x="2478098" y="1984864"/>
              <a:ext cx="1364467" cy="852791"/>
            </a:xfrm>
            <a:prstGeom prst="roundRect">
              <a:avLst>
                <a:gd name="adj" fmla="val 1000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69"/>
            <p:cNvSpPr txBox="1"/>
            <p:nvPr/>
          </p:nvSpPr>
          <p:spPr>
            <a:xfrm>
              <a:off x="2503075" y="2009841"/>
              <a:ext cx="1314513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algn="ctr"/>
              <a:r>
                <a:rPr lang="de-DE" b="1" dirty="0">
                  <a:latin typeface="Aptos" panose="020B0004020202020204" pitchFamily="34" charset="0"/>
                </a:rPr>
                <a:t>20 </a:t>
              </a:r>
              <a:r>
                <a:rPr lang="de-DE" b="1" dirty="0" err="1">
                  <a:latin typeface="Aptos" panose="020B0004020202020204" pitchFamily="34" charset="0"/>
                </a:rPr>
                <a:t>critères</a:t>
              </a:r>
              <a:r>
                <a:rPr lang="de-DE" b="1" dirty="0">
                  <a:latin typeface="Aptos" panose="020B0004020202020204" pitchFamily="34" charset="0"/>
                </a:rPr>
                <a:t> GPP </a:t>
              </a:r>
              <a:r>
                <a:rPr lang="de-DE" b="1" dirty="0" err="1">
                  <a:latin typeface="Aptos" panose="020B0004020202020204" pitchFamily="34" charset="0"/>
                </a:rPr>
                <a:t>européens</a:t>
              </a:r>
              <a:endParaRPr lang="de-DE" dirty="0"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540" name="Google Shape;540;p69"/>
            <p:cNvSpPr/>
            <p:nvPr/>
          </p:nvSpPr>
          <p:spPr>
            <a:xfrm>
              <a:off x="2307540" y="1771666"/>
              <a:ext cx="170558" cy="17055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69"/>
            <p:cNvSpPr/>
            <p:nvPr/>
          </p:nvSpPr>
          <p:spPr>
            <a:xfrm>
              <a:off x="2478098" y="3050853"/>
              <a:ext cx="1364467" cy="852791"/>
            </a:xfrm>
            <a:prstGeom prst="roundRect">
              <a:avLst>
                <a:gd name="adj" fmla="val 1000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69"/>
            <p:cNvSpPr txBox="1"/>
            <p:nvPr/>
          </p:nvSpPr>
          <p:spPr>
            <a:xfrm>
              <a:off x="2503075" y="3075830"/>
              <a:ext cx="1314513" cy="8028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36175" tIns="24125" rIns="36175" bIns="24125" anchor="ctr" anchorCtr="0">
              <a:noAutofit/>
            </a:bodyPr>
            <a:lstStyle/>
            <a:p>
              <a:pPr algn="ctr"/>
              <a:r>
                <a:rPr lang="de-DE" b="1" dirty="0" err="1">
                  <a:latin typeface="Aptos" panose="020B0004020202020204" pitchFamily="34" charset="0"/>
                </a:rPr>
                <a:t>Boîte</a:t>
              </a:r>
              <a:r>
                <a:rPr lang="de-DE" b="1" dirty="0">
                  <a:latin typeface="Aptos" panose="020B0004020202020204" pitchFamily="34" charset="0"/>
                </a:rPr>
                <a:t> à </a:t>
              </a:r>
              <a:r>
                <a:rPr lang="de-DE" b="1" dirty="0" err="1">
                  <a:latin typeface="Aptos" panose="020B0004020202020204" pitchFamily="34" charset="0"/>
                </a:rPr>
                <a:t>outils</a:t>
              </a:r>
              <a:r>
                <a:rPr lang="de-DE" b="1" dirty="0"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latin typeface="Aptos" panose="020B0004020202020204" pitchFamily="34" charset="0"/>
                </a:rPr>
                <a:t>européenne</a:t>
              </a:r>
              <a:endParaRPr lang="de-DE" dirty="0"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543" name="Google Shape;543;p69"/>
            <p:cNvSpPr/>
            <p:nvPr/>
          </p:nvSpPr>
          <p:spPr>
            <a:xfrm>
              <a:off x="4268961" y="918874"/>
              <a:ext cx="1705583" cy="852791"/>
            </a:xfrm>
            <a:prstGeom prst="roundRect">
              <a:avLst>
                <a:gd name="adj" fmla="val 10000"/>
              </a:avLst>
            </a:prstGeom>
            <a:solidFill>
              <a:srgbClr val="32CC2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69"/>
            <p:cNvSpPr txBox="1"/>
            <p:nvPr/>
          </p:nvSpPr>
          <p:spPr>
            <a:xfrm>
              <a:off x="4293938" y="943851"/>
              <a:ext cx="1655629" cy="802837"/>
            </a:xfrm>
            <a:prstGeom prst="rect">
              <a:avLst/>
            </a:prstGeom>
            <a:solidFill>
              <a:srgbClr val="5FB135"/>
            </a:solidFill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algn="ctr"/>
              <a:r>
                <a:rPr lang="de-DE" b="1" dirty="0" err="1">
                  <a:solidFill>
                    <a:schemeClr val="bg1"/>
                  </a:solidFill>
                </a:rPr>
                <a:t>Objectif</a:t>
              </a:r>
              <a:endParaRPr lang="de-DE" dirty="0">
                <a:solidFill>
                  <a:schemeClr val="bg1"/>
                </a:solidFill>
              </a:endParaRPr>
            </a:p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 GPP</a:t>
              </a:r>
              <a:endParaRPr lang="de-DE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545" name="Google Shape;545;p69"/>
            <p:cNvSpPr/>
            <p:nvPr/>
          </p:nvSpPr>
          <p:spPr>
            <a:xfrm>
              <a:off x="4439519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69"/>
            <p:cNvSpPr/>
            <p:nvPr/>
          </p:nvSpPr>
          <p:spPr>
            <a:xfrm>
              <a:off x="4610078" y="1984864"/>
              <a:ext cx="1364467" cy="852791"/>
            </a:xfrm>
            <a:prstGeom prst="roundRect">
              <a:avLst>
                <a:gd name="adj" fmla="val 1000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69"/>
            <p:cNvSpPr txBox="1"/>
            <p:nvPr/>
          </p:nvSpPr>
          <p:spPr>
            <a:xfrm>
              <a:off x="4635055" y="2009841"/>
              <a:ext cx="1314513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de-DE" b="1" i="0" u="none" strike="noStrike" cap="none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50%</a:t>
              </a:r>
              <a:endParaRPr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48" name="Google Shape;548;p69"/>
            <p:cNvSpPr/>
            <p:nvPr/>
          </p:nvSpPr>
          <p:spPr>
            <a:xfrm>
              <a:off x="6400941" y="918874"/>
              <a:ext cx="1705583" cy="852791"/>
            </a:xfrm>
            <a:prstGeom prst="roundRect">
              <a:avLst>
                <a:gd name="adj" fmla="val 10000"/>
              </a:avLst>
            </a:prstGeom>
            <a:solidFill>
              <a:srgbClr val="35B579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69"/>
            <p:cNvSpPr txBox="1"/>
            <p:nvPr/>
          </p:nvSpPr>
          <p:spPr>
            <a:xfrm>
              <a:off x="6425918" y="943851"/>
              <a:ext cx="1655629" cy="802837"/>
            </a:xfrm>
            <a:prstGeom prst="rect">
              <a:avLst/>
            </a:prstGeom>
            <a:solidFill>
              <a:srgbClr val="187138"/>
            </a:solidFill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algn="ctr"/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Indicateurs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</a:p>
            <a:p>
              <a:pPr algn="ctr"/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de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suivi</a:t>
              </a:r>
              <a:endParaRPr lang="de-DE" dirty="0">
                <a:solidFill>
                  <a:schemeClr val="bg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550" name="Google Shape;550;p69"/>
            <p:cNvSpPr/>
            <p:nvPr/>
          </p:nvSpPr>
          <p:spPr>
            <a:xfrm>
              <a:off x="6571499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69"/>
            <p:cNvSpPr/>
            <p:nvPr/>
          </p:nvSpPr>
          <p:spPr>
            <a:xfrm>
              <a:off x="6742058" y="1984864"/>
              <a:ext cx="1364467" cy="852791"/>
            </a:xfrm>
            <a:prstGeom prst="roundRect">
              <a:avLst>
                <a:gd name="adj" fmla="val 10000"/>
              </a:avLst>
            </a:prstGeom>
            <a:ln>
              <a:solidFill>
                <a:srgbClr val="167138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552" name="Google Shape;552;p69"/>
            <p:cNvSpPr txBox="1"/>
            <p:nvPr/>
          </p:nvSpPr>
          <p:spPr>
            <a:xfrm>
              <a:off x="6767028" y="2009845"/>
              <a:ext cx="1393200" cy="80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>
                <a:lnSpc>
                  <a:spcPct val="90000"/>
                </a:lnSpc>
                <a:buSzPts val="1900"/>
                <a:buNone/>
                <a:defRPr b="1">
                  <a:solidFill>
                    <a:srgbClr val="000000"/>
                  </a:solidFill>
                  <a:latin typeface="Aptos" panose="020B0004020202020204" pitchFamily="34" charset="0"/>
                  <a:ea typeface="Arial"/>
                  <a:cs typeface="Arial"/>
                </a:defRPr>
              </a:lvl1pPr>
              <a:lvl2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r>
                <a:rPr lang="de-DE" dirty="0"/>
                <a:t>Achats </a:t>
              </a:r>
              <a:r>
                <a:rPr lang="de-DE" dirty="0" err="1"/>
                <a:t>verts</a:t>
              </a:r>
              <a:r>
                <a:rPr lang="de-DE" dirty="0"/>
                <a:t>/total des </a:t>
              </a:r>
              <a:r>
                <a:rPr lang="de-DE" dirty="0" err="1"/>
                <a:t>achats</a:t>
              </a:r>
              <a:endParaRPr lang="de-DE" dirty="0">
                <a:effectLst/>
              </a:endParaRPr>
            </a:p>
          </p:txBody>
        </p:sp>
        <p:sp>
          <p:nvSpPr>
            <p:cNvPr id="553" name="Google Shape;553;p69"/>
            <p:cNvSpPr/>
            <p:nvPr/>
          </p:nvSpPr>
          <p:spPr>
            <a:xfrm>
              <a:off x="8532921" y="918874"/>
              <a:ext cx="1705583" cy="852791"/>
            </a:xfrm>
            <a:prstGeom prst="roundRect">
              <a:avLst>
                <a:gd name="adj" fmla="val 10000"/>
              </a:avLst>
            </a:prstGeom>
            <a:solidFill>
              <a:srgbClr val="4393A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69"/>
            <p:cNvSpPr txBox="1"/>
            <p:nvPr/>
          </p:nvSpPr>
          <p:spPr>
            <a:xfrm>
              <a:off x="8557898" y="943851"/>
              <a:ext cx="1655629" cy="802837"/>
            </a:xfrm>
            <a:prstGeom prst="rect">
              <a:avLst/>
            </a:prstGeom>
            <a:solidFill>
              <a:srgbClr val="4C7BA5"/>
            </a:solidFill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Économie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circulaire</a:t>
              </a:r>
              <a:endParaRPr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55" name="Google Shape;555;p69"/>
            <p:cNvSpPr/>
            <p:nvPr/>
          </p:nvSpPr>
          <p:spPr>
            <a:xfrm>
              <a:off x="8703479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295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69"/>
            <p:cNvSpPr/>
            <p:nvPr/>
          </p:nvSpPr>
          <p:spPr>
            <a:xfrm>
              <a:off x="8874038" y="1984864"/>
              <a:ext cx="1364467" cy="85279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4393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69"/>
            <p:cNvSpPr txBox="1"/>
            <p:nvPr/>
          </p:nvSpPr>
          <p:spPr>
            <a:xfrm>
              <a:off x="8899015" y="2009841"/>
              <a:ext cx="1314513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de-DE" b="1" dirty="0" err="1">
                  <a:latin typeface="Aptos" panose="020B0004020202020204" pitchFamily="34" charset="0"/>
                </a:rPr>
                <a:t>Indicateur</a:t>
              </a:r>
              <a:r>
                <a:rPr lang="de-DE" b="1" dirty="0"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latin typeface="Aptos" panose="020B0004020202020204" pitchFamily="34" charset="0"/>
                </a:rPr>
                <a:t>européen</a:t>
              </a:r>
              <a:r>
                <a:rPr lang="de-DE" b="1" dirty="0"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latin typeface="Aptos" panose="020B0004020202020204" pitchFamily="34" charset="0"/>
                </a:rPr>
                <a:t>n</a:t>
              </a:r>
              <a:r>
                <a:rPr lang="de-DE" b="1" dirty="0">
                  <a:latin typeface="Aptos" panose="020B0004020202020204" pitchFamily="34" charset="0"/>
                </a:rPr>
                <a:t>° 2</a:t>
              </a:r>
              <a:endParaRPr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86aeba7f74_1_434"/>
          <p:cNvSpPr txBox="1">
            <a:spLocks noGrp="1"/>
          </p:cNvSpPr>
          <p:nvPr>
            <p:ph type="title"/>
          </p:nvPr>
        </p:nvSpPr>
        <p:spPr>
          <a:xfrm>
            <a:off x="581322" y="423637"/>
            <a:ext cx="67878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Critères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GPP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l‘UE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563" name="Google Shape;563;g386aeba7f74_1_434"/>
          <p:cNvSpPr txBox="1">
            <a:spLocks noGrp="1"/>
          </p:cNvSpPr>
          <p:nvPr>
            <p:ph type="body" idx="1"/>
          </p:nvPr>
        </p:nvSpPr>
        <p:spPr>
          <a:xfrm>
            <a:off x="581322" y="2563559"/>
            <a:ext cx="3187500" cy="27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230399" lvl="0" indent="0">
              <a:buSzPts val="2595"/>
            </a:pPr>
            <a:r>
              <a:rPr lang="de-DE" sz="2000" dirty="0">
                <a:latin typeface="Aptos" panose="020B0004020202020204" pitchFamily="34" charset="0"/>
              </a:rPr>
              <a:t>La </a:t>
            </a:r>
            <a:r>
              <a:rPr lang="de-DE" sz="2000" dirty="0" err="1">
                <a:latin typeface="Aptos" panose="020B0004020202020204" pitchFamily="34" charset="0"/>
              </a:rPr>
              <a:t>communication</a:t>
            </a:r>
            <a:r>
              <a:rPr lang="de-DE" sz="2000" dirty="0">
                <a:latin typeface="Aptos" panose="020B0004020202020204" pitchFamily="34" charset="0"/>
              </a:rPr>
              <a:t> de la </a:t>
            </a:r>
            <a:r>
              <a:rPr lang="de-DE" sz="2000" dirty="0" err="1">
                <a:latin typeface="Aptos" panose="020B0004020202020204" pitchFamily="34" charset="0"/>
              </a:rPr>
              <a:t>Commission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sur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les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marchés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publics</a:t>
            </a:r>
            <a:r>
              <a:rPr lang="de-DE" sz="2000" dirty="0">
                <a:latin typeface="Aptos" panose="020B0004020202020204" pitchFamily="34" charset="0"/>
              </a:rPr>
              <a:t> en </a:t>
            </a:r>
            <a:r>
              <a:rPr lang="de-DE" sz="2000" dirty="0" err="1">
                <a:latin typeface="Aptos" panose="020B0004020202020204" pitchFamily="34" charset="0"/>
              </a:rPr>
              <a:t>faveur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d’un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environnement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meilleur</a:t>
            </a:r>
            <a:r>
              <a:rPr lang="de-DE" sz="2000" dirty="0">
                <a:latin typeface="Aptos" panose="020B0004020202020204" pitchFamily="34" charset="0"/>
              </a:rPr>
              <a:t> (</a:t>
            </a:r>
            <a:r>
              <a:rPr lang="de-DE" sz="2000" dirty="0" err="1">
                <a:latin typeface="Aptos" panose="020B0004020202020204" pitchFamily="34" charset="0"/>
              </a:rPr>
              <a:t>n</a:t>
            </a:r>
            <a:r>
              <a:rPr lang="de-DE" sz="2000" dirty="0">
                <a:latin typeface="Aptos" panose="020B0004020202020204" pitchFamily="34" charset="0"/>
              </a:rPr>
              <a:t>° 400 de 2008) </a:t>
            </a:r>
            <a:r>
              <a:rPr lang="de-DE" sz="2000" dirty="0" err="1">
                <a:latin typeface="Aptos" panose="020B0004020202020204" pitchFamily="34" charset="0"/>
              </a:rPr>
              <a:t>définit</a:t>
            </a:r>
            <a:r>
              <a:rPr lang="de-DE" sz="2000" dirty="0">
                <a:latin typeface="Aptos" panose="020B0004020202020204" pitchFamily="34" charset="0"/>
              </a:rPr>
              <a:t> des </a:t>
            </a:r>
            <a:r>
              <a:rPr lang="de-DE" sz="2000" dirty="0" err="1">
                <a:latin typeface="Aptos" panose="020B0004020202020204" pitchFamily="34" charset="0"/>
              </a:rPr>
              <a:t>critères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européens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communs</a:t>
            </a:r>
            <a:r>
              <a:rPr lang="de-DE" sz="2000" dirty="0">
                <a:latin typeface="Aptos" panose="020B0004020202020204" pitchFamily="34" charset="0"/>
              </a:rPr>
              <a:t> (</a:t>
            </a:r>
            <a:r>
              <a:rPr lang="de-DE" sz="2000" dirty="0" err="1">
                <a:latin typeface="Aptos" panose="020B0004020202020204" pitchFamily="34" charset="0"/>
              </a:rPr>
              <a:t>critères</a:t>
            </a:r>
            <a:r>
              <a:rPr lang="de-DE" sz="2000" dirty="0">
                <a:latin typeface="Aptos" panose="020B0004020202020204" pitchFamily="34" charset="0"/>
              </a:rPr>
              <a:t> GPP) :</a:t>
            </a:r>
            <a:endParaRPr sz="2000" dirty="0">
              <a:latin typeface="Aptos" panose="020B0004020202020204" pitchFamily="34" charset="0"/>
            </a:endParaRPr>
          </a:p>
        </p:txBody>
      </p:sp>
      <p:sp>
        <p:nvSpPr>
          <p:cNvPr id="564" name="Google Shape;564;g386aeba7f74_1_434"/>
          <p:cNvSpPr/>
          <p:nvPr/>
        </p:nvSpPr>
        <p:spPr>
          <a:xfrm>
            <a:off x="1442809" y="5108629"/>
            <a:ext cx="1941600" cy="9795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4452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g386aeba7f74_1_434"/>
          <p:cNvSpPr txBox="1"/>
          <p:nvPr/>
        </p:nvSpPr>
        <p:spPr>
          <a:xfrm>
            <a:off x="3975232" y="2897659"/>
            <a:ext cx="79854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sont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définis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sur</a:t>
            </a:r>
            <a:r>
              <a:rPr lang="de-DE" sz="2000" dirty="0">
                <a:latin typeface="Aptos" panose="020B0004020202020204" pitchFamily="34" charset="0"/>
              </a:rPr>
              <a:t> la </a:t>
            </a:r>
            <a:r>
              <a:rPr lang="de-DE" sz="2000" dirty="0" err="1">
                <a:latin typeface="Aptos" panose="020B0004020202020204" pitchFamily="34" charset="0"/>
              </a:rPr>
              <a:t>base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d’</a:t>
            </a:r>
            <a:r>
              <a:rPr lang="de-DE" sz="2000" b="1" dirty="0" err="1">
                <a:latin typeface="Aptos" panose="020B0004020202020204" pitchFamily="34" charset="0"/>
              </a:rPr>
              <a:t>une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analyse</a:t>
            </a:r>
            <a:r>
              <a:rPr lang="de-DE" sz="2000" b="1" dirty="0">
                <a:latin typeface="Aptos" panose="020B0004020202020204" pitchFamily="34" charset="0"/>
              </a:rPr>
              <a:t> du </a:t>
            </a:r>
            <a:r>
              <a:rPr lang="de-DE" sz="2000" b="1" dirty="0" err="1">
                <a:latin typeface="Aptos" panose="020B0004020202020204" pitchFamily="34" charset="0"/>
              </a:rPr>
              <a:t>cycle</a:t>
            </a:r>
            <a:r>
              <a:rPr lang="de-DE" sz="2000" b="1" dirty="0">
                <a:latin typeface="Aptos" panose="020B0004020202020204" pitchFamily="34" charset="0"/>
              </a:rPr>
              <a:t> de </a:t>
            </a:r>
            <a:r>
              <a:rPr lang="de-DE" sz="2000" b="1" dirty="0" err="1">
                <a:latin typeface="Aptos" panose="020B0004020202020204" pitchFamily="34" charset="0"/>
              </a:rPr>
              <a:t>vie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b="1" dirty="0">
                <a:latin typeface="Aptos" panose="020B0004020202020204" pitchFamily="34" charset="0"/>
              </a:rPr>
              <a:t>(</a:t>
            </a:r>
            <a:r>
              <a:rPr lang="de-DE" sz="2000" b="1" dirty="0" err="1">
                <a:latin typeface="Aptos" panose="020B0004020202020204" pitchFamily="34" charset="0"/>
              </a:rPr>
              <a:t>documents</a:t>
            </a:r>
            <a:r>
              <a:rPr lang="de-DE" sz="2000" b="1" dirty="0">
                <a:latin typeface="Aptos" panose="020B0004020202020204" pitchFamily="34" charset="0"/>
              </a:rPr>
              <a:t> de </a:t>
            </a:r>
            <a:r>
              <a:rPr lang="de-DE" sz="2000" b="1" dirty="0" err="1">
                <a:latin typeface="Aptos" panose="020B0004020202020204" pitchFamily="34" charset="0"/>
              </a:rPr>
              <a:t>référence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b="1" dirty="0">
                <a:latin typeface="Aptos" panose="020B0004020202020204" pitchFamily="34" charset="0"/>
              </a:rPr>
              <a:t>) et </a:t>
            </a:r>
            <a:r>
              <a:rPr lang="de-DE" sz="2000" b="1" dirty="0" err="1">
                <a:latin typeface="Aptos" panose="020B0004020202020204" pitchFamily="34" charset="0"/>
              </a:rPr>
              <a:t>d’un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échange</a:t>
            </a:r>
            <a:r>
              <a:rPr lang="de-DE" sz="2000" b="1" dirty="0">
                <a:latin typeface="Aptos" panose="020B0004020202020204" pitchFamily="34" charset="0"/>
              </a:rPr>
              <a:t> multi- </a:t>
            </a:r>
            <a:r>
              <a:rPr lang="de-DE" sz="2000" b="1" dirty="0" err="1">
                <a:latin typeface="Aptos" panose="020B0004020202020204" pitchFamily="34" charset="0"/>
              </a:rPr>
              <a:t>parties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prenantes</a:t>
            </a:r>
            <a:endParaRPr lang="de-DE" sz="2000" dirty="0">
              <a:latin typeface="Aptos" panose="020B00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fournissent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une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définition</a:t>
            </a:r>
            <a:r>
              <a:rPr lang="de-DE" sz="2000" dirty="0">
                <a:latin typeface="Aptos" panose="020B0004020202020204" pitchFamily="34" charset="0"/>
              </a:rPr>
              <a:t> et </a:t>
            </a:r>
            <a:r>
              <a:rPr lang="de-DE" sz="2000" dirty="0" err="1">
                <a:latin typeface="Aptos" panose="020B0004020202020204" pitchFamily="34" charset="0"/>
              </a:rPr>
              <a:t>un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champ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d’application</a:t>
            </a:r>
            <a:endParaRPr lang="de-DE" sz="2000" dirty="0">
              <a:latin typeface="Aptos" panose="020B00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b="1" dirty="0" err="1">
                <a:latin typeface="Aptos" panose="020B0004020202020204" pitchFamily="34" charset="0"/>
              </a:rPr>
              <a:t>identifient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les</a:t>
            </a:r>
            <a:r>
              <a:rPr lang="de-DE" sz="2000" b="1" dirty="0">
                <a:latin typeface="Aptos" panose="020B0004020202020204" pitchFamily="34" charset="0"/>
              </a:rPr>
              <a:t>  </a:t>
            </a:r>
            <a:r>
              <a:rPr lang="de-DE" sz="2000" b="1" dirty="0" err="1">
                <a:latin typeface="Aptos" panose="020B0004020202020204" pitchFamily="34" charset="0"/>
              </a:rPr>
              <a:t>principaux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impacts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dirty="0">
                <a:latin typeface="Aptos" panose="020B0004020202020204" pitchFamily="34" charset="0"/>
              </a:rPr>
              <a:t>(</a:t>
            </a:r>
            <a:r>
              <a:rPr lang="de-DE" sz="2000" dirty="0" err="1">
                <a:latin typeface="Aptos" panose="020B0004020202020204" pitchFamily="34" charset="0"/>
              </a:rPr>
              <a:t>aspects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environnementaux</a:t>
            </a:r>
            <a:r>
              <a:rPr lang="de-DE" sz="2000" dirty="0">
                <a:latin typeface="Aptos" panose="020B0004020202020204" pitchFamily="34" charset="0"/>
              </a:rPr>
              <a:t> et </a:t>
            </a:r>
            <a:r>
              <a:rPr lang="de-DE" sz="2000" dirty="0" err="1">
                <a:latin typeface="Aptos" panose="020B0004020202020204" pitchFamily="34" charset="0"/>
              </a:rPr>
              <a:t>approche</a:t>
            </a:r>
            <a:r>
              <a:rPr lang="de-DE" sz="2000" dirty="0">
                <a:latin typeface="Aptos" panose="020B0004020202020204" pitchFamily="34" charset="0"/>
              </a:rPr>
              <a:t> GPP)</a:t>
            </a:r>
            <a:endParaRPr lang="de-DE" sz="2000" b="1" dirty="0">
              <a:latin typeface="Aptos" panose="020B00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b="1" dirty="0" err="1">
                <a:latin typeface="Aptos" panose="020B0004020202020204" pitchFamily="34" charset="0"/>
              </a:rPr>
              <a:t>définissent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les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critères</a:t>
            </a:r>
            <a:r>
              <a:rPr lang="de-DE" sz="2000" b="1" dirty="0">
                <a:latin typeface="Aptos" panose="020B0004020202020204" pitchFamily="34" charset="0"/>
              </a:rPr>
              <a:t> du GPP </a:t>
            </a:r>
            <a:r>
              <a:rPr lang="de-DE" sz="2000" dirty="0">
                <a:latin typeface="Aptos" panose="020B0004020202020204" pitchFamily="34" charset="0"/>
              </a:rPr>
              <a:t>: </a:t>
            </a:r>
            <a:r>
              <a:rPr lang="de-DE" sz="2000" dirty="0" err="1">
                <a:latin typeface="Aptos" panose="020B0004020202020204" pitchFamily="34" charset="0"/>
              </a:rPr>
              <a:t>fondamentaux</a:t>
            </a:r>
            <a:r>
              <a:rPr lang="de-DE" sz="2000" dirty="0">
                <a:latin typeface="Aptos" panose="020B0004020202020204" pitchFamily="34" charset="0"/>
              </a:rPr>
              <a:t> et </a:t>
            </a:r>
            <a:r>
              <a:rPr lang="de-DE" sz="2000" dirty="0" err="1">
                <a:latin typeface="Aptos" panose="020B0004020202020204" pitchFamily="34" charset="0"/>
              </a:rPr>
              <a:t>généraux</a:t>
            </a:r>
            <a:r>
              <a:rPr lang="de-DE" sz="2000" dirty="0">
                <a:latin typeface="Aptos" panose="020B0004020202020204" pitchFamily="34" charset="0"/>
              </a:rPr>
              <a:t> </a:t>
            </a:r>
            <a:endParaRPr lang="de-DE" sz="2000" b="1" dirty="0">
              <a:latin typeface="Aptos" panose="020B00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décrivent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les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systèmes</a:t>
            </a:r>
            <a:r>
              <a:rPr lang="de-DE" sz="2000" b="1" dirty="0">
                <a:latin typeface="Aptos" panose="020B0004020202020204" pitchFamily="34" charset="0"/>
              </a:rPr>
              <a:t> de </a:t>
            </a:r>
            <a:r>
              <a:rPr lang="de-DE" sz="2000" b="1" dirty="0" err="1">
                <a:latin typeface="Aptos" panose="020B0004020202020204" pitchFamily="34" charset="0"/>
              </a:rPr>
              <a:t>vérification</a:t>
            </a:r>
            <a:endParaRPr lang="de-DE" sz="2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calculent</a:t>
            </a:r>
            <a:r>
              <a:rPr lang="de-DE" sz="2000" dirty="0">
                <a:latin typeface="Aptos" panose="020B0004020202020204" pitchFamily="34" charset="0"/>
              </a:rPr>
              <a:t> le </a:t>
            </a:r>
            <a:r>
              <a:rPr lang="de-DE" sz="2000" b="1" dirty="0" err="1">
                <a:latin typeface="Aptos" panose="020B0004020202020204" pitchFamily="34" charset="0"/>
              </a:rPr>
              <a:t>coût</a:t>
            </a:r>
            <a:r>
              <a:rPr lang="de-DE" sz="2000" b="1" dirty="0">
                <a:latin typeface="Aptos" panose="020B0004020202020204" pitchFamily="34" charset="0"/>
              </a:rPr>
              <a:t> du </a:t>
            </a:r>
            <a:r>
              <a:rPr lang="de-DE" sz="2000" b="1" dirty="0" err="1">
                <a:latin typeface="Aptos" panose="020B0004020202020204" pitchFamily="34" charset="0"/>
              </a:rPr>
              <a:t>cycle</a:t>
            </a:r>
            <a:r>
              <a:rPr lang="de-DE" sz="2000" b="1" dirty="0">
                <a:latin typeface="Aptos" panose="020B0004020202020204" pitchFamily="34" charset="0"/>
              </a:rPr>
              <a:t> de </a:t>
            </a:r>
            <a:r>
              <a:rPr lang="de-DE" sz="2000" b="1" dirty="0" err="1">
                <a:latin typeface="Aptos" panose="020B0004020202020204" pitchFamily="34" charset="0"/>
              </a:rPr>
              <a:t>vie</a:t>
            </a:r>
            <a:endParaRPr sz="2000" dirty="0">
              <a:solidFill>
                <a:schemeClr val="dk1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86aeba7f74_0_0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Critères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GPP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l‘UE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: 20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groupes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produits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et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services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571" name="Google Shape;571;g386aeba7f74_0_0"/>
          <p:cNvGrpSpPr/>
          <p:nvPr/>
        </p:nvGrpSpPr>
        <p:grpSpPr>
          <a:xfrm>
            <a:off x="-2901900" y="1548457"/>
            <a:ext cx="13016447" cy="5878200"/>
            <a:chOff x="-4933900" y="-756284"/>
            <a:chExt cx="13016447" cy="5878200"/>
          </a:xfrm>
        </p:grpSpPr>
        <p:sp>
          <p:nvSpPr>
            <p:cNvPr id="572" name="Google Shape;572;g386aeba7f74_0_0"/>
            <p:cNvSpPr/>
            <p:nvPr/>
          </p:nvSpPr>
          <p:spPr>
            <a:xfrm>
              <a:off x="-4933900" y="-756284"/>
              <a:ext cx="5878200" cy="5878200"/>
            </a:xfrm>
            <a:prstGeom prst="blockArc">
              <a:avLst>
                <a:gd name="adj1" fmla="val 18900000"/>
                <a:gd name="adj2" fmla="val 2700000"/>
                <a:gd name="adj3" fmla="val 3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g386aeba7f74_0_0"/>
            <p:cNvSpPr/>
            <p:nvPr/>
          </p:nvSpPr>
          <p:spPr>
            <a:xfrm>
              <a:off x="306247" y="198460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g386aeba7f74_0_0"/>
            <p:cNvSpPr txBox="1"/>
            <p:nvPr/>
          </p:nvSpPr>
          <p:spPr>
            <a:xfrm>
              <a:off x="306247" y="198460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100"/>
              </a:pP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Produits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et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services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de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nettoyage</a:t>
              </a:r>
              <a:endParaRPr sz="2000" i="0" u="none" strike="noStrike" cap="none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75" name="Google Shape;575;g386aeba7f74_0_0"/>
            <p:cNvSpPr/>
            <p:nvPr/>
          </p:nvSpPr>
          <p:spPr>
            <a:xfrm>
              <a:off x="58280" y="14886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386aeba7f74_0_0"/>
            <p:cNvSpPr/>
            <p:nvPr/>
          </p:nvSpPr>
          <p:spPr>
            <a:xfrm>
              <a:off x="665536" y="793929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g386aeba7f74_0_0"/>
            <p:cNvSpPr txBox="1"/>
            <p:nvPr/>
          </p:nvSpPr>
          <p:spPr>
            <a:xfrm>
              <a:off x="665536" y="793929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100"/>
              </a:pP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Papier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pour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reproduction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et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papier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graphique</a:t>
              </a:r>
              <a:endParaRPr sz="2000" i="0" u="none" strike="noStrike" cap="none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78" name="Google Shape;578;g386aeba7f74_0_0"/>
            <p:cNvSpPr/>
            <p:nvPr/>
          </p:nvSpPr>
          <p:spPr>
            <a:xfrm>
              <a:off x="417570" y="744336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386aeba7f74_0_0"/>
            <p:cNvSpPr/>
            <p:nvPr/>
          </p:nvSpPr>
          <p:spPr>
            <a:xfrm>
              <a:off x="862425" y="1388961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g386aeba7f74_0_0"/>
            <p:cNvSpPr txBox="1"/>
            <p:nvPr/>
          </p:nvSpPr>
          <p:spPr>
            <a:xfrm>
              <a:off x="862425" y="1388961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2000"/>
              </a:pP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Peinture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,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vernis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et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signalisation</a:t>
              </a:r>
              <a:endParaRPr sz="2000" i="0" u="none" strike="noStrike" cap="none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81" name="Google Shape;581;g386aeba7f74_0_0"/>
            <p:cNvSpPr/>
            <p:nvPr/>
          </p:nvSpPr>
          <p:spPr>
            <a:xfrm>
              <a:off x="614459" y="1339368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g386aeba7f74_0_0"/>
            <p:cNvSpPr/>
            <p:nvPr/>
          </p:nvSpPr>
          <p:spPr>
            <a:xfrm>
              <a:off x="925290" y="1984430"/>
              <a:ext cx="7157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g386aeba7f74_0_0"/>
            <p:cNvSpPr txBox="1"/>
            <p:nvPr/>
          </p:nvSpPr>
          <p:spPr>
            <a:xfrm>
              <a:off x="925290" y="1984430"/>
              <a:ext cx="7157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18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Appareils</a:t>
              </a:r>
              <a:r>
                <a:rPr lang="de-DE" sz="1800" dirty="0">
                  <a:solidFill>
                    <a:schemeClr val="tx1"/>
                  </a:solidFill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électriques</a:t>
              </a:r>
              <a:r>
                <a:rPr lang="de-DE" sz="1800" dirty="0">
                  <a:solidFill>
                    <a:schemeClr val="tx1"/>
                  </a:solidFill>
                  <a:latin typeface="Aptos" panose="020B0004020202020204" pitchFamily="34" charset="0"/>
                </a:rPr>
                <a:t> et </a:t>
              </a:r>
              <a:r>
                <a:rPr lang="de-DE" sz="18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électroniques</a:t>
              </a:r>
              <a:r>
                <a:rPr lang="de-DE" sz="1800" dirty="0">
                  <a:solidFill>
                    <a:schemeClr val="tx1"/>
                  </a:solidFill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dans</a:t>
              </a:r>
              <a:r>
                <a:rPr lang="de-DE" sz="1800" dirty="0">
                  <a:solidFill>
                    <a:schemeClr val="tx1"/>
                  </a:solidFill>
                  <a:latin typeface="Aptos" panose="020B0004020202020204" pitchFamily="34" charset="0"/>
                </a:rPr>
                <a:t> le </a:t>
              </a:r>
              <a:r>
                <a:rPr lang="de-DE" sz="18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secteur</a:t>
              </a:r>
              <a:r>
                <a:rPr lang="de-DE" sz="1800" dirty="0">
                  <a:solidFill>
                    <a:schemeClr val="tx1"/>
                  </a:solidFill>
                  <a:latin typeface="Aptos" panose="020B0004020202020204" pitchFamily="34" charset="0"/>
                </a:rPr>
                <a:t> de la </a:t>
              </a:r>
              <a:r>
                <a:rPr lang="de-DE" sz="18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santé</a:t>
              </a:r>
              <a:endParaRPr lang="de-DE" sz="1800" dirty="0">
                <a:solidFill>
                  <a:schemeClr val="tx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584" name="Google Shape;584;g386aeba7f74_0_0"/>
            <p:cNvSpPr/>
            <p:nvPr/>
          </p:nvSpPr>
          <p:spPr>
            <a:xfrm>
              <a:off x="677324" y="193483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g386aeba7f74_0_0"/>
            <p:cNvSpPr/>
            <p:nvPr/>
          </p:nvSpPr>
          <p:spPr>
            <a:xfrm>
              <a:off x="862425" y="2579899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g386aeba7f74_0_0"/>
            <p:cNvSpPr txBox="1"/>
            <p:nvPr/>
          </p:nvSpPr>
          <p:spPr>
            <a:xfrm>
              <a:off x="862425" y="2579899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Electricité</a:t>
              </a:r>
              <a:endParaRPr sz="2000" i="0" u="none" strike="noStrike" cap="none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87" name="Google Shape;587;g386aeba7f74_0_0"/>
            <p:cNvSpPr/>
            <p:nvPr/>
          </p:nvSpPr>
          <p:spPr>
            <a:xfrm>
              <a:off x="614459" y="2530306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g386aeba7f74_0_0"/>
            <p:cNvSpPr/>
            <p:nvPr/>
          </p:nvSpPr>
          <p:spPr>
            <a:xfrm>
              <a:off x="665536" y="3174932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g386aeba7f74_0_0"/>
            <p:cNvSpPr txBox="1"/>
            <p:nvPr/>
          </p:nvSpPr>
          <p:spPr>
            <a:xfrm>
              <a:off x="665536" y="3174932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Alimentation,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restauration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et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distributeurs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automatiques</a:t>
              </a:r>
              <a:endParaRPr lang="de-DE" sz="2000" dirty="0">
                <a:solidFill>
                  <a:schemeClr val="tx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590" name="Google Shape;590;g386aeba7f74_0_0"/>
            <p:cNvSpPr/>
            <p:nvPr/>
          </p:nvSpPr>
          <p:spPr>
            <a:xfrm>
              <a:off x="417570" y="3125338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g386aeba7f74_0_0"/>
            <p:cNvSpPr/>
            <p:nvPr/>
          </p:nvSpPr>
          <p:spPr>
            <a:xfrm>
              <a:off x="306247" y="3770401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g386aeba7f74_0_0"/>
            <p:cNvSpPr txBox="1"/>
            <p:nvPr/>
          </p:nvSpPr>
          <p:spPr>
            <a:xfrm>
              <a:off x="306247" y="3770401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2000"/>
              </a:pP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Aménagement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intérieur</a:t>
              </a:r>
              <a:endParaRPr sz="2000" i="0" u="none" strike="noStrike" cap="none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93" name="Google Shape;593;g386aeba7f74_0_0"/>
            <p:cNvSpPr/>
            <p:nvPr/>
          </p:nvSpPr>
          <p:spPr>
            <a:xfrm>
              <a:off x="58280" y="372080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86aeba7f74_0_156"/>
          <p:cNvSpPr txBox="1">
            <a:spLocks noGrp="1"/>
          </p:cNvSpPr>
          <p:nvPr>
            <p:ph type="title"/>
          </p:nvPr>
        </p:nvSpPr>
        <p:spPr>
          <a:xfrm>
            <a:off x="609600" y="211376"/>
            <a:ext cx="10972800" cy="15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Critères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GPP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l‘UE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: 20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groupes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produits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et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services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599" name="Google Shape;599;g386aeba7f74_0_156"/>
          <p:cNvGrpSpPr/>
          <p:nvPr/>
        </p:nvGrpSpPr>
        <p:grpSpPr>
          <a:xfrm>
            <a:off x="-2901900" y="1533708"/>
            <a:ext cx="13016447" cy="5878200"/>
            <a:chOff x="-4933900" y="-756284"/>
            <a:chExt cx="13016447" cy="5878200"/>
          </a:xfrm>
        </p:grpSpPr>
        <p:sp>
          <p:nvSpPr>
            <p:cNvPr id="600" name="Google Shape;600;g386aeba7f74_0_156"/>
            <p:cNvSpPr/>
            <p:nvPr/>
          </p:nvSpPr>
          <p:spPr>
            <a:xfrm>
              <a:off x="-4933900" y="-756284"/>
              <a:ext cx="5878200" cy="5878200"/>
            </a:xfrm>
            <a:prstGeom prst="blockArc">
              <a:avLst>
                <a:gd name="adj1" fmla="val 18900000"/>
                <a:gd name="adj2" fmla="val 2700000"/>
                <a:gd name="adj3" fmla="val 3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g386aeba7f74_0_156"/>
            <p:cNvSpPr/>
            <p:nvPr/>
          </p:nvSpPr>
          <p:spPr>
            <a:xfrm>
              <a:off x="306247" y="198460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g386aeba7f74_0_156"/>
            <p:cNvSpPr txBox="1"/>
            <p:nvPr/>
          </p:nvSpPr>
          <p:spPr>
            <a:xfrm>
              <a:off x="306247" y="198460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Centre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de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données</a:t>
              </a:r>
              <a:endParaRPr lang="de-DE" sz="2000" dirty="0">
                <a:solidFill>
                  <a:schemeClr val="tx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603" name="Google Shape;603;g386aeba7f74_0_156"/>
            <p:cNvSpPr/>
            <p:nvPr/>
          </p:nvSpPr>
          <p:spPr>
            <a:xfrm>
              <a:off x="58280" y="14886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g386aeba7f74_0_156"/>
            <p:cNvSpPr/>
            <p:nvPr/>
          </p:nvSpPr>
          <p:spPr>
            <a:xfrm>
              <a:off x="665536" y="793929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g386aeba7f74_0_156"/>
            <p:cNvSpPr txBox="1"/>
            <p:nvPr/>
          </p:nvSpPr>
          <p:spPr>
            <a:xfrm>
              <a:off x="665536" y="793929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Matériel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d’imagerie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,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consommables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et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services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d’impression</a:t>
              </a:r>
              <a:endParaRPr sz="2000" i="0" u="none" strike="noStrike" cap="none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606" name="Google Shape;606;g386aeba7f74_0_156"/>
            <p:cNvSpPr/>
            <p:nvPr/>
          </p:nvSpPr>
          <p:spPr>
            <a:xfrm>
              <a:off x="417570" y="744336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g386aeba7f74_0_156"/>
            <p:cNvSpPr/>
            <p:nvPr/>
          </p:nvSpPr>
          <p:spPr>
            <a:xfrm>
              <a:off x="862425" y="1388961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g386aeba7f74_0_156"/>
            <p:cNvSpPr txBox="1"/>
            <p:nvPr/>
          </p:nvSpPr>
          <p:spPr>
            <a:xfrm>
              <a:off x="862425" y="1388961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Conception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,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construction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et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entretien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des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routes</a:t>
              </a:r>
              <a:endParaRPr lang="de-DE" sz="2000" dirty="0">
                <a:solidFill>
                  <a:schemeClr val="tx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609" name="Google Shape;609;g386aeba7f74_0_156"/>
            <p:cNvSpPr/>
            <p:nvPr/>
          </p:nvSpPr>
          <p:spPr>
            <a:xfrm>
              <a:off x="614459" y="1339368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g386aeba7f74_0_156"/>
            <p:cNvSpPr/>
            <p:nvPr/>
          </p:nvSpPr>
          <p:spPr>
            <a:xfrm>
              <a:off x="925290" y="1984430"/>
              <a:ext cx="7157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g386aeba7f74_0_156"/>
            <p:cNvSpPr txBox="1"/>
            <p:nvPr/>
          </p:nvSpPr>
          <p:spPr>
            <a:xfrm>
              <a:off x="925290" y="1984430"/>
              <a:ext cx="7157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Équipements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sanitaires</a:t>
              </a:r>
              <a:endParaRPr lang="de-DE" sz="2000" dirty="0">
                <a:solidFill>
                  <a:schemeClr val="tx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612" name="Google Shape;612;g386aeba7f74_0_156"/>
            <p:cNvSpPr/>
            <p:nvPr/>
          </p:nvSpPr>
          <p:spPr>
            <a:xfrm>
              <a:off x="677324" y="193483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g386aeba7f74_0_156"/>
            <p:cNvSpPr/>
            <p:nvPr/>
          </p:nvSpPr>
          <p:spPr>
            <a:xfrm>
              <a:off x="862425" y="2579899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g386aeba7f74_0_156"/>
            <p:cNvSpPr txBox="1"/>
            <p:nvPr/>
          </p:nvSpPr>
          <p:spPr>
            <a:xfrm>
              <a:off x="862425" y="2579899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Eclairage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urbain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et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signalisation</a:t>
              </a:r>
              <a:endParaRPr lang="de-DE" sz="2000" dirty="0">
                <a:solidFill>
                  <a:schemeClr val="tx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615" name="Google Shape;615;g386aeba7f74_0_156"/>
            <p:cNvSpPr/>
            <p:nvPr/>
          </p:nvSpPr>
          <p:spPr>
            <a:xfrm>
              <a:off x="614459" y="2530306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g386aeba7f74_0_156"/>
            <p:cNvSpPr/>
            <p:nvPr/>
          </p:nvSpPr>
          <p:spPr>
            <a:xfrm>
              <a:off x="665536" y="3174932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g386aeba7f74_0_156"/>
            <p:cNvSpPr txBox="1"/>
            <p:nvPr/>
          </p:nvSpPr>
          <p:spPr>
            <a:xfrm>
              <a:off x="665536" y="3174932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Textiles</a:t>
              </a:r>
              <a:endParaRPr lang="de-DE" sz="2000" dirty="0">
                <a:solidFill>
                  <a:schemeClr val="tx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618" name="Google Shape;618;g386aeba7f74_0_156"/>
            <p:cNvSpPr/>
            <p:nvPr/>
          </p:nvSpPr>
          <p:spPr>
            <a:xfrm>
              <a:off x="417570" y="3125338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g386aeba7f74_0_156"/>
            <p:cNvSpPr/>
            <p:nvPr/>
          </p:nvSpPr>
          <p:spPr>
            <a:xfrm>
              <a:off x="306247" y="3770401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g386aeba7f74_0_156"/>
            <p:cNvSpPr txBox="1"/>
            <p:nvPr/>
          </p:nvSpPr>
          <p:spPr>
            <a:xfrm>
              <a:off x="306247" y="3770401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Récipients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sanitaires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et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urinoirs</a:t>
              </a:r>
              <a:endParaRPr lang="de-DE" sz="2000" dirty="0">
                <a:solidFill>
                  <a:schemeClr val="tx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621" name="Google Shape;621;g386aeba7f74_0_156"/>
            <p:cNvSpPr/>
            <p:nvPr/>
          </p:nvSpPr>
          <p:spPr>
            <a:xfrm>
              <a:off x="58280" y="372080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>
            <a:spLocks noGrp="1"/>
          </p:cNvSpPr>
          <p:nvPr>
            <p:ph type="title"/>
          </p:nvPr>
        </p:nvSpPr>
        <p:spPr>
          <a:xfrm>
            <a:off x="575310" y="963742"/>
            <a:ext cx="6050958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Quelques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dates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historiques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importantes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37" name="Google Shape;137;p8"/>
          <p:cNvSpPr txBox="1"/>
          <p:nvPr/>
        </p:nvSpPr>
        <p:spPr>
          <a:xfrm>
            <a:off x="532356" y="3366302"/>
            <a:ext cx="609391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000" b="1" dirty="0">
                <a:latin typeface="Aptos" panose="020B0004020202020204" pitchFamily="34" charset="0"/>
              </a:rPr>
              <a:t>1972 – 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Conférence des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Nations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Unies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sur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l’environnement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humain</a:t>
            </a:r>
            <a:endParaRPr sz="2000" b="0" i="0" u="none" strike="noStrike" cap="none" dirty="0">
              <a:solidFill>
                <a:schemeClr val="accent4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8"/>
          <p:cNvSpPr txBox="1"/>
          <p:nvPr/>
        </p:nvSpPr>
        <p:spPr>
          <a:xfrm>
            <a:off x="532356" y="5257618"/>
            <a:ext cx="609391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000" b="1" dirty="0">
                <a:latin typeface="Aptos" panose="020B0004020202020204" pitchFamily="34" charset="0"/>
              </a:rPr>
              <a:t>1987 – 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Rapport Brundtland : « Notre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avenir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à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tous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 »</a:t>
            </a:r>
            <a:r>
              <a:rPr lang="de-DE" sz="2000" b="1" dirty="0">
                <a:latin typeface="Aptos" panose="020B0004020202020204" pitchFamily="34" charset="0"/>
              </a:rPr>
              <a:t>  </a:t>
            </a:r>
            <a:endParaRPr sz="2000" b="0" i="0" u="none" strike="noStrike" cap="none" dirty="0">
              <a:solidFill>
                <a:srgbClr val="035854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8"/>
          <p:cNvSpPr/>
          <p:nvPr/>
        </p:nvSpPr>
        <p:spPr>
          <a:xfrm>
            <a:off x="532356" y="4342533"/>
            <a:ext cx="595261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>
                <a:schemeClr val="dk1"/>
              </a:buClr>
              <a:buSzPts val="2000"/>
            </a:pPr>
            <a:r>
              <a:rPr lang="de-DE" sz="2000" b="1" dirty="0">
                <a:latin typeface="Aptos" panose="020B0004020202020204" pitchFamily="34" charset="0"/>
              </a:rPr>
              <a:t>1972 – 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Rapport « 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Les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limites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à la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croissance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 » (Club de Rome)</a:t>
            </a:r>
            <a:endParaRPr sz="2000" dirty="0">
              <a:solidFill>
                <a:schemeClr val="accent4"/>
              </a:solidFill>
              <a:latin typeface="Aptos" panose="020B0004020202020204" pitchFamily="34" charset="0"/>
            </a:endParaRPr>
          </a:p>
        </p:txBody>
      </p:sp>
      <p:pic>
        <p:nvPicPr>
          <p:cNvPr id="140" name="Google Shape;140;p8" descr="Globo terrestre: Asia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57" y="3491998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8" descr="Documento con riempimento a tinta uni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57" y="4455629"/>
            <a:ext cx="481653" cy="4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8" descr="Mano aperta con pianta con riempimento a tinta uni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56" y="5382941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4CF7C30F-77F5-21B4-2D86-92E01765504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6"/>
          <a:srcRect t="8115" b="8115"/>
          <a:stretch>
            <a:fillRect/>
          </a:stretch>
        </p:blipFill>
        <p:spPr>
          <a:prstGeom prst="flowChartDelay">
            <a:avLst/>
          </a:prstGeom>
          <a:solidFill>
            <a:srgbClr val="87C3CD"/>
          </a:solidFill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2740451-7B63-71E2-7003-DE55A3BAD7BE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>
          <a:extLst>
            <a:ext uri="{FF2B5EF4-FFF2-40B4-BE49-F238E27FC236}">
              <a16:creationId xmlns:a16="http://schemas.microsoft.com/office/drawing/2014/main" id="{6AE66B07-C315-A383-3070-4C8605B3F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86aeba7f74_0_156">
            <a:extLst>
              <a:ext uri="{FF2B5EF4-FFF2-40B4-BE49-F238E27FC236}">
                <a16:creationId xmlns:a16="http://schemas.microsoft.com/office/drawing/2014/main" id="{DB36DD1B-CB2C-3704-B2FC-84ED042861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11376"/>
            <a:ext cx="10972800" cy="15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Critères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GPP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l‘UE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: 20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groupes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produits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et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services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599" name="Google Shape;599;g386aeba7f74_0_156">
            <a:extLst>
              <a:ext uri="{FF2B5EF4-FFF2-40B4-BE49-F238E27FC236}">
                <a16:creationId xmlns:a16="http://schemas.microsoft.com/office/drawing/2014/main" id="{0DA899F9-6C6E-F03E-58C9-D546CFA5F807}"/>
              </a:ext>
            </a:extLst>
          </p:cNvPr>
          <p:cNvGrpSpPr/>
          <p:nvPr/>
        </p:nvGrpSpPr>
        <p:grpSpPr>
          <a:xfrm>
            <a:off x="-2901900" y="1533708"/>
            <a:ext cx="13016447" cy="5878200"/>
            <a:chOff x="-4933900" y="-756284"/>
            <a:chExt cx="13016447" cy="5878200"/>
          </a:xfrm>
        </p:grpSpPr>
        <p:sp>
          <p:nvSpPr>
            <p:cNvPr id="600" name="Google Shape;600;g386aeba7f74_0_156">
              <a:extLst>
                <a:ext uri="{FF2B5EF4-FFF2-40B4-BE49-F238E27FC236}">
                  <a16:creationId xmlns:a16="http://schemas.microsoft.com/office/drawing/2014/main" id="{D73EDFA9-2D6E-1E49-E830-9684626951DA}"/>
                </a:ext>
              </a:extLst>
            </p:cNvPr>
            <p:cNvSpPr/>
            <p:nvPr/>
          </p:nvSpPr>
          <p:spPr>
            <a:xfrm>
              <a:off x="-4933900" y="-756284"/>
              <a:ext cx="5878200" cy="5878200"/>
            </a:xfrm>
            <a:prstGeom prst="blockArc">
              <a:avLst>
                <a:gd name="adj1" fmla="val 18900000"/>
                <a:gd name="adj2" fmla="val 2700000"/>
                <a:gd name="adj3" fmla="val 3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g386aeba7f74_0_156">
              <a:extLst>
                <a:ext uri="{FF2B5EF4-FFF2-40B4-BE49-F238E27FC236}">
                  <a16:creationId xmlns:a16="http://schemas.microsoft.com/office/drawing/2014/main" id="{4DB3C011-675A-E5BB-DBC8-B6CB19AB020A}"/>
                </a:ext>
              </a:extLst>
            </p:cNvPr>
            <p:cNvSpPr/>
            <p:nvPr/>
          </p:nvSpPr>
          <p:spPr>
            <a:xfrm>
              <a:off x="306247" y="198460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g386aeba7f74_0_156">
              <a:extLst>
                <a:ext uri="{FF2B5EF4-FFF2-40B4-BE49-F238E27FC236}">
                  <a16:creationId xmlns:a16="http://schemas.microsoft.com/office/drawing/2014/main" id="{7F28EF79-EBE1-5A0D-B72D-43EE4EA128F0}"/>
                </a:ext>
              </a:extLst>
            </p:cNvPr>
            <p:cNvSpPr txBox="1"/>
            <p:nvPr/>
          </p:nvSpPr>
          <p:spPr>
            <a:xfrm>
              <a:off x="306247" y="198460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Transport</a:t>
              </a:r>
              <a:endParaRPr lang="de-DE" sz="2000" dirty="0">
                <a:solidFill>
                  <a:schemeClr val="tx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603" name="Google Shape;603;g386aeba7f74_0_156">
              <a:extLst>
                <a:ext uri="{FF2B5EF4-FFF2-40B4-BE49-F238E27FC236}">
                  <a16:creationId xmlns:a16="http://schemas.microsoft.com/office/drawing/2014/main" id="{29FECC15-3EBB-FE7A-DE2D-A6F0936132DF}"/>
                </a:ext>
              </a:extLst>
            </p:cNvPr>
            <p:cNvSpPr/>
            <p:nvPr/>
          </p:nvSpPr>
          <p:spPr>
            <a:xfrm>
              <a:off x="58280" y="14886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g386aeba7f74_0_156">
              <a:extLst>
                <a:ext uri="{FF2B5EF4-FFF2-40B4-BE49-F238E27FC236}">
                  <a16:creationId xmlns:a16="http://schemas.microsoft.com/office/drawing/2014/main" id="{C6BAB5BC-2C33-4443-C94D-EE68D6F14AB1}"/>
                </a:ext>
              </a:extLst>
            </p:cNvPr>
            <p:cNvSpPr/>
            <p:nvPr/>
          </p:nvSpPr>
          <p:spPr>
            <a:xfrm>
              <a:off x="665536" y="793929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g386aeba7f74_0_156">
              <a:extLst>
                <a:ext uri="{FF2B5EF4-FFF2-40B4-BE49-F238E27FC236}">
                  <a16:creationId xmlns:a16="http://schemas.microsoft.com/office/drawing/2014/main" id="{1836C68E-F61D-CE29-DF94-E0535D809677}"/>
                </a:ext>
              </a:extLst>
            </p:cNvPr>
            <p:cNvSpPr txBox="1"/>
            <p:nvPr/>
          </p:nvSpPr>
          <p:spPr>
            <a:xfrm>
              <a:off x="665536" y="793929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Transport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urbain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(NOUVEAU)</a:t>
              </a:r>
              <a:endParaRPr lang="de-DE" sz="2000" dirty="0">
                <a:solidFill>
                  <a:schemeClr val="tx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606" name="Google Shape;606;g386aeba7f74_0_156">
              <a:extLst>
                <a:ext uri="{FF2B5EF4-FFF2-40B4-BE49-F238E27FC236}">
                  <a16:creationId xmlns:a16="http://schemas.microsoft.com/office/drawing/2014/main" id="{CF4ABD61-47B1-91B2-EB60-5A28E4F5D466}"/>
                </a:ext>
              </a:extLst>
            </p:cNvPr>
            <p:cNvSpPr/>
            <p:nvPr/>
          </p:nvSpPr>
          <p:spPr>
            <a:xfrm>
              <a:off x="417570" y="744336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g386aeba7f74_0_156">
              <a:extLst>
                <a:ext uri="{FF2B5EF4-FFF2-40B4-BE49-F238E27FC236}">
                  <a16:creationId xmlns:a16="http://schemas.microsoft.com/office/drawing/2014/main" id="{032EB915-1623-1FB1-4FBD-C5B8B94F5D47}"/>
                </a:ext>
              </a:extLst>
            </p:cNvPr>
            <p:cNvSpPr/>
            <p:nvPr/>
          </p:nvSpPr>
          <p:spPr>
            <a:xfrm>
              <a:off x="862425" y="1388961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g386aeba7f74_0_156">
              <a:extLst>
                <a:ext uri="{FF2B5EF4-FFF2-40B4-BE49-F238E27FC236}">
                  <a16:creationId xmlns:a16="http://schemas.microsoft.com/office/drawing/2014/main" id="{E3CE8662-8F64-A545-4FD3-30F78B08592D}"/>
                </a:ext>
              </a:extLst>
            </p:cNvPr>
            <p:cNvSpPr txBox="1"/>
            <p:nvPr/>
          </p:nvSpPr>
          <p:spPr>
            <a:xfrm>
              <a:off x="862425" y="1388961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Infrastructure des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eaux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usées</a:t>
              </a:r>
              <a:endParaRPr lang="de-DE" sz="2000" dirty="0">
                <a:solidFill>
                  <a:schemeClr val="tx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609" name="Google Shape;609;g386aeba7f74_0_156">
              <a:extLst>
                <a:ext uri="{FF2B5EF4-FFF2-40B4-BE49-F238E27FC236}">
                  <a16:creationId xmlns:a16="http://schemas.microsoft.com/office/drawing/2014/main" id="{B6732502-F3FF-3C5F-478A-BA07002B1566}"/>
                </a:ext>
              </a:extLst>
            </p:cNvPr>
            <p:cNvSpPr/>
            <p:nvPr/>
          </p:nvSpPr>
          <p:spPr>
            <a:xfrm>
              <a:off x="614459" y="1339368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g386aeba7f74_0_156">
              <a:extLst>
                <a:ext uri="{FF2B5EF4-FFF2-40B4-BE49-F238E27FC236}">
                  <a16:creationId xmlns:a16="http://schemas.microsoft.com/office/drawing/2014/main" id="{534EAFA7-F09B-9A83-E3FF-CFC1679FB95B}"/>
                </a:ext>
              </a:extLst>
            </p:cNvPr>
            <p:cNvSpPr/>
            <p:nvPr/>
          </p:nvSpPr>
          <p:spPr>
            <a:xfrm>
              <a:off x="925290" y="1984430"/>
              <a:ext cx="7157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g386aeba7f74_0_156">
              <a:extLst>
                <a:ext uri="{FF2B5EF4-FFF2-40B4-BE49-F238E27FC236}">
                  <a16:creationId xmlns:a16="http://schemas.microsoft.com/office/drawing/2014/main" id="{4E077806-1604-ED19-B40C-FD90C363FFD9}"/>
                </a:ext>
              </a:extLst>
            </p:cNvPr>
            <p:cNvSpPr txBox="1"/>
            <p:nvPr/>
          </p:nvSpPr>
          <p:spPr>
            <a:xfrm>
              <a:off x="925290" y="1984430"/>
              <a:ext cx="7157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Production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d’eau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chaude</a:t>
              </a:r>
              <a:endParaRPr lang="de-DE" sz="2000" dirty="0">
                <a:solidFill>
                  <a:schemeClr val="tx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612" name="Google Shape;612;g386aeba7f74_0_156">
              <a:extLst>
                <a:ext uri="{FF2B5EF4-FFF2-40B4-BE49-F238E27FC236}">
                  <a16:creationId xmlns:a16="http://schemas.microsoft.com/office/drawing/2014/main" id="{4D5AEB4A-FC2D-DDCC-3AA7-282ED411138F}"/>
                </a:ext>
              </a:extLst>
            </p:cNvPr>
            <p:cNvSpPr/>
            <p:nvPr/>
          </p:nvSpPr>
          <p:spPr>
            <a:xfrm>
              <a:off x="677324" y="193483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g386aeba7f74_0_156">
              <a:extLst>
                <a:ext uri="{FF2B5EF4-FFF2-40B4-BE49-F238E27FC236}">
                  <a16:creationId xmlns:a16="http://schemas.microsoft.com/office/drawing/2014/main" id="{0D69602B-685A-561E-5559-82BFC7AEE5F8}"/>
                </a:ext>
              </a:extLst>
            </p:cNvPr>
            <p:cNvSpPr/>
            <p:nvPr/>
          </p:nvSpPr>
          <p:spPr>
            <a:xfrm>
              <a:off x="862425" y="2579899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g386aeba7f74_0_156">
              <a:extLst>
                <a:ext uri="{FF2B5EF4-FFF2-40B4-BE49-F238E27FC236}">
                  <a16:creationId xmlns:a16="http://schemas.microsoft.com/office/drawing/2014/main" id="{36ED7F33-5C21-FDC0-D60F-E3EA61B2FBA0}"/>
                </a:ext>
              </a:extLst>
            </p:cNvPr>
            <p:cNvSpPr txBox="1"/>
            <p:nvPr/>
          </p:nvSpPr>
          <p:spPr>
            <a:xfrm>
              <a:off x="862425" y="2579899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Entretien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des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espaces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publics</a:t>
              </a:r>
              <a:endParaRPr lang="de-DE" sz="2000" dirty="0">
                <a:solidFill>
                  <a:schemeClr val="tx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615" name="Google Shape;615;g386aeba7f74_0_156">
              <a:extLst>
                <a:ext uri="{FF2B5EF4-FFF2-40B4-BE49-F238E27FC236}">
                  <a16:creationId xmlns:a16="http://schemas.microsoft.com/office/drawing/2014/main" id="{AD680EE0-1D92-FA58-4A25-9F4F66284AA6}"/>
                </a:ext>
              </a:extLst>
            </p:cNvPr>
            <p:cNvSpPr/>
            <p:nvPr/>
          </p:nvSpPr>
          <p:spPr>
            <a:xfrm>
              <a:off x="614459" y="2530306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g386aeba7f74_0_156">
              <a:extLst>
                <a:ext uri="{FF2B5EF4-FFF2-40B4-BE49-F238E27FC236}">
                  <a16:creationId xmlns:a16="http://schemas.microsoft.com/office/drawing/2014/main" id="{33E05163-E815-0828-3148-53F11C095082}"/>
                </a:ext>
              </a:extLst>
            </p:cNvPr>
            <p:cNvSpPr/>
            <p:nvPr/>
          </p:nvSpPr>
          <p:spPr>
            <a:xfrm>
              <a:off x="665536" y="3174932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g386aeba7f74_0_156">
              <a:extLst>
                <a:ext uri="{FF2B5EF4-FFF2-40B4-BE49-F238E27FC236}">
                  <a16:creationId xmlns:a16="http://schemas.microsoft.com/office/drawing/2014/main" id="{6EF18708-9AD5-6A83-A360-0D05FA95E19A}"/>
                </a:ext>
              </a:extLst>
            </p:cNvPr>
            <p:cNvSpPr txBox="1"/>
            <p:nvPr/>
          </p:nvSpPr>
          <p:spPr>
            <a:xfrm>
              <a:off x="665536" y="3174932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Ordinateurs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,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écrans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,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tablettes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,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smartphones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(NOUVEAU)</a:t>
              </a:r>
              <a:endParaRPr lang="de-DE" sz="2000" dirty="0">
                <a:solidFill>
                  <a:schemeClr val="tx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618" name="Google Shape;618;g386aeba7f74_0_156">
              <a:extLst>
                <a:ext uri="{FF2B5EF4-FFF2-40B4-BE49-F238E27FC236}">
                  <a16:creationId xmlns:a16="http://schemas.microsoft.com/office/drawing/2014/main" id="{10F39323-DB3D-A86C-0E0B-1E47986C4EC7}"/>
                </a:ext>
              </a:extLst>
            </p:cNvPr>
            <p:cNvSpPr/>
            <p:nvPr/>
          </p:nvSpPr>
          <p:spPr>
            <a:xfrm>
              <a:off x="417570" y="3125338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g386aeba7f74_0_156">
              <a:extLst>
                <a:ext uri="{FF2B5EF4-FFF2-40B4-BE49-F238E27FC236}">
                  <a16:creationId xmlns:a16="http://schemas.microsoft.com/office/drawing/2014/main" id="{39663B00-26EE-FE98-EE08-1679208D92F6}"/>
                </a:ext>
              </a:extLst>
            </p:cNvPr>
            <p:cNvSpPr/>
            <p:nvPr/>
          </p:nvSpPr>
          <p:spPr>
            <a:xfrm>
              <a:off x="306247" y="3770401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g386aeba7f74_0_156">
              <a:extLst>
                <a:ext uri="{FF2B5EF4-FFF2-40B4-BE49-F238E27FC236}">
                  <a16:creationId xmlns:a16="http://schemas.microsoft.com/office/drawing/2014/main" id="{9FCFDD48-CA77-67A9-119B-2907E5072379}"/>
                </a:ext>
              </a:extLst>
            </p:cNvPr>
            <p:cNvSpPr txBox="1"/>
            <p:nvPr/>
          </p:nvSpPr>
          <p:spPr>
            <a:xfrm>
              <a:off x="306247" y="3770401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Centres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de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données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,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salles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de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serveurs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et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services</a:t>
              </a:r>
              <a:r>
                <a:rPr lang="de-DE" sz="2000" dirty="0">
                  <a:solidFill>
                    <a:schemeClr val="tx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cloud</a:t>
              </a:r>
              <a:endParaRPr lang="de-DE" sz="2000" dirty="0">
                <a:solidFill>
                  <a:schemeClr val="tx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621" name="Google Shape;621;g386aeba7f74_0_156">
              <a:extLst>
                <a:ext uri="{FF2B5EF4-FFF2-40B4-BE49-F238E27FC236}">
                  <a16:creationId xmlns:a16="http://schemas.microsoft.com/office/drawing/2014/main" id="{3AB7613B-3B62-7079-54CA-377DF772012E}"/>
                </a:ext>
              </a:extLst>
            </p:cNvPr>
            <p:cNvSpPr/>
            <p:nvPr/>
          </p:nvSpPr>
          <p:spPr>
            <a:xfrm>
              <a:off x="58280" y="372080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75450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Avantages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l‘approvisionnement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public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durable</a:t>
            </a:r>
            <a:endParaRPr lang="de-DE" sz="5400" dirty="0">
              <a:effectLst/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75"/>
          <p:cNvSpPr txBox="1">
            <a:spLocks noGrp="1"/>
          </p:cNvSpPr>
          <p:nvPr>
            <p:ph type="title"/>
          </p:nvPr>
        </p:nvSpPr>
        <p:spPr>
          <a:xfrm>
            <a:off x="3661409" y="4939303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Avantages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du SPP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grpSp>
        <p:nvGrpSpPr>
          <p:cNvPr id="632" name="Google Shape;632;p75"/>
          <p:cNvGrpSpPr/>
          <p:nvPr/>
        </p:nvGrpSpPr>
        <p:grpSpPr>
          <a:xfrm>
            <a:off x="3661409" y="809786"/>
            <a:ext cx="7742830" cy="4401366"/>
            <a:chOff x="0" y="35628"/>
            <a:chExt cx="10012992" cy="5387799"/>
          </a:xfrm>
        </p:grpSpPr>
        <p:sp>
          <p:nvSpPr>
            <p:cNvPr id="633" name="Google Shape;633;p75"/>
            <p:cNvSpPr/>
            <p:nvPr/>
          </p:nvSpPr>
          <p:spPr>
            <a:xfrm>
              <a:off x="0" y="35628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FAB50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75"/>
            <p:cNvSpPr txBox="1"/>
            <p:nvPr/>
          </p:nvSpPr>
          <p:spPr>
            <a:xfrm>
              <a:off x="50118" y="85746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Réduction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des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émissions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, de la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pollution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et des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déchets</a:t>
              </a:r>
              <a:endParaRPr lang="de-DE" sz="2000" dirty="0">
                <a:solidFill>
                  <a:schemeClr val="bg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635" name="Google Shape;635;p75"/>
            <p:cNvSpPr/>
            <p:nvPr/>
          </p:nvSpPr>
          <p:spPr>
            <a:xfrm>
              <a:off x="0" y="2211393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4295A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75"/>
            <p:cNvSpPr txBox="1"/>
            <p:nvPr/>
          </p:nvSpPr>
          <p:spPr>
            <a:xfrm>
              <a:off x="50118" y="2261511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Réduit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les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émissions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de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gaz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à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effets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de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serre</a:t>
              </a:r>
              <a:endParaRPr lang="de-DE" sz="2000" dirty="0">
                <a:solidFill>
                  <a:schemeClr val="bg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637" name="Google Shape;637;p75"/>
            <p:cNvSpPr/>
            <p:nvPr/>
          </p:nvSpPr>
          <p:spPr>
            <a:xfrm>
              <a:off x="0" y="3315828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00585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75"/>
            <p:cNvSpPr txBox="1"/>
            <p:nvPr/>
          </p:nvSpPr>
          <p:spPr>
            <a:xfrm>
              <a:off x="50118" y="3365946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Biodiversité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et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préservation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des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ressources</a:t>
              </a:r>
              <a:endParaRPr lang="de-DE" sz="2000" dirty="0">
                <a:solidFill>
                  <a:schemeClr val="bg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639" name="Google Shape;639;p75"/>
            <p:cNvSpPr/>
            <p:nvPr/>
          </p:nvSpPr>
          <p:spPr>
            <a:xfrm>
              <a:off x="0" y="4396752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CBDA8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75"/>
            <p:cNvSpPr txBox="1"/>
            <p:nvPr/>
          </p:nvSpPr>
          <p:spPr>
            <a:xfrm>
              <a:off x="50118" y="4446870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lvl="0"/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Inclusion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sociale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,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conditions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de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travail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équitables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et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développement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économique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local</a:t>
              </a:r>
              <a:endParaRPr sz="2000"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641" name="Google Shape;641;p75"/>
            <p:cNvSpPr/>
            <p:nvPr/>
          </p:nvSpPr>
          <p:spPr>
            <a:xfrm>
              <a:off x="0" y="1148713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A2C32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75"/>
            <p:cNvSpPr txBox="1"/>
            <p:nvPr/>
          </p:nvSpPr>
          <p:spPr>
            <a:xfrm>
              <a:off x="50118" y="1198831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lvl="0"/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Renforce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l’économie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circulaire</a:t>
              </a:r>
              <a:endParaRPr sz="2000" b="1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5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901954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buSzPts val="5400"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Merci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beaucoup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pour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votre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attention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!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pic>
        <p:nvPicPr>
          <p:cNvPr id="649" name="Google Shape;649;p15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0959" y="4901921"/>
            <a:ext cx="5273749" cy="19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5F739BB-3051-D606-86EE-D7A8D2EAAF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7292" y="5331251"/>
            <a:ext cx="3687417" cy="1474966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84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Sources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658" name="Google Shape;658;p84"/>
          <p:cNvSpPr txBox="1"/>
          <p:nvPr/>
        </p:nvSpPr>
        <p:spPr>
          <a:xfrm>
            <a:off x="506677" y="2325274"/>
            <a:ext cx="10972799" cy="44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https://www.are.admin.ch/are/en/home/media/publications/sustainable-development/brundtland-report.html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https://www.clubofrome.org/publication/the-limits-to-growth/#:~:text=Published%201972%20%E2%80%93%20The%20message%20of,long%2C%20even%20with%20advanced%20technology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.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https://www.un.org/en/conferences/environment/stockholm1972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https://unric.org/it/che-cosa-sono-i-cambiamenti-climatici/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https://asvis.it/goal-e-target-obiettivi-e-traguardi-per-il-2030/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https://sdgs.un.org/2030agenda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https://sdgs.un.org/goals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https://gpp.mase.gov.it/Home/PianoAzioneNazionaleGPP?utm_source=chatgpt.com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https://gpp.mase.gov.it/Struttura-dei-CAM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https://thedocs.worldbank.org/en/doc/e77a9257967cac8b62484c7e8c974e70-0290012024/original/WB-SUSTAINABLE-PROCUREMENT-16574-CH1.pdf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https://procuraplus.org/fileadmin/user_upload/ManualProcura_online_version_new_logo.pdf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https://www.oneplanetnetwork.org/sites/default/files/10yfp_spp_programme_principles_of_sustainable_public_procurement.pdf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1972 – Conférence der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Nations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Unies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sur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l‘environnement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humain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pic>
        <p:nvPicPr>
          <p:cNvPr id="164" name="Google Shape;164;p30"/>
          <p:cNvPicPr preferRelativeResize="0"/>
          <p:nvPr/>
        </p:nvPicPr>
        <p:blipFill rotWithShape="1">
          <a:blip r:embed="rId3">
            <a:alphaModFix/>
          </a:blip>
          <a:srcRect t="11487" r="1" b="11487"/>
          <a:stretch/>
        </p:blipFill>
        <p:spPr>
          <a:xfrm>
            <a:off x="1093981" y="2366127"/>
            <a:ext cx="4269871" cy="332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0"/>
          <p:cNvSpPr txBox="1">
            <a:spLocks noGrp="1"/>
          </p:cNvSpPr>
          <p:nvPr>
            <p:ph type="body" idx="4294967295"/>
          </p:nvPr>
        </p:nvSpPr>
        <p:spPr>
          <a:xfrm>
            <a:off x="6096000" y="2500743"/>
            <a:ext cx="5311140" cy="4352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dirty="0">
                <a:latin typeface="Aptos" panose="020B0004020202020204" pitchFamily="34" charset="0"/>
              </a:rPr>
              <a:t>Il </a:t>
            </a:r>
            <a:r>
              <a:rPr lang="de-DE" sz="2000" dirty="0" err="1">
                <a:latin typeface="Aptos" panose="020B0004020202020204" pitchFamily="34" charset="0"/>
              </a:rPr>
              <a:t>s’agit</a:t>
            </a:r>
            <a:r>
              <a:rPr lang="de-DE" sz="2000" dirty="0">
                <a:latin typeface="Aptos" panose="020B0004020202020204" pitchFamily="34" charset="0"/>
              </a:rPr>
              <a:t> de la </a:t>
            </a:r>
            <a:r>
              <a:rPr lang="de-DE" sz="2000" dirty="0" err="1">
                <a:latin typeface="Aptos" panose="020B0004020202020204" pitchFamily="34" charset="0"/>
              </a:rPr>
              <a:t>première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conférence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mondiale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où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l’</a:t>
            </a:r>
            <a:r>
              <a:rPr lang="de-DE" sz="2000" b="1" dirty="0" err="1">
                <a:latin typeface="Aptos" panose="020B0004020202020204" pitchFamily="34" charset="0"/>
              </a:rPr>
              <a:t>environnement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est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devenu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un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thème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important</a:t>
            </a:r>
            <a:r>
              <a:rPr lang="de-DE" sz="2000" dirty="0">
                <a:latin typeface="Aptos" panose="020B0004020202020204" pitchFamily="34" charset="0"/>
              </a:rPr>
              <a:t>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dirty="0">
                <a:latin typeface="Aptos" panose="020B0004020202020204" pitchFamily="34" charset="0"/>
              </a:rPr>
              <a:t>La </a:t>
            </a:r>
            <a:r>
              <a:rPr lang="de-DE" sz="2000" b="1" dirty="0" err="1">
                <a:latin typeface="Aptos" panose="020B0004020202020204" pitchFamily="34" charset="0"/>
              </a:rPr>
              <a:t>déclaration</a:t>
            </a:r>
            <a:r>
              <a:rPr lang="de-DE" sz="2000" b="1" dirty="0">
                <a:latin typeface="Aptos" panose="020B0004020202020204" pitchFamily="34" charset="0"/>
              </a:rPr>
              <a:t> de Stockholm </a:t>
            </a:r>
            <a:r>
              <a:rPr lang="de-DE" sz="2000" dirty="0" err="1">
                <a:latin typeface="Aptos" panose="020B0004020202020204" pitchFamily="34" charset="0"/>
              </a:rPr>
              <a:t>est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adoptée</a:t>
            </a:r>
            <a:r>
              <a:rPr lang="de-DE" sz="2000" dirty="0">
                <a:latin typeface="Aptos" panose="020B0004020202020204" pitchFamily="34" charset="0"/>
              </a:rPr>
              <a:t>. 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L’un</a:t>
            </a:r>
            <a:r>
              <a:rPr lang="de-DE" sz="2000" dirty="0">
                <a:latin typeface="Aptos" panose="020B0004020202020204" pitchFamily="34" charset="0"/>
              </a:rPr>
              <a:t> des </a:t>
            </a:r>
            <a:r>
              <a:rPr lang="de-DE" sz="2000" dirty="0" err="1">
                <a:latin typeface="Aptos" panose="020B0004020202020204" pitchFamily="34" charset="0"/>
              </a:rPr>
              <a:t>principaux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résultats</a:t>
            </a:r>
            <a:r>
              <a:rPr lang="de-DE" sz="2000" dirty="0">
                <a:latin typeface="Aptos" panose="020B0004020202020204" pitchFamily="34" charset="0"/>
              </a:rPr>
              <a:t> de la Conférence de Stockholm a </a:t>
            </a:r>
            <a:r>
              <a:rPr lang="de-DE" sz="2000" dirty="0" err="1">
                <a:latin typeface="Aptos" panose="020B0004020202020204" pitchFamily="34" charset="0"/>
              </a:rPr>
              <a:t>été</a:t>
            </a:r>
            <a:r>
              <a:rPr lang="de-DE" sz="2000" dirty="0">
                <a:latin typeface="Aptos" panose="020B0004020202020204" pitchFamily="34" charset="0"/>
              </a:rPr>
              <a:t> la </a:t>
            </a:r>
            <a:r>
              <a:rPr lang="de-DE" sz="2000" b="1" u="sng" dirty="0">
                <a:latin typeface="Aptos" panose="020B0004020202020204" pitchFamily="34" charset="0"/>
                <a:hlinkClick r:id="rId4"/>
              </a:rPr>
              <a:t>création du Programme des Nations Unies (PNUE).</a:t>
            </a:r>
            <a:endParaRPr sz="2000" b="1" i="0" u="none" strike="noStrike" cap="none"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ED1B3BC-1618-F61F-1DEF-3A69AF75EDA1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1972 – Rapport  « 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limites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à la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croissance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 » (Club de Rome)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57" name="Google Shape;157;p31"/>
          <p:cNvSpPr txBox="1"/>
          <p:nvPr/>
        </p:nvSpPr>
        <p:spPr>
          <a:xfrm>
            <a:off x="507862" y="2375919"/>
            <a:ext cx="7447351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1970 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–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Une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équipe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internationale du Massachusetts Institute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Technology (MIT) a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commencé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une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« 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étude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sur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les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effets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de la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croissance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mondiale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infinie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 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1972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– Le Club de Rome a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publié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le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rapport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  « 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Les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limites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à la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croissance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 »</a:t>
            </a:r>
            <a:endParaRPr sz="200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158" name="Google Shape;158;p31"/>
          <p:cNvSpPr/>
          <p:nvPr/>
        </p:nvSpPr>
        <p:spPr>
          <a:xfrm rot="-5400000">
            <a:off x="1290183" y="5197782"/>
            <a:ext cx="538619" cy="7640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5B1BE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1"/>
          <p:cNvSpPr txBox="1"/>
          <p:nvPr/>
        </p:nvSpPr>
        <p:spPr>
          <a:xfrm>
            <a:off x="2278811" y="4388086"/>
            <a:ext cx="683608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Le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rapport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soulignait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la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nécessité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d’un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développement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durable et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d’une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gestion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responsable des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ressources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</a:p>
          <a:p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L’étude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prévoyait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que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si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tendances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se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poursuivaient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les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ressources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 la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terre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seraient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épuisées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d’ici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à la fin du 21</a:t>
            </a:r>
            <a:r>
              <a:rPr lang="de-DE" sz="2000" baseline="30000" dirty="0">
                <a:solidFill>
                  <a:srgbClr val="3F3F3F"/>
                </a:solidFill>
                <a:latin typeface="Aptos" panose="020B0004020202020204" pitchFamily="34" charset="0"/>
              </a:rPr>
              <a:t>ème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 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siècle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qui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conduirait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à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un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éventuel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effondrement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économique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et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écologique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sz="2000" b="1" i="0" u="none" strike="noStrike" cap="none" dirty="0">
              <a:solidFill>
                <a:srgbClr val="3F3F3F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  <p:pic>
        <p:nvPicPr>
          <p:cNvPr id="160" name="Google Shape;16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15219" y="1406011"/>
            <a:ext cx="2557921" cy="35710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910DE58-363F-242E-BDA7-40A56192175F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1987 – Rapport Brundtland « Notre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avenir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à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tous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 »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66" name="Google Shape;166;p32"/>
          <p:cNvSpPr txBox="1"/>
          <p:nvPr/>
        </p:nvSpPr>
        <p:spPr>
          <a:xfrm>
            <a:off x="594360" y="2352754"/>
            <a:ext cx="680733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b="1" dirty="0">
                <a:latin typeface="Aptos" panose="020B0004020202020204" pitchFamily="34" charset="0"/>
              </a:rPr>
              <a:t>1983 – </a:t>
            </a:r>
            <a:r>
              <a:rPr lang="de-DE" sz="2000" dirty="0">
                <a:latin typeface="Aptos" panose="020B0004020202020204" pitchFamily="34" charset="0"/>
              </a:rPr>
              <a:t>Création de la </a:t>
            </a:r>
            <a:r>
              <a:rPr lang="de-DE" sz="2000" b="1" dirty="0" err="1">
                <a:latin typeface="Aptos" panose="020B0004020202020204" pitchFamily="34" charset="0"/>
              </a:rPr>
              <a:t>Commission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mondiale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pour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l’environnement</a:t>
            </a:r>
            <a:r>
              <a:rPr lang="de-DE" sz="2000" b="1" dirty="0">
                <a:latin typeface="Aptos" panose="020B0004020202020204" pitchFamily="34" charset="0"/>
              </a:rPr>
              <a:t> et le </a:t>
            </a:r>
            <a:r>
              <a:rPr lang="de-DE" sz="2000" b="1" dirty="0" err="1">
                <a:latin typeface="Aptos" panose="020B0004020202020204" pitchFamily="34" charset="0"/>
              </a:rPr>
              <a:t>développement</a:t>
            </a:r>
            <a:r>
              <a:rPr lang="de-DE" sz="2000" b="1" dirty="0">
                <a:latin typeface="Aptos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>
                <a:latin typeface="Aptos" panose="020B0004020202020204" pitchFamily="34" charset="0"/>
              </a:rPr>
              <a:t>1987</a:t>
            </a:r>
            <a:r>
              <a:rPr lang="de-DE" sz="2000" dirty="0">
                <a:latin typeface="Aptos" panose="020B0004020202020204" pitchFamily="34" charset="0"/>
              </a:rPr>
              <a:t> – </a:t>
            </a:r>
            <a:r>
              <a:rPr lang="de-DE" sz="2000" dirty="0" err="1">
                <a:latin typeface="Aptos" panose="020B0004020202020204" pitchFamily="34" charset="0"/>
              </a:rPr>
              <a:t>Publication</a:t>
            </a:r>
            <a:r>
              <a:rPr lang="de-DE" sz="2000" dirty="0">
                <a:latin typeface="Aptos" panose="020B0004020202020204" pitchFamily="34" charset="0"/>
              </a:rPr>
              <a:t> du </a:t>
            </a:r>
            <a:r>
              <a:rPr lang="de-DE" sz="2000" dirty="0" err="1">
                <a:latin typeface="Aptos" panose="020B0004020202020204" pitchFamily="34" charset="0"/>
              </a:rPr>
              <a:t>rapport</a:t>
            </a:r>
            <a:r>
              <a:rPr lang="de-DE" sz="2000" dirty="0">
                <a:latin typeface="Aptos" panose="020B0004020202020204" pitchFamily="34" charset="0"/>
              </a:rPr>
              <a:t> de la CEDI « Notre </a:t>
            </a:r>
            <a:r>
              <a:rPr lang="de-DE" sz="2000" dirty="0" err="1">
                <a:latin typeface="Aptos" panose="020B0004020202020204" pitchFamily="34" charset="0"/>
              </a:rPr>
              <a:t>avenir</a:t>
            </a:r>
            <a:r>
              <a:rPr lang="de-DE" sz="2000" dirty="0">
                <a:latin typeface="Aptos" panose="020B0004020202020204" pitchFamily="34" charset="0"/>
              </a:rPr>
              <a:t> à </a:t>
            </a:r>
            <a:r>
              <a:rPr lang="de-DE" sz="2000" dirty="0" err="1">
                <a:latin typeface="Aptos" panose="020B0004020202020204" pitchFamily="34" charset="0"/>
              </a:rPr>
              <a:t>tous</a:t>
            </a:r>
            <a:r>
              <a:rPr lang="de-DE" sz="2000" dirty="0">
                <a:latin typeface="Aptos" panose="020B0004020202020204" pitchFamily="34" charset="0"/>
              </a:rPr>
              <a:t> ». Le </a:t>
            </a:r>
            <a:r>
              <a:rPr lang="de-DE" sz="2000" dirty="0" err="1">
                <a:latin typeface="Aptos" panose="020B0004020202020204" pitchFamily="34" charset="0"/>
              </a:rPr>
              <a:t>document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est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connu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sous</a:t>
            </a:r>
            <a:r>
              <a:rPr lang="de-DE" sz="2000" dirty="0">
                <a:latin typeface="Aptos" panose="020B0004020202020204" pitchFamily="34" charset="0"/>
              </a:rPr>
              <a:t> le </a:t>
            </a:r>
            <a:r>
              <a:rPr lang="de-DE" sz="2000" dirty="0" err="1">
                <a:latin typeface="Aptos" panose="020B0004020202020204" pitchFamily="34" charset="0"/>
              </a:rPr>
              <a:t>nom</a:t>
            </a:r>
            <a:r>
              <a:rPr lang="de-DE" sz="2000" dirty="0">
                <a:latin typeface="Aptos" panose="020B0004020202020204" pitchFamily="34" charset="0"/>
              </a:rPr>
              <a:t> de </a:t>
            </a:r>
            <a:r>
              <a:rPr lang="de-DE" sz="2000" b="1" dirty="0" err="1">
                <a:latin typeface="Aptos" panose="020B0004020202020204" pitchFamily="34" charset="0"/>
              </a:rPr>
              <a:t>rapport</a:t>
            </a:r>
            <a:r>
              <a:rPr lang="de-DE" sz="2000" b="1" dirty="0">
                <a:latin typeface="Aptos" panose="020B0004020202020204" pitchFamily="34" charset="0"/>
              </a:rPr>
              <a:t> Brundtland, </a:t>
            </a:r>
            <a:r>
              <a:rPr lang="de-DE" sz="2000" dirty="0" err="1">
                <a:latin typeface="Aptos" panose="020B0004020202020204" pitchFamily="34" charset="0"/>
              </a:rPr>
              <a:t>selon</a:t>
            </a:r>
            <a:r>
              <a:rPr lang="de-DE" sz="2000" dirty="0">
                <a:latin typeface="Aptos" panose="020B0004020202020204" pitchFamily="34" charset="0"/>
              </a:rPr>
              <a:t> la </a:t>
            </a:r>
            <a:r>
              <a:rPr lang="de-DE" sz="2000" dirty="0" err="1">
                <a:latin typeface="Aptos" panose="020B0004020202020204" pitchFamily="34" charset="0"/>
              </a:rPr>
              <a:t>présidente</a:t>
            </a:r>
            <a:r>
              <a:rPr lang="de-DE" sz="2000" dirty="0">
                <a:latin typeface="Aptos" panose="020B0004020202020204" pitchFamily="34" charset="0"/>
              </a:rPr>
              <a:t> de la </a:t>
            </a:r>
            <a:r>
              <a:rPr lang="de-DE" sz="2000" dirty="0" err="1">
                <a:latin typeface="Aptos" panose="020B0004020202020204" pitchFamily="34" charset="0"/>
              </a:rPr>
              <a:t>commission</a:t>
            </a:r>
            <a:r>
              <a:rPr lang="de-DE" sz="2000" dirty="0">
                <a:latin typeface="Aptos" panose="020B0004020202020204" pitchFamily="34" charset="0"/>
              </a:rPr>
              <a:t> Gro Harlem Brundtland.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32"/>
          <p:cNvSpPr txBox="1"/>
          <p:nvPr/>
        </p:nvSpPr>
        <p:spPr>
          <a:xfrm>
            <a:off x="2256470" y="4818552"/>
            <a:ext cx="6610611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Le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terme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« 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développement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durable »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est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officiellement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formalisé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et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défini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comme le 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« 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processus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qui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permet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de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répondre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aux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besoins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de la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génération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actuelle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sans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compromettre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la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capacité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générations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futures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à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satisfaire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leurs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propres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besoins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 ».</a:t>
            </a:r>
            <a:endParaRPr sz="200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pic>
        <p:nvPicPr>
          <p:cNvPr id="169" name="Google Shape;16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47525" y="1836280"/>
            <a:ext cx="2219635" cy="3267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Google Shape;158;p31">
            <a:extLst>
              <a:ext uri="{FF2B5EF4-FFF2-40B4-BE49-F238E27FC236}">
                <a16:creationId xmlns:a16="http://schemas.microsoft.com/office/drawing/2014/main" id="{34AF37B3-7E9E-6823-19EB-FD6B5F3E58DA}"/>
              </a:ext>
            </a:extLst>
          </p:cNvPr>
          <p:cNvSpPr/>
          <p:nvPr/>
        </p:nvSpPr>
        <p:spPr>
          <a:xfrm rot="-5400000">
            <a:off x="1290183" y="5197782"/>
            <a:ext cx="538619" cy="7640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5B1BE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E450202-0AFF-EFC6-398E-1FD00F246E93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3 PILIERS PRINCIPAUX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grpSp>
        <p:nvGrpSpPr>
          <p:cNvPr id="191" name="Google Shape;191;p33"/>
          <p:cNvGrpSpPr/>
          <p:nvPr/>
        </p:nvGrpSpPr>
        <p:grpSpPr>
          <a:xfrm>
            <a:off x="4744995" y="1894992"/>
            <a:ext cx="5647131" cy="5214416"/>
            <a:chOff x="1036166" y="78307"/>
            <a:chExt cx="6343389" cy="5984404"/>
          </a:xfrm>
          <a:solidFill>
            <a:srgbClr val="A6C62A"/>
          </a:solidFill>
        </p:grpSpPr>
        <p:sp>
          <p:nvSpPr>
            <p:cNvPr id="192" name="Google Shape;192;p33"/>
            <p:cNvSpPr/>
            <p:nvPr/>
          </p:nvSpPr>
          <p:spPr>
            <a:xfrm>
              <a:off x="3804875" y="2637466"/>
              <a:ext cx="3031318" cy="29802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283" y="19133"/>
                  </a:moveTo>
                  <a:lnTo>
                    <a:pt x="94379" y="11203"/>
                  </a:lnTo>
                  <a:lnTo>
                    <a:pt x="101908" y="17494"/>
                  </a:lnTo>
                  <a:lnTo>
                    <a:pt x="96026" y="28109"/>
                  </a:lnTo>
                  <a:lnTo>
                    <a:pt x="96026" y="28109"/>
                  </a:lnTo>
                  <a:cubicBezTo>
                    <a:pt x="100376" y="32983"/>
                    <a:pt x="103684" y="38688"/>
                    <a:pt x="105747" y="44877"/>
                  </a:cubicBezTo>
                  <a:lnTo>
                    <a:pt x="117727" y="44832"/>
                  </a:lnTo>
                  <a:lnTo>
                    <a:pt x="119425" y="54421"/>
                  </a:lnTo>
                  <a:lnTo>
                    <a:pt x="108182" y="58630"/>
                  </a:lnTo>
                  <a:lnTo>
                    <a:pt x="108182" y="58630"/>
                  </a:lnTo>
                  <a:cubicBezTo>
                    <a:pt x="108369" y="65148"/>
                    <a:pt x="107221" y="71636"/>
                    <a:pt x="104806" y="77697"/>
                  </a:cubicBezTo>
                  <a:lnTo>
                    <a:pt x="113912" y="85615"/>
                  </a:lnTo>
                  <a:lnTo>
                    <a:pt x="109013" y="94065"/>
                  </a:lnTo>
                  <a:lnTo>
                    <a:pt x="97794" y="89792"/>
                  </a:lnTo>
                  <a:lnTo>
                    <a:pt x="97794" y="89792"/>
                  </a:lnTo>
                  <a:cubicBezTo>
                    <a:pt x="93730" y="94905"/>
                    <a:pt x="88662" y="99139"/>
                    <a:pt x="82900" y="102237"/>
                  </a:cubicBezTo>
                  <a:lnTo>
                    <a:pt x="84901" y="114251"/>
                  </a:lnTo>
                  <a:lnTo>
                    <a:pt x="75641" y="117607"/>
                  </a:lnTo>
                  <a:lnTo>
                    <a:pt x="69721" y="107014"/>
                  </a:lnTo>
                  <a:lnTo>
                    <a:pt x="69721" y="107014"/>
                  </a:lnTo>
                  <a:cubicBezTo>
                    <a:pt x="63308" y="108329"/>
                    <a:pt x="56692" y="108329"/>
                    <a:pt x="50279" y="107014"/>
                  </a:cubicBezTo>
                  <a:lnTo>
                    <a:pt x="44359" y="117607"/>
                  </a:lnTo>
                  <a:lnTo>
                    <a:pt x="35099" y="114251"/>
                  </a:lnTo>
                  <a:lnTo>
                    <a:pt x="37100" y="102237"/>
                  </a:lnTo>
                  <a:cubicBezTo>
                    <a:pt x="31338" y="99139"/>
                    <a:pt x="26270" y="94905"/>
                    <a:pt x="22206" y="89792"/>
                  </a:cubicBezTo>
                  <a:lnTo>
                    <a:pt x="10987" y="94065"/>
                  </a:lnTo>
                  <a:lnTo>
                    <a:pt x="6088" y="85615"/>
                  </a:lnTo>
                  <a:lnTo>
                    <a:pt x="15194" y="77697"/>
                  </a:lnTo>
                  <a:cubicBezTo>
                    <a:pt x="12779" y="71636"/>
                    <a:pt x="11631" y="65148"/>
                    <a:pt x="11818" y="58630"/>
                  </a:cubicBezTo>
                  <a:lnTo>
                    <a:pt x="575" y="54421"/>
                  </a:lnTo>
                  <a:lnTo>
                    <a:pt x="2273" y="44832"/>
                  </a:lnTo>
                  <a:lnTo>
                    <a:pt x="14253" y="44877"/>
                  </a:lnTo>
                  <a:lnTo>
                    <a:pt x="14253" y="44877"/>
                  </a:lnTo>
                  <a:cubicBezTo>
                    <a:pt x="16316" y="38688"/>
                    <a:pt x="19624" y="32983"/>
                    <a:pt x="23974" y="28109"/>
                  </a:cubicBezTo>
                  <a:lnTo>
                    <a:pt x="18092" y="17494"/>
                  </a:lnTo>
                  <a:lnTo>
                    <a:pt x="25621" y="11203"/>
                  </a:lnTo>
                  <a:lnTo>
                    <a:pt x="34717" y="19133"/>
                  </a:lnTo>
                  <a:lnTo>
                    <a:pt x="34717" y="19133"/>
                  </a:lnTo>
                  <a:cubicBezTo>
                    <a:pt x="40293" y="15712"/>
                    <a:pt x="46509" y="13459"/>
                    <a:pt x="52988" y="12511"/>
                  </a:cubicBezTo>
                  <a:lnTo>
                    <a:pt x="55068" y="511"/>
                  </a:lnTo>
                  <a:lnTo>
                    <a:pt x="64932" y="511"/>
                  </a:lnTo>
                  <a:lnTo>
                    <a:pt x="67012" y="12511"/>
                  </a:lnTo>
                  <a:cubicBezTo>
                    <a:pt x="73491" y="13459"/>
                    <a:pt x="79707" y="15712"/>
                    <a:pt x="85283" y="19133"/>
                  </a:cubicBezTo>
                  <a:close/>
                </a:path>
              </a:pathLst>
            </a:cu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3"/>
            <p:cNvSpPr txBox="1"/>
            <p:nvPr/>
          </p:nvSpPr>
          <p:spPr>
            <a:xfrm>
              <a:off x="4414835" y="3388136"/>
              <a:ext cx="1820090" cy="1531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000"/>
              </a:pPr>
              <a:r>
                <a:rPr lang="de-DE" sz="18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Environement</a:t>
              </a:r>
              <a:endParaRPr sz="1800" b="1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1462523" y="1581955"/>
              <a:ext cx="3217951" cy="30808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333" y="30393"/>
                  </a:moveTo>
                  <a:lnTo>
                    <a:pt x="107139" y="24580"/>
                  </a:lnTo>
                  <a:lnTo>
                    <a:pt x="113841" y="35980"/>
                  </a:lnTo>
                  <a:lnTo>
                    <a:pt x="101275" y="49005"/>
                  </a:lnTo>
                  <a:cubicBezTo>
                    <a:pt x="103264" y="56205"/>
                    <a:pt x="103264" y="63795"/>
                    <a:pt x="101275" y="70995"/>
                  </a:cubicBezTo>
                  <a:lnTo>
                    <a:pt x="113841" y="84020"/>
                  </a:lnTo>
                  <a:lnTo>
                    <a:pt x="107139" y="95420"/>
                  </a:lnTo>
                  <a:lnTo>
                    <a:pt x="90333" y="89607"/>
                  </a:lnTo>
                  <a:lnTo>
                    <a:pt x="90333" y="89607"/>
                  </a:lnTo>
                  <a:cubicBezTo>
                    <a:pt x="84979" y="94898"/>
                    <a:pt x="78285" y="98693"/>
                    <a:pt x="70942" y="100602"/>
                  </a:cubicBezTo>
                  <a:lnTo>
                    <a:pt x="66891" y="118602"/>
                  </a:lnTo>
                  <a:lnTo>
                    <a:pt x="53109" y="118602"/>
                  </a:lnTo>
                  <a:lnTo>
                    <a:pt x="49058" y="100602"/>
                  </a:lnTo>
                  <a:cubicBezTo>
                    <a:pt x="41715" y="98693"/>
                    <a:pt x="35021" y="94898"/>
                    <a:pt x="29667" y="89607"/>
                  </a:cubicBezTo>
                  <a:lnTo>
                    <a:pt x="12861" y="95420"/>
                  </a:lnTo>
                  <a:lnTo>
                    <a:pt x="6159" y="84020"/>
                  </a:lnTo>
                  <a:lnTo>
                    <a:pt x="18725" y="70995"/>
                  </a:lnTo>
                  <a:lnTo>
                    <a:pt x="18725" y="70995"/>
                  </a:lnTo>
                  <a:cubicBezTo>
                    <a:pt x="16736" y="63795"/>
                    <a:pt x="16736" y="56205"/>
                    <a:pt x="18725" y="49005"/>
                  </a:cubicBezTo>
                  <a:lnTo>
                    <a:pt x="6159" y="35980"/>
                  </a:lnTo>
                  <a:lnTo>
                    <a:pt x="12861" y="24580"/>
                  </a:lnTo>
                  <a:lnTo>
                    <a:pt x="29667" y="30393"/>
                  </a:lnTo>
                  <a:lnTo>
                    <a:pt x="29667" y="30393"/>
                  </a:lnTo>
                  <a:cubicBezTo>
                    <a:pt x="35021" y="25102"/>
                    <a:pt x="41715" y="21307"/>
                    <a:pt x="49058" y="19398"/>
                  </a:cubicBezTo>
                  <a:lnTo>
                    <a:pt x="53109" y="1398"/>
                  </a:lnTo>
                  <a:lnTo>
                    <a:pt x="66891" y="1398"/>
                  </a:lnTo>
                  <a:lnTo>
                    <a:pt x="70942" y="19398"/>
                  </a:lnTo>
                  <a:lnTo>
                    <a:pt x="70942" y="19398"/>
                  </a:lnTo>
                  <a:cubicBezTo>
                    <a:pt x="78285" y="21307"/>
                    <a:pt x="84979" y="25102"/>
                    <a:pt x="90333" y="30393"/>
                  </a:cubicBezTo>
                  <a:close/>
                </a:path>
              </a:pathLst>
            </a:cu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3"/>
            <p:cNvSpPr txBox="1"/>
            <p:nvPr/>
          </p:nvSpPr>
          <p:spPr>
            <a:xfrm>
              <a:off x="2186708" y="2408485"/>
              <a:ext cx="1626859" cy="152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000"/>
              </a:pP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Social</a:t>
              </a:r>
              <a:endParaRPr sz="2000"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 rot="-900000">
              <a:off x="2954375" y="78307"/>
              <a:ext cx="3061281" cy="29785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135" y="30393"/>
                  </a:moveTo>
                  <a:lnTo>
                    <a:pt x="107269" y="24757"/>
                  </a:lnTo>
                  <a:lnTo>
                    <a:pt x="113902" y="36113"/>
                  </a:lnTo>
                  <a:lnTo>
                    <a:pt x="101005" y="49005"/>
                  </a:lnTo>
                  <a:lnTo>
                    <a:pt x="101005" y="49005"/>
                  </a:lnTo>
                  <a:cubicBezTo>
                    <a:pt x="102980" y="56205"/>
                    <a:pt x="102980" y="63795"/>
                    <a:pt x="101005" y="70995"/>
                  </a:cubicBezTo>
                  <a:lnTo>
                    <a:pt x="113902" y="83887"/>
                  </a:lnTo>
                  <a:lnTo>
                    <a:pt x="107269" y="95243"/>
                  </a:lnTo>
                  <a:lnTo>
                    <a:pt x="90135" y="89607"/>
                  </a:lnTo>
                  <a:lnTo>
                    <a:pt x="90135" y="89607"/>
                  </a:lnTo>
                  <a:cubicBezTo>
                    <a:pt x="84815" y="94898"/>
                    <a:pt x="78165" y="98693"/>
                    <a:pt x="70870" y="100602"/>
                  </a:cubicBezTo>
                  <a:lnTo>
                    <a:pt x="66753" y="118602"/>
                  </a:lnTo>
                  <a:lnTo>
                    <a:pt x="53247" y="118602"/>
                  </a:lnTo>
                  <a:lnTo>
                    <a:pt x="49130" y="100602"/>
                  </a:lnTo>
                  <a:lnTo>
                    <a:pt x="49130" y="100602"/>
                  </a:lnTo>
                  <a:cubicBezTo>
                    <a:pt x="41835" y="98693"/>
                    <a:pt x="35185" y="94898"/>
                    <a:pt x="29865" y="89607"/>
                  </a:cubicBezTo>
                  <a:lnTo>
                    <a:pt x="12731" y="95243"/>
                  </a:lnTo>
                  <a:lnTo>
                    <a:pt x="6098" y="83887"/>
                  </a:lnTo>
                  <a:lnTo>
                    <a:pt x="18995" y="70995"/>
                  </a:lnTo>
                  <a:cubicBezTo>
                    <a:pt x="17020" y="63795"/>
                    <a:pt x="17020" y="56205"/>
                    <a:pt x="18995" y="49005"/>
                  </a:cubicBezTo>
                  <a:lnTo>
                    <a:pt x="6098" y="36113"/>
                  </a:lnTo>
                  <a:lnTo>
                    <a:pt x="12731" y="24757"/>
                  </a:lnTo>
                  <a:lnTo>
                    <a:pt x="29865" y="30393"/>
                  </a:lnTo>
                  <a:lnTo>
                    <a:pt x="29865" y="30393"/>
                  </a:lnTo>
                  <a:cubicBezTo>
                    <a:pt x="35185" y="25102"/>
                    <a:pt x="41835" y="21307"/>
                    <a:pt x="49130" y="19398"/>
                  </a:cubicBezTo>
                  <a:lnTo>
                    <a:pt x="53247" y="1398"/>
                  </a:lnTo>
                  <a:lnTo>
                    <a:pt x="66753" y="1398"/>
                  </a:lnTo>
                  <a:lnTo>
                    <a:pt x="70870" y="19398"/>
                  </a:lnTo>
                  <a:lnTo>
                    <a:pt x="70870" y="19398"/>
                  </a:lnTo>
                  <a:cubicBezTo>
                    <a:pt x="78165" y="21307"/>
                    <a:pt x="84815" y="25102"/>
                    <a:pt x="90135" y="30393"/>
                  </a:cubicBezTo>
                  <a:close/>
                </a:path>
              </a:pathLst>
            </a:cu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3"/>
            <p:cNvSpPr txBox="1"/>
            <p:nvPr/>
          </p:nvSpPr>
          <p:spPr>
            <a:xfrm>
              <a:off x="3630709" y="741055"/>
              <a:ext cx="1708610" cy="168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000"/>
              </a:pP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Économie</a:t>
              </a:r>
              <a:endParaRPr sz="2000" b="1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3564814" y="2247970"/>
              <a:ext cx="3814741" cy="38147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3670" y="4107"/>
                  </a:moveTo>
                  <a:lnTo>
                    <a:pt x="53670" y="4107"/>
                  </a:lnTo>
                  <a:cubicBezTo>
                    <a:pt x="76994" y="1466"/>
                    <a:pt x="99507" y="13586"/>
                    <a:pt x="110144" y="34511"/>
                  </a:cubicBezTo>
                  <a:cubicBezTo>
                    <a:pt x="120780" y="55436"/>
                    <a:pt x="117304" y="80767"/>
                    <a:pt x="101424" y="98054"/>
                  </a:cubicBezTo>
                  <a:lnTo>
                    <a:pt x="103960" y="100802"/>
                  </a:lnTo>
                  <a:lnTo>
                    <a:pt x="96235" y="99275"/>
                  </a:lnTo>
                  <a:lnTo>
                    <a:pt x="95060" y="91155"/>
                  </a:lnTo>
                  <a:lnTo>
                    <a:pt x="97595" y="93903"/>
                  </a:lnTo>
                  <a:cubicBezTo>
                    <a:pt x="111686" y="78278"/>
                    <a:pt x="114643" y="55565"/>
                    <a:pt x="105023" y="36853"/>
                  </a:cubicBezTo>
                  <a:cubicBezTo>
                    <a:pt x="95402" y="18140"/>
                    <a:pt x="75210" y="7329"/>
                    <a:pt x="54303" y="96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36166" y="1441079"/>
              <a:ext cx="2771648" cy="277164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 rot="7066418">
              <a:off x="3548119" y="1045167"/>
              <a:ext cx="3647933" cy="294739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186" y="65877"/>
                  </a:moveTo>
                  <a:lnTo>
                    <a:pt x="4186" y="65877"/>
                  </a:lnTo>
                  <a:cubicBezTo>
                    <a:pt x="2239" y="47981"/>
                    <a:pt x="9282" y="30274"/>
                    <a:pt x="23059" y="18429"/>
                  </a:cubicBezTo>
                  <a:lnTo>
                    <a:pt x="20496" y="14848"/>
                  </a:lnTo>
                  <a:lnTo>
                    <a:pt x="29648" y="17591"/>
                  </a:lnTo>
                  <a:lnTo>
                    <a:pt x="29472" y="27389"/>
                  </a:lnTo>
                  <a:lnTo>
                    <a:pt x="26909" y="23808"/>
                  </a:lnTo>
                  <a:lnTo>
                    <a:pt x="26909" y="23808"/>
                  </a:lnTo>
                  <a:cubicBezTo>
                    <a:pt x="14492" y="34149"/>
                    <a:pt x="8166" y="49635"/>
                    <a:pt x="9973" y="652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p33"/>
          <p:cNvSpPr txBox="1"/>
          <p:nvPr/>
        </p:nvSpPr>
        <p:spPr>
          <a:xfrm>
            <a:off x="764088" y="3122289"/>
            <a:ext cx="3394378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000" dirty="0">
                <a:latin typeface="Aptos" panose="020B0004020202020204" pitchFamily="34" charset="0"/>
              </a:rPr>
              <a:t>Le </a:t>
            </a:r>
            <a:r>
              <a:rPr lang="de-DE" sz="2000" b="1" dirty="0" err="1">
                <a:latin typeface="Aptos" panose="020B0004020202020204" pitchFamily="34" charset="0"/>
              </a:rPr>
              <a:t>rapport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b="1" dirty="0">
                <a:latin typeface="Aptos" panose="020B0004020202020204" pitchFamily="34" charset="0"/>
              </a:rPr>
              <a:t>Brundtland </a:t>
            </a:r>
            <a:r>
              <a:rPr lang="de-DE" sz="2000" dirty="0" err="1">
                <a:latin typeface="Aptos" panose="020B0004020202020204" pitchFamily="34" charset="0"/>
              </a:rPr>
              <a:t>cite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les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trois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piliers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sur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lesquels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repose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processus</a:t>
            </a:r>
            <a:r>
              <a:rPr lang="de-DE" sz="2000" dirty="0">
                <a:latin typeface="Aptos" panose="020B0004020202020204" pitchFamily="34" charset="0"/>
              </a:rPr>
              <a:t> : </a:t>
            </a:r>
            <a:r>
              <a:rPr lang="de-DE" sz="2000" b="1" dirty="0" err="1">
                <a:latin typeface="Aptos" panose="020B0004020202020204" pitchFamily="34" charset="0"/>
              </a:rPr>
              <a:t>l’environnement</a:t>
            </a:r>
            <a:r>
              <a:rPr lang="de-DE" sz="2000" b="1" dirty="0">
                <a:latin typeface="Aptos" panose="020B0004020202020204" pitchFamily="34" charset="0"/>
              </a:rPr>
              <a:t>, </a:t>
            </a:r>
            <a:r>
              <a:rPr lang="de-DE" sz="2000" b="1" dirty="0" err="1">
                <a:latin typeface="Aptos" panose="020B0004020202020204" pitchFamily="34" charset="0"/>
              </a:rPr>
              <a:t>l’économie</a:t>
            </a:r>
            <a:r>
              <a:rPr lang="de-DE" sz="2000" b="1" dirty="0">
                <a:latin typeface="Aptos" panose="020B0004020202020204" pitchFamily="34" charset="0"/>
              </a:rPr>
              <a:t> et le social</a:t>
            </a:r>
            <a:r>
              <a:rPr lang="de-DE" sz="2000" dirty="0">
                <a:latin typeface="Aptos" panose="020B0004020202020204" pitchFamily="34" charset="0"/>
              </a:rPr>
              <a:t>.</a:t>
            </a:r>
            <a:endParaRPr sz="2000" b="1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4963</Words>
  <Application>Microsoft Macintosh PowerPoint</Application>
  <PresentationFormat>Breitbild</PresentationFormat>
  <Paragraphs>341</Paragraphs>
  <Slides>54</Slides>
  <Notes>54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61" baseType="lpstr">
      <vt:lpstr>Arial</vt:lpstr>
      <vt:lpstr>Aptos</vt:lpstr>
      <vt:lpstr>Calibri</vt:lpstr>
      <vt:lpstr>Play</vt:lpstr>
      <vt:lpstr>Aptos Serif</vt:lpstr>
      <vt:lpstr>Wingdings</vt:lpstr>
      <vt:lpstr>Benutzerdefiniert</vt:lpstr>
      <vt:lpstr>PowerPoint-Präsentation</vt:lpstr>
      <vt:lpstr>Agenda – 1ère partie : Principes de l‘approvisionnement durable</vt:lpstr>
      <vt:lpstr>Introduction à  la durabilité</vt:lpstr>
      <vt:lpstr> </vt:lpstr>
      <vt:lpstr>Quelques dates historiques importantes </vt:lpstr>
      <vt:lpstr>1972 – Conférence der Nations Unies sur l‘environnement humain</vt:lpstr>
      <vt:lpstr>1972 – Rapport  « Les limites à la croissance » (Club de Rome)</vt:lpstr>
      <vt:lpstr>1987 – Rapport Brundtland « Notre avenir à tous »</vt:lpstr>
      <vt:lpstr>3 PILIERS PRINCIPAUX</vt:lpstr>
      <vt:lpstr>UN AUTRE PILIER</vt:lpstr>
      <vt:lpstr>Introduction  au changement climatique</vt:lpstr>
      <vt:lpstr>Qu‘est-ce que le changement climatique ?</vt:lpstr>
      <vt:lpstr>Causes et conséquences</vt:lpstr>
      <vt:lpstr>Causes et conséquences</vt:lpstr>
      <vt:lpstr>Agenda 2030 pour le développement durable</vt:lpstr>
      <vt:lpstr>Histoire</vt:lpstr>
      <vt:lpstr>PowerPoint-Präsentation</vt:lpstr>
      <vt:lpstr>2015 </vt:lpstr>
      <vt:lpstr>Objectifs (inter)nationaux de développement durable : ODD</vt:lpstr>
      <vt:lpstr>17 ODD et 169 objectifs</vt:lpstr>
      <vt:lpstr>Quels sont les ODD ?</vt:lpstr>
      <vt:lpstr>Quelles sont les caractéristiques des ODD ?</vt:lpstr>
      <vt:lpstr>Les autorités locales :  acteurs clés des ODD</vt:lpstr>
      <vt:lpstr>Les marchés publics durables : un outil stratégique pour les ODD</vt:lpstr>
      <vt:lpstr>Introduction à l‘approvisionnement durable</vt:lpstr>
      <vt:lpstr>Agenda – 2ème partie : Introduction à l‘approvisionnement durable</vt:lpstr>
      <vt:lpstr>Comparaison des modèles de développement</vt:lpstr>
      <vt:lpstr>Économie Linéaire vs. économie circulaire</vt:lpstr>
      <vt:lpstr>PowerPoint-Präsentation</vt:lpstr>
      <vt:lpstr>Économie du Donut</vt:lpstr>
      <vt:lpstr>Définition des marchés publics écologiques (GPP)</vt:lpstr>
      <vt:lpstr>Green Public Procurement</vt:lpstr>
      <vt:lpstr>Cinq aspects du GPP</vt:lpstr>
      <vt:lpstr>Qu‘est-ce que le’achat public durable  (SPP – Sustainable Public Procurement)</vt:lpstr>
      <vt:lpstr>Principes de l‘achat public durable (SPP)</vt:lpstr>
      <vt:lpstr>Achats publics durables vs écologiques</vt:lpstr>
      <vt:lpstr>PowerPoint-Präsentation</vt:lpstr>
      <vt:lpstr>L’instrument des marchés publics public et le GPP</vt:lpstr>
      <vt:lpstr>L’instrument des marchés  publics et le GPP</vt:lpstr>
      <vt:lpstr>Le GPP dans la politique  européenne</vt:lpstr>
      <vt:lpstr>9 DOCUMENTS CLÉS</vt:lpstr>
      <vt:lpstr>Buying green!</vt:lpstr>
      <vt:lpstr>Approvisionnement social </vt:lpstr>
      <vt:lpstr>Pacte vert européen</vt:lpstr>
      <vt:lpstr>Outils européens pour la diffusion de l’achat public écologique (GPP)</vt:lpstr>
      <vt:lpstr>Outils européens pour la diffusion  GPP</vt:lpstr>
      <vt:lpstr>Critères GPP de l‘UE</vt:lpstr>
      <vt:lpstr>Critères GPP de l‘UE : 20 groupes de produits et services</vt:lpstr>
      <vt:lpstr>Critères GPP de l‘UE : 20 groupes de produits et services</vt:lpstr>
      <vt:lpstr>Critères GPP de l‘UE : 20 groupes de produits et services</vt:lpstr>
      <vt:lpstr>Avantages de l‘approvisionnement public durable</vt:lpstr>
      <vt:lpstr>Avantages du SPP</vt:lpstr>
      <vt:lpstr>Merci beaucoup pour votre attention !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nicole</dc:creator>
  <cp:lastModifiedBy>Katharina Gasteiger</cp:lastModifiedBy>
  <cp:revision>27</cp:revision>
  <dcterms:created xsi:type="dcterms:W3CDTF">2024-09-16T10:50:40Z</dcterms:created>
  <dcterms:modified xsi:type="dcterms:W3CDTF">2026-04-29T19:43:50Z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0x010100255B8ECBF0E41D4F84283CBD4EE3A7A4</vt:lpwstr>
  </property>
  <property fmtid="{D5CDD505-2E9C-101B-9397-08002B2CF9AE}" pid="3" name="MediaServiceImageTags">
    <vt:lpwstr/>
  </property>
</Properties>
</file>