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7" r:id="rId13"/>
    <p:sldId id="268" r:id="rId14"/>
    <p:sldId id="269" r:id="rId15"/>
    <p:sldId id="270" r:id="rId16"/>
    <p:sldId id="271" r:id="rId17"/>
    <p:sldId id="280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Aptos Serif" panose="02020604070405020304" pitchFamily="18" charset="0"/>
      <p:regular r:id="rId25"/>
      <p:bold r:id="rId26"/>
      <p:italic r:id="rId27"/>
      <p:boldItalic r:id="rId28"/>
    </p:embeddedFont>
    <p:embeddedFont>
      <p:font typeface="Play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1geyzeTplRQoc86JuT0w//TlZ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65B1B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84"/>
  </p:normalViewPr>
  <p:slideViewPr>
    <p:cSldViewPr snapToGrid="0">
      <p:cViewPr varScale="1">
        <p:scale>
          <a:sx n="92" d="100"/>
          <a:sy n="92" d="100"/>
        </p:scale>
        <p:origin x="111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C173FF00-608E-A928-77C2-0AE888542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:notes">
            <a:extLst>
              <a:ext uri="{FF2B5EF4-FFF2-40B4-BE49-F238E27FC236}">
                <a16:creationId xmlns:a16="http://schemas.microsoft.com/office/drawing/2014/main" id="{0046000C-FC19-FE45-4EDC-760BB1F682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Siehe proCURE Handbuch S. 35-37</a:t>
            </a:r>
            <a:endParaRPr/>
          </a:p>
        </p:txBody>
      </p:sp>
      <p:sp>
        <p:nvSpPr>
          <p:cNvPr id="129" name="Google Shape;129;p31:notes">
            <a:extLst>
              <a:ext uri="{FF2B5EF4-FFF2-40B4-BE49-F238E27FC236}">
                <a16:creationId xmlns:a16="http://schemas.microsoft.com/office/drawing/2014/main" id="{F3F2C316-81A5-828A-B351-9B1DC066E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308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0" name="Google Shape;18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Bildquelle: proCURE Handbuch S. 37</a:t>
            </a:r>
            <a:endParaRPr/>
          </a:p>
        </p:txBody>
      </p:sp>
      <p:sp>
        <p:nvSpPr>
          <p:cNvPr id="212" name="Google Shape;21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FCEAFF8D-F620-1731-554D-0F8BB82F3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:notes">
            <a:extLst>
              <a:ext uri="{FF2B5EF4-FFF2-40B4-BE49-F238E27FC236}">
                <a16:creationId xmlns:a16="http://schemas.microsoft.com/office/drawing/2014/main" id="{EF2FED95-47AD-FE7F-20FE-8E544542CA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Siehe proCURE Handbuch S. 35-37</a:t>
            </a:r>
            <a:endParaRPr/>
          </a:p>
        </p:txBody>
      </p:sp>
      <p:sp>
        <p:nvSpPr>
          <p:cNvPr id="129" name="Google Shape;129;p31:notes">
            <a:extLst>
              <a:ext uri="{FF2B5EF4-FFF2-40B4-BE49-F238E27FC236}">
                <a16:creationId xmlns:a16="http://schemas.microsoft.com/office/drawing/2014/main" id="{5B698AF8-587C-7F4A-F50E-72EAF902CF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9558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Siehe proCURE Handbuch S. 35-37</a:t>
            </a:r>
            <a:endParaRPr/>
          </a:p>
        </p:txBody>
      </p:sp>
      <p:sp>
        <p:nvSpPr>
          <p:cNvPr id="129" name="Google Shape;12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7" name="Google Shape;67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1" name="Google Shape;71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84" name="Google Shape;84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7131" y="4836746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Date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6309900" y="3154762"/>
            <a:ext cx="58821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600"/>
            </a:pP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Suivi</a:t>
            </a:r>
            <a:r>
              <a:rPr lang="de-DE" sz="44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évaluation</a:t>
            </a:r>
            <a:endParaRPr lang="de-DE" sz="4400" b="1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19" name="Google Shape;119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6857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6309900" y="2624268"/>
            <a:ext cx="4891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Train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Trainer: 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5F6492-FEBB-3B1B-71C2-28018DA5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Qu‘est-ce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qu‘un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indicateur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clé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performance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(KPI) 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67" name="Google Shape;167;p36"/>
          <p:cNvSpPr txBox="1">
            <a:spLocks noGrp="1"/>
          </p:cNvSpPr>
          <p:nvPr>
            <p:ph type="body" idx="1"/>
          </p:nvPr>
        </p:nvSpPr>
        <p:spPr>
          <a:xfrm>
            <a:off x="134074" y="2456100"/>
            <a:ext cx="5172446" cy="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lvl="0">
              <a:buSzPct val="100000"/>
            </a:pPr>
            <a:r>
              <a:rPr lang="de-DE" dirty="0">
                <a:latin typeface="Aptos" panose="020B0004020202020204" pitchFamily="34" charset="0"/>
              </a:rPr>
              <a:t>    </a:t>
            </a:r>
            <a:r>
              <a:rPr lang="de-DE" b="1" dirty="0" err="1">
                <a:latin typeface="Aptos" panose="020B0004020202020204" pitchFamily="34" charset="0"/>
              </a:rPr>
              <a:t>Extrait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l’outil</a:t>
            </a:r>
            <a:r>
              <a:rPr lang="de-DE" b="1" dirty="0">
                <a:latin typeface="Aptos" panose="020B0004020202020204" pitchFamily="34" charset="0"/>
              </a:rPr>
              <a:t> « </a:t>
            </a:r>
            <a:r>
              <a:rPr lang="de-DE" b="1" dirty="0" err="1">
                <a:latin typeface="Aptos" panose="020B0004020202020204" pitchFamily="34" charset="0"/>
              </a:rPr>
              <a:t>Modèle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rapport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suivi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sur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l’approvisionnement</a:t>
            </a:r>
            <a:r>
              <a:rPr lang="de-DE" b="1" dirty="0">
                <a:latin typeface="Aptos" panose="020B0004020202020204" pitchFamily="34" charset="0"/>
              </a:rPr>
              <a:t> durable »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168" name="Google Shape;168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pic>
        <p:nvPicPr>
          <p:cNvPr id="5" name="Grafik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3BA33FD6-96C0-D504-84E4-BFE83F27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849" y="1555750"/>
            <a:ext cx="6451639" cy="43353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C8D84038-5DF2-3F50-BE94-02178F09A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>
            <a:extLst>
              <a:ext uri="{FF2B5EF4-FFF2-40B4-BE49-F238E27FC236}">
                <a16:creationId xmlns:a16="http://schemas.microsoft.com/office/drawing/2014/main" id="{7465DCAA-D157-FE5D-FED6-3FF3BC43FB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Suivi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progrès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2" name="Google Shape;132;p31">
            <a:extLst>
              <a:ext uri="{FF2B5EF4-FFF2-40B4-BE49-F238E27FC236}">
                <a16:creationId xmlns:a16="http://schemas.microsoft.com/office/drawing/2014/main" id="{183C7838-A855-15E2-CF12-98F29D7A36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7950" y="2015401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1 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vérification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types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données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collectées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par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commune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</a:p>
          <a:p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2 :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élaboration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d’indicateurs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clés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sur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la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base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données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existantes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 </a:t>
            </a:r>
          </a:p>
          <a:p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3 :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élaboration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d’indicateurs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clés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supplémentaires</a:t>
            </a:r>
            <a:endParaRPr lang="de-DE" sz="2000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4 :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mise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au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point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d’un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système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pour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assurer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une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livraison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régulière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données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 </a:t>
            </a:r>
          </a:p>
          <a:p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5 :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analyse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régulière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données</a:t>
            </a:r>
            <a:endParaRPr lang="de-DE" sz="2000" dirty="0">
              <a:solidFill>
                <a:srgbClr val="65B1BE"/>
              </a:solidFill>
              <a:latin typeface="Aptos" panose="020B0004020202020204" pitchFamily="34" charset="0"/>
            </a:endParaRP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6 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discussion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compte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rendu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résultats</a:t>
            </a:r>
            <a:endParaRPr lang="de-DE" sz="2000" dirty="0">
              <a:solidFill>
                <a:srgbClr val="3F3F3F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33" name="Google Shape;133;p31">
            <a:extLst>
              <a:ext uri="{FF2B5EF4-FFF2-40B4-BE49-F238E27FC236}">
                <a16:creationId xmlns:a16="http://schemas.microsoft.com/office/drawing/2014/main" id="{195801C7-2A47-CA9E-BA98-EA19999772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54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62908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Étape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2 :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élaboration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d’indicateurs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clés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sur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base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données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existantes</a:t>
            </a:r>
            <a:endParaRPr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441720" y="2910284"/>
            <a:ext cx="7034117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r>
              <a:rPr lang="de-DE" sz="1800" dirty="0">
                <a:latin typeface="Aptos" panose="020B0004020202020204" pitchFamily="34" charset="0"/>
              </a:rPr>
              <a:t>Il </a:t>
            </a:r>
            <a:r>
              <a:rPr lang="de-DE" sz="1800" dirty="0" err="1">
                <a:latin typeface="Aptos" panose="020B0004020202020204" pitchFamily="34" charset="0"/>
              </a:rPr>
              <a:t>existe</a:t>
            </a:r>
            <a:r>
              <a:rPr lang="de-DE" sz="1800" dirty="0">
                <a:latin typeface="Aptos" panose="020B0004020202020204" pitchFamily="34" charset="0"/>
              </a:rPr>
              <a:t> au </a:t>
            </a:r>
            <a:r>
              <a:rPr lang="de-DE" sz="1800" dirty="0" err="1">
                <a:latin typeface="Aptos" panose="020B0004020202020204" pitchFamily="34" charset="0"/>
              </a:rPr>
              <a:t>moins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trois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types</a:t>
            </a:r>
            <a:r>
              <a:rPr lang="de-DE" sz="1800" dirty="0">
                <a:latin typeface="Aptos" panose="020B0004020202020204" pitchFamily="34" charset="0"/>
              </a:rPr>
              <a:t> de </a:t>
            </a:r>
            <a:r>
              <a:rPr lang="de-DE" sz="1800" dirty="0" err="1">
                <a:latin typeface="Aptos" panose="020B0004020202020204" pitchFamily="34" charset="0"/>
              </a:rPr>
              <a:t>données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qui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peuvent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être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utilisées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élaborer</a:t>
            </a:r>
            <a:r>
              <a:rPr lang="de-DE" sz="1800" dirty="0">
                <a:latin typeface="Aptos" panose="020B0004020202020204" pitchFamily="34" charset="0"/>
              </a:rPr>
              <a:t> des </a:t>
            </a:r>
            <a:r>
              <a:rPr lang="de-DE" sz="1800" dirty="0" err="1">
                <a:latin typeface="Aptos" panose="020B0004020202020204" pitchFamily="34" charset="0"/>
              </a:rPr>
              <a:t>indicateurs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clés</a:t>
            </a:r>
            <a:r>
              <a:rPr lang="de-DE" sz="1800" dirty="0">
                <a:latin typeface="Aptos" panose="020B0004020202020204" pitchFamily="34" charset="0"/>
              </a:rPr>
              <a:t> :</a:t>
            </a:r>
          </a:p>
          <a:p>
            <a:r>
              <a:rPr lang="de-DE" sz="1800" dirty="0">
                <a:latin typeface="Aptos" panose="020B0004020202020204" pitchFamily="34" charset="0"/>
              </a:rPr>
              <a:t>1. </a:t>
            </a:r>
            <a:r>
              <a:rPr lang="de-DE" sz="1800" dirty="0" err="1">
                <a:latin typeface="Aptos" panose="020B0004020202020204" pitchFamily="34" charset="0"/>
              </a:rPr>
              <a:t>Données</a:t>
            </a:r>
            <a:r>
              <a:rPr lang="de-DE" sz="1800" dirty="0">
                <a:latin typeface="Aptos" panose="020B0004020202020204" pitchFamily="34" charset="0"/>
              </a:rPr>
              <a:t> relatives à </a:t>
            </a:r>
            <a:r>
              <a:rPr lang="de-DE" sz="1800" dirty="0" err="1">
                <a:latin typeface="Aptos" panose="020B0004020202020204" pitchFamily="34" charset="0"/>
              </a:rPr>
              <a:t>l’approvisionnement</a:t>
            </a:r>
            <a:r>
              <a:rPr lang="de-DE" sz="1800" dirty="0">
                <a:latin typeface="Aptos" panose="020B0004020202020204" pitchFamily="34" charset="0"/>
              </a:rPr>
              <a:t> et </a:t>
            </a:r>
            <a:r>
              <a:rPr lang="de-DE" sz="1800" dirty="0" err="1">
                <a:latin typeface="Aptos" panose="020B0004020202020204" pitchFamily="34" charset="0"/>
              </a:rPr>
              <a:t>aux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contrats</a:t>
            </a:r>
            <a:r>
              <a:rPr lang="de-DE" sz="1800" dirty="0">
                <a:latin typeface="Aptos" panose="020B0004020202020204" pitchFamily="34" charset="0"/>
              </a:rPr>
              <a:t> par exemple - le </a:t>
            </a:r>
            <a:r>
              <a:rPr lang="de-DE" sz="1800" dirty="0" err="1">
                <a:latin typeface="Aptos" panose="020B0004020202020204" pitchFamily="34" charset="0"/>
              </a:rPr>
              <a:t>produit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acheté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porte</a:t>
            </a:r>
            <a:r>
              <a:rPr lang="de-DE" sz="1800" dirty="0">
                <a:latin typeface="Aptos" panose="020B0004020202020204" pitchFamily="34" charset="0"/>
              </a:rPr>
              <a:t> t-il </a:t>
            </a:r>
            <a:r>
              <a:rPr lang="de-DE" sz="1800" dirty="0" err="1">
                <a:latin typeface="Aptos" panose="020B0004020202020204" pitchFamily="34" charset="0"/>
              </a:rPr>
              <a:t>un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label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écologique</a:t>
            </a:r>
            <a:r>
              <a:rPr lang="de-DE" sz="1800" dirty="0">
                <a:latin typeface="Aptos" panose="020B0004020202020204" pitchFamily="34" charset="0"/>
              </a:rPr>
              <a:t>?</a:t>
            </a:r>
          </a:p>
          <a:p>
            <a:r>
              <a:rPr lang="de-DE" sz="1800" dirty="0">
                <a:latin typeface="Aptos" panose="020B0004020202020204" pitchFamily="34" charset="0"/>
              </a:rPr>
              <a:t>2. </a:t>
            </a:r>
            <a:r>
              <a:rPr lang="de-DE" sz="1800" dirty="0" err="1">
                <a:latin typeface="Aptos" panose="020B0004020202020204" pitchFamily="34" charset="0"/>
              </a:rPr>
              <a:t>Données</a:t>
            </a:r>
            <a:r>
              <a:rPr lang="de-DE" sz="1800" dirty="0">
                <a:latin typeface="Aptos" panose="020B0004020202020204" pitchFamily="34" charset="0"/>
              </a:rPr>
              <a:t> relatives </a:t>
            </a:r>
            <a:r>
              <a:rPr lang="de-DE" sz="1800" dirty="0" err="1">
                <a:latin typeface="Aptos" panose="020B0004020202020204" pitchFamily="34" charset="0"/>
              </a:rPr>
              <a:t>aux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fournisseurs</a:t>
            </a:r>
            <a:r>
              <a:rPr lang="de-DE" sz="1800" dirty="0">
                <a:latin typeface="Aptos" panose="020B0004020202020204" pitchFamily="34" charset="0"/>
              </a:rPr>
              <a:t>, par exemple la </a:t>
            </a:r>
            <a:r>
              <a:rPr lang="de-DE" sz="1800" dirty="0" err="1">
                <a:latin typeface="Aptos" panose="020B0004020202020204" pitchFamily="34" charset="0"/>
              </a:rPr>
              <a:t>localisation</a:t>
            </a:r>
            <a:r>
              <a:rPr lang="de-DE" sz="1800" dirty="0">
                <a:latin typeface="Aptos" panose="020B0004020202020204" pitchFamily="34" charset="0"/>
              </a:rPr>
              <a:t> du </a:t>
            </a:r>
            <a:r>
              <a:rPr lang="de-DE" sz="1800" dirty="0" err="1">
                <a:latin typeface="Aptos" panose="020B0004020202020204" pitchFamily="34" charset="0"/>
              </a:rPr>
              <a:t>fournisseur</a:t>
            </a:r>
            <a:r>
              <a:rPr lang="de-DE" sz="1800" dirty="0">
                <a:latin typeface="Aptos" panose="020B0004020202020204" pitchFamily="34" charset="0"/>
              </a:rPr>
              <a:t> - </a:t>
            </a:r>
            <a:r>
              <a:rPr lang="de-DE" sz="1800" dirty="0" err="1">
                <a:latin typeface="Aptos" panose="020B0004020202020204" pitchFamily="34" charset="0"/>
              </a:rPr>
              <a:t>s’agit</a:t>
            </a:r>
            <a:r>
              <a:rPr lang="de-DE" sz="1800" dirty="0">
                <a:latin typeface="Aptos" panose="020B0004020202020204" pitchFamily="34" charset="0"/>
              </a:rPr>
              <a:t>-il </a:t>
            </a:r>
            <a:r>
              <a:rPr lang="de-DE" sz="1800" dirty="0" err="1">
                <a:latin typeface="Aptos" panose="020B0004020202020204" pitchFamily="34" charset="0"/>
              </a:rPr>
              <a:t>d’un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fournisseur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régional</a:t>
            </a:r>
            <a:r>
              <a:rPr lang="de-DE" sz="1800" dirty="0">
                <a:latin typeface="Aptos" panose="020B0004020202020204" pitchFamily="34" charset="0"/>
              </a:rPr>
              <a:t>?</a:t>
            </a:r>
          </a:p>
          <a:p>
            <a:r>
              <a:rPr lang="de-DE" sz="1800" dirty="0">
                <a:latin typeface="Aptos" panose="020B0004020202020204" pitchFamily="34" charset="0"/>
              </a:rPr>
              <a:t>3. </a:t>
            </a:r>
            <a:r>
              <a:rPr lang="de-DE" sz="1800" dirty="0" err="1">
                <a:latin typeface="Aptos" panose="020B0004020202020204" pitchFamily="34" charset="0"/>
              </a:rPr>
              <a:t>Données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d’impact</a:t>
            </a:r>
            <a:r>
              <a:rPr lang="de-DE" sz="1800" dirty="0">
                <a:latin typeface="Aptos" panose="020B0004020202020204" pitchFamily="34" charset="0"/>
              </a:rPr>
              <a:t>, par exemple la </a:t>
            </a:r>
            <a:r>
              <a:rPr lang="de-DE" sz="1800" dirty="0" err="1">
                <a:latin typeface="Aptos" panose="020B0004020202020204" pitchFamily="34" charset="0"/>
              </a:rPr>
              <a:t>consommation</a:t>
            </a:r>
            <a:r>
              <a:rPr lang="de-DE" sz="1800" dirty="0">
                <a:latin typeface="Aptos" panose="020B0004020202020204" pitchFamily="34" charset="0"/>
              </a:rPr>
              <a:t> </a:t>
            </a:r>
            <a:r>
              <a:rPr lang="de-DE" sz="1800" dirty="0" err="1">
                <a:latin typeface="Aptos" panose="020B0004020202020204" pitchFamily="34" charset="0"/>
              </a:rPr>
              <a:t>électrique</a:t>
            </a:r>
            <a:r>
              <a:rPr lang="de-DE" sz="1800" dirty="0">
                <a:latin typeface="Aptos" panose="020B0004020202020204" pitchFamily="34" charset="0"/>
              </a:rPr>
              <a:t> de la </a:t>
            </a:r>
            <a:r>
              <a:rPr lang="de-DE" sz="1800" dirty="0" err="1">
                <a:latin typeface="Aptos" panose="020B0004020202020204" pitchFamily="34" charset="0"/>
              </a:rPr>
              <a:t>commune</a:t>
            </a:r>
            <a:endParaRPr lang="de-DE" sz="1800" dirty="0">
              <a:effectLst/>
              <a:latin typeface="Aptos" panose="020B0004020202020204" pitchFamily="34" charset="0"/>
            </a:endParaRPr>
          </a:p>
        </p:txBody>
      </p:sp>
      <p:sp>
        <p:nvSpPr>
          <p:cNvPr id="185" name="Google Shape;185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2" name="Google Shape;184;p38">
            <a:extLst>
              <a:ext uri="{FF2B5EF4-FFF2-40B4-BE49-F238E27FC236}">
                <a16:creationId xmlns:a16="http://schemas.microsoft.com/office/drawing/2014/main" id="{DDD5B67F-8E6D-DF29-AB0E-F88BBB59F08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 flipH="1">
            <a:off x="7970114" y="0"/>
            <a:ext cx="5458495" cy="6858000"/>
          </a:xfrm>
          <a:prstGeom prst="flowChartDelay">
            <a:avLst/>
          </a:prstGeom>
          <a:solidFill>
            <a:srgbClr val="65B1BE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6" name="Google Shape;186;p38"/>
          <p:cNvSpPr txBox="1"/>
          <p:nvPr/>
        </p:nvSpPr>
        <p:spPr>
          <a:xfrm>
            <a:off x="8777687" y="1933235"/>
            <a:ext cx="3843347" cy="2677616"/>
          </a:xfrm>
          <a:prstGeom prst="rect">
            <a:avLst/>
          </a:prstGeom>
          <a:solidFill>
            <a:srgbClr val="65B1B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Il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est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essentiel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d’examiner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quelles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données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déjà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collectées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par la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commune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peuvent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contribuer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à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déterminer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si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l’approvisionnement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dans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la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bonne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direction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  <a:endParaRPr sz="2400" b="0" i="0" u="none" strike="noStrike" cap="none" dirty="0">
              <a:solidFill>
                <a:schemeClr val="bg1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281099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Étape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3 :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élaboration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d’indicateurs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clés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supplémentaires</a:t>
            </a:r>
            <a:endParaRPr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92" name="Google Shape;192;p39"/>
          <p:cNvSpPr txBox="1">
            <a:spLocks noGrp="1"/>
          </p:cNvSpPr>
          <p:nvPr>
            <p:ph type="body" idx="1"/>
          </p:nvPr>
        </p:nvSpPr>
        <p:spPr>
          <a:xfrm>
            <a:off x="321332" y="2721720"/>
            <a:ext cx="7648782" cy="36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r>
              <a:rPr lang="de-DE" sz="1600" dirty="0">
                <a:latin typeface="Aptos" panose="020B0004020202020204" pitchFamily="34" charset="0"/>
              </a:rPr>
              <a:t>Si </a:t>
            </a:r>
            <a:r>
              <a:rPr lang="de-DE" sz="1600" dirty="0" err="1">
                <a:latin typeface="Aptos" panose="020B0004020202020204" pitchFamily="34" charset="0"/>
              </a:rPr>
              <a:t>d’autres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indicateurs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clés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sont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nécessaires</a:t>
            </a:r>
            <a:r>
              <a:rPr lang="de-DE" sz="1600" dirty="0">
                <a:latin typeface="Aptos" panose="020B0004020202020204" pitchFamily="34" charset="0"/>
              </a:rPr>
              <a:t>, il </a:t>
            </a:r>
            <a:r>
              <a:rPr lang="de-DE" sz="1600" dirty="0" err="1">
                <a:latin typeface="Aptos" panose="020B0004020202020204" pitchFamily="34" charset="0"/>
              </a:rPr>
              <a:t>existe</a:t>
            </a:r>
            <a:r>
              <a:rPr lang="de-DE" sz="1600" dirty="0">
                <a:latin typeface="Aptos" panose="020B0004020202020204" pitchFamily="34" charset="0"/>
              </a:rPr>
              <a:t> de </a:t>
            </a:r>
            <a:r>
              <a:rPr lang="de-DE" sz="1600" dirty="0" err="1">
                <a:latin typeface="Aptos" panose="020B0004020202020204" pitchFamily="34" charset="0"/>
              </a:rPr>
              <a:t>nombreuses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possibilités</a:t>
            </a:r>
            <a:r>
              <a:rPr lang="de-DE" sz="1600" dirty="0">
                <a:latin typeface="Aptos" panose="020B0004020202020204" pitchFamily="34" charset="0"/>
              </a:rPr>
              <a:t> de </a:t>
            </a:r>
            <a:r>
              <a:rPr lang="de-DE" sz="1600" dirty="0" err="1">
                <a:latin typeface="Aptos" panose="020B0004020202020204" pitchFamily="34" charset="0"/>
              </a:rPr>
              <a:t>les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développer</a:t>
            </a:r>
            <a:r>
              <a:rPr lang="de-DE" sz="1600" dirty="0">
                <a:latin typeface="Aptos" panose="020B0004020202020204" pitchFamily="34" charset="0"/>
              </a:rPr>
              <a:t> et </a:t>
            </a:r>
            <a:r>
              <a:rPr lang="de-DE" sz="1600" dirty="0" err="1">
                <a:latin typeface="Aptos" panose="020B0004020202020204" pitchFamily="34" charset="0"/>
              </a:rPr>
              <a:t>ils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peuvent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être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liés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aux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facteurs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suivants</a:t>
            </a:r>
            <a:r>
              <a:rPr lang="de-DE" sz="1600" dirty="0">
                <a:latin typeface="Aptos" panose="020B0004020202020204" pitchFamily="34" charset="0"/>
              </a:rPr>
              <a:t> :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ptos" panose="020B0004020202020204" pitchFamily="34" charset="0"/>
              </a:rPr>
              <a:t>données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collectées</a:t>
            </a:r>
            <a:r>
              <a:rPr lang="de-DE" sz="1600" dirty="0">
                <a:latin typeface="Aptos" panose="020B0004020202020204" pitchFamily="34" charset="0"/>
              </a:rPr>
              <a:t> au </a:t>
            </a:r>
            <a:r>
              <a:rPr lang="de-DE" sz="1600" dirty="0" err="1">
                <a:latin typeface="Aptos" panose="020B0004020202020204" pitchFamily="34" charset="0"/>
              </a:rPr>
              <a:t>cours</a:t>
            </a:r>
            <a:r>
              <a:rPr lang="de-DE" sz="1600" dirty="0">
                <a:latin typeface="Aptos" panose="020B0004020202020204" pitchFamily="34" charset="0"/>
              </a:rPr>
              <a:t> du </a:t>
            </a:r>
            <a:r>
              <a:rPr lang="de-DE" sz="1600" dirty="0" err="1">
                <a:latin typeface="Aptos" panose="020B0004020202020204" pitchFamily="34" charset="0"/>
              </a:rPr>
              <a:t>processus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d’achat</a:t>
            </a:r>
            <a:r>
              <a:rPr lang="de-DE" sz="1600" dirty="0">
                <a:latin typeface="Aptos" panose="020B0004020202020204" pitchFamily="34" charset="0"/>
              </a:rPr>
              <a:t> et du </a:t>
            </a:r>
            <a:r>
              <a:rPr lang="de-DE" sz="1600" dirty="0" err="1">
                <a:latin typeface="Aptos" panose="020B0004020202020204" pitchFamily="34" charset="0"/>
              </a:rPr>
              <a:t>contrat</a:t>
            </a:r>
            <a:r>
              <a:rPr lang="de-DE" sz="1600" dirty="0">
                <a:latin typeface="Aptos" panose="020B0004020202020204" pitchFamily="34" charset="0"/>
              </a:rPr>
              <a:t>, par exemple des </a:t>
            </a:r>
            <a:r>
              <a:rPr lang="de-DE" sz="1600" dirty="0" err="1">
                <a:latin typeface="Aptos" panose="020B0004020202020204" pitchFamily="34" charset="0"/>
              </a:rPr>
              <a:t>informations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indiquant</a:t>
            </a:r>
            <a:r>
              <a:rPr lang="de-DE" sz="1600" dirty="0">
                <a:latin typeface="Aptos" panose="020B0004020202020204" pitchFamily="34" charset="0"/>
              </a:rPr>
              <a:t> si le </a:t>
            </a:r>
            <a:r>
              <a:rPr lang="de-DE" sz="1600" dirty="0" err="1">
                <a:latin typeface="Aptos" panose="020B0004020202020204" pitchFamily="34" charset="0"/>
              </a:rPr>
              <a:t>produit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porte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un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label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spécifique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ou</a:t>
            </a:r>
            <a:r>
              <a:rPr lang="de-DE" sz="1600" dirty="0">
                <a:latin typeface="Aptos" panose="020B0004020202020204" pitchFamily="34" charset="0"/>
              </a:rPr>
              <a:t> si le </a:t>
            </a:r>
            <a:r>
              <a:rPr lang="de-DE" sz="1600" dirty="0" err="1">
                <a:latin typeface="Aptos" panose="020B0004020202020204" pitchFamily="34" charset="0"/>
              </a:rPr>
              <a:t>fournisseur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dispose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d’un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système</a:t>
            </a:r>
            <a:r>
              <a:rPr lang="de-DE" sz="1600" dirty="0">
                <a:latin typeface="Aptos" panose="020B0004020202020204" pitchFamily="34" charset="0"/>
              </a:rPr>
              <a:t> de </a:t>
            </a:r>
            <a:r>
              <a:rPr lang="de-DE" sz="1600" dirty="0" err="1">
                <a:latin typeface="Aptos" panose="020B0004020202020204" pitchFamily="34" charset="0"/>
              </a:rPr>
              <a:t>gestion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sociale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spécifique</a:t>
            </a:r>
            <a:r>
              <a:rPr lang="de-DE" sz="1600" dirty="0">
                <a:latin typeface="Aptos" panose="020B0004020202020204" pitchFamily="34" charset="0"/>
              </a:rPr>
              <a:t> ;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ptos" panose="020B0004020202020204" pitchFamily="34" charset="0"/>
              </a:rPr>
              <a:t>données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fournies</a:t>
            </a:r>
            <a:r>
              <a:rPr lang="de-DE" sz="1600" dirty="0">
                <a:latin typeface="Aptos" panose="020B0004020202020204" pitchFamily="34" charset="0"/>
              </a:rPr>
              <a:t> par </a:t>
            </a:r>
            <a:r>
              <a:rPr lang="de-DE" sz="1600" dirty="0" err="1">
                <a:latin typeface="Aptos" panose="020B0004020202020204" pitchFamily="34" charset="0"/>
              </a:rPr>
              <a:t>les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fournisseurs</a:t>
            </a:r>
            <a:r>
              <a:rPr lang="de-DE" sz="1600" dirty="0">
                <a:latin typeface="Aptos" panose="020B0004020202020204" pitchFamily="34" charset="0"/>
              </a:rPr>
              <a:t>/</a:t>
            </a:r>
            <a:r>
              <a:rPr lang="de-DE" sz="1600" dirty="0" err="1">
                <a:latin typeface="Aptos" panose="020B0004020202020204" pitchFamily="34" charset="0"/>
              </a:rPr>
              <a:t>prestataires</a:t>
            </a:r>
            <a:r>
              <a:rPr lang="de-DE" sz="1600" dirty="0">
                <a:latin typeface="Aptos" panose="020B0004020202020204" pitchFamily="34" charset="0"/>
              </a:rPr>
              <a:t> de </a:t>
            </a:r>
            <a:r>
              <a:rPr lang="de-DE" sz="1600" dirty="0" err="1">
                <a:latin typeface="Aptos" panose="020B0004020202020204" pitchFamily="34" charset="0"/>
              </a:rPr>
              <a:t>services</a:t>
            </a:r>
            <a:r>
              <a:rPr lang="de-DE" sz="1600" dirty="0">
                <a:latin typeface="Aptos" panose="020B0004020202020204" pitchFamily="34" charset="0"/>
              </a:rPr>
              <a:t>, </a:t>
            </a:r>
            <a:r>
              <a:rPr lang="de-DE" sz="1600" dirty="0" err="1">
                <a:latin typeface="Aptos" panose="020B0004020202020204" pitchFamily="34" charset="0"/>
              </a:rPr>
              <a:t>telles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que</a:t>
            </a:r>
            <a:r>
              <a:rPr lang="de-DE" sz="1600" dirty="0">
                <a:latin typeface="Aptos" panose="020B0004020202020204" pitchFamily="34" charset="0"/>
              </a:rPr>
              <a:t> des </a:t>
            </a:r>
            <a:r>
              <a:rPr lang="de-DE" sz="1600" dirty="0" err="1">
                <a:latin typeface="Aptos" panose="020B0004020202020204" pitchFamily="34" charset="0"/>
              </a:rPr>
              <a:t>informations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indiquant</a:t>
            </a:r>
            <a:r>
              <a:rPr lang="de-DE" sz="1600" dirty="0">
                <a:latin typeface="Aptos" panose="020B0004020202020204" pitchFamily="34" charset="0"/>
              </a:rPr>
              <a:t> si </a:t>
            </a:r>
            <a:r>
              <a:rPr lang="de-DE" sz="1600" dirty="0" err="1">
                <a:latin typeface="Aptos" panose="020B0004020202020204" pitchFamily="34" charset="0"/>
              </a:rPr>
              <a:t>les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produits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qu’ils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fournissent</a:t>
            </a:r>
            <a:r>
              <a:rPr lang="de-DE" sz="1600" dirty="0">
                <a:latin typeface="Aptos" panose="020B0004020202020204" pitchFamily="34" charset="0"/>
              </a:rPr>
              <a:t> à la </a:t>
            </a:r>
            <a:r>
              <a:rPr lang="de-DE" sz="1600" dirty="0" err="1">
                <a:latin typeface="Aptos" panose="020B0004020202020204" pitchFamily="34" charset="0"/>
              </a:rPr>
              <a:t>commune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répondent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aux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critères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établis</a:t>
            </a:r>
            <a:r>
              <a:rPr lang="de-DE" sz="1600" dirty="0">
                <a:latin typeface="Aptos" panose="020B0004020202020204" pitchFamily="34" charset="0"/>
              </a:rPr>
              <a:t> ; et</a:t>
            </a:r>
          </a:p>
          <a:p>
            <a:pPr marL="514350" indent="-285750" fontAlgn="base">
              <a:buFont typeface="Arial" panose="020B0604020202020204" pitchFamily="34" charset="0"/>
              <a:buChar char="•"/>
            </a:pPr>
            <a:r>
              <a:rPr lang="de-DE" sz="1600" dirty="0" err="1">
                <a:latin typeface="Aptos" panose="020B0004020202020204" pitchFamily="34" charset="0"/>
              </a:rPr>
              <a:t>données</a:t>
            </a:r>
            <a:r>
              <a:rPr lang="de-DE" sz="1600" dirty="0">
                <a:latin typeface="Aptos" panose="020B0004020202020204" pitchFamily="34" charset="0"/>
              </a:rPr>
              <a:t> de </a:t>
            </a:r>
            <a:r>
              <a:rPr lang="de-DE" sz="1600" dirty="0" err="1">
                <a:latin typeface="Aptos" panose="020B0004020202020204" pitchFamily="34" charset="0"/>
              </a:rPr>
              <a:t>contrôle</a:t>
            </a:r>
            <a:r>
              <a:rPr lang="de-DE" sz="1600" dirty="0">
                <a:latin typeface="Aptos" panose="020B0004020202020204" pitchFamily="34" charset="0"/>
              </a:rPr>
              <a:t>, </a:t>
            </a:r>
            <a:r>
              <a:rPr lang="de-DE" sz="1600" dirty="0" err="1">
                <a:latin typeface="Aptos" panose="020B0004020202020204" pitchFamily="34" charset="0"/>
              </a:rPr>
              <a:t>telles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que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les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contrôles</a:t>
            </a:r>
            <a:r>
              <a:rPr lang="de-DE" sz="1600" dirty="0">
                <a:latin typeface="Aptos" panose="020B0004020202020204" pitchFamily="34" charset="0"/>
              </a:rPr>
              <a:t> des </a:t>
            </a:r>
            <a:r>
              <a:rPr lang="de-DE" sz="1600" dirty="0" err="1">
                <a:latin typeface="Aptos" panose="020B0004020202020204" pitchFamily="34" charset="0"/>
              </a:rPr>
              <a:t>produits</a:t>
            </a:r>
            <a:r>
              <a:rPr lang="de-DE" sz="1600" dirty="0">
                <a:latin typeface="Aptos" panose="020B0004020202020204" pitchFamily="34" charset="0"/>
              </a:rPr>
              <a:t> de </a:t>
            </a:r>
            <a:r>
              <a:rPr lang="de-DE" sz="1600" dirty="0" err="1">
                <a:latin typeface="Aptos" panose="020B0004020202020204" pitchFamily="34" charset="0"/>
              </a:rPr>
              <a:t>nettoyage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utilisés</a:t>
            </a:r>
            <a:r>
              <a:rPr lang="de-DE" sz="1600" dirty="0">
                <a:latin typeface="Aptos" panose="020B0004020202020204" pitchFamily="34" charset="0"/>
              </a:rPr>
              <a:t> - </a:t>
            </a:r>
            <a:r>
              <a:rPr lang="de-DE" sz="1600" dirty="0" err="1">
                <a:latin typeface="Aptos" panose="020B0004020202020204" pitchFamily="34" charset="0"/>
              </a:rPr>
              <a:t>s’agit</a:t>
            </a:r>
            <a:r>
              <a:rPr lang="de-DE" sz="1600" dirty="0">
                <a:latin typeface="Aptos" panose="020B0004020202020204" pitchFamily="34" charset="0"/>
              </a:rPr>
              <a:t>-il </a:t>
            </a:r>
            <a:r>
              <a:rPr lang="de-DE" sz="1600" dirty="0" err="1">
                <a:latin typeface="Aptos" panose="020B0004020202020204" pitchFamily="34" charset="0"/>
              </a:rPr>
              <a:t>vraiment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d’un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produit</a:t>
            </a:r>
            <a:r>
              <a:rPr lang="de-DE" sz="1600" dirty="0">
                <a:latin typeface="Aptos" panose="020B0004020202020204" pitchFamily="34" charset="0"/>
              </a:rPr>
              <a:t> de </a:t>
            </a:r>
            <a:r>
              <a:rPr lang="de-DE" sz="1600" dirty="0" err="1">
                <a:latin typeface="Aptos" panose="020B0004020202020204" pitchFamily="34" charset="0"/>
              </a:rPr>
              <a:t>nettoyage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portant</a:t>
            </a:r>
            <a:r>
              <a:rPr lang="de-DE" sz="1600" dirty="0">
                <a:latin typeface="Aptos" panose="020B0004020202020204" pitchFamily="34" charset="0"/>
              </a:rPr>
              <a:t> le </a:t>
            </a:r>
            <a:r>
              <a:rPr lang="de-DE" sz="1600" dirty="0" err="1">
                <a:latin typeface="Aptos" panose="020B0004020202020204" pitchFamily="34" charset="0"/>
              </a:rPr>
              <a:t>label</a:t>
            </a:r>
            <a:r>
              <a:rPr lang="de-DE" sz="1600" dirty="0">
                <a:latin typeface="Aptos" panose="020B0004020202020204" pitchFamily="34" charset="0"/>
              </a:rPr>
              <a:t> </a:t>
            </a:r>
            <a:r>
              <a:rPr lang="de-DE" sz="1600" dirty="0" err="1">
                <a:latin typeface="Aptos" panose="020B0004020202020204" pitchFamily="34" charset="0"/>
              </a:rPr>
              <a:t>écologique</a:t>
            </a:r>
            <a:r>
              <a:rPr lang="de-DE" sz="1600" dirty="0">
                <a:latin typeface="Aptos" panose="020B0004020202020204" pitchFamily="34" charset="0"/>
              </a:rPr>
              <a:t> ?</a:t>
            </a:r>
          </a:p>
        </p:txBody>
      </p:sp>
      <p:sp>
        <p:nvSpPr>
          <p:cNvPr id="194" name="Google Shape;194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2" name="Google Shape;184;p38">
            <a:extLst>
              <a:ext uri="{FF2B5EF4-FFF2-40B4-BE49-F238E27FC236}">
                <a16:creationId xmlns:a16="http://schemas.microsoft.com/office/drawing/2014/main" id="{4D1DCCED-AC60-2926-A0B0-EA4C78D4277F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 flipH="1">
            <a:off x="7970114" y="0"/>
            <a:ext cx="5458495" cy="6858000"/>
          </a:xfrm>
          <a:prstGeom prst="flowChartDelay">
            <a:avLst/>
          </a:prstGeom>
          <a:solidFill>
            <a:srgbClr val="65B1BE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95" name="Google Shape;195;p39"/>
          <p:cNvSpPr txBox="1"/>
          <p:nvPr/>
        </p:nvSpPr>
        <p:spPr>
          <a:xfrm>
            <a:off x="8647211" y="2090192"/>
            <a:ext cx="4104300" cy="2677616"/>
          </a:xfrm>
          <a:prstGeom prst="rect">
            <a:avLst/>
          </a:prstGeom>
          <a:solidFill>
            <a:srgbClr val="65B1B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Un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principe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important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est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d'observer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le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suivi</a:t>
            </a:r>
            <a:endParaRPr lang="de-DE" sz="24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le plus simple possible :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aussi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peu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d’indicateurs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clés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que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nécessaire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mais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suffisamment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pour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être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ptos" panose="020B0004020202020204" pitchFamily="34" charset="0"/>
              </a:rPr>
              <a:t>efficace</a:t>
            </a:r>
            <a:r>
              <a:rPr lang="de-DE" sz="2400" dirty="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  <a:endParaRPr lang="de-DE" sz="2400" dirty="0">
              <a:solidFill>
                <a:schemeClr val="bg1"/>
              </a:solidFill>
              <a:effectLst/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>
            <a:spLocks noGrp="1"/>
          </p:cNvSpPr>
          <p:nvPr>
            <p:ph type="title"/>
          </p:nvPr>
        </p:nvSpPr>
        <p:spPr>
          <a:xfrm>
            <a:off x="594360" y="466972"/>
            <a:ext cx="10786214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Étape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4 :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développement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d’un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b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système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permettant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d’assurer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une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livraison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régulière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données</a:t>
            </a:r>
            <a:endParaRPr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1" name="Google Shape;201;p40"/>
          <p:cNvSpPr txBox="1">
            <a:spLocks noGrp="1"/>
          </p:cNvSpPr>
          <p:nvPr>
            <p:ph type="body" idx="1"/>
          </p:nvPr>
        </p:nvSpPr>
        <p:spPr>
          <a:xfrm>
            <a:off x="594360" y="2424956"/>
            <a:ext cx="8228364" cy="1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Pour </a:t>
            </a:r>
            <a:r>
              <a:rPr lang="de-DE" dirty="0" err="1">
                <a:latin typeface="Aptos" panose="020B0004020202020204" pitchFamily="34" charset="0"/>
              </a:rPr>
              <a:t>toutes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données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doivent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être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collectées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séparément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telles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données</a:t>
            </a:r>
            <a:r>
              <a:rPr lang="de-DE" dirty="0">
                <a:latin typeface="Aptos" panose="020B0004020202020204" pitchFamily="34" charset="0"/>
              </a:rPr>
              <a:t> relatives </a:t>
            </a:r>
            <a:r>
              <a:rPr lang="de-DE" dirty="0" err="1">
                <a:latin typeface="Aptos" panose="020B0004020202020204" pitchFamily="34" charset="0"/>
              </a:rPr>
              <a:t>aux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fournisseurs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ou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données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contrôle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système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garantissant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collecte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régulière</a:t>
            </a:r>
            <a:r>
              <a:rPr lang="de-DE" dirty="0">
                <a:latin typeface="Aptos" panose="020B0004020202020204" pitchFamily="34" charset="0"/>
              </a:rPr>
              <a:t> et </a:t>
            </a:r>
            <a:r>
              <a:rPr lang="de-DE" dirty="0" err="1">
                <a:latin typeface="Aptos" panose="020B0004020202020204" pitchFamily="34" charset="0"/>
              </a:rPr>
              <a:t>cohérente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données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doit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être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mis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place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02" name="Google Shape;202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grpSp>
        <p:nvGrpSpPr>
          <p:cNvPr id="203" name="Google Shape;203;p40"/>
          <p:cNvGrpSpPr/>
          <p:nvPr/>
        </p:nvGrpSpPr>
        <p:grpSpPr>
          <a:xfrm>
            <a:off x="2033587" y="4129669"/>
            <a:ext cx="8124824" cy="1777300"/>
            <a:chOff x="1587" y="0"/>
            <a:chExt cx="8124824" cy="1777300"/>
          </a:xfrm>
          <a:solidFill>
            <a:srgbClr val="65B1BE"/>
          </a:solidFill>
        </p:grpSpPr>
        <p:sp>
          <p:nvSpPr>
            <p:cNvPr id="204" name="Google Shape;204;p40"/>
            <p:cNvSpPr/>
            <p:nvPr/>
          </p:nvSpPr>
          <p:spPr>
            <a:xfrm>
              <a:off x="1587" y="0"/>
              <a:ext cx="3385343" cy="1777300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5" name="Google Shape;205;p40"/>
            <p:cNvSpPr txBox="1"/>
            <p:nvPr/>
          </p:nvSpPr>
          <p:spPr>
            <a:xfrm>
              <a:off x="53642" y="52055"/>
              <a:ext cx="3281233" cy="167319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500"/>
              </a:pPr>
              <a:r>
                <a:rPr lang="de-DE" sz="24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Données</a:t>
              </a:r>
              <a:endParaRPr sz="24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6" name="Google Shape;206;p40"/>
            <p:cNvSpPr/>
            <p:nvPr/>
          </p:nvSpPr>
          <p:spPr>
            <a:xfrm>
              <a:off x="3725465" y="468867"/>
              <a:ext cx="717692" cy="83956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7" name="Google Shape;207;p40"/>
            <p:cNvSpPr txBox="1"/>
            <p:nvPr/>
          </p:nvSpPr>
          <p:spPr>
            <a:xfrm>
              <a:off x="3725465" y="636780"/>
              <a:ext cx="502384" cy="50373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4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8" name="Google Shape;208;p40"/>
            <p:cNvSpPr/>
            <p:nvPr/>
          </p:nvSpPr>
          <p:spPr>
            <a:xfrm>
              <a:off x="4741068" y="0"/>
              <a:ext cx="3385343" cy="1777300"/>
            </a:xfrm>
            <a:prstGeom prst="roundRect">
              <a:avLst>
                <a:gd name="adj" fmla="val 10000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09" name="Google Shape;209;p40"/>
            <p:cNvSpPr txBox="1"/>
            <p:nvPr/>
          </p:nvSpPr>
          <p:spPr>
            <a:xfrm>
              <a:off x="4793123" y="52055"/>
              <a:ext cx="3281233" cy="167319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3200"/>
              </a:pPr>
              <a:r>
                <a:rPr lang="de-DE" sz="24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Personne</a:t>
              </a:r>
              <a:r>
                <a:rPr lang="de-DE" sz="2400" dirty="0">
                  <a:solidFill>
                    <a:schemeClr val="bg1"/>
                  </a:solidFill>
                  <a:latin typeface="Aptos" panose="020B0004020202020204" pitchFamily="34" charset="0"/>
                </a:rPr>
                <a:t> responsable de la </a:t>
              </a:r>
              <a:r>
                <a:rPr lang="de-DE" sz="2400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surveillance</a:t>
              </a:r>
              <a:endParaRPr sz="2400" b="0" i="0" u="none" strike="noStrike" cap="none" dirty="0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7677281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Étape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5 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analyse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régulière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données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384747" y="2150356"/>
            <a:ext cx="10452129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données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chaque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indicateur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clé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devraient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être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présentées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échelle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temps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dirty="0" err="1">
                <a:latin typeface="Aptos" panose="020B0004020202020204" pitchFamily="34" charset="0"/>
              </a:rPr>
              <a:t>L’exemple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diagramme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présente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données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période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donnée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avec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temps</a:t>
            </a:r>
            <a:r>
              <a:rPr lang="de-DE" dirty="0">
                <a:latin typeface="Aptos" panose="020B0004020202020204" pitchFamily="34" charset="0"/>
              </a:rPr>
              <a:t> (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années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l’axe</a:t>
            </a:r>
            <a:r>
              <a:rPr lang="de-DE" dirty="0">
                <a:latin typeface="Aptos" panose="020B0004020202020204" pitchFamily="34" charset="0"/>
              </a:rPr>
              <a:t> x et </a:t>
            </a:r>
            <a:r>
              <a:rPr lang="de-DE" dirty="0" err="1">
                <a:latin typeface="Aptos" panose="020B0004020202020204" pitchFamily="34" charset="0"/>
              </a:rPr>
              <a:t>l’événement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ou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mesure</a:t>
            </a:r>
            <a:r>
              <a:rPr lang="de-DE" dirty="0">
                <a:latin typeface="Aptos" panose="020B0004020202020204" pitchFamily="34" charset="0"/>
              </a:rPr>
              <a:t> (la </a:t>
            </a:r>
            <a:r>
              <a:rPr lang="de-DE" dirty="0" err="1">
                <a:latin typeface="Aptos" panose="020B0004020202020204" pitchFamily="34" charset="0"/>
              </a:rPr>
              <a:t>consommation</a:t>
            </a:r>
            <a:r>
              <a:rPr lang="de-DE" dirty="0">
                <a:latin typeface="Aptos" panose="020B0004020202020204" pitchFamily="34" charset="0"/>
              </a:rPr>
              <a:t> annuelle </a:t>
            </a:r>
            <a:r>
              <a:rPr lang="de-DE" dirty="0" err="1">
                <a:latin typeface="Aptos" panose="020B0004020202020204" pitchFamily="34" charset="0"/>
              </a:rPr>
              <a:t>d’énergie</a:t>
            </a:r>
            <a:r>
              <a:rPr lang="de-DE" dirty="0">
                <a:latin typeface="Aptos" panose="020B0004020202020204" pitchFamily="34" charset="0"/>
              </a:rPr>
              <a:t>)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16" name="Google Shape;216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pic>
        <p:nvPicPr>
          <p:cNvPr id="3" name="Grafik 2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EB2596FB-F5D3-07F7-7105-3610F2706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41" y="3487420"/>
            <a:ext cx="46863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ctrTitle"/>
          </p:nvPr>
        </p:nvSpPr>
        <p:spPr>
          <a:xfrm>
            <a:off x="609600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4.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Mécanismes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retour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d‘information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BA72536E-2562-03C1-E051-CE3BE6C96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>
            <a:extLst>
              <a:ext uri="{FF2B5EF4-FFF2-40B4-BE49-F238E27FC236}">
                <a16:creationId xmlns:a16="http://schemas.microsoft.com/office/drawing/2014/main" id="{CA999B28-0BBA-66DE-A4F3-024180C458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Suivi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progrès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2" name="Google Shape;132;p31">
            <a:extLst>
              <a:ext uri="{FF2B5EF4-FFF2-40B4-BE49-F238E27FC236}">
                <a16:creationId xmlns:a16="http://schemas.microsoft.com/office/drawing/2014/main" id="{C7180739-D6FE-A001-B62A-643B7B1698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7950" y="2015401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1 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vérification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types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données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collectées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par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commune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2 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élaboration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d’indicateurs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clés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base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données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existantes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3 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élaboration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d’indicateurs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clés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supplémentaires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4 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mise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au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point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d’un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système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assurer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livraison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régulière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données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5 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analyse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régulière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données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6 :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discussion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compte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rendu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résultats</a:t>
            </a:r>
            <a:endParaRPr lang="de-DE" sz="2000" dirty="0">
              <a:solidFill>
                <a:srgbClr val="65B1BE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33" name="Google Shape;133;p31">
            <a:extLst>
              <a:ext uri="{FF2B5EF4-FFF2-40B4-BE49-F238E27FC236}">
                <a16:creationId xmlns:a16="http://schemas.microsoft.com/office/drawing/2014/main" id="{930D5379-265E-F0A6-956D-24490611B0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56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>
            <a:spLocks noGrp="1"/>
          </p:cNvSpPr>
          <p:nvPr>
            <p:ph type="title"/>
          </p:nvPr>
        </p:nvSpPr>
        <p:spPr>
          <a:xfrm>
            <a:off x="594360" y="584005"/>
            <a:ext cx="9141311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Étape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6 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discussion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et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compte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rendu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résultats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35" name="Google Shape;235;p44"/>
          <p:cNvSpPr txBox="1">
            <a:spLocks noGrp="1"/>
          </p:cNvSpPr>
          <p:nvPr>
            <p:ph type="body" idx="1"/>
          </p:nvPr>
        </p:nvSpPr>
        <p:spPr>
          <a:xfrm>
            <a:off x="1433457" y="2802658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 err="1">
                <a:latin typeface="Aptos" panose="020B0004020202020204" pitchFamily="34" charset="0"/>
              </a:rPr>
              <a:t>Examiner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résultats</a:t>
            </a:r>
            <a:r>
              <a:rPr lang="de-DE" dirty="0">
                <a:latin typeface="Aptos" panose="020B0004020202020204" pitchFamily="34" charset="0"/>
              </a:rPr>
              <a:t> du </a:t>
            </a:r>
            <a:r>
              <a:rPr lang="de-DE" dirty="0" err="1">
                <a:latin typeface="Aptos" panose="020B0004020202020204" pitchFamily="34" charset="0"/>
              </a:rPr>
              <a:t>suivi</a:t>
            </a:r>
            <a:r>
              <a:rPr lang="de-DE" dirty="0">
                <a:latin typeface="Aptos" panose="020B0004020202020204" pitchFamily="34" charset="0"/>
              </a:rPr>
              <a:t> au sein du </a:t>
            </a:r>
            <a:r>
              <a:rPr lang="de-DE" dirty="0" err="1">
                <a:latin typeface="Aptos" panose="020B0004020202020204" pitchFamily="34" charset="0"/>
              </a:rPr>
              <a:t>groupe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travail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l’approvisionnement</a:t>
            </a:r>
            <a:r>
              <a:rPr lang="de-DE" dirty="0">
                <a:latin typeface="Aptos" panose="020B0004020202020204" pitchFamily="34" charset="0"/>
              </a:rPr>
              <a:t> durable. </a:t>
            </a:r>
          </a:p>
          <a:p>
            <a:r>
              <a:rPr lang="de-DE" dirty="0">
                <a:latin typeface="Aptos" panose="020B0004020202020204" pitchFamily="34" charset="0"/>
              </a:rPr>
              <a:t>Il </a:t>
            </a:r>
            <a:r>
              <a:rPr lang="de-DE" dirty="0" err="1">
                <a:latin typeface="Aptos" panose="020B0004020202020204" pitchFamily="34" charset="0"/>
              </a:rPr>
              <a:t>peut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avoir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explications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logiques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pour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KPI en </a:t>
            </a:r>
            <a:r>
              <a:rPr lang="de-DE" dirty="0" err="1">
                <a:latin typeface="Aptos" panose="020B0004020202020204" pitchFamily="34" charset="0"/>
              </a:rPr>
              <a:t>hausse</a:t>
            </a:r>
            <a:r>
              <a:rPr lang="de-DE" dirty="0">
                <a:latin typeface="Aptos" panose="020B0004020202020204" pitchFamily="34" charset="0"/>
              </a:rPr>
              <a:t>, par exemple </a:t>
            </a:r>
            <a:r>
              <a:rPr lang="de-DE" dirty="0" err="1">
                <a:latin typeface="Aptos" panose="020B0004020202020204" pitchFamily="34" charset="0"/>
              </a:rPr>
              <a:t>l’achat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véhicules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électriques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lorsque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consommation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d’énergie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augmente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dirty="0">
              <a:effectLst/>
              <a:latin typeface="Aptos" panose="020B0004020202020204" pitchFamily="34" charset="0"/>
            </a:endParaRPr>
          </a:p>
        </p:txBody>
      </p:sp>
      <p:sp>
        <p:nvSpPr>
          <p:cNvPr id="236" name="Google Shape;236;p44"/>
          <p:cNvSpPr txBox="1">
            <a:spLocks noGrp="1"/>
          </p:cNvSpPr>
          <p:nvPr>
            <p:ph type="body" idx="2"/>
          </p:nvPr>
        </p:nvSpPr>
        <p:spPr>
          <a:xfrm>
            <a:off x="7490257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 err="1">
                <a:latin typeface="Aptos" panose="020B0004020202020204" pitchFamily="34" charset="0"/>
              </a:rPr>
              <a:t>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résultats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devraient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ensuite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être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présentés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aux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décideurs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tels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que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maire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ou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conseil</a:t>
            </a:r>
            <a:r>
              <a:rPr lang="de-DE" dirty="0">
                <a:latin typeface="Aptos" panose="020B0004020202020204" pitchFamily="34" charset="0"/>
              </a:rPr>
              <a:t> municipal, </a:t>
            </a:r>
            <a:r>
              <a:rPr lang="de-DE" dirty="0" err="1">
                <a:latin typeface="Aptos" panose="020B0004020202020204" pitchFamily="34" charset="0"/>
              </a:rPr>
              <a:t>qui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habilités</a:t>
            </a:r>
            <a:r>
              <a:rPr lang="de-DE" dirty="0">
                <a:latin typeface="Aptos" panose="020B0004020202020204" pitchFamily="34" charset="0"/>
              </a:rPr>
              <a:t> à </a:t>
            </a:r>
            <a:r>
              <a:rPr lang="de-DE" dirty="0" err="1">
                <a:latin typeface="Aptos" panose="020B0004020202020204" pitchFamily="34" charset="0"/>
              </a:rPr>
              <a:t>adapter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stratégie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d’approvisionnement</a:t>
            </a:r>
            <a:r>
              <a:rPr lang="de-DE" dirty="0">
                <a:latin typeface="Aptos" panose="020B0004020202020204" pitchFamily="34" charset="0"/>
              </a:rPr>
              <a:t> durable de la </a:t>
            </a:r>
            <a:r>
              <a:rPr lang="de-DE" dirty="0" err="1">
                <a:latin typeface="Aptos" panose="020B0004020202020204" pitchFamily="34" charset="0"/>
              </a:rPr>
              <a:t>commune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37" name="Google Shape;237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pic>
        <p:nvPicPr>
          <p:cNvPr id="238" name="Google Shape;238;p44" descr="Aufwärtstrend Silhouet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780" y="279927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4" descr="Präsentation mit Checkliste Silhouet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9615" y="279927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Outils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modèles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rapport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5" name="Google Shape;245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pic>
        <p:nvPicPr>
          <p:cNvPr id="3" name="Grafik 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7F2D3D18-36DA-996D-3D69-872C86B5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89" y="2245979"/>
            <a:ext cx="7265024" cy="42100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Agenda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594360" y="2533938"/>
            <a:ext cx="9768841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Introduction</a:t>
            </a:r>
            <a:r>
              <a:rPr lang="de-DE" dirty="0">
                <a:latin typeface="Aptos" panose="020B0004020202020204" pitchFamily="34" charset="0"/>
              </a:rPr>
              <a:t> au </a:t>
            </a:r>
            <a:r>
              <a:rPr lang="de-DE" dirty="0" err="1">
                <a:latin typeface="Aptos" panose="020B0004020202020204" pitchFamily="34" charset="0"/>
              </a:rPr>
              <a:t>suivi</a:t>
            </a:r>
            <a:r>
              <a:rPr lang="de-DE" dirty="0">
                <a:latin typeface="Aptos" panose="020B0004020202020204" pitchFamily="34" charset="0"/>
              </a:rPr>
              <a:t> et à </a:t>
            </a:r>
            <a:r>
              <a:rPr lang="de-DE" dirty="0" err="1">
                <a:latin typeface="Aptos" panose="020B0004020202020204" pitchFamily="34" charset="0"/>
              </a:rPr>
              <a:t>l’évaluation</a:t>
            </a:r>
            <a:endParaRPr lang="de-DE" dirty="0"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Suivi</a:t>
            </a:r>
            <a:r>
              <a:rPr lang="de-DE" dirty="0">
                <a:latin typeface="Aptos" panose="020B0004020202020204" pitchFamily="34" charset="0"/>
              </a:rPr>
              <a:t> de la </a:t>
            </a:r>
            <a:r>
              <a:rPr lang="de-DE" dirty="0" err="1">
                <a:latin typeface="Aptos" panose="020B0004020202020204" pitchFamily="34" charset="0"/>
              </a:rPr>
              <a:t>mise</a:t>
            </a:r>
            <a:r>
              <a:rPr lang="de-DE" dirty="0">
                <a:latin typeface="Aptos" panose="020B0004020202020204" pitchFamily="34" charset="0"/>
              </a:rPr>
              <a:t> en </a:t>
            </a:r>
            <a:r>
              <a:rPr lang="de-DE" dirty="0" err="1">
                <a:latin typeface="Aptos" panose="020B0004020202020204" pitchFamily="34" charset="0"/>
              </a:rPr>
              <a:t>œuvre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sur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terrain</a:t>
            </a:r>
            <a:endParaRPr lang="de-DE" dirty="0"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Indicateurs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performance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clé</a:t>
            </a:r>
            <a:r>
              <a:rPr lang="de-DE" dirty="0">
                <a:latin typeface="Aptos" panose="020B0004020202020204" pitchFamily="34" charset="0"/>
              </a:rPr>
              <a:t> (KPI) et </a:t>
            </a:r>
            <a:r>
              <a:rPr lang="de-DE" dirty="0" err="1">
                <a:latin typeface="Aptos" panose="020B0004020202020204" pitchFamily="34" charset="0"/>
              </a:rPr>
              <a:t>compte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rendu</a:t>
            </a:r>
            <a:endParaRPr lang="de-DE" dirty="0"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Mécanismes</a:t>
            </a:r>
            <a:r>
              <a:rPr lang="de-DE" dirty="0">
                <a:latin typeface="Aptos" panose="020B0004020202020204" pitchFamily="34" charset="0"/>
              </a:rPr>
              <a:t> de retour </a:t>
            </a:r>
            <a:r>
              <a:rPr lang="de-DE" dirty="0" err="1">
                <a:latin typeface="Aptos" panose="020B0004020202020204" pitchFamily="34" charset="0"/>
              </a:rPr>
              <a:t>d’information</a:t>
            </a:r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/>
              <a:t>Mécanismes</a:t>
            </a:r>
            <a:r>
              <a:rPr lang="de-DE" dirty="0"/>
              <a:t> de retour </a:t>
            </a:r>
            <a:r>
              <a:rPr lang="de-DE" dirty="0" err="1"/>
              <a:t>d‘information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52" name="Google Shape;252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grpSp>
        <p:nvGrpSpPr>
          <p:cNvPr id="253" name="Google Shape;253;p46"/>
          <p:cNvGrpSpPr/>
          <p:nvPr/>
        </p:nvGrpSpPr>
        <p:grpSpPr>
          <a:xfrm>
            <a:off x="2854507" y="2170929"/>
            <a:ext cx="6380313" cy="4031798"/>
            <a:chOff x="327656" y="-23881"/>
            <a:chExt cx="6380313" cy="4031798"/>
          </a:xfrm>
          <a:solidFill>
            <a:srgbClr val="65B1BE"/>
          </a:solidFill>
        </p:grpSpPr>
        <p:sp>
          <p:nvSpPr>
            <p:cNvPr id="254" name="Google Shape;254;p46"/>
            <p:cNvSpPr/>
            <p:nvPr/>
          </p:nvSpPr>
          <p:spPr>
            <a:xfrm>
              <a:off x="1553249" y="-23881"/>
              <a:ext cx="4031798" cy="40317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973" y="6868"/>
                  </a:moveTo>
                  <a:lnTo>
                    <a:pt x="78973" y="6868"/>
                  </a:lnTo>
                  <a:cubicBezTo>
                    <a:pt x="103061" y="15469"/>
                    <a:pt x="118348" y="39199"/>
                    <a:pt x="116223" y="64688"/>
                  </a:cubicBezTo>
                  <a:cubicBezTo>
                    <a:pt x="114097" y="90177"/>
                    <a:pt x="95091" y="111048"/>
                    <a:pt x="69911" y="115541"/>
                  </a:cubicBezTo>
                  <a:cubicBezTo>
                    <a:pt x="44731" y="120034"/>
                    <a:pt x="19679" y="107026"/>
                    <a:pt x="8869" y="83845"/>
                  </a:cubicBezTo>
                  <a:cubicBezTo>
                    <a:pt x="-1942" y="60664"/>
                    <a:pt x="4195" y="33111"/>
                    <a:pt x="23821" y="16709"/>
                  </a:cubicBezTo>
                  <a:lnTo>
                    <a:pt x="21790" y="13776"/>
                  </a:lnTo>
                  <a:lnTo>
                    <a:pt x="29776" y="16351"/>
                  </a:lnTo>
                  <a:lnTo>
                    <a:pt x="29656" y="25136"/>
                  </a:lnTo>
                  <a:lnTo>
                    <a:pt x="27626" y="22204"/>
                  </a:lnTo>
                  <a:lnTo>
                    <a:pt x="27626" y="22204"/>
                  </a:lnTo>
                  <a:cubicBezTo>
                    <a:pt x="10534" y="36845"/>
                    <a:pt x="5394" y="61134"/>
                    <a:pt x="15091" y="81443"/>
                  </a:cubicBezTo>
                  <a:cubicBezTo>
                    <a:pt x="24788" y="101752"/>
                    <a:pt x="46908" y="113025"/>
                    <a:pt x="69039" y="108937"/>
                  </a:cubicBezTo>
                  <a:cubicBezTo>
                    <a:pt x="91170" y="104849"/>
                    <a:pt x="107803" y="86418"/>
                    <a:pt x="109605" y="63985"/>
                  </a:cubicBezTo>
                  <a:cubicBezTo>
                    <a:pt x="111407" y="41552"/>
                    <a:pt x="97930" y="20701"/>
                    <a:pt x="76735" y="13133"/>
                  </a:cubicBezTo>
                  <a:close/>
                </a:path>
              </a:pathLst>
            </a:custGeom>
            <a:solidFill>
              <a:srgbClr val="65B1BE">
                <a:alpha val="5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5" name="Google Shape;255;p46"/>
            <p:cNvSpPr/>
            <p:nvPr/>
          </p:nvSpPr>
          <p:spPr>
            <a:xfrm>
              <a:off x="2629807" y="867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6" name="Google Shape;256;p46"/>
            <p:cNvSpPr txBox="1"/>
            <p:nvPr/>
          </p:nvSpPr>
          <p:spPr>
            <a:xfrm>
              <a:off x="2675662" y="46722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algn="ctr"/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Collecte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de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données</a:t>
              </a:r>
              <a:endParaRPr lang="de-DE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257" name="Google Shape;257;p46"/>
            <p:cNvSpPr/>
            <p:nvPr/>
          </p:nvSpPr>
          <p:spPr>
            <a:xfrm>
              <a:off x="4829287" y="1080876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58" name="Google Shape;258;p46"/>
            <p:cNvSpPr txBox="1"/>
            <p:nvPr/>
          </p:nvSpPr>
          <p:spPr>
            <a:xfrm>
              <a:off x="4875142" y="1126731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Analyse des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données</a:t>
              </a:r>
              <a:endParaRPr lang="de-DE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259" name="Google Shape;259;p46"/>
            <p:cNvSpPr/>
            <p:nvPr/>
          </p:nvSpPr>
          <p:spPr>
            <a:xfrm>
              <a:off x="4447222" y="2890467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60" name="Google Shape;260;p46"/>
            <p:cNvSpPr txBox="1"/>
            <p:nvPr/>
          </p:nvSpPr>
          <p:spPr>
            <a:xfrm>
              <a:off x="4493077" y="2936322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algn="ctr"/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Discuter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des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données</a:t>
              </a:r>
              <a:endParaRPr lang="de-DE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261" name="Google Shape;261;p46"/>
            <p:cNvSpPr/>
            <p:nvPr/>
          </p:nvSpPr>
          <p:spPr>
            <a:xfrm>
              <a:off x="996429" y="2890464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62" name="Google Shape;262;p46"/>
            <p:cNvSpPr txBox="1"/>
            <p:nvPr/>
          </p:nvSpPr>
          <p:spPr>
            <a:xfrm>
              <a:off x="1042284" y="2936319"/>
              <a:ext cx="1787100" cy="847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Rapport des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données</a:t>
              </a:r>
              <a:endParaRPr lang="de-DE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  <p:sp>
          <p:nvSpPr>
            <p:cNvPr id="263" name="Google Shape;263;p46"/>
            <p:cNvSpPr/>
            <p:nvPr/>
          </p:nvSpPr>
          <p:spPr>
            <a:xfrm>
              <a:off x="327656" y="1080892"/>
              <a:ext cx="1878682" cy="939341"/>
            </a:xfrm>
            <a:prstGeom prst="roundRect">
              <a:avLst>
                <a:gd name="adj" fmla="val 16667"/>
              </a:avLst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264" name="Google Shape;264;p46"/>
            <p:cNvSpPr txBox="1"/>
            <p:nvPr/>
          </p:nvSpPr>
          <p:spPr>
            <a:xfrm>
              <a:off x="373511" y="1126747"/>
              <a:ext cx="1786972" cy="847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Adaptation de la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stratégie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  <a:r>
                <a:rPr lang="de-DE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d‘approvisionnement</a:t>
              </a:r>
              <a:r>
                <a:rPr lang="de-DE" dirty="0">
                  <a:solidFill>
                    <a:schemeClr val="bg1"/>
                  </a:solidFill>
                  <a:latin typeface="Aptos" panose="020B0004020202020204" pitchFamily="34" charset="0"/>
                </a:rPr>
                <a:t> durable</a:t>
              </a:r>
              <a:endParaRPr lang="de-DE" dirty="0">
                <a:solidFill>
                  <a:schemeClr val="bg1"/>
                </a:solidFill>
                <a:effectLst/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Merci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beaucoup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votre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attention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71" name="Google Shape;271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6650" y="4920802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E1CD901-ED00-51CE-2D82-A76DACA769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Sources: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79" name="Google Shape;279;p53"/>
          <p:cNvSpPr txBox="1">
            <a:spLocks noGrp="1"/>
          </p:cNvSpPr>
          <p:nvPr>
            <p:ph type="body" idx="1"/>
          </p:nvPr>
        </p:nvSpPr>
        <p:spPr>
          <a:xfrm>
            <a:off x="594360" y="1956391"/>
            <a:ext cx="11303472" cy="46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fontAlgn="base"/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Manuel « Small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Steps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Big Impact: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Sustainable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in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Municipalities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» du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projet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publié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par 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réseau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communes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alpines </a:t>
            </a:r>
            <a:r>
              <a:rPr lang="de-DE" sz="2000" b="0" i="1" dirty="0">
                <a:solidFill>
                  <a:srgbClr val="3F3F3F"/>
                </a:solidFill>
                <a:latin typeface="Aptos" panose="020B0004020202020204" pitchFamily="34" charset="0"/>
              </a:rPr>
              <a:t>Alliance </a:t>
            </a:r>
            <a:r>
              <a:rPr lang="de-DE" sz="2000" b="0" i="1" dirty="0" err="1">
                <a:solidFill>
                  <a:srgbClr val="3F3F3F"/>
                </a:solidFill>
                <a:latin typeface="Aptos" panose="020B0004020202020204" pitchFamily="34" charset="0"/>
              </a:rPr>
              <a:t>dans</a:t>
            </a:r>
            <a:r>
              <a:rPr lang="de-DE" sz="2000" b="0" i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i="1" dirty="0" err="1">
                <a:solidFill>
                  <a:srgbClr val="3F3F3F"/>
                </a:solidFill>
                <a:latin typeface="Aptos" panose="020B0004020202020204" pitchFamily="34" charset="0"/>
              </a:rPr>
              <a:t>les</a:t>
            </a:r>
            <a:r>
              <a:rPr lang="de-DE" sz="2000" b="0" i="1" dirty="0">
                <a:solidFill>
                  <a:srgbClr val="3F3F3F"/>
                </a:solidFill>
                <a:latin typeface="Aptos" panose="020B0004020202020204" pitchFamily="34" charset="0"/>
              </a:rPr>
              <a:t> Alpes 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en tant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que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coordinateur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du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projet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proCURE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 Disponible en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ligne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: https://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alpenallianz.org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/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media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/2054/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download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/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Handbook.pdf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« Kompass Nachhaltigkeit, film „Einblicke in die Beschaffungspraxis ». Disponible en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ligne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: https://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www.kompass-nachhaltigkeit.de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/grundlagenwissen/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einblick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-in-die-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beschaffungspraxis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80" name="Google Shape;280;p5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ctrTitle"/>
          </p:nvPr>
        </p:nvSpPr>
        <p:spPr>
          <a:xfrm>
            <a:off x="5870088" y="443752"/>
            <a:ext cx="5726655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au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suivi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&amp; à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l‘évaluation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6363373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Suivi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&amp;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évaluation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>
            <a:off x="449738" y="3235838"/>
            <a:ext cx="6614514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r>
              <a:rPr lang="de-DE" b="1" dirty="0">
                <a:latin typeface="Aptos" panose="020B0004020202020204" pitchFamily="34" charset="0"/>
              </a:rPr>
              <a:t>Le </a:t>
            </a:r>
            <a:r>
              <a:rPr lang="de-DE" b="1" dirty="0" err="1">
                <a:latin typeface="Aptos" panose="020B0004020202020204" pitchFamily="34" charset="0"/>
              </a:rPr>
              <a:t>suivi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consiste</a:t>
            </a:r>
            <a:r>
              <a:rPr lang="de-DE" b="1" dirty="0">
                <a:latin typeface="Aptos" panose="020B0004020202020204" pitchFamily="34" charset="0"/>
              </a:rPr>
              <a:t> à </a:t>
            </a:r>
            <a:r>
              <a:rPr lang="de-DE" b="1" dirty="0" err="1">
                <a:latin typeface="Aptos" panose="020B0004020202020204" pitchFamily="34" charset="0"/>
              </a:rPr>
              <a:t>suivre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progrès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réalisés</a:t>
            </a:r>
            <a:r>
              <a:rPr lang="de-DE" b="1" dirty="0">
                <a:latin typeface="Aptos" panose="020B0004020202020204" pitchFamily="34" charset="0"/>
              </a:rPr>
              <a:t> par la </a:t>
            </a:r>
            <a:r>
              <a:rPr lang="de-DE" b="1" dirty="0" err="1">
                <a:latin typeface="Aptos" panose="020B0004020202020204" pitchFamily="34" charset="0"/>
              </a:rPr>
              <a:t>collecte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régulière</a:t>
            </a:r>
            <a:r>
              <a:rPr lang="de-DE" b="1" dirty="0">
                <a:latin typeface="Aptos" panose="020B0004020202020204" pitchFamily="34" charset="0"/>
              </a:rPr>
              <a:t> de </a:t>
            </a:r>
            <a:r>
              <a:rPr lang="de-DE" b="1" dirty="0" err="1">
                <a:latin typeface="Aptos" panose="020B0004020202020204" pitchFamily="34" charset="0"/>
              </a:rPr>
              <a:t>données</a:t>
            </a:r>
            <a:r>
              <a:rPr lang="de-DE" b="1" dirty="0">
                <a:latin typeface="Aptos" panose="020B0004020202020204" pitchFamily="34" charset="0"/>
              </a:rPr>
              <a:t> et </a:t>
            </a:r>
            <a:r>
              <a:rPr lang="de-DE" b="1" dirty="0" err="1">
                <a:latin typeface="Aptos" panose="020B0004020202020204" pitchFamily="34" charset="0"/>
              </a:rPr>
              <a:t>leur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analyse</a:t>
            </a:r>
            <a:r>
              <a:rPr lang="de-DE" b="1" dirty="0">
                <a:latin typeface="Aptos" panose="020B0004020202020204" pitchFamily="34" charset="0"/>
              </a:rPr>
              <a:t> au </a:t>
            </a:r>
            <a:r>
              <a:rPr lang="de-DE" b="1" dirty="0" err="1">
                <a:latin typeface="Aptos" panose="020B0004020202020204" pitchFamily="34" charset="0"/>
              </a:rPr>
              <a:t>moyen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d’indicateurs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clés</a:t>
            </a:r>
            <a:r>
              <a:rPr lang="de-DE" b="1" dirty="0">
                <a:latin typeface="Aptos" panose="020B0004020202020204" pitchFamily="34" charset="0"/>
              </a:rPr>
              <a:t>.</a:t>
            </a:r>
            <a:endParaRPr lang="de-DE" sz="240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125" name="Google Shape;125;p30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9218" r="11188" b="-2"/>
          <a:stretch/>
        </p:blipFill>
        <p:spPr>
          <a:xfrm>
            <a:off x="8901441" y="1705232"/>
            <a:ext cx="3171568" cy="411480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Suivi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progrès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>
            <a:off x="437950" y="2015401"/>
            <a:ext cx="10554904" cy="431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1 :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vérification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types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de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données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collectées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 par la </a:t>
            </a:r>
            <a:r>
              <a:rPr lang="de-DE" sz="2000" dirty="0" err="1">
                <a:solidFill>
                  <a:srgbClr val="65B1BE"/>
                </a:solidFill>
                <a:latin typeface="Aptos" panose="020B0004020202020204" pitchFamily="34" charset="0"/>
              </a:rPr>
              <a:t>commune</a:t>
            </a:r>
            <a:r>
              <a:rPr lang="de-DE" sz="2000" dirty="0">
                <a:solidFill>
                  <a:srgbClr val="65B1BE"/>
                </a:solidFill>
                <a:latin typeface="Aptos" panose="020B0004020202020204" pitchFamily="34" charset="0"/>
              </a:rPr>
              <a:t> </a:t>
            </a: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2 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élaboration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d’indicateurs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clés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base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données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existantes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3 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élaboration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d’indicateurs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clés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supplémentaires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4 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mise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au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point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d’un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système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pour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assurer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une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livraison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régulière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données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5 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analyse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régulière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données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Étape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6 :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discussion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et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compte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rendu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des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résultats</a:t>
            </a:r>
            <a:endParaRPr lang="de-DE" sz="2000" dirty="0">
              <a:solidFill>
                <a:srgbClr val="3F3F3F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33" name="Google Shape;133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2"/>
          <p:cNvSpPr txBox="1">
            <a:spLocks noGrp="1"/>
          </p:cNvSpPr>
          <p:nvPr>
            <p:ph type="ctrTitle"/>
          </p:nvPr>
        </p:nvSpPr>
        <p:spPr>
          <a:xfrm>
            <a:off x="6096000" y="411479"/>
            <a:ext cx="570030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Suivre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mise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œuvre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594360" y="525781"/>
            <a:ext cx="627977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Étape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1 :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vérification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des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types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données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collectées</a:t>
            </a:r>
            <a: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  <a:t> par la </a:t>
            </a:r>
            <a:r>
              <a:rPr lang="de-DE" sz="36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commune</a:t>
            </a:r>
            <a:endParaRPr sz="3600" dirty="0">
              <a:solidFill>
                <a:schemeClr val="accent4"/>
              </a:solidFill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2"/>
          </p:nvPr>
        </p:nvSpPr>
        <p:spPr>
          <a:xfrm>
            <a:off x="594360" y="3429000"/>
            <a:ext cx="8772062" cy="254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685800" indent="-457200" fontAlgn="base">
              <a:buFont typeface="+mj-lt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Aperçu des </a:t>
            </a:r>
            <a:r>
              <a:rPr lang="de-DE" dirty="0" err="1">
                <a:latin typeface="Aptos" panose="020B0004020202020204" pitchFamily="34" charset="0"/>
              </a:rPr>
              <a:t>données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actuellement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collectées</a:t>
            </a:r>
            <a:r>
              <a:rPr lang="de-DE" dirty="0">
                <a:latin typeface="Aptos" panose="020B0004020202020204" pitchFamily="34" charset="0"/>
              </a:rPr>
              <a:t> au sein de la </a:t>
            </a:r>
            <a:r>
              <a:rPr lang="de-DE" dirty="0" err="1">
                <a:latin typeface="Aptos" panose="020B0004020202020204" pitchFamily="34" charset="0"/>
              </a:rPr>
              <a:t>commune</a:t>
            </a:r>
            <a:r>
              <a:rPr lang="de-DE" dirty="0">
                <a:latin typeface="Aptos" panose="020B0004020202020204" pitchFamily="34" charset="0"/>
              </a:rPr>
              <a:t> et de </a:t>
            </a:r>
            <a:r>
              <a:rPr lang="de-DE" dirty="0" err="1">
                <a:latin typeface="Aptos" panose="020B0004020202020204" pitchFamily="34" charset="0"/>
              </a:rPr>
              <a:t>ses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services</a:t>
            </a:r>
            <a:endParaRPr lang="de-DE" dirty="0">
              <a:latin typeface="Aptos" panose="020B0004020202020204" pitchFamily="34" charset="0"/>
            </a:endParaRPr>
          </a:p>
          <a:p>
            <a:pPr marL="685800" indent="-457200" fontAlgn="base">
              <a:buFont typeface="+mj-lt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Comment </a:t>
            </a:r>
            <a:r>
              <a:rPr lang="de-DE" dirty="0" err="1">
                <a:latin typeface="Aptos" panose="020B0004020202020204" pitchFamily="34" charset="0"/>
              </a:rPr>
              <a:t>sont-elles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stockées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ou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traitées</a:t>
            </a:r>
            <a:r>
              <a:rPr lang="de-DE" dirty="0">
                <a:latin typeface="Aptos" panose="020B0004020202020204" pitchFamily="34" charset="0"/>
              </a:rPr>
              <a:t> (par exemple </a:t>
            </a:r>
            <a:r>
              <a:rPr lang="de-DE" dirty="0" err="1">
                <a:latin typeface="Aptos" panose="020B0004020202020204" pitchFamily="34" charset="0"/>
              </a:rPr>
              <a:t>dans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logiciel</a:t>
            </a:r>
            <a:r>
              <a:rPr lang="de-DE" dirty="0">
                <a:latin typeface="Aptos" panose="020B0004020202020204" pitchFamily="34" charset="0"/>
              </a:rPr>
              <a:t> de </a:t>
            </a:r>
            <a:r>
              <a:rPr lang="de-DE" dirty="0" err="1">
                <a:latin typeface="Aptos" panose="020B0004020202020204" pitchFamily="34" charset="0"/>
              </a:rPr>
              <a:t>planification</a:t>
            </a:r>
            <a:r>
              <a:rPr lang="de-DE" dirty="0">
                <a:latin typeface="Aptos" panose="020B0004020202020204" pitchFamily="34" charset="0"/>
              </a:rPr>
              <a:t> des </a:t>
            </a:r>
            <a:r>
              <a:rPr lang="de-DE" dirty="0" err="1">
                <a:latin typeface="Aptos" panose="020B0004020202020204" pitchFamily="34" charset="0"/>
              </a:rPr>
              <a:t>ressources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d’entreprise</a:t>
            </a:r>
            <a:r>
              <a:rPr lang="de-DE" dirty="0">
                <a:latin typeface="Aptos" panose="020B0004020202020204" pitchFamily="34" charset="0"/>
              </a:rPr>
              <a:t>) ?</a:t>
            </a:r>
          </a:p>
          <a:p>
            <a:pPr marL="685800" indent="-457200" fontAlgn="base">
              <a:buFont typeface="+mj-lt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Des </a:t>
            </a:r>
            <a:r>
              <a:rPr lang="de-DE" dirty="0" err="1">
                <a:latin typeface="Aptos" panose="020B0004020202020204" pitchFamily="34" charset="0"/>
              </a:rPr>
              <a:t>données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supplémentaires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sont-elles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nécessaires</a:t>
            </a:r>
            <a:r>
              <a:rPr lang="de-DE" dirty="0">
                <a:latin typeface="Aptos" panose="020B0004020202020204" pitchFamily="34" charset="0"/>
              </a:rPr>
              <a:t> ? </a:t>
            </a:r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>
            <a:spLocks noGrp="1"/>
          </p:cNvSpPr>
          <p:nvPr>
            <p:ph type="title"/>
          </p:nvPr>
        </p:nvSpPr>
        <p:spPr>
          <a:xfrm>
            <a:off x="594360" y="65673"/>
            <a:ext cx="627977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Suivre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mise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en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œuvre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locale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53" name="Google Shape;153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154" name="Google Shape;154;p34"/>
          <p:cNvSpPr txBox="1"/>
          <p:nvPr/>
        </p:nvSpPr>
        <p:spPr>
          <a:xfrm>
            <a:off x="478741" y="3055755"/>
            <a:ext cx="93576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de-DE" sz="2000" b="1" dirty="0">
                <a:latin typeface="Aptos" panose="020B0004020202020204" pitchFamily="34" charset="0"/>
              </a:rPr>
              <a:t>À </a:t>
            </a:r>
            <a:r>
              <a:rPr lang="de-DE" sz="2000" b="1" dirty="0" err="1">
                <a:latin typeface="Aptos" panose="020B0004020202020204" pitchFamily="34" charset="0"/>
              </a:rPr>
              <a:t>partir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l’outil</a:t>
            </a:r>
            <a:r>
              <a:rPr lang="de-DE" sz="2000" b="1" dirty="0">
                <a:latin typeface="Aptos" panose="020B0004020202020204" pitchFamily="34" charset="0"/>
              </a:rPr>
              <a:t> « </a:t>
            </a:r>
            <a:r>
              <a:rPr lang="de-DE" sz="2000" b="1" dirty="0" err="1">
                <a:latin typeface="Aptos" panose="020B0004020202020204" pitchFamily="34" charset="0"/>
              </a:rPr>
              <a:t>Résultats</a:t>
            </a:r>
            <a:r>
              <a:rPr lang="de-DE" sz="2000" b="1" dirty="0">
                <a:latin typeface="Aptos" panose="020B0004020202020204" pitchFamily="34" charset="0"/>
              </a:rPr>
              <a:t> du </a:t>
            </a:r>
            <a:r>
              <a:rPr lang="de-DE" sz="2000" b="1" dirty="0" err="1">
                <a:latin typeface="Aptos" panose="020B0004020202020204" pitchFamily="34" charset="0"/>
              </a:rPr>
              <a:t>suivi</a:t>
            </a:r>
            <a:r>
              <a:rPr lang="de-DE" sz="2000" b="1" dirty="0">
                <a:latin typeface="Aptos" panose="020B0004020202020204" pitchFamily="34" charset="0"/>
              </a:rPr>
              <a:t> - </a:t>
            </a:r>
            <a:r>
              <a:rPr lang="de-DE" sz="2000" b="1" dirty="0" err="1">
                <a:latin typeface="Aptos" panose="020B0004020202020204" pitchFamily="34" charset="0"/>
              </a:rPr>
              <a:t>modèle</a:t>
            </a:r>
            <a:r>
              <a:rPr lang="de-DE" sz="2000" b="1" dirty="0">
                <a:latin typeface="Aptos" panose="020B0004020202020204" pitchFamily="34" charset="0"/>
              </a:rPr>
              <a:t> de </a:t>
            </a:r>
            <a:r>
              <a:rPr lang="de-DE" sz="2000" b="1" dirty="0" err="1">
                <a:latin typeface="Aptos" panose="020B0004020202020204" pitchFamily="34" charset="0"/>
              </a:rPr>
              <a:t>rapport</a:t>
            </a:r>
            <a:r>
              <a:rPr lang="de-DE" sz="2000" b="1" dirty="0">
                <a:latin typeface="Aptos" panose="020B0004020202020204" pitchFamily="34" charset="0"/>
              </a:rPr>
              <a:t> » :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C4B823D9-F108-6D7A-E860-A88E9CBB2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3719272"/>
            <a:ext cx="4762500" cy="2349500"/>
          </a:xfrm>
          <a:prstGeom prst="rect">
            <a:avLst/>
          </a:prstGeom>
        </p:spPr>
      </p:pic>
      <p:pic>
        <p:nvPicPr>
          <p:cNvPr id="5" name="Grafik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CFB090ED-3D2A-DDCF-E268-44AE0DCE5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239" y="3719272"/>
            <a:ext cx="4889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>
            <a:spLocks noGrp="1"/>
          </p:cNvSpPr>
          <p:nvPr>
            <p:ph type="ctrTitle"/>
          </p:nvPr>
        </p:nvSpPr>
        <p:spPr>
          <a:xfrm>
            <a:off x="3479850" y="400725"/>
            <a:ext cx="871215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3.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Indicateurs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clés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performance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&amp; Rapport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Microsoft Macintosh PowerPoint</Application>
  <PresentationFormat>Breitbild</PresentationFormat>
  <Paragraphs>101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Aptos</vt:lpstr>
      <vt:lpstr>Calibri</vt:lpstr>
      <vt:lpstr>Play</vt:lpstr>
      <vt:lpstr>Aptos Serif</vt:lpstr>
      <vt:lpstr>Benutzerdefiniert</vt:lpstr>
      <vt:lpstr>PowerPoint-Präsentation</vt:lpstr>
      <vt:lpstr>Agenda</vt:lpstr>
      <vt:lpstr>1. Introduction au suivi &amp; à l‘évaluation</vt:lpstr>
      <vt:lpstr>Suivi &amp; évaluation</vt:lpstr>
      <vt:lpstr>Suivi des progrès</vt:lpstr>
      <vt:lpstr>2. Suivre la mise en œuvre locale</vt:lpstr>
      <vt:lpstr>Étape 1 : vérification des types de données collectées par la commune</vt:lpstr>
      <vt:lpstr>Suivre la mise en œuvre locale</vt:lpstr>
      <vt:lpstr>3. Indicateurs clés de performance &amp; Rapport</vt:lpstr>
      <vt:lpstr>Qu‘est-ce qu‘un indicateur clé de performance (KPI) ?</vt:lpstr>
      <vt:lpstr>Suivi des progrès</vt:lpstr>
      <vt:lpstr>Étape 2 : élaboration d’indicateurs clés sur la base des données existantes</vt:lpstr>
      <vt:lpstr>Étape 3 : élaboration d’indicateurs clés supplémentaires</vt:lpstr>
      <vt:lpstr>Étape 4 : développement d’un  système permettant d’assurer une livraison régulière des données</vt:lpstr>
      <vt:lpstr>Étape 5 : analyse régulière des données</vt:lpstr>
      <vt:lpstr>4. Mécanismes de retour d‘information</vt:lpstr>
      <vt:lpstr>Suivi des progrès</vt:lpstr>
      <vt:lpstr>Étape 6 : discussion et compte rendu des résultats</vt:lpstr>
      <vt:lpstr>Outils : modèles pour le rapport</vt:lpstr>
      <vt:lpstr>Mécanismes de retour d‘information</vt:lpstr>
      <vt:lpstr>Merci beaucoup pour votre attention!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Katharina Gasteiger</cp:lastModifiedBy>
  <cp:revision>7</cp:revision>
  <dcterms:created xsi:type="dcterms:W3CDTF">2024-09-16T10:50:40Z</dcterms:created>
  <dcterms:modified xsi:type="dcterms:W3CDTF">2026-04-30T12:42:49Z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