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Aptos Serif" panose="02020604070405020304" pitchFamily="18" charset="0"/>
      <p:regular r:id="rId22"/>
      <p:bold r:id="rId23"/>
      <p:italic r:id="rId24"/>
      <p:boldItalic r:id="rId25"/>
    </p:embeddedFont>
    <p:embeddedFont>
      <p:font typeface="Play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cDPLi4JeAzYH1IUP+13s33CcT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2BE"/>
    <a:srgbClr val="A3C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3FEF49-8767-4E49-A26D-A71FB12D0817}">
  <a:tblStyle styleId="{113FEF49-8767-4E49-A26D-A71FB12D081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1EFF1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1F7F8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81"/>
  </p:normalViewPr>
  <p:slideViewPr>
    <p:cSldViewPr snapToGrid="0">
      <p:cViewPr varScale="1">
        <p:scale>
          <a:sx n="116" d="100"/>
          <a:sy n="116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dirty="0" err="1"/>
              <a:t>Nommer</a:t>
            </a:r>
            <a:r>
              <a:rPr lang="de-DE" dirty="0"/>
              <a:t> et </a:t>
            </a:r>
            <a:r>
              <a:rPr lang="de-DE" dirty="0" err="1"/>
              <a:t>reconnaître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émotions</a:t>
            </a:r>
            <a:r>
              <a:rPr lang="de-DE" dirty="0"/>
              <a:t> : par exemple : « Je </a:t>
            </a:r>
            <a:r>
              <a:rPr lang="de-DE" dirty="0" err="1"/>
              <a:t>remarque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sujet</a:t>
            </a:r>
            <a:r>
              <a:rPr lang="de-DE" dirty="0"/>
              <a:t> </a:t>
            </a:r>
            <a:r>
              <a:rPr lang="de-DE" dirty="0" err="1"/>
              <a:t>suscite</a:t>
            </a:r>
            <a:r>
              <a:rPr lang="de-DE" dirty="0"/>
              <a:t> de vives </a:t>
            </a:r>
            <a:r>
              <a:rPr lang="de-DE" dirty="0" err="1"/>
              <a:t>réactions</a:t>
            </a:r>
            <a:r>
              <a:rPr lang="de-DE" dirty="0"/>
              <a:t>. C’est </a:t>
            </a:r>
            <a:r>
              <a:rPr lang="de-DE" dirty="0" err="1"/>
              <a:t>compréhensible</a:t>
            </a:r>
            <a:r>
              <a:rPr lang="de-DE" dirty="0"/>
              <a:t>, </a:t>
            </a:r>
            <a:r>
              <a:rPr lang="de-DE" dirty="0" err="1"/>
              <a:t>car</a:t>
            </a:r>
            <a:r>
              <a:rPr lang="de-DE" dirty="0"/>
              <a:t> il </a:t>
            </a:r>
            <a:r>
              <a:rPr lang="de-DE" dirty="0" err="1"/>
              <a:t>touche</a:t>
            </a:r>
            <a:r>
              <a:rPr lang="de-DE" dirty="0"/>
              <a:t> à des </a:t>
            </a:r>
            <a:r>
              <a:rPr lang="de-DE" dirty="0" err="1"/>
              <a:t>valeurs</a:t>
            </a:r>
            <a:r>
              <a:rPr lang="de-DE" dirty="0"/>
              <a:t> </a:t>
            </a:r>
            <a:r>
              <a:rPr lang="de-DE" dirty="0" err="1"/>
              <a:t>fondamentales</a:t>
            </a:r>
            <a:r>
              <a:rPr lang="de-DE" dirty="0"/>
              <a:t>. 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lang="de-D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dirty="0" err="1"/>
              <a:t>Laisser</a:t>
            </a:r>
            <a:r>
              <a:rPr lang="de-DE" dirty="0"/>
              <a:t> du </a:t>
            </a:r>
            <a:r>
              <a:rPr lang="de-DE" dirty="0" err="1"/>
              <a:t>temps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la </a:t>
            </a:r>
            <a:r>
              <a:rPr lang="de-DE" dirty="0" err="1"/>
              <a:t>réflexion</a:t>
            </a:r>
            <a:r>
              <a:rPr lang="de-DE" dirty="0"/>
              <a:t> : il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parfois</a:t>
            </a:r>
            <a:r>
              <a:rPr lang="de-DE" dirty="0"/>
              <a:t> </a:t>
            </a:r>
            <a:r>
              <a:rPr lang="de-DE" dirty="0" err="1"/>
              <a:t>utile</a:t>
            </a:r>
            <a:r>
              <a:rPr lang="de-DE" dirty="0"/>
              <a:t> </a:t>
            </a:r>
            <a:r>
              <a:rPr lang="de-DE" dirty="0" err="1"/>
              <a:t>d’interrompre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 et de la </a:t>
            </a:r>
            <a:r>
              <a:rPr lang="de-DE" dirty="0" err="1"/>
              <a:t>reprendre</a:t>
            </a:r>
            <a:r>
              <a:rPr lang="de-DE" dirty="0"/>
              <a:t> par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exercice</a:t>
            </a:r>
            <a:r>
              <a:rPr lang="de-DE" dirty="0"/>
              <a:t> </a:t>
            </a:r>
            <a:r>
              <a:rPr lang="de-DE" dirty="0" err="1"/>
              <a:t>d’écriture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 de </a:t>
            </a:r>
            <a:r>
              <a:rPr lang="de-DE" dirty="0" err="1"/>
              <a:t>réflexion</a:t>
            </a:r>
            <a:r>
              <a:rPr lang="de-DE" dirty="0"/>
              <a:t> </a:t>
            </a:r>
            <a:r>
              <a:rPr lang="de-DE" dirty="0" err="1"/>
              <a:t>silencieuse</a:t>
            </a:r>
            <a:r>
              <a:rPr lang="de-DE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dirty="0" err="1"/>
              <a:t>Rechercher</a:t>
            </a:r>
            <a:r>
              <a:rPr lang="de-DE" dirty="0"/>
              <a:t> des alternatives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dirty="0"/>
              <a:t>« Il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facile</a:t>
            </a:r>
            <a:r>
              <a:rPr lang="de-DE" dirty="0"/>
              <a:t> de </a:t>
            </a:r>
            <a:r>
              <a:rPr lang="de-DE" dirty="0" err="1"/>
              <a:t>rejeter</a:t>
            </a:r>
            <a:r>
              <a:rPr lang="de-DE" dirty="0"/>
              <a:t> </a:t>
            </a:r>
            <a:r>
              <a:rPr lang="de-DE" dirty="0" err="1"/>
              <a:t>quelque</a:t>
            </a:r>
            <a:r>
              <a:rPr lang="de-DE" dirty="0"/>
              <a:t> </a:t>
            </a:r>
            <a:r>
              <a:rPr lang="de-DE" dirty="0" err="1"/>
              <a:t>chose</a:t>
            </a:r>
            <a:r>
              <a:rPr lang="de-DE" dirty="0"/>
              <a:t> et de ne </a:t>
            </a:r>
            <a:r>
              <a:rPr lang="de-DE" dirty="0" err="1"/>
              <a:t>mettre</a:t>
            </a:r>
            <a:r>
              <a:rPr lang="de-DE" dirty="0"/>
              <a:t> en avant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inconvénients</a:t>
            </a:r>
            <a:r>
              <a:rPr lang="de-DE" dirty="0"/>
              <a:t>. La </a:t>
            </a:r>
            <a:r>
              <a:rPr lang="de-DE" dirty="0" err="1"/>
              <a:t>question</a:t>
            </a:r>
            <a:r>
              <a:rPr lang="de-DE" dirty="0"/>
              <a:t> des alternatives </a:t>
            </a:r>
            <a:r>
              <a:rPr lang="de-DE" dirty="0" err="1"/>
              <a:t>permet</a:t>
            </a:r>
            <a:r>
              <a:rPr lang="de-DE" dirty="0"/>
              <a:t> de se </a:t>
            </a:r>
            <a:r>
              <a:rPr lang="de-DE" dirty="0" err="1"/>
              <a:t>tourner</a:t>
            </a:r>
            <a:r>
              <a:rPr lang="de-DE" dirty="0"/>
              <a:t> </a:t>
            </a:r>
            <a:r>
              <a:rPr lang="de-DE" dirty="0" err="1"/>
              <a:t>vers</a:t>
            </a:r>
            <a:r>
              <a:rPr lang="de-DE" dirty="0"/>
              <a:t> </a:t>
            </a:r>
            <a:r>
              <a:rPr lang="de-DE" dirty="0" err="1"/>
              <a:t>l’avenir</a:t>
            </a:r>
            <a:r>
              <a:rPr lang="de-DE" dirty="0"/>
              <a:t> et </a:t>
            </a:r>
            <a:r>
              <a:rPr lang="de-DE" dirty="0" err="1"/>
              <a:t>d’orienter</a:t>
            </a:r>
            <a:r>
              <a:rPr lang="de-DE" dirty="0"/>
              <a:t> la </a:t>
            </a: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vers</a:t>
            </a:r>
            <a:r>
              <a:rPr lang="de-DE" dirty="0"/>
              <a:t> des </a:t>
            </a:r>
            <a:r>
              <a:rPr lang="de-DE" dirty="0" err="1"/>
              <a:t>pistes</a:t>
            </a:r>
            <a:r>
              <a:rPr lang="de-DE" dirty="0"/>
              <a:t> de </a:t>
            </a:r>
            <a:r>
              <a:rPr lang="de-DE" dirty="0" err="1"/>
              <a:t>solution</a:t>
            </a:r>
            <a:r>
              <a:rPr lang="de-DE" dirty="0"/>
              <a:t> », </a:t>
            </a:r>
            <a:r>
              <a:rPr lang="de-DE" dirty="0" err="1"/>
              <a:t>explique</a:t>
            </a:r>
            <a:r>
              <a:rPr lang="de-DE" dirty="0"/>
              <a:t> Hegenberg. Cela </a:t>
            </a:r>
            <a:r>
              <a:rPr lang="de-DE" dirty="0" err="1"/>
              <a:t>permet</a:t>
            </a:r>
            <a:r>
              <a:rPr lang="de-DE" dirty="0"/>
              <a:t> de </a:t>
            </a:r>
            <a:r>
              <a:rPr lang="de-DE" dirty="0" err="1"/>
              <a:t>parler</a:t>
            </a:r>
            <a:r>
              <a:rPr lang="de-DE" dirty="0"/>
              <a:t> </a:t>
            </a:r>
            <a:r>
              <a:rPr lang="de-DE" dirty="0" err="1"/>
              <a:t>d’améliorations</a:t>
            </a:r>
            <a:r>
              <a:rPr lang="de-DE" dirty="0"/>
              <a:t> </a:t>
            </a:r>
            <a:r>
              <a:rPr lang="de-DE" dirty="0" err="1"/>
              <a:t>réalisables</a:t>
            </a:r>
            <a:r>
              <a:rPr lang="de-DE" dirty="0"/>
              <a:t> et de ne </a:t>
            </a:r>
            <a:r>
              <a:rPr lang="de-DE" dirty="0" err="1"/>
              <a:t>pas</a:t>
            </a:r>
            <a:r>
              <a:rPr lang="de-DE" dirty="0"/>
              <a:t> </a:t>
            </a:r>
            <a:r>
              <a:rPr lang="de-DE" dirty="0" err="1"/>
              <a:t>tourner</a:t>
            </a:r>
            <a:r>
              <a:rPr lang="de-DE" dirty="0"/>
              <a:t> en </a:t>
            </a:r>
            <a:r>
              <a:rPr lang="de-DE" dirty="0" err="1"/>
              <a:t>rond</a:t>
            </a:r>
            <a:r>
              <a:rPr lang="de-DE" dirty="0"/>
              <a:t> </a:t>
            </a:r>
            <a:r>
              <a:rPr lang="de-DE" dirty="0" err="1"/>
              <a:t>autour</a:t>
            </a:r>
            <a:r>
              <a:rPr lang="de-DE" dirty="0"/>
              <a:t> des </a:t>
            </a:r>
            <a:r>
              <a:rPr lang="de-DE" dirty="0" err="1"/>
              <a:t>problèmes</a:t>
            </a:r>
            <a:r>
              <a:rPr lang="de-DE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lang="de-D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dirty="0"/>
              <a:t>Adopter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attitude</a:t>
            </a:r>
            <a:r>
              <a:rPr lang="de-DE" dirty="0"/>
              <a:t> </a:t>
            </a:r>
            <a:r>
              <a:rPr lang="de-DE" dirty="0" err="1"/>
              <a:t>éthique</a:t>
            </a:r>
            <a:r>
              <a:rPr lang="de-DE" dirty="0"/>
              <a:t> en </a:t>
            </a:r>
            <a:r>
              <a:rPr lang="de-DE" dirty="0" err="1"/>
              <a:t>matière</a:t>
            </a:r>
            <a:r>
              <a:rPr lang="de-DE" dirty="0"/>
              <a:t> </a:t>
            </a:r>
            <a:r>
              <a:rPr lang="de-DE" dirty="0" err="1"/>
              <a:t>d’éducation</a:t>
            </a:r>
            <a:endParaRPr lang="de-D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dirty="0" err="1"/>
              <a:t>Ouverture</a:t>
            </a:r>
            <a:r>
              <a:rPr lang="de-DE" dirty="0"/>
              <a:t> </a:t>
            </a:r>
            <a:r>
              <a:rPr lang="de-DE" dirty="0" err="1"/>
              <a:t>d’esprit</a:t>
            </a:r>
            <a:r>
              <a:rPr lang="de-DE" dirty="0"/>
              <a:t> et </a:t>
            </a:r>
            <a:r>
              <a:rPr lang="de-DE" dirty="0" err="1"/>
              <a:t>absence</a:t>
            </a:r>
            <a:r>
              <a:rPr lang="de-DE" dirty="0"/>
              <a:t> de </a:t>
            </a:r>
            <a:r>
              <a:rPr lang="de-DE" dirty="0" err="1"/>
              <a:t>pression</a:t>
            </a:r>
            <a:r>
              <a:rPr lang="de-DE" dirty="0"/>
              <a:t> : ne </a:t>
            </a:r>
            <a:r>
              <a:rPr lang="de-DE" dirty="0" err="1"/>
              <a:t>pas</a:t>
            </a:r>
            <a:r>
              <a:rPr lang="de-DE" dirty="0"/>
              <a:t> </a:t>
            </a:r>
            <a:r>
              <a:rPr lang="de-DE" dirty="0" err="1"/>
              <a:t>pousser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étudiants</a:t>
            </a:r>
            <a:r>
              <a:rPr lang="de-DE" dirty="0"/>
              <a:t> </a:t>
            </a:r>
            <a:r>
              <a:rPr lang="de-DE" dirty="0" err="1"/>
              <a:t>vers</a:t>
            </a:r>
            <a:r>
              <a:rPr lang="de-DE" dirty="0"/>
              <a:t> des </a:t>
            </a:r>
            <a:r>
              <a:rPr lang="de-DE" dirty="0" err="1"/>
              <a:t>positions</a:t>
            </a:r>
            <a:r>
              <a:rPr lang="de-DE" dirty="0"/>
              <a:t> </a:t>
            </a:r>
            <a:r>
              <a:rPr lang="de-DE" dirty="0" err="1"/>
              <a:t>précises</a:t>
            </a:r>
            <a:r>
              <a:rPr lang="de-DE" dirty="0"/>
              <a:t>, </a:t>
            </a:r>
            <a:r>
              <a:rPr lang="de-DE" dirty="0" err="1"/>
              <a:t>mais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inciter</a:t>
            </a:r>
            <a:r>
              <a:rPr lang="de-DE" dirty="0"/>
              <a:t> à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réflexion</a:t>
            </a:r>
            <a:r>
              <a:rPr lang="de-DE" dirty="0"/>
              <a:t> </a:t>
            </a:r>
            <a:r>
              <a:rPr lang="de-DE" dirty="0" err="1"/>
              <a:t>critique</a:t>
            </a:r>
            <a:r>
              <a:rPr lang="de-DE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dirty="0" err="1"/>
              <a:t>Permettre</a:t>
            </a:r>
            <a:r>
              <a:rPr lang="de-DE" dirty="0"/>
              <a:t> le </a:t>
            </a:r>
            <a:r>
              <a:rPr lang="de-DE" dirty="0" err="1"/>
              <a:t>positionnement</a:t>
            </a:r>
            <a:r>
              <a:rPr lang="de-DE" dirty="0"/>
              <a:t> </a:t>
            </a:r>
            <a:r>
              <a:rPr lang="de-DE" dirty="0" err="1"/>
              <a:t>personnel</a:t>
            </a:r>
            <a:r>
              <a:rPr lang="de-DE" dirty="0"/>
              <a:t>, ne </a:t>
            </a:r>
            <a:r>
              <a:rPr lang="de-DE" dirty="0" err="1"/>
              <a:t>pas</a:t>
            </a:r>
            <a:r>
              <a:rPr lang="de-DE" dirty="0"/>
              <a:t> </a:t>
            </a:r>
            <a:r>
              <a:rPr lang="de-DE" dirty="0" err="1"/>
              <a:t>l’imposer</a:t>
            </a:r>
            <a:r>
              <a:rPr lang="de-DE" dirty="0"/>
              <a:t> : </a:t>
            </a:r>
            <a:r>
              <a:rPr lang="de-DE" dirty="0" err="1"/>
              <a:t>certains</a:t>
            </a:r>
            <a:r>
              <a:rPr lang="de-DE" dirty="0"/>
              <a:t> </a:t>
            </a:r>
            <a:r>
              <a:rPr lang="de-DE" dirty="0" err="1"/>
              <a:t>apprenants</a:t>
            </a:r>
            <a:r>
              <a:rPr lang="de-DE" dirty="0"/>
              <a:t> </a:t>
            </a:r>
            <a:r>
              <a:rPr lang="de-DE" dirty="0" err="1"/>
              <a:t>ont</a:t>
            </a:r>
            <a:r>
              <a:rPr lang="de-DE" dirty="0"/>
              <a:t> </a:t>
            </a:r>
            <a:r>
              <a:rPr lang="de-DE" dirty="0" err="1"/>
              <a:t>besoin</a:t>
            </a:r>
            <a:r>
              <a:rPr lang="de-DE" dirty="0"/>
              <a:t> de </a:t>
            </a:r>
            <a:r>
              <a:rPr lang="de-DE" dirty="0" err="1"/>
              <a:t>temps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développer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</a:t>
            </a:r>
            <a:r>
              <a:rPr lang="de-DE" dirty="0" err="1"/>
              <a:t>articuler</a:t>
            </a:r>
            <a:r>
              <a:rPr lang="de-DE" dirty="0"/>
              <a:t> </a:t>
            </a:r>
            <a:r>
              <a:rPr lang="de-DE" dirty="0" err="1"/>
              <a:t>leurs</a:t>
            </a:r>
            <a:r>
              <a:rPr lang="de-DE" dirty="0"/>
              <a:t> propres </a:t>
            </a:r>
            <a:r>
              <a:rPr lang="de-DE" dirty="0" err="1"/>
              <a:t>positions</a:t>
            </a:r>
            <a:r>
              <a:rPr lang="de-DE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dirty="0" err="1"/>
              <a:t>Autonomisation</a:t>
            </a:r>
            <a:r>
              <a:rPr lang="de-DE" dirty="0"/>
              <a:t> </a:t>
            </a:r>
            <a:r>
              <a:rPr lang="de-DE" dirty="0" err="1"/>
              <a:t>plutôt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reproches</a:t>
            </a:r>
            <a:r>
              <a:rPr lang="de-DE" dirty="0"/>
              <a:t> : </a:t>
            </a:r>
            <a:r>
              <a:rPr lang="de-DE" dirty="0" err="1"/>
              <a:t>même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à des </a:t>
            </a:r>
            <a:r>
              <a:rPr lang="de-DE" dirty="0" err="1"/>
              <a:t>faits</a:t>
            </a:r>
            <a:r>
              <a:rPr lang="de-DE" dirty="0"/>
              <a:t> </a:t>
            </a:r>
            <a:r>
              <a:rPr lang="de-DE" dirty="0" err="1"/>
              <a:t>concrets</a:t>
            </a:r>
            <a:r>
              <a:rPr lang="de-DE" dirty="0"/>
              <a:t> (</a:t>
            </a:r>
            <a:r>
              <a:rPr lang="de-DE" dirty="0" err="1"/>
              <a:t>crise</a:t>
            </a:r>
            <a:r>
              <a:rPr lang="de-DE" dirty="0"/>
              <a:t> </a:t>
            </a:r>
            <a:r>
              <a:rPr lang="de-DE" dirty="0" err="1"/>
              <a:t>climatique</a:t>
            </a:r>
            <a:r>
              <a:rPr lang="de-DE" dirty="0"/>
              <a:t>, </a:t>
            </a:r>
            <a:r>
              <a:rPr lang="de-DE" dirty="0" err="1"/>
              <a:t>inégalités</a:t>
            </a:r>
            <a:r>
              <a:rPr lang="de-DE" dirty="0"/>
              <a:t> </a:t>
            </a:r>
            <a:r>
              <a:rPr lang="de-DE" dirty="0" err="1"/>
              <a:t>sociales</a:t>
            </a:r>
            <a:r>
              <a:rPr lang="de-DE" dirty="0"/>
              <a:t>), </a:t>
            </a:r>
            <a:r>
              <a:rPr lang="de-DE" dirty="0" err="1"/>
              <a:t>mettre</a:t>
            </a:r>
            <a:r>
              <a:rPr lang="de-DE" dirty="0"/>
              <a:t> </a:t>
            </a:r>
            <a:r>
              <a:rPr lang="de-DE" dirty="0" err="1"/>
              <a:t>l’accent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d’action</a:t>
            </a:r>
            <a:r>
              <a:rPr lang="de-DE" dirty="0"/>
              <a:t> et le </a:t>
            </a:r>
            <a:r>
              <a:rPr lang="de-DE" dirty="0" err="1"/>
              <a:t>potentiel</a:t>
            </a:r>
            <a:r>
              <a:rPr lang="de-DE" dirty="0"/>
              <a:t> de </a:t>
            </a:r>
            <a:r>
              <a:rPr lang="de-DE" dirty="0" err="1"/>
              <a:t>changement</a:t>
            </a:r>
            <a:r>
              <a:rPr lang="de-DE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 ">
  <p:cSld name="Titel und Inhalt 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2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318884" y="3499667"/>
            <a:ext cx="4939668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p22"/>
          <p:cNvCxnSpPr/>
          <p:nvPr/>
        </p:nvCxnSpPr>
        <p:spPr>
          <a:xfrm>
            <a:off x="6347458" y="6313170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603884" y="457201"/>
            <a:ext cx="5198272" cy="230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/>
          <p:nvPr/>
        </p:nvSpPr>
        <p:spPr>
          <a:xfrm>
            <a:off x="8601557" y="7977"/>
            <a:ext cx="2848222" cy="14241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6179401" y="7977"/>
            <a:ext cx="1807676" cy="9160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7827281" y="1627027"/>
            <a:ext cx="1307559" cy="1307559"/>
          </a:xfrm>
          <a:prstGeom prst="ellipse">
            <a:avLst/>
          </a:prstGeom>
          <a:solidFill>
            <a:srgbClr val="CCE27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594359" y="198407"/>
            <a:ext cx="10972801" cy="157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2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/>
          <p:nvPr/>
        </p:nvSpPr>
        <p:spPr>
          <a:xfrm>
            <a:off x="9879382" y="-2"/>
            <a:ext cx="2338192" cy="116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1"/>
          <p:cNvSpPr/>
          <p:nvPr/>
        </p:nvSpPr>
        <p:spPr>
          <a:xfrm>
            <a:off x="8335967" y="-1"/>
            <a:ext cx="1393348" cy="7060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1"/>
          <p:cNvSpPr/>
          <p:nvPr/>
        </p:nvSpPr>
        <p:spPr>
          <a:xfrm>
            <a:off x="9762831" y="493293"/>
            <a:ext cx="806083" cy="806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1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>
            <a:spLocks noGrp="1"/>
          </p:cNvSpPr>
          <p:nvPr>
            <p:ph type="title"/>
          </p:nvPr>
        </p:nvSpPr>
        <p:spPr>
          <a:xfrm>
            <a:off x="594359" y="202400"/>
            <a:ext cx="10972801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3">
  <p:cSld name="Titel 3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3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594359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594359" y="454955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33"/>
          <p:cNvCxnSpPr/>
          <p:nvPr/>
        </p:nvCxnSpPr>
        <p:spPr>
          <a:xfrm>
            <a:off x="594359" y="395020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1" name="Google Shape;111;p33"/>
          <p:cNvSpPr/>
          <p:nvPr/>
        </p:nvSpPr>
        <p:spPr>
          <a:xfrm>
            <a:off x="10874687" y="-9"/>
            <a:ext cx="1317315" cy="12449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7" y="21600"/>
                </a:moveTo>
                <a:cubicBezTo>
                  <a:pt x="9633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3"/>
          <p:cNvSpPr/>
          <p:nvPr/>
        </p:nvSpPr>
        <p:spPr>
          <a:xfrm>
            <a:off x="6210034" y="0"/>
            <a:ext cx="3792979" cy="1896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3"/>
          <p:cNvSpPr/>
          <p:nvPr/>
        </p:nvSpPr>
        <p:spPr>
          <a:xfrm rot="5400000">
            <a:off x="9347265" y="2480753"/>
            <a:ext cx="3792978" cy="1896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nzierung">
  <p:cSld name="Finanzierung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4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4"/>
          <p:cNvSpPr txBox="1">
            <a:spLocks noGrp="1"/>
          </p:cNvSpPr>
          <p:nvPr>
            <p:ph type="body" idx="1"/>
          </p:nvPr>
        </p:nvSpPr>
        <p:spPr>
          <a:xfrm>
            <a:off x="2179160" y="3113784"/>
            <a:ext cx="4749961" cy="203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4" descr="Grafik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069" y="2129065"/>
            <a:ext cx="3150693" cy="8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usammenfassung 2">
  <p:cSld name="Zusammenfassung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3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23"/>
          <p:cNvCxnSpPr/>
          <p:nvPr/>
        </p:nvCxnSpPr>
        <p:spPr>
          <a:xfrm>
            <a:off x="594359" y="214883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594359" y="102874"/>
            <a:ext cx="11318838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3657598" y="2282007"/>
            <a:ext cx="8130211" cy="369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4" name="Google Shape;34;p23"/>
          <p:cNvGrpSpPr/>
          <p:nvPr/>
        </p:nvGrpSpPr>
        <p:grpSpPr>
          <a:xfrm>
            <a:off x="-4" y="3804830"/>
            <a:ext cx="961204" cy="3033143"/>
            <a:chOff x="-1" y="-1"/>
            <a:chExt cx="961204" cy="3033143"/>
          </a:xfrm>
        </p:grpSpPr>
        <p:sp>
          <p:nvSpPr>
            <p:cNvPr id="35" name="Google Shape;35;p23"/>
            <p:cNvSpPr/>
            <p:nvPr/>
          </p:nvSpPr>
          <p:spPr>
            <a:xfrm rot="-5400000">
              <a:off x="-436036" y="441921"/>
              <a:ext cx="1839161" cy="9553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 rot="-5400000">
              <a:off x="-219321" y="2326180"/>
              <a:ext cx="926281" cy="4876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5B2B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 rot="-5400000">
              <a:off x="209622" y="1219890"/>
              <a:ext cx="634043" cy="6586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inhalt und Bild">
  <p:cSld name="Titelinhalt und Bil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5063493" cy="235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594359" y="3279578"/>
            <a:ext cx="5044443" cy="299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4"/>
          <p:cNvCxnSpPr/>
          <p:nvPr/>
        </p:nvCxnSpPr>
        <p:spPr>
          <a:xfrm>
            <a:off x="594359" y="2997457"/>
            <a:ext cx="2133602" cy="3993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4" name="Google Shape;44;p24"/>
          <p:cNvSpPr>
            <a:spLocks noGrp="1"/>
          </p:cNvSpPr>
          <p:nvPr>
            <p:ph type="pic" idx="2"/>
          </p:nvPr>
        </p:nvSpPr>
        <p:spPr>
          <a:xfrm flipH="1">
            <a:off x="6733503" y="0"/>
            <a:ext cx="5458498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3">
  <p:cSld name="Titel 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5" descr="Google Shape;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594359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594359" y="454955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5"/>
          <p:cNvCxnSpPr/>
          <p:nvPr/>
        </p:nvCxnSpPr>
        <p:spPr>
          <a:xfrm>
            <a:off x="594359" y="395020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1" name="Google Shape;51;p25"/>
          <p:cNvSpPr/>
          <p:nvPr/>
        </p:nvSpPr>
        <p:spPr>
          <a:xfrm>
            <a:off x="10874687" y="-9"/>
            <a:ext cx="1317315" cy="12449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7" y="21600"/>
                </a:moveTo>
                <a:cubicBezTo>
                  <a:pt x="9633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6210034" y="0"/>
            <a:ext cx="3792979" cy="1896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5"/>
          <p:cNvSpPr/>
          <p:nvPr/>
        </p:nvSpPr>
        <p:spPr>
          <a:xfrm rot="5400000">
            <a:off x="9347265" y="2480753"/>
            <a:ext cx="3792978" cy="1896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4B1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4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1">
  <p:cSld name="Titel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6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6"/>
          <p:cNvSpPr/>
          <p:nvPr/>
        </p:nvSpPr>
        <p:spPr>
          <a:xfrm rot="10800000">
            <a:off x="331999" y="4831776"/>
            <a:ext cx="4356929" cy="20262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6309902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59" name="Google Shape;59;p26"/>
          <p:cNvCxnSpPr/>
          <p:nvPr/>
        </p:nvCxnSpPr>
        <p:spPr>
          <a:xfrm>
            <a:off x="6309358" y="3950208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0" name="Google Shape;60;p26"/>
          <p:cNvSpPr/>
          <p:nvPr/>
        </p:nvSpPr>
        <p:spPr>
          <a:xfrm rot="10800000">
            <a:off x="7748" y="5613104"/>
            <a:ext cx="1317315" cy="12449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7" y="21600"/>
                </a:moveTo>
                <a:cubicBezTo>
                  <a:pt x="9633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6"/>
          <p:cNvSpPr/>
          <p:nvPr/>
        </p:nvSpPr>
        <p:spPr>
          <a:xfrm rot="-5400000">
            <a:off x="-524072" y="1350507"/>
            <a:ext cx="2127281" cy="10636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">
  <p:cSld name="Agenda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7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7"/>
          <p:cNvSpPr/>
          <p:nvPr/>
        </p:nvSpPr>
        <p:spPr>
          <a:xfrm>
            <a:off x="9879382" y="-2"/>
            <a:ext cx="2338192" cy="116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594359" y="189572"/>
            <a:ext cx="6787748" cy="15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8" name="Google Shape;68;p27"/>
          <p:cNvCxnSpPr/>
          <p:nvPr/>
        </p:nvCxnSpPr>
        <p:spPr>
          <a:xfrm>
            <a:off x="594360" y="2148839"/>
            <a:ext cx="2130552" cy="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9" name="Google Shape;69;p27"/>
          <p:cNvSpPr/>
          <p:nvPr/>
        </p:nvSpPr>
        <p:spPr>
          <a:xfrm>
            <a:off x="8076006" y="-1"/>
            <a:ext cx="1393348" cy="7060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7"/>
          <p:cNvSpPr/>
          <p:nvPr/>
        </p:nvSpPr>
        <p:spPr>
          <a:xfrm>
            <a:off x="9723418" y="301731"/>
            <a:ext cx="846745" cy="8087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2">
  <p:cSld name="Titel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8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6299834" y="43052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6299834" y="456860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p28"/>
          <p:cNvCxnSpPr/>
          <p:nvPr/>
        </p:nvCxnSpPr>
        <p:spPr>
          <a:xfrm>
            <a:off x="6309358" y="3950208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7" name="Google Shape;77;p28"/>
          <p:cNvSpPr>
            <a:spLocks noGrp="1"/>
          </p:cNvSpPr>
          <p:nvPr>
            <p:ph type="pic" idx="2"/>
          </p:nvPr>
        </p:nvSpPr>
        <p:spPr>
          <a:xfrm>
            <a:off x="-2" y="-11115"/>
            <a:ext cx="5628072" cy="685800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594359" y="278129"/>
            <a:ext cx="9778367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594359" y="2676525"/>
            <a:ext cx="449083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/>
          <p:nvPr/>
        </p:nvSpPr>
        <p:spPr>
          <a:xfrm>
            <a:off x="9879382" y="-2"/>
            <a:ext cx="2338192" cy="116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B0D8D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9"/>
          <p:cNvSpPr/>
          <p:nvPr/>
        </p:nvSpPr>
        <p:spPr>
          <a:xfrm>
            <a:off x="8335967" y="-1"/>
            <a:ext cx="1393348" cy="7060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9"/>
          <p:cNvSpPr/>
          <p:nvPr/>
        </p:nvSpPr>
        <p:spPr>
          <a:xfrm>
            <a:off x="9624159" y="313423"/>
            <a:ext cx="1157489" cy="11574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inhalt und Tabelle">
  <p:cSld name="Titelinhalt und Tabel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0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2" cy="13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89" name="Google Shape;89;p30"/>
          <p:cNvCxnSpPr/>
          <p:nvPr/>
        </p:nvCxnSpPr>
        <p:spPr>
          <a:xfrm>
            <a:off x="3670933" y="6313170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>
            <a:off x="603884" y="584005"/>
            <a:ext cx="2825116" cy="3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1" name="Google Shape;91;p30"/>
          <p:cNvGrpSpPr/>
          <p:nvPr/>
        </p:nvGrpSpPr>
        <p:grpSpPr>
          <a:xfrm>
            <a:off x="5886" y="3804834"/>
            <a:ext cx="1315508" cy="3053169"/>
            <a:chOff x="-2" y="-1"/>
            <a:chExt cx="1315504" cy="3053169"/>
          </a:xfrm>
        </p:grpSpPr>
        <p:sp>
          <p:nvSpPr>
            <p:cNvPr id="92" name="Google Shape;92;p30"/>
            <p:cNvSpPr/>
            <p:nvPr/>
          </p:nvSpPr>
          <p:spPr>
            <a:xfrm rot="-5400000">
              <a:off x="-441923" y="441921"/>
              <a:ext cx="1839160" cy="9553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0"/>
            <p:cNvSpPr/>
            <p:nvPr/>
          </p:nvSpPr>
          <p:spPr>
            <a:xfrm rot="-5400000">
              <a:off x="-259498" y="2216696"/>
              <a:ext cx="1095969" cy="5769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5B2B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0"/>
            <p:cNvSpPr/>
            <p:nvPr/>
          </p:nvSpPr>
          <p:spPr>
            <a:xfrm rot="-5400000">
              <a:off x="669141" y="1627857"/>
              <a:ext cx="634043" cy="6586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30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0" descr="Grafik 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;p20"/>
          <p:cNvCxnSpPr/>
          <p:nvPr/>
        </p:nvCxnSpPr>
        <p:spPr>
          <a:xfrm>
            <a:off x="594359" y="214883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" name="Google Shape;8;p20"/>
          <p:cNvSpPr txBox="1">
            <a:spLocks noGrp="1"/>
          </p:cNvSpPr>
          <p:nvPr>
            <p:ph type="title"/>
          </p:nvPr>
        </p:nvSpPr>
        <p:spPr>
          <a:xfrm>
            <a:off x="594359" y="202400"/>
            <a:ext cx="10972801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4079" y="4951784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309900" y="1710825"/>
            <a:ext cx="58821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Formation des </a:t>
            </a:r>
            <a:r>
              <a:rPr lang="de-DE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compétences</a:t>
            </a:r>
            <a:r>
              <a:rPr lang="de-DE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- </a:t>
            </a:r>
            <a:r>
              <a:rPr lang="de-DE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92" name="Google Shape;9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385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6309900" y="1305261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Train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Trainer: </a:t>
            </a: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F1B025-9FF8-2DA5-47B3-A27AE55F7B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491602"/>
            <a:ext cx="3409143" cy="13636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Trop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d’informations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de-DE" sz="1800" dirty="0" err="1"/>
              <a:t>Explorez</a:t>
            </a:r>
            <a:r>
              <a:rPr lang="de-DE" sz="1800" dirty="0"/>
              <a:t> </a:t>
            </a:r>
            <a:r>
              <a:rPr lang="de-DE" sz="1800" dirty="0" err="1"/>
              <a:t>les</a:t>
            </a:r>
            <a:r>
              <a:rPr lang="de-DE" sz="1800" dirty="0"/>
              <a:t> </a:t>
            </a:r>
            <a:r>
              <a:rPr lang="de-DE" sz="1800" dirty="0" err="1"/>
              <a:t>communes</a:t>
            </a:r>
            <a:r>
              <a:rPr lang="de-DE" sz="1800" dirty="0"/>
              <a:t> avant de </a:t>
            </a:r>
            <a:r>
              <a:rPr lang="de-DE" sz="1800" dirty="0" err="1"/>
              <a:t>commencer</a:t>
            </a:r>
            <a:r>
              <a:rPr lang="de-DE" sz="1800" dirty="0"/>
              <a:t> la </a:t>
            </a:r>
            <a:r>
              <a:rPr lang="de-DE" sz="1800" dirty="0" err="1"/>
              <a:t>formation</a:t>
            </a:r>
            <a:r>
              <a:rPr lang="de-DE" sz="1800" dirty="0"/>
              <a:t> et </a:t>
            </a:r>
            <a:r>
              <a:rPr lang="de-DE" sz="1800" dirty="0" err="1"/>
              <a:t>sélectionnez</a:t>
            </a:r>
            <a:r>
              <a:rPr lang="de-DE" sz="1800" dirty="0"/>
              <a:t> </a:t>
            </a:r>
            <a:r>
              <a:rPr lang="de-DE" sz="1800" dirty="0" err="1"/>
              <a:t>les</a:t>
            </a:r>
            <a:r>
              <a:rPr lang="de-DE" sz="1800" dirty="0"/>
              <a:t> </a:t>
            </a:r>
            <a:r>
              <a:rPr lang="de-DE" sz="1800" dirty="0" err="1"/>
              <a:t>contenus</a:t>
            </a:r>
            <a:r>
              <a:rPr lang="de-DE" sz="1800" dirty="0"/>
              <a:t> en </a:t>
            </a:r>
            <a:r>
              <a:rPr lang="de-DE" sz="1800" dirty="0" err="1"/>
              <a:t>fonction</a:t>
            </a:r>
            <a:r>
              <a:rPr lang="de-DE" sz="1800" dirty="0"/>
              <a:t> de </a:t>
            </a:r>
            <a:r>
              <a:rPr lang="de-DE" sz="1800" dirty="0" err="1"/>
              <a:t>vos</a:t>
            </a:r>
            <a:r>
              <a:rPr lang="de-DE" sz="1800" dirty="0"/>
              <a:t> </a:t>
            </a:r>
            <a:r>
              <a:rPr lang="de-DE" sz="1800" dirty="0" err="1"/>
              <a:t>conclusions</a:t>
            </a:r>
            <a:r>
              <a:rPr lang="de-DE" sz="1800" dirty="0"/>
              <a:t> </a:t>
            </a:r>
            <a:r>
              <a:rPr lang="de-DE" sz="1800" dirty="0" err="1"/>
              <a:t>sur</a:t>
            </a:r>
            <a:r>
              <a:rPr lang="de-DE" sz="1800" dirty="0"/>
              <a:t> </a:t>
            </a:r>
            <a:r>
              <a:rPr lang="de-DE" sz="1800" dirty="0" err="1"/>
              <a:t>les</a:t>
            </a:r>
            <a:r>
              <a:rPr lang="de-DE" sz="1800" dirty="0"/>
              <a:t> </a:t>
            </a:r>
            <a:r>
              <a:rPr lang="de-DE" sz="1800" dirty="0" err="1"/>
              <a:t>questions</a:t>
            </a:r>
            <a:r>
              <a:rPr lang="de-DE" sz="1800" dirty="0"/>
              <a:t> </a:t>
            </a:r>
            <a:r>
              <a:rPr lang="de-DE" sz="1800" dirty="0" err="1"/>
              <a:t>suivantes</a:t>
            </a:r>
            <a:r>
              <a:rPr lang="de-DE" sz="1800" dirty="0"/>
              <a:t> 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Quels</a:t>
            </a:r>
            <a:r>
              <a:rPr lang="de-DE" sz="1600" dirty="0"/>
              <a:t> </a:t>
            </a:r>
            <a:r>
              <a:rPr lang="de-DE" sz="1600" dirty="0" err="1"/>
              <a:t>sont</a:t>
            </a:r>
            <a:r>
              <a:rPr lang="de-DE" sz="1600" dirty="0"/>
              <a:t> </a:t>
            </a:r>
            <a:r>
              <a:rPr lang="de-DE" sz="1600" dirty="0" err="1"/>
              <a:t>les</a:t>
            </a:r>
            <a:r>
              <a:rPr lang="de-DE" sz="1600" dirty="0"/>
              <a:t> </a:t>
            </a:r>
            <a:r>
              <a:rPr lang="de-DE" sz="1600" dirty="0" err="1"/>
              <a:t>objectifs</a:t>
            </a:r>
            <a:r>
              <a:rPr lang="de-DE" sz="1600" dirty="0"/>
              <a:t> de la </a:t>
            </a:r>
            <a:r>
              <a:rPr lang="de-DE" sz="1600" dirty="0" err="1"/>
              <a:t>commune</a:t>
            </a:r>
            <a:r>
              <a:rPr lang="de-DE" sz="1600" dirty="0"/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600" dirty="0"/>
              <a:t>Quelles </a:t>
            </a:r>
            <a:r>
              <a:rPr lang="de-DE" sz="1600" dirty="0" err="1"/>
              <a:t>sont</a:t>
            </a:r>
            <a:r>
              <a:rPr lang="de-DE" sz="1600" dirty="0"/>
              <a:t> </a:t>
            </a:r>
            <a:r>
              <a:rPr lang="de-DE" sz="1600" dirty="0" err="1"/>
              <a:t>les</a:t>
            </a:r>
            <a:r>
              <a:rPr lang="de-DE" sz="1600" dirty="0"/>
              <a:t> </a:t>
            </a:r>
            <a:r>
              <a:rPr lang="de-DE" sz="1600" dirty="0" err="1"/>
              <a:t>compétences</a:t>
            </a:r>
            <a:r>
              <a:rPr lang="de-DE" sz="1600" dirty="0"/>
              <a:t> </a:t>
            </a:r>
            <a:r>
              <a:rPr lang="de-DE" sz="1600" dirty="0" err="1"/>
              <a:t>existantes</a:t>
            </a:r>
            <a:r>
              <a:rPr lang="de-DE" sz="1600" dirty="0"/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600" dirty="0"/>
              <a:t>Quelles </a:t>
            </a:r>
            <a:r>
              <a:rPr lang="de-DE" sz="1600" dirty="0" err="1"/>
              <a:t>sont</a:t>
            </a:r>
            <a:r>
              <a:rPr lang="de-DE" sz="1600" dirty="0"/>
              <a:t> </a:t>
            </a:r>
            <a:r>
              <a:rPr lang="de-DE" sz="1600" dirty="0" err="1"/>
              <a:t>les</a:t>
            </a:r>
            <a:r>
              <a:rPr lang="de-DE" sz="1600" dirty="0"/>
              <a:t> </a:t>
            </a:r>
            <a:r>
              <a:rPr lang="de-DE" sz="1600" dirty="0" err="1"/>
              <a:t>compétences</a:t>
            </a:r>
            <a:r>
              <a:rPr lang="de-DE" sz="1600" dirty="0"/>
              <a:t> </a:t>
            </a:r>
            <a:r>
              <a:rPr lang="de-DE" sz="1600" dirty="0" err="1"/>
              <a:t>spécifiques</a:t>
            </a:r>
            <a:r>
              <a:rPr lang="de-DE" sz="1600" dirty="0"/>
              <a:t> </a:t>
            </a:r>
            <a:r>
              <a:rPr lang="de-DE" sz="1600" dirty="0" err="1"/>
              <a:t>qui</a:t>
            </a:r>
            <a:r>
              <a:rPr lang="de-DE" sz="1600" dirty="0"/>
              <a:t> </a:t>
            </a:r>
            <a:r>
              <a:rPr lang="de-DE" sz="1600" dirty="0" err="1"/>
              <a:t>nécessitent</a:t>
            </a:r>
            <a:r>
              <a:rPr lang="de-DE" sz="1600" dirty="0"/>
              <a:t> des </a:t>
            </a:r>
            <a:r>
              <a:rPr lang="de-DE" sz="1600" dirty="0" err="1"/>
              <a:t>connaissances</a:t>
            </a:r>
            <a:r>
              <a:rPr lang="de-DE" sz="1600" dirty="0"/>
              <a:t> et de la </a:t>
            </a:r>
            <a:r>
              <a:rPr lang="de-DE" sz="1600" dirty="0" err="1"/>
              <a:t>pratique</a:t>
            </a:r>
            <a:r>
              <a:rPr lang="de-DE" sz="1600" dirty="0"/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600" dirty="0" err="1"/>
              <a:t>Qui</a:t>
            </a:r>
            <a:r>
              <a:rPr lang="de-DE" sz="1600" dirty="0"/>
              <a:t> </a:t>
            </a:r>
            <a:r>
              <a:rPr lang="de-DE" sz="1600" dirty="0" err="1"/>
              <a:t>peut</a:t>
            </a:r>
            <a:r>
              <a:rPr lang="de-DE" sz="1600" dirty="0"/>
              <a:t> </a:t>
            </a:r>
            <a:r>
              <a:rPr lang="de-DE" sz="1600" dirty="0" err="1"/>
              <a:t>être</a:t>
            </a:r>
            <a:r>
              <a:rPr lang="de-DE" sz="1600" dirty="0"/>
              <a:t> responsable de </a:t>
            </a:r>
            <a:r>
              <a:rPr lang="de-DE" sz="1600" dirty="0" err="1"/>
              <a:t>quoi</a:t>
            </a:r>
            <a:r>
              <a:rPr lang="de-DE" sz="1600" dirty="0"/>
              <a:t> ? </a:t>
            </a:r>
            <a:r>
              <a:rPr lang="de-DE" sz="1600" dirty="0" err="1"/>
              <a:t>Assignez</a:t>
            </a:r>
            <a:r>
              <a:rPr lang="de-DE" sz="1600" dirty="0"/>
              <a:t> des </a:t>
            </a:r>
            <a:r>
              <a:rPr lang="de-DE" sz="1600" dirty="0" err="1"/>
              <a:t>rôles</a:t>
            </a:r>
            <a:r>
              <a:rPr lang="de-DE" sz="1600" dirty="0"/>
              <a:t>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600" dirty="0"/>
              <a:t>De </a:t>
            </a:r>
            <a:r>
              <a:rPr lang="de-DE" sz="1600" dirty="0" err="1"/>
              <a:t>quelles</a:t>
            </a:r>
            <a:r>
              <a:rPr lang="de-DE" sz="1600" dirty="0"/>
              <a:t> </a:t>
            </a:r>
            <a:r>
              <a:rPr lang="de-DE" sz="1600" dirty="0" err="1"/>
              <a:t>connaissances</a:t>
            </a:r>
            <a:r>
              <a:rPr lang="de-DE" sz="1600" dirty="0"/>
              <a:t> </a:t>
            </a:r>
            <a:r>
              <a:rPr lang="de-DE" sz="1600" dirty="0" err="1"/>
              <a:t>ont-ils</a:t>
            </a:r>
            <a:r>
              <a:rPr lang="de-DE" sz="1600" dirty="0"/>
              <a:t> </a:t>
            </a:r>
            <a:r>
              <a:rPr lang="de-DE" sz="1600" dirty="0" err="1"/>
              <a:t>besoin</a:t>
            </a:r>
            <a:r>
              <a:rPr lang="de-DE" sz="1600" dirty="0"/>
              <a:t>?</a:t>
            </a:r>
          </a:p>
          <a:p>
            <a:r>
              <a:rPr lang="de-DE" sz="1800" b="1" dirty="0" err="1"/>
              <a:t>Concentrez-vous</a:t>
            </a:r>
            <a:r>
              <a:rPr lang="de-DE" sz="1800" b="1" dirty="0"/>
              <a:t> </a:t>
            </a:r>
            <a:r>
              <a:rPr lang="de-DE" sz="1800" b="1" dirty="0" err="1"/>
              <a:t>sur</a:t>
            </a:r>
            <a:r>
              <a:rPr lang="de-DE" sz="1800" b="1" dirty="0"/>
              <a:t> </a:t>
            </a:r>
            <a:r>
              <a:rPr lang="de-DE" sz="1800" b="1" dirty="0" err="1"/>
              <a:t>les</a:t>
            </a:r>
            <a:r>
              <a:rPr lang="de-DE" sz="1800" b="1" dirty="0"/>
              <a:t> </a:t>
            </a:r>
            <a:r>
              <a:rPr lang="de-DE" sz="1800" b="1" dirty="0" err="1"/>
              <a:t>petites</a:t>
            </a:r>
            <a:r>
              <a:rPr lang="de-DE" sz="1800" b="1" dirty="0"/>
              <a:t> </a:t>
            </a:r>
            <a:r>
              <a:rPr lang="de-DE" sz="1800" b="1" dirty="0" err="1"/>
              <a:t>étapes</a:t>
            </a:r>
            <a:r>
              <a:rPr lang="de-DE" sz="1800" b="1" dirty="0"/>
              <a:t> </a:t>
            </a:r>
            <a:r>
              <a:rPr lang="de-DE" sz="1800" b="1" dirty="0" err="1"/>
              <a:t>plutôt</a:t>
            </a:r>
            <a:r>
              <a:rPr lang="de-DE" sz="1800" b="1" dirty="0"/>
              <a:t> </a:t>
            </a:r>
            <a:r>
              <a:rPr lang="de-DE" sz="1800" b="1" dirty="0" err="1"/>
              <a:t>que</a:t>
            </a:r>
            <a:r>
              <a:rPr lang="de-DE" sz="1800" b="1" dirty="0"/>
              <a:t> de </a:t>
            </a:r>
            <a:r>
              <a:rPr lang="de-DE" sz="1800" b="1" dirty="0" err="1"/>
              <a:t>vouloir</a:t>
            </a:r>
            <a:r>
              <a:rPr lang="de-DE" sz="1800" b="1" dirty="0"/>
              <a:t> </a:t>
            </a:r>
            <a:r>
              <a:rPr lang="de-DE" sz="1800" b="1" dirty="0" err="1"/>
              <a:t>tout</a:t>
            </a:r>
            <a:r>
              <a:rPr lang="de-DE" sz="1800" b="1" dirty="0"/>
              <a:t> faire en </a:t>
            </a:r>
            <a:r>
              <a:rPr lang="de-DE" sz="1800" b="1" dirty="0" err="1"/>
              <a:t>une</a:t>
            </a:r>
            <a:r>
              <a:rPr lang="de-DE" sz="1800" b="1" dirty="0"/>
              <a:t> </a:t>
            </a:r>
            <a:r>
              <a:rPr lang="de-DE" sz="1800" b="1" dirty="0" err="1"/>
              <a:t>seule</a:t>
            </a:r>
            <a:r>
              <a:rPr lang="de-DE" sz="1800" b="1" dirty="0"/>
              <a:t> </a:t>
            </a:r>
            <a:r>
              <a:rPr lang="de-DE" sz="1800" b="1" dirty="0" err="1"/>
              <a:t>fois</a:t>
            </a:r>
            <a:r>
              <a:rPr lang="de-DE" sz="1800" b="1" dirty="0"/>
              <a:t>!</a:t>
            </a:r>
            <a:endParaRPr lang="de-DE" sz="1800" dirty="0">
              <a:effectLst/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Approche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floue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r>
              <a:rPr lang="de-DE" dirty="0">
                <a:latin typeface="Aptos" panose="020B0004020202020204" pitchFamily="34" charset="0"/>
              </a:rPr>
              <a:t>Comment </a:t>
            </a:r>
            <a:r>
              <a:rPr lang="de-DE" dirty="0" err="1">
                <a:latin typeface="Aptos" panose="020B0004020202020204" pitchFamily="34" charset="0"/>
              </a:rPr>
              <a:t>fonctionne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commune</a:t>
            </a:r>
            <a:r>
              <a:rPr lang="de-DE" dirty="0">
                <a:latin typeface="Aptos" panose="020B0004020202020204" pitchFamily="34" charset="0"/>
              </a:rPr>
              <a:t> ?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est</a:t>
            </a:r>
            <a:r>
              <a:rPr lang="de-DE" dirty="0">
                <a:latin typeface="Aptos" panose="020B0004020202020204" pitchFamily="34" charset="0"/>
              </a:rPr>
              <a:t> responsable 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Rencontrez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personnes</a:t>
            </a:r>
            <a:r>
              <a:rPr lang="de-DE" dirty="0">
                <a:latin typeface="Aptos" panose="020B0004020202020204" pitchFamily="34" charset="0"/>
              </a:rPr>
              <a:t> responsables des </a:t>
            </a:r>
            <a:r>
              <a:rPr lang="de-DE" dirty="0" err="1">
                <a:latin typeface="Aptos" panose="020B0004020202020204" pitchFamily="34" charset="0"/>
              </a:rPr>
              <a:t>procédures</a:t>
            </a:r>
            <a:r>
              <a:rPr lang="de-DE" dirty="0">
                <a:latin typeface="Aptos" panose="020B0004020202020204" pitchFamily="34" charset="0"/>
              </a:rPr>
              <a:t> administratives internes et </a:t>
            </a:r>
            <a:r>
              <a:rPr lang="de-DE" dirty="0" err="1">
                <a:latin typeface="Aptos" panose="020B0004020202020204" pitchFamily="34" charset="0"/>
              </a:rPr>
              <a:t>déterminez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domaines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lesquels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changements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nécessaires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ainsi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responsabilités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Encouragez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mise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place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système</a:t>
            </a:r>
            <a:r>
              <a:rPr lang="de-DE" dirty="0">
                <a:latin typeface="Aptos" panose="020B0004020202020204" pitchFamily="34" charset="0"/>
              </a:rPr>
              <a:t> de retour </a:t>
            </a:r>
            <a:r>
              <a:rPr lang="de-DE" dirty="0" err="1">
                <a:latin typeface="Aptos" panose="020B0004020202020204" pitchFamily="34" charset="0"/>
              </a:rPr>
              <a:t>d’information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Lors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vos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formations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respectez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domaines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définis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travail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préparatoire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même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s’ils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petits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endParaRPr lang="de-DE" dirty="0">
              <a:latin typeface="Aptos" panose="020B0004020202020204" pitchFamily="34" charset="0"/>
            </a:endParaRPr>
          </a:p>
          <a:p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Les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gens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sont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plus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susceptibles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continuer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à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travailler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seuls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lorsqu’ils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constatent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leur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travail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entraîne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effectivement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des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changements</a:t>
            </a:r>
            <a:endParaRPr lang="de-DE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16" name="Google Shape;216;p11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045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>
                <a:latin typeface="Aptos" panose="020B0004020202020204" pitchFamily="34" charset="0"/>
              </a:rPr>
              <a:t>11</a:t>
            </a:fld>
            <a:endParaRPr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Pertinence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incertaine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2" name="Google Shape;222;p12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Comment </a:t>
            </a:r>
            <a:r>
              <a:rPr lang="de-DE" dirty="0" err="1">
                <a:latin typeface="Aptos" panose="020B0004020202020204" pitchFamily="34" charset="0"/>
              </a:rPr>
              <a:t>fonctionne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commune</a:t>
            </a:r>
            <a:r>
              <a:rPr lang="de-DE" dirty="0">
                <a:latin typeface="Aptos" panose="020B0004020202020204" pitchFamily="34" charset="0"/>
              </a:rPr>
              <a:t> ? </a:t>
            </a:r>
            <a:r>
              <a:rPr lang="de-DE" dirty="0" err="1">
                <a:latin typeface="Aptos" panose="020B0004020202020204" pitchFamily="34" charset="0"/>
              </a:rPr>
              <a:t>Quels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objectifs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futurs</a:t>
            </a:r>
            <a:r>
              <a:rPr lang="de-DE" dirty="0">
                <a:latin typeface="Aptos" panose="020B0004020202020204" pitchFamily="34" charset="0"/>
              </a:rPr>
              <a:t> ? </a:t>
            </a:r>
            <a:r>
              <a:rPr lang="de-DE" dirty="0" err="1">
                <a:latin typeface="Aptos" panose="020B0004020202020204" pitchFamily="34" charset="0"/>
              </a:rPr>
              <a:t>Quel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est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cadre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politique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général</a:t>
            </a:r>
            <a:r>
              <a:rPr lang="de-DE" dirty="0">
                <a:latin typeface="Aptos" panose="020B0004020202020204" pitchFamily="34" charset="0"/>
              </a:rPr>
              <a:t> ?</a:t>
            </a:r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Découvrez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commune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souhaite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changer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Communiquez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objectifs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officiels</a:t>
            </a:r>
            <a:r>
              <a:rPr lang="de-DE" dirty="0">
                <a:latin typeface="Aptos" panose="020B0004020202020204" pitchFamily="34" charset="0"/>
              </a:rPr>
              <a:t> à </a:t>
            </a:r>
            <a:r>
              <a:rPr lang="de-DE" dirty="0" err="1">
                <a:latin typeface="Aptos" panose="020B0004020202020204" pitchFamily="34" charset="0"/>
              </a:rPr>
              <a:t>vos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participants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Soulignez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pourquoi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objectifs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pertinents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pourquoi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leurs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compétences</a:t>
            </a:r>
            <a:r>
              <a:rPr lang="de-DE" dirty="0">
                <a:latin typeface="Aptos" panose="020B0004020202020204" pitchFamily="34" charset="0"/>
              </a:rPr>
              <a:t> individuelles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nécessaires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réussite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chaque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objectif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Encouragez-les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à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prendre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des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responsabilités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 C’est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conduit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à 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l’auto-efficacité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et au sens de la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pertinence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  </a:t>
            </a:r>
            <a:endParaRPr lang="de-DE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23" name="Google Shape;223;p12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Manque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temps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9" name="Google Shape;229;p13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Déterminez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avec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participant∙e∙s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où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vous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manquez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temps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vous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basant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questions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suivantes</a:t>
            </a:r>
            <a:r>
              <a:rPr lang="de-DE" dirty="0">
                <a:latin typeface="Aptos" panose="020B0004020202020204" pitchFamily="34" charset="0"/>
              </a:rPr>
              <a:t> :</a:t>
            </a:r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Quel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notre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processus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actuel</a:t>
            </a:r>
            <a:r>
              <a:rPr lang="de-DE" dirty="0">
                <a:latin typeface="Aptos" panose="020B0004020202020204" pitchFamily="34" charset="0"/>
              </a:rPr>
              <a:t> 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faut-il </a:t>
            </a:r>
            <a:r>
              <a:rPr lang="de-DE" dirty="0" err="1">
                <a:latin typeface="Aptos" panose="020B0004020202020204" pitchFamily="34" charset="0"/>
              </a:rPr>
              <a:t>changer</a:t>
            </a:r>
            <a:r>
              <a:rPr lang="de-DE" dirty="0">
                <a:latin typeface="Aptos" panose="020B0004020202020204" pitchFamily="34" charset="0"/>
              </a:rPr>
              <a:t> 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Qu’est-ce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peut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rester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tel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quel</a:t>
            </a:r>
            <a:r>
              <a:rPr lang="de-DE" dirty="0">
                <a:latin typeface="Aptos" panose="020B0004020202020204" pitchFamily="34" charset="0"/>
              </a:rPr>
              <a:t> 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Qu’est-ce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peut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disparaître</a:t>
            </a:r>
            <a:r>
              <a:rPr lang="de-DE" dirty="0">
                <a:latin typeface="Aptos" panose="020B0004020202020204" pitchFamily="34" charset="0"/>
              </a:rPr>
              <a:t> ?</a:t>
            </a:r>
          </a:p>
          <a:p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Le plus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souvent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, il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s’agit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 la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nécessité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d’un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décalage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temporel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plutôt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du manque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réel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temps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  <a:endParaRPr lang="de-DE" b="1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30" name="Google Shape;230;p13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Niveaux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connaissances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différents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36" name="Google Shape;236;p14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Apprenez</a:t>
            </a:r>
            <a:r>
              <a:rPr lang="de-DE" dirty="0">
                <a:latin typeface="Aptos" panose="020B0004020202020204" pitchFamily="34" charset="0"/>
              </a:rPr>
              <a:t> à </a:t>
            </a:r>
            <a:r>
              <a:rPr lang="de-DE" dirty="0" err="1">
                <a:latin typeface="Aptos" panose="020B0004020202020204" pitchFamily="34" charset="0"/>
              </a:rPr>
              <a:t>connaître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participant∙e∙s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leurs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connaissances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matière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durabilité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d’approvisionnement</a:t>
            </a:r>
            <a:r>
              <a:rPr lang="de-DE" dirty="0">
                <a:latin typeface="Aptos" panose="020B0004020202020204" pitchFamily="34" charset="0"/>
              </a:rPr>
              <a:t> durable. Quelles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leurs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passions</a:t>
            </a:r>
            <a:r>
              <a:rPr lang="de-DE" dirty="0">
                <a:latin typeface="Aptos" panose="020B0004020202020204" pitchFamily="34" charset="0"/>
              </a:rPr>
              <a:t> ?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sont-ils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prêts</a:t>
            </a:r>
            <a:r>
              <a:rPr lang="de-DE" dirty="0">
                <a:latin typeface="Aptos" panose="020B0004020202020204" pitchFamily="34" charset="0"/>
              </a:rPr>
              <a:t> à </a:t>
            </a:r>
            <a:r>
              <a:rPr lang="de-DE" dirty="0" err="1">
                <a:latin typeface="Aptos" panose="020B0004020202020204" pitchFamily="34" charset="0"/>
              </a:rPr>
              <a:t>investir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adapter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l’approvisionnement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leur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commune</a:t>
            </a:r>
            <a:r>
              <a:rPr lang="de-DE" dirty="0">
                <a:latin typeface="Aptos" panose="020B0004020202020204" pitchFamily="34" charset="0"/>
              </a:rPr>
              <a:t> ?</a:t>
            </a:r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Encouragez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échanges</a:t>
            </a:r>
            <a:r>
              <a:rPr lang="de-DE" dirty="0">
                <a:latin typeface="Aptos" panose="020B0004020202020204" pitchFamily="34" charset="0"/>
              </a:rPr>
              <a:t> entre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participant∙e∙s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Intégrez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participant∙e∙s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leurs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connaissances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formation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Donnez-leur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scène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Tous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les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participant∙e∙s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seront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probablement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plus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motivés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à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poursuivre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leur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magnifique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travail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lorsqu’ils·elles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verront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a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déjà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été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accompli,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plutôt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d’être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simplement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invité·e·s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par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vous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à faire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quelque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chose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  <a:endParaRPr lang="de-DE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Absence de retour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d’information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systèmes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soutien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Apprenez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fonctionne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commune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est</a:t>
            </a:r>
            <a:r>
              <a:rPr lang="de-DE" dirty="0">
                <a:latin typeface="Aptos" panose="020B0004020202020204" pitchFamily="34" charset="0"/>
              </a:rPr>
              <a:t> responsable. </a:t>
            </a:r>
            <a:r>
              <a:rPr lang="de-DE" dirty="0" err="1">
                <a:latin typeface="Aptos" panose="020B0004020202020204" pitchFamily="34" charset="0"/>
              </a:rPr>
              <a:t>Écoutez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participant∙e∙s</a:t>
            </a:r>
            <a:r>
              <a:rPr lang="de-DE" dirty="0">
                <a:latin typeface="Aptos" panose="020B0004020202020204" pitchFamily="34" charset="0"/>
              </a:rPr>
              <a:t> à </a:t>
            </a:r>
            <a:r>
              <a:rPr lang="de-DE" dirty="0" err="1">
                <a:latin typeface="Aptos" panose="020B0004020202020204" pitchFamily="34" charset="0"/>
              </a:rPr>
              <a:t>votre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formation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Rencontrez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responsables de la </a:t>
            </a:r>
            <a:r>
              <a:rPr lang="de-DE" dirty="0" err="1">
                <a:latin typeface="Aptos" panose="020B0004020202020204" pitchFamily="34" charset="0"/>
              </a:rPr>
              <a:t>gestion</a:t>
            </a:r>
            <a:r>
              <a:rPr lang="de-DE" dirty="0">
                <a:latin typeface="Aptos" panose="020B0004020202020204" pitchFamily="34" charset="0"/>
              </a:rPr>
              <a:t> interne.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Recueillez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commentaires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participant∙e∙s</a:t>
            </a:r>
            <a:r>
              <a:rPr lang="de-DE" dirty="0">
                <a:latin typeface="Aptos" panose="020B0004020202020204" pitchFamily="34" charset="0"/>
              </a:rPr>
              <a:t> à </a:t>
            </a:r>
            <a:r>
              <a:rPr lang="de-DE" dirty="0" err="1">
                <a:latin typeface="Aptos" panose="020B0004020202020204" pitchFamily="34" charset="0"/>
              </a:rPr>
              <a:t>votre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formation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mettez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place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retour </a:t>
            </a:r>
            <a:r>
              <a:rPr lang="de-DE" dirty="0" err="1">
                <a:latin typeface="Aptos" panose="020B0004020202020204" pitchFamily="34" charset="0"/>
              </a:rPr>
              <a:t>d’information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Encouragez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mise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place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système</a:t>
            </a:r>
            <a:r>
              <a:rPr lang="de-DE" dirty="0">
                <a:latin typeface="Aptos" panose="020B0004020202020204" pitchFamily="34" charset="0"/>
              </a:rPr>
              <a:t> de retour </a:t>
            </a:r>
            <a:r>
              <a:rPr lang="de-DE" dirty="0" err="1">
                <a:latin typeface="Aptos" panose="020B0004020202020204" pitchFamily="34" charset="0"/>
              </a:rPr>
              <a:t>d’information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Même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boucle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feed-back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rapide et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efficace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garantit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 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les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nouveaux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processus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restent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opérationnels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  <a:endParaRPr lang="de-DE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44" name="Google Shape;244;p15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Résistance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50" name="Google Shape;250;p16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Clarifier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similitudes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définitions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notions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Suivre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règles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bonne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communication</a:t>
            </a:r>
            <a:r>
              <a:rPr lang="de-DE" dirty="0">
                <a:latin typeface="Aptos" panose="020B0004020202020204" pitchFamily="34" charset="0"/>
              </a:rPr>
              <a:t> : </a:t>
            </a:r>
            <a:r>
              <a:rPr lang="de-DE" dirty="0" err="1">
                <a:latin typeface="Aptos" panose="020B0004020202020204" pitchFamily="34" charset="0"/>
              </a:rPr>
              <a:t>rester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respectueux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écouter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activement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laisser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parler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autres</a:t>
            </a:r>
            <a:r>
              <a:rPr lang="de-DE" dirty="0">
                <a:latin typeface="Aptos" panose="020B0004020202020204" pitchFamily="34" charset="0"/>
              </a:rPr>
              <a:t> 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Adopter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attitude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pédagogique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éthique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 </a:t>
            </a:r>
            <a:r>
              <a:rPr lang="de-DE" dirty="0" err="1">
                <a:latin typeface="Aptos" panose="020B0004020202020204" pitchFamily="34" charset="0"/>
              </a:rPr>
              <a:t>préparer</a:t>
            </a:r>
            <a:r>
              <a:rPr lang="de-DE" dirty="0">
                <a:latin typeface="Aptos" panose="020B0004020202020204" pitchFamily="34" charset="0"/>
              </a:rPr>
              <a:t> à la </a:t>
            </a:r>
            <a:r>
              <a:rPr lang="de-DE" dirty="0" err="1">
                <a:latin typeface="Aptos" panose="020B0004020202020204" pitchFamily="34" charset="0"/>
              </a:rPr>
              <a:t>discussion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avec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faits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durabilité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écologique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sociale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Comprendre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stratégies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désinformation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51" name="Google Shape;251;p16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4161944" cy="235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36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Stratégies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désinformation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1675803" y="3665808"/>
            <a:ext cx="3338603" cy="299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535353"/>
                </a:solidFill>
              </a:rPr>
              <a:t>www.klimafakten.de</a:t>
            </a:r>
            <a:endParaRPr/>
          </a:p>
        </p:txBody>
      </p:sp>
      <p:pic>
        <p:nvPicPr>
          <p:cNvPr id="258" name="Google Shape;258;p17" descr="fliccdisinformation101jpg-2000px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572" b="5571"/>
          <a:stretch/>
        </p:blipFill>
        <p:spPr>
          <a:xfrm>
            <a:off x="5142490" y="194468"/>
            <a:ext cx="5148900" cy="6469025"/>
          </a:xfrm>
          <a:prstGeom prst="rect">
            <a:avLst/>
          </a:prstGeom>
          <a:noFill/>
          <a:ln w="25400" cap="flat" cmpd="sng">
            <a:solidFill>
              <a:srgbClr val="0246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p17"/>
          <p:cNvSpPr/>
          <p:nvPr/>
        </p:nvSpPr>
        <p:spPr>
          <a:xfrm>
            <a:off x="6490947" y="4765785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9141317" y="2279294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8214365" y="772996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9141317" y="1223598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6360460" y="1532582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7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body" idx="1"/>
          </p:nvPr>
        </p:nvSpPr>
        <p:spPr>
          <a:xfrm>
            <a:off x="1148975" y="2348225"/>
            <a:ext cx="10552874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Acceptez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participant∙e∙s</a:t>
            </a:r>
            <a:r>
              <a:rPr lang="de-DE" dirty="0">
                <a:latin typeface="Aptos" panose="020B0004020202020204" pitchFamily="34" charset="0"/>
              </a:rPr>
              <a:t>  </a:t>
            </a:r>
            <a:r>
              <a:rPr lang="de-DE" dirty="0" err="1">
                <a:latin typeface="Aptos" panose="020B0004020202020204" pitchFamily="34" charset="0"/>
              </a:rPr>
              <a:t>ayant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idées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arrêtées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peuvent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rarement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être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entièrement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convaincu∙e∙s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concentrez-vous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autres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Posez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questions</a:t>
            </a:r>
            <a:r>
              <a:rPr lang="de-DE" dirty="0">
                <a:latin typeface="Aptos" panose="020B0004020202020204" pitchFamily="34" charset="0"/>
              </a:rPr>
              <a:t> au </a:t>
            </a:r>
            <a:r>
              <a:rPr lang="de-DE" dirty="0" err="1">
                <a:latin typeface="Aptos" panose="020B0004020202020204" pitchFamily="34" charset="0"/>
              </a:rPr>
              <a:t>lieu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juger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Nommez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reconnaissez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émotions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Demandez</a:t>
            </a:r>
            <a:r>
              <a:rPr lang="de-DE" dirty="0">
                <a:latin typeface="Aptos" panose="020B0004020202020204" pitchFamily="34" charset="0"/>
              </a:rPr>
              <a:t> des alternatives. Cela </a:t>
            </a:r>
            <a:r>
              <a:rPr lang="de-DE" dirty="0" err="1">
                <a:latin typeface="Aptos" panose="020B0004020202020204" pitchFamily="34" charset="0"/>
              </a:rPr>
              <a:t>attire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l’attention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oriente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discussion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vers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solutions</a:t>
            </a:r>
            <a:r>
              <a:rPr lang="de-DE" dirty="0">
                <a:latin typeface="Aptos" panose="020B0004020202020204" pitchFamily="34" charset="0"/>
              </a:rPr>
              <a:t> possibles.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Donnez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dirty="0" err="1">
                <a:latin typeface="Aptos" panose="020B0004020202020204" pitchFamily="34" charset="0"/>
              </a:rPr>
              <a:t>temps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réfléchir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interrompez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discussion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continuez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avec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tâche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d’écriture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période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réflexion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silencieuse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terminer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ainsi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Permettez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l’auto-positionnement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mais</a:t>
            </a:r>
            <a:r>
              <a:rPr lang="de-DE" dirty="0">
                <a:latin typeface="Aptos" panose="020B0004020202020204" pitchFamily="34" charset="0"/>
              </a:rPr>
              <a:t> ne le </a:t>
            </a:r>
            <a:r>
              <a:rPr lang="de-DE" dirty="0" err="1">
                <a:latin typeface="Aptos" panose="020B0004020202020204" pitchFamily="34" charset="0"/>
              </a:rPr>
              <a:t>forcez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pas</a:t>
            </a:r>
            <a:r>
              <a:rPr lang="de-DE" dirty="0">
                <a:latin typeface="Aptos" panose="020B0004020202020204" pitchFamily="34" charset="0"/>
              </a:rPr>
              <a:t>; </a:t>
            </a:r>
            <a:r>
              <a:rPr lang="de-DE" dirty="0" err="1">
                <a:latin typeface="Aptos" panose="020B0004020202020204" pitchFamily="34" charset="0"/>
              </a:rPr>
              <a:t>certains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apprenant∙e∙s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besoin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temps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Responsabilisation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plutôt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blâme</a:t>
            </a:r>
            <a:r>
              <a:rPr lang="de-DE" dirty="0">
                <a:latin typeface="Aptos" panose="020B0004020202020204" pitchFamily="34" charset="0"/>
              </a:rPr>
              <a:t> : </a:t>
            </a:r>
            <a:r>
              <a:rPr lang="de-DE" dirty="0" err="1">
                <a:latin typeface="Aptos" panose="020B0004020202020204" pitchFamily="34" charset="0"/>
              </a:rPr>
              <a:t>concentrez-vous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options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d’action</a:t>
            </a:r>
            <a:r>
              <a:rPr lang="de-DE" dirty="0">
                <a:latin typeface="Aptos" panose="020B0004020202020204" pitchFamily="34" charset="0"/>
              </a:rPr>
              <a:t> et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Le </a:t>
            </a:r>
            <a:r>
              <a:rPr lang="de-DE" dirty="0" err="1">
                <a:latin typeface="Aptos" panose="020B0004020202020204" pitchFamily="34" charset="0"/>
              </a:rPr>
              <a:t>potentiel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changement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594359" y="360679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Stratégies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bonne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discussion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>
            <a:spLocks noGrp="1"/>
          </p:cNvSpPr>
          <p:nvPr>
            <p:ph type="title"/>
          </p:nvPr>
        </p:nvSpPr>
        <p:spPr>
          <a:xfrm>
            <a:off x="594359" y="411477"/>
            <a:ext cx="9019542" cy="329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5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Merci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beaucoup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votre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attention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77" name="Google Shape;277;p19" descr="Google Shape;2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6648" y="4890151"/>
            <a:ext cx="5273751" cy="19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9162282-B36B-CC9F-0215-BBB87EE6CB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5491602"/>
            <a:ext cx="3409143" cy="1363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723102" y="2488191"/>
            <a:ext cx="10472119" cy="330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fontAlgn="base"/>
            <a:r>
              <a:rPr lang="de-DE" dirty="0" err="1">
                <a:latin typeface="Aptos" panose="020B0004020202020204" pitchFamily="34" charset="0"/>
              </a:rPr>
              <a:t>Connaissances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base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Principes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formation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adultes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Défis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courants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lors</a:t>
            </a:r>
            <a:r>
              <a:rPr lang="de-DE" dirty="0">
                <a:latin typeface="Aptos" panose="020B0004020202020204" pitchFamily="34" charset="0"/>
              </a:rPr>
              <a:t> de la </a:t>
            </a:r>
            <a:r>
              <a:rPr lang="de-DE" dirty="0" err="1">
                <a:latin typeface="Aptos" panose="020B0004020202020204" pitchFamily="34" charset="0"/>
              </a:rPr>
              <a:t>formation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comment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</a:t>
            </a:r>
            <a:r>
              <a:rPr lang="de-DE" dirty="0">
                <a:latin typeface="Aptos" panose="020B0004020202020204" pitchFamily="34" charset="0"/>
              </a:rPr>
              <a:t> faire </a:t>
            </a:r>
            <a:r>
              <a:rPr lang="de-DE" dirty="0" err="1">
                <a:latin typeface="Aptos" panose="020B0004020202020204" pitchFamily="34" charset="0"/>
              </a:rPr>
              <a:t>face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Contenu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2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>
                <a:latin typeface="Aptos" panose="020B0004020202020204" pitchFamily="34" charset="0"/>
              </a:rPr>
              <a:t>2</a:t>
            </a:fld>
            <a:endParaRPr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3">
              <a:buSzPts val="4400"/>
            </a:pPr>
            <a:r>
              <a:rPr lang="en-US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Connaissances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bases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9865772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r>
              <a:rPr lang="de-DE" b="1" dirty="0">
                <a:latin typeface="Aptos" panose="020B0004020202020204" pitchFamily="34" charset="0"/>
              </a:rPr>
              <a:t>Le </a:t>
            </a:r>
            <a:r>
              <a:rPr lang="de-DE" b="1" dirty="0" err="1">
                <a:latin typeface="Aptos" panose="020B0004020202020204" pitchFamily="34" charset="0"/>
              </a:rPr>
              <a:t>transfert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connaissances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reste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l’approche</a:t>
            </a:r>
            <a:r>
              <a:rPr lang="de-DE" b="1" dirty="0">
                <a:latin typeface="Aptos" panose="020B0004020202020204" pitchFamily="34" charset="0"/>
              </a:rPr>
              <a:t> la plus </a:t>
            </a:r>
            <a:r>
              <a:rPr lang="de-DE" b="1" dirty="0" err="1">
                <a:latin typeface="Aptos" panose="020B0004020202020204" pitchFamily="34" charset="0"/>
              </a:rPr>
              <a:t>utilisée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induire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changements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comportement</a:t>
            </a:r>
            <a:r>
              <a:rPr lang="de-DE" b="1" dirty="0">
                <a:latin typeface="Aptos" panose="020B0004020202020204" pitchFamily="34" charset="0"/>
              </a:rPr>
              <a:t>. </a:t>
            </a:r>
            <a:br>
              <a:rPr lang="de-DE" sz="1800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Connaissance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problèmes</a:t>
            </a:r>
            <a:r>
              <a:rPr lang="de-DE" dirty="0">
                <a:latin typeface="Aptos" panose="020B0004020202020204" pitchFamily="34" charset="0"/>
              </a:rPr>
              <a:t> : 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sujets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tels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problèmes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environnementaux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l’impact</a:t>
            </a:r>
            <a:r>
              <a:rPr lang="de-DE" dirty="0">
                <a:latin typeface="Aptos" panose="020B0004020202020204" pitchFamily="34" charset="0"/>
              </a:rPr>
              <a:t> social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Connaissance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l’action</a:t>
            </a:r>
            <a:r>
              <a:rPr lang="de-DE" dirty="0">
                <a:latin typeface="Aptos" panose="020B0004020202020204" pitchFamily="34" charset="0"/>
              </a:rPr>
              <a:t> : à </a:t>
            </a:r>
            <a:r>
              <a:rPr lang="de-DE" dirty="0" err="1">
                <a:latin typeface="Aptos" panose="020B0004020202020204" pitchFamily="34" charset="0"/>
              </a:rPr>
              <a:t>propos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comportements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utiles</a:t>
            </a:r>
            <a:endParaRPr lang="de-DE" dirty="0">
              <a:latin typeface="Aptos" panose="020B0004020202020204" pitchFamily="34" charset="0"/>
            </a:endParaRPr>
          </a:p>
          <a:p>
            <a:r>
              <a:rPr lang="de-DE" dirty="0">
                <a:latin typeface="Aptos" panose="020B0004020202020204" pitchFamily="34" charset="0"/>
              </a:rPr>
              <a:t> </a:t>
            </a:r>
            <a:endParaRPr lang="de-DE" sz="1800" dirty="0">
              <a:latin typeface="Aptos" panose="020B0004020202020204" pitchFamily="34" charset="0"/>
            </a:endParaRPr>
          </a:p>
          <a:p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connaissances</a:t>
            </a:r>
            <a:r>
              <a:rPr lang="de-DE" b="1" dirty="0">
                <a:latin typeface="Aptos" panose="020B0004020202020204" pitchFamily="34" charset="0"/>
              </a:rPr>
              <a:t> comme </a:t>
            </a:r>
            <a:r>
              <a:rPr lang="de-DE" b="1" dirty="0" err="1">
                <a:latin typeface="Aptos" panose="020B0004020202020204" pitchFamily="34" charset="0"/>
              </a:rPr>
              <a:t>base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justifier</a:t>
            </a:r>
            <a:r>
              <a:rPr lang="de-DE" b="1" dirty="0">
                <a:latin typeface="Aptos" panose="020B0004020202020204" pitchFamily="34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</a:rPr>
              <a:t>nécessité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d’un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changement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comportement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lang="de-DE" sz="1800" dirty="0">
              <a:latin typeface="Aptos" panose="020B0004020202020204" pitchFamily="34" charset="0"/>
            </a:endParaRPr>
          </a:p>
          <a:p>
            <a:br>
              <a:rPr lang="de-DE" sz="1800" dirty="0">
                <a:latin typeface="Aptos" panose="020B0004020202020204" pitchFamily="34" charset="0"/>
              </a:rPr>
            </a:br>
            <a:r>
              <a:rPr lang="de-DE" b="1" dirty="0">
                <a:latin typeface="Aptos" panose="020B0004020202020204" pitchFamily="34" charset="0"/>
              </a:rPr>
              <a:t>MAIS </a:t>
            </a:r>
            <a:r>
              <a:rPr lang="de-DE" dirty="0">
                <a:latin typeface="Aptos" panose="020B0004020202020204" pitchFamily="34" charset="0"/>
              </a:rPr>
              <a:t>Le </a:t>
            </a:r>
            <a:r>
              <a:rPr lang="de-DE" dirty="0" err="1">
                <a:latin typeface="Aptos" panose="020B0004020202020204" pitchFamily="34" charset="0"/>
              </a:rPr>
              <a:t>lien</a:t>
            </a:r>
            <a:r>
              <a:rPr lang="de-DE" dirty="0">
                <a:latin typeface="Aptos" panose="020B0004020202020204" pitchFamily="34" charset="0"/>
              </a:rPr>
              <a:t> entre la </a:t>
            </a:r>
            <a:r>
              <a:rPr lang="de-DE" dirty="0" err="1">
                <a:latin typeface="Aptos" panose="020B0004020202020204" pitchFamily="34" charset="0"/>
              </a:rPr>
              <a:t>connaissance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l’action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plutôt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faible</a:t>
            </a:r>
            <a:r>
              <a:rPr lang="de-DE" dirty="0">
                <a:latin typeface="Aptos" panose="020B0004020202020204" pitchFamily="34" charset="0"/>
              </a:rPr>
              <a:t> : </a:t>
            </a:r>
            <a:r>
              <a:rPr lang="de-DE" b="1" dirty="0">
                <a:latin typeface="Aptos" panose="020B0004020202020204" pitchFamily="34" charset="0"/>
              </a:rPr>
              <a:t>la </a:t>
            </a:r>
            <a:r>
              <a:rPr lang="de-DE" b="1" dirty="0" err="1">
                <a:latin typeface="Aptos" panose="020B0004020202020204" pitchFamily="34" charset="0"/>
              </a:rPr>
              <a:t>connaissance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seule</a:t>
            </a:r>
            <a:r>
              <a:rPr lang="de-DE" b="1" dirty="0">
                <a:latin typeface="Aptos" panose="020B0004020202020204" pitchFamily="34" charset="0"/>
              </a:rPr>
              <a:t> ne </a:t>
            </a:r>
            <a:r>
              <a:rPr lang="de-DE" b="1" dirty="0" err="1">
                <a:latin typeface="Aptos" panose="020B0004020202020204" pitchFamily="34" charset="0"/>
              </a:rPr>
              <a:t>suffit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pas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obtenir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changement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comportement</a:t>
            </a:r>
            <a:r>
              <a:rPr lang="de-DE" b="1" dirty="0">
                <a:latin typeface="Aptos" panose="020B0004020202020204" pitchFamily="34" charset="0"/>
              </a:rPr>
              <a:t> !</a:t>
            </a:r>
            <a:endParaRPr sz="1800" b="1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39" name="Google Shape;139;p3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>
                <a:latin typeface="Aptos" panose="020B0004020202020204" pitchFamily="34" charset="0"/>
              </a:rPr>
              <a:t>3</a:t>
            </a:fld>
            <a:endParaRPr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La </a:t>
            </a:r>
            <a:r>
              <a:rPr lang="de-DE" dirty="0" err="1">
                <a:latin typeface="Aptos" panose="020B0004020202020204" pitchFamily="34" charset="0"/>
              </a:rPr>
              <a:t>transmission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connaissances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problème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options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concrètes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d’action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savoir-faire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conduit</a:t>
            </a:r>
            <a:r>
              <a:rPr lang="de-DE" dirty="0">
                <a:latin typeface="Aptos" panose="020B0004020202020204" pitchFamily="34" charset="0"/>
              </a:rPr>
              <a:t> à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dissonance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cognitive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r>
              <a:rPr lang="de-DE" b="1" dirty="0" err="1">
                <a:latin typeface="Aptos" panose="020B0004020202020204" pitchFamily="34" charset="0"/>
              </a:rPr>
              <a:t>Définition</a:t>
            </a:r>
            <a:r>
              <a:rPr lang="de-DE" b="1" dirty="0">
                <a:latin typeface="Aptos" panose="020B0004020202020204" pitchFamily="34" charset="0"/>
              </a:rPr>
              <a:t> : </a:t>
            </a:r>
            <a:r>
              <a:rPr lang="de-DE" b="1" dirty="0" err="1">
                <a:latin typeface="Aptos" panose="020B0004020202020204" pitchFamily="34" charset="0"/>
              </a:rPr>
              <a:t>état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émotionnel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désagréable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qui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survient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lorsque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actions</a:t>
            </a:r>
            <a:r>
              <a:rPr lang="de-DE" b="1" dirty="0">
                <a:latin typeface="Aptos" panose="020B0004020202020204" pitchFamily="34" charset="0"/>
              </a:rPr>
              <a:t> ne </a:t>
            </a:r>
            <a:r>
              <a:rPr lang="de-DE" b="1" dirty="0" err="1">
                <a:latin typeface="Aptos" panose="020B0004020202020204" pitchFamily="34" charset="0"/>
              </a:rPr>
              <a:t>correspondent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pas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aux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croyances</a:t>
            </a:r>
            <a:r>
              <a:rPr lang="de-DE" b="1" dirty="0">
                <a:latin typeface="Aptos" panose="020B0004020202020204" pitchFamily="34" charset="0"/>
              </a:rPr>
              <a:t>/</a:t>
            </a:r>
            <a:r>
              <a:rPr lang="de-DE" b="1" dirty="0" err="1">
                <a:latin typeface="Aptos" panose="020B0004020202020204" pitchFamily="34" charset="0"/>
              </a:rPr>
              <a:t>valeurs</a:t>
            </a:r>
            <a:r>
              <a:rPr lang="de-DE" b="1" dirty="0">
                <a:latin typeface="Aptos" panose="020B0004020202020204" pitchFamily="34" charset="0"/>
              </a:rPr>
              <a:t>/</a:t>
            </a:r>
            <a:r>
              <a:rPr lang="de-DE" b="1" dirty="0" err="1">
                <a:latin typeface="Aptos" panose="020B0004020202020204" pitchFamily="34" charset="0"/>
              </a:rPr>
              <a:t>hypothèses</a:t>
            </a:r>
            <a:r>
              <a:rPr lang="de-DE" b="1" dirty="0">
                <a:latin typeface="Aptos" panose="020B0004020202020204" pitchFamily="34" charset="0"/>
              </a:rPr>
              <a:t> (</a:t>
            </a:r>
            <a:r>
              <a:rPr lang="de-DE" b="1" dirty="0" err="1">
                <a:latin typeface="Aptos" panose="020B0004020202020204" pitchFamily="34" charset="0"/>
              </a:rPr>
              <a:t>état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tension</a:t>
            </a:r>
            <a:r>
              <a:rPr lang="de-DE" b="1" dirty="0">
                <a:latin typeface="Aptos" panose="020B0004020202020204" pitchFamily="34" charset="0"/>
              </a:rPr>
              <a:t>). </a:t>
            </a:r>
            <a:endParaRPr lang="de-DE" dirty="0">
              <a:latin typeface="Aptos" panose="020B0004020202020204" pitchFamily="34" charset="0"/>
            </a:endParaRPr>
          </a:p>
          <a:p>
            <a:r>
              <a:rPr lang="de-DE" dirty="0">
                <a:latin typeface="Aptos" panose="020B0004020202020204" pitchFamily="34" charset="0"/>
              </a:rPr>
              <a:t>Par exemple, </a:t>
            </a:r>
            <a:r>
              <a:rPr lang="de-DE" dirty="0" err="1">
                <a:latin typeface="Aptos" panose="020B0004020202020204" pitchFamily="34" charset="0"/>
              </a:rPr>
              <a:t>prendre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l’avion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mauvais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climat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mais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j’ai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envie</a:t>
            </a:r>
            <a:r>
              <a:rPr lang="de-DE" dirty="0">
                <a:latin typeface="Aptos" panose="020B0004020202020204" pitchFamily="34" charset="0"/>
              </a:rPr>
              <a:t> de faire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voyage</a:t>
            </a:r>
            <a:r>
              <a:rPr lang="de-DE" dirty="0">
                <a:latin typeface="Aptos" panose="020B0004020202020204" pitchFamily="34" charset="0"/>
              </a:rPr>
              <a:t> à longue </a:t>
            </a:r>
            <a:r>
              <a:rPr lang="de-DE" dirty="0" err="1">
                <a:latin typeface="Aptos" panose="020B0004020202020204" pitchFamily="34" charset="0"/>
              </a:rPr>
              <a:t>distance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>
                <a:latin typeface="Aptos" panose="020B0004020202020204" pitchFamily="34" charset="0"/>
              </a:rPr>
              <a:t>4</a:t>
            </a:fld>
            <a:endParaRPr>
              <a:latin typeface="Aptos" panose="020B0004020202020204" pitchFamily="34" charset="0"/>
            </a:endParaRPr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3">
              <a:buSzPts val="4400"/>
            </a:pPr>
            <a:r>
              <a:rPr lang="en-US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Connaissances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base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Lorsque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options</a:t>
            </a:r>
            <a:r>
              <a:rPr lang="de-DE" dirty="0">
                <a:latin typeface="Aptos" panose="020B0004020202020204" pitchFamily="34" charset="0"/>
              </a:rPr>
              <a:t> plus durables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moins</a:t>
            </a:r>
            <a:r>
              <a:rPr lang="de-DE" dirty="0">
                <a:latin typeface="Aptos" panose="020B0004020202020204" pitchFamily="34" charset="0"/>
              </a:rPr>
              <a:t> disponibles, plus </a:t>
            </a:r>
            <a:r>
              <a:rPr lang="de-DE" dirty="0" err="1">
                <a:latin typeface="Aptos" panose="020B0004020202020204" pitchFamily="34" charset="0"/>
              </a:rPr>
              <a:t>compliquées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moins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pratiques</a:t>
            </a:r>
            <a:r>
              <a:rPr lang="de-DE" dirty="0">
                <a:latin typeface="Aptos" panose="020B0004020202020204" pitchFamily="34" charset="0"/>
              </a:rPr>
              <a:t> et plus </a:t>
            </a:r>
            <a:r>
              <a:rPr lang="de-DE" dirty="0" err="1">
                <a:latin typeface="Aptos" panose="020B0004020202020204" pitchFamily="34" charset="0"/>
              </a:rPr>
              <a:t>chères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options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traditionnelles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cela</a:t>
            </a:r>
            <a:r>
              <a:rPr lang="de-DE" dirty="0">
                <a:latin typeface="Aptos" panose="020B0004020202020204" pitchFamily="34" charset="0"/>
              </a:rPr>
              <a:t> a deux </a:t>
            </a:r>
            <a:r>
              <a:rPr lang="de-DE" dirty="0" err="1">
                <a:latin typeface="Aptos" panose="020B0004020202020204" pitchFamily="34" charset="0"/>
              </a:rPr>
              <a:t>conséquences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majeures</a:t>
            </a:r>
            <a:r>
              <a:rPr lang="de-DE" dirty="0">
                <a:latin typeface="Aptos" panose="020B0004020202020204" pitchFamily="34" charset="0"/>
              </a:rPr>
              <a:t> 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personnes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désireuses</a:t>
            </a:r>
            <a:r>
              <a:rPr lang="de-DE" dirty="0">
                <a:latin typeface="Aptos" panose="020B0004020202020204" pitchFamily="34" charset="0"/>
              </a:rPr>
              <a:t> de se </a:t>
            </a:r>
            <a:r>
              <a:rPr lang="de-DE" dirty="0" err="1">
                <a:latin typeface="Aptos" panose="020B0004020202020204" pitchFamily="34" charset="0"/>
              </a:rPr>
              <a:t>comporter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durablement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trouvent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qu’il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est</a:t>
            </a:r>
            <a:r>
              <a:rPr lang="de-DE" dirty="0">
                <a:latin typeface="Aptos" panose="020B0004020202020204" pitchFamily="34" charset="0"/>
              </a:rPr>
              <a:t> difficile de </a:t>
            </a:r>
            <a:r>
              <a:rPr lang="de-DE" dirty="0" err="1">
                <a:latin typeface="Aptos" panose="020B0004020202020204" pitchFamily="34" charset="0"/>
              </a:rPr>
              <a:t>résoudre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dissonances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cognitives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modifiant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comportement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Elles </a:t>
            </a:r>
            <a:r>
              <a:rPr lang="de-DE" dirty="0" err="1">
                <a:latin typeface="Aptos" panose="020B0004020202020204" pitchFamily="34" charset="0"/>
              </a:rPr>
              <a:t>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souvent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tendance</a:t>
            </a:r>
            <a:r>
              <a:rPr lang="de-DE" dirty="0">
                <a:latin typeface="Aptos" panose="020B0004020202020204" pitchFamily="34" charset="0"/>
              </a:rPr>
              <a:t> à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résoudre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ajustant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leurs</a:t>
            </a:r>
            <a:r>
              <a:rPr lang="de-DE" dirty="0">
                <a:latin typeface="Aptos" panose="020B0004020202020204" pitchFamily="34" charset="0"/>
              </a:rPr>
              <a:t> propres </a:t>
            </a:r>
            <a:r>
              <a:rPr lang="de-DE" dirty="0" err="1">
                <a:latin typeface="Aptos" panose="020B0004020202020204" pitchFamily="34" charset="0"/>
              </a:rPr>
              <a:t>hypothèses</a:t>
            </a:r>
            <a:r>
              <a:rPr lang="de-DE" dirty="0">
                <a:latin typeface="Aptos" panose="020B0004020202020204" pitchFamily="34" charset="0"/>
              </a:rPr>
              <a:t> :</a:t>
            </a:r>
            <a:endParaRPr lang="de-DE" sz="1800" dirty="0">
              <a:latin typeface="Aptos" panose="020B0004020202020204" pitchFamily="34" charset="0"/>
            </a:endParaRP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Banalisation</a:t>
            </a:r>
            <a:r>
              <a:rPr lang="de-DE" dirty="0">
                <a:latin typeface="Aptos" panose="020B0004020202020204" pitchFamily="34" charset="0"/>
              </a:rPr>
              <a:t> (« Si </a:t>
            </a:r>
            <a:r>
              <a:rPr lang="de-DE" dirty="0" err="1">
                <a:latin typeface="Aptos" panose="020B0004020202020204" pitchFamily="34" charset="0"/>
              </a:rPr>
              <a:t>c’était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vraiment</a:t>
            </a:r>
            <a:r>
              <a:rPr lang="de-DE" dirty="0">
                <a:latin typeface="Aptos" panose="020B0004020202020204" pitchFamily="34" charset="0"/>
              </a:rPr>
              <a:t> si </a:t>
            </a:r>
            <a:r>
              <a:rPr lang="de-DE" dirty="0" err="1">
                <a:latin typeface="Aptos" panose="020B0004020202020204" pitchFamily="34" charset="0"/>
              </a:rPr>
              <a:t>mauvais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cela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serait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autorisé</a:t>
            </a:r>
            <a:r>
              <a:rPr lang="de-DE" dirty="0">
                <a:latin typeface="Aptos" panose="020B0004020202020204" pitchFamily="34" charset="0"/>
              </a:rPr>
              <a:t>. »)</a:t>
            </a:r>
            <a:endParaRPr lang="de-DE" sz="1800" dirty="0">
              <a:latin typeface="Aptos" panose="020B0004020202020204" pitchFamily="34" charset="0"/>
            </a:endParaRP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Externalisation</a:t>
            </a:r>
            <a:r>
              <a:rPr lang="de-DE" dirty="0">
                <a:latin typeface="Aptos" panose="020B0004020202020204" pitchFamily="34" charset="0"/>
              </a:rPr>
              <a:t> de la </a:t>
            </a:r>
            <a:r>
              <a:rPr lang="de-DE" dirty="0" err="1">
                <a:latin typeface="Aptos" panose="020B0004020202020204" pitchFamily="34" charset="0"/>
              </a:rPr>
              <a:t>responsabilité</a:t>
            </a:r>
            <a:r>
              <a:rPr lang="de-DE" dirty="0">
                <a:latin typeface="Aptos" panose="020B0004020202020204" pitchFamily="34" charset="0"/>
              </a:rPr>
              <a:t> ( « 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responsables </a:t>
            </a:r>
            <a:r>
              <a:rPr lang="de-DE" dirty="0" err="1">
                <a:latin typeface="Aptos" panose="020B0004020202020204" pitchFamily="34" charset="0"/>
              </a:rPr>
              <a:t>politiques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doivent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d’abord</a:t>
            </a:r>
            <a:r>
              <a:rPr lang="de-DE" dirty="0">
                <a:latin typeface="Aptos" panose="020B0004020202020204" pitchFamily="34" charset="0"/>
              </a:rPr>
              <a:t> faire </a:t>
            </a:r>
            <a:r>
              <a:rPr lang="de-DE" dirty="0" err="1">
                <a:latin typeface="Aptos" panose="020B0004020202020204" pitchFamily="34" charset="0"/>
              </a:rPr>
              <a:t>quelque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chose</a:t>
            </a:r>
            <a:r>
              <a:rPr lang="de-DE" dirty="0">
                <a:latin typeface="Aptos" panose="020B0004020202020204" pitchFamily="34" charset="0"/>
              </a:rPr>
              <a:t>. »)</a:t>
            </a:r>
            <a:endParaRPr lang="de-DE" sz="1800" dirty="0">
              <a:latin typeface="Aptos" panose="020B0004020202020204" pitchFamily="34" charset="0"/>
            </a:endParaRP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Comparaison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sociale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revue</a:t>
            </a:r>
            <a:r>
              <a:rPr lang="de-DE" dirty="0">
                <a:latin typeface="Aptos" panose="020B0004020202020204" pitchFamily="34" charset="0"/>
              </a:rPr>
              <a:t> à la </a:t>
            </a:r>
            <a:r>
              <a:rPr lang="de-DE" dirty="0" err="1">
                <a:latin typeface="Aptos" panose="020B0004020202020204" pitchFamily="34" charset="0"/>
              </a:rPr>
              <a:t>baisse</a:t>
            </a:r>
            <a:r>
              <a:rPr lang="de-DE" dirty="0">
                <a:latin typeface="Aptos" panose="020B0004020202020204" pitchFamily="34" charset="0"/>
              </a:rPr>
              <a:t> (« </a:t>
            </a:r>
            <a:r>
              <a:rPr lang="de-DE" dirty="0" err="1">
                <a:latin typeface="Aptos" panose="020B0004020202020204" pitchFamily="34" charset="0"/>
              </a:rPr>
              <a:t>D’autres</a:t>
            </a:r>
            <a:r>
              <a:rPr lang="de-DE" dirty="0">
                <a:latin typeface="Aptos" panose="020B0004020202020204" pitchFamily="34" charset="0"/>
              </a:rPr>
              <a:t> se </a:t>
            </a:r>
            <a:r>
              <a:rPr lang="de-DE" dirty="0" err="1">
                <a:latin typeface="Aptos" panose="020B0004020202020204" pitchFamily="34" charset="0"/>
              </a:rPr>
              <a:t>comportent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beaucoup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moins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durablement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moi</a:t>
            </a:r>
            <a:r>
              <a:rPr lang="de-DE" dirty="0">
                <a:latin typeface="Aptos" panose="020B0004020202020204" pitchFamily="34" charset="0"/>
              </a:rPr>
              <a:t>.»)</a:t>
            </a:r>
            <a:endParaRPr lang="de-DE" sz="1800" dirty="0">
              <a:latin typeface="Aptos" panose="020B0004020202020204" pitchFamily="34" charset="0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3">
              <a:buSzPts val="4400"/>
            </a:pPr>
            <a:r>
              <a:rPr lang="en-US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Connaissances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base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Solutions possibles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sortir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dilemme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r>
              <a:rPr lang="de-DE" sz="2600" dirty="0">
                <a:latin typeface="Aptos" panose="020B0004020202020204" pitchFamily="34" charset="0"/>
              </a:rPr>
              <a:t>Valeurs 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600" dirty="0">
                <a:latin typeface="Aptos" panose="020B0004020202020204" pitchFamily="34" charset="0"/>
              </a:rPr>
              <a:t>Transmission de </a:t>
            </a:r>
            <a:r>
              <a:rPr lang="de-DE" sz="2600" dirty="0" err="1">
                <a:latin typeface="Aptos" panose="020B0004020202020204" pitchFamily="34" charset="0"/>
              </a:rPr>
              <a:t>valeurs</a:t>
            </a:r>
            <a:r>
              <a:rPr lang="de-DE" sz="2600" dirty="0">
                <a:latin typeface="Aptos" panose="020B0004020202020204" pitchFamily="34" charset="0"/>
              </a:rPr>
              <a:t> en </a:t>
            </a:r>
            <a:r>
              <a:rPr lang="de-DE" sz="2600" dirty="0" err="1">
                <a:latin typeface="Aptos" panose="020B0004020202020204" pitchFamily="34" charset="0"/>
              </a:rPr>
              <a:t>matière</a:t>
            </a:r>
            <a:r>
              <a:rPr lang="de-DE" sz="2600" dirty="0">
                <a:latin typeface="Aptos" panose="020B0004020202020204" pitchFamily="34" charset="0"/>
              </a:rPr>
              <a:t> de </a:t>
            </a:r>
            <a:r>
              <a:rPr lang="de-DE" sz="2600" dirty="0" err="1">
                <a:latin typeface="Aptos" panose="020B0004020202020204" pitchFamily="34" charset="0"/>
              </a:rPr>
              <a:t>développement</a:t>
            </a:r>
            <a:r>
              <a:rPr lang="de-DE" sz="2600" dirty="0">
                <a:latin typeface="Aptos" panose="020B0004020202020204" pitchFamily="34" charset="0"/>
              </a:rPr>
              <a:t> durable,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600" b="1" dirty="0">
                <a:latin typeface="Aptos" panose="020B0004020202020204" pitchFamily="34" charset="0"/>
              </a:rPr>
              <a:t>MAIS </a:t>
            </a:r>
            <a:r>
              <a:rPr lang="de-DE" sz="2600" dirty="0">
                <a:latin typeface="Aptos" panose="020B0004020202020204" pitchFamily="34" charset="0"/>
              </a:rPr>
              <a:t>ne </a:t>
            </a:r>
            <a:r>
              <a:rPr lang="de-DE" sz="2600" dirty="0" err="1">
                <a:latin typeface="Aptos" panose="020B0004020202020204" pitchFamily="34" charset="0"/>
              </a:rPr>
              <a:t>vous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attendez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pas</a:t>
            </a:r>
            <a:r>
              <a:rPr lang="de-DE" sz="2600" dirty="0">
                <a:latin typeface="Aptos" panose="020B0004020202020204" pitchFamily="34" charset="0"/>
              </a:rPr>
              <a:t> à des </a:t>
            </a:r>
            <a:r>
              <a:rPr lang="de-DE" sz="2600" dirty="0" err="1">
                <a:latin typeface="Aptos" panose="020B0004020202020204" pitchFamily="34" charset="0"/>
              </a:rPr>
              <a:t>effets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mesurables</a:t>
            </a:r>
            <a:r>
              <a:rPr lang="de-DE" sz="2600" dirty="0">
                <a:latin typeface="Aptos" panose="020B0004020202020204" pitchFamily="34" charset="0"/>
              </a:rPr>
              <a:t> à </a:t>
            </a:r>
            <a:r>
              <a:rPr lang="de-DE" sz="2600" dirty="0" err="1">
                <a:latin typeface="Aptos" panose="020B0004020202020204" pitchFamily="34" charset="0"/>
              </a:rPr>
              <a:t>court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terme</a:t>
            </a:r>
            <a:r>
              <a:rPr lang="de-DE" sz="2600" dirty="0">
                <a:latin typeface="Aptos" panose="020B0004020202020204" pitchFamily="34" charset="0"/>
              </a:rPr>
              <a:t>; </a:t>
            </a:r>
            <a:r>
              <a:rPr lang="de-DE" sz="2600" dirty="0" err="1">
                <a:latin typeface="Aptos" panose="020B0004020202020204" pitchFamily="34" charset="0"/>
              </a:rPr>
              <a:t>les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valeurs</a:t>
            </a:r>
            <a:r>
              <a:rPr lang="de-DE" sz="2600" dirty="0">
                <a:latin typeface="Aptos" panose="020B0004020202020204" pitchFamily="34" charset="0"/>
              </a:rPr>
              <a:t> et </a:t>
            </a:r>
            <a:r>
              <a:rPr lang="de-DE" sz="2600" dirty="0" err="1">
                <a:latin typeface="Aptos" panose="020B0004020202020204" pitchFamily="34" charset="0"/>
              </a:rPr>
              <a:t>les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normes</a:t>
            </a:r>
            <a:r>
              <a:rPr lang="de-DE" sz="2600" dirty="0">
                <a:latin typeface="Aptos" panose="020B0004020202020204" pitchFamily="34" charset="0"/>
              </a:rPr>
              <a:t> ne </a:t>
            </a:r>
            <a:r>
              <a:rPr lang="de-DE" sz="2600" dirty="0" err="1">
                <a:latin typeface="Aptos" panose="020B0004020202020204" pitchFamily="34" charset="0"/>
              </a:rPr>
              <a:t>peuvent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être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influencées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qu’à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long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terme</a:t>
            </a:r>
            <a:r>
              <a:rPr lang="de-DE" sz="2600" dirty="0">
                <a:latin typeface="Aptos" panose="020B0004020202020204" pitchFamily="34" charset="0"/>
              </a:rPr>
              <a:t>.</a:t>
            </a:r>
          </a:p>
          <a:p>
            <a:br>
              <a:rPr lang="de-DE" sz="2600" dirty="0">
                <a:latin typeface="Aptos" panose="020B0004020202020204" pitchFamily="34" charset="0"/>
              </a:rPr>
            </a:br>
            <a:endParaRPr lang="de-DE" sz="2600" dirty="0">
              <a:latin typeface="Aptos" panose="020B0004020202020204" pitchFamily="34" charset="0"/>
            </a:endParaRPr>
          </a:p>
          <a:p>
            <a:r>
              <a:rPr lang="de-DE" sz="2600" dirty="0" err="1">
                <a:latin typeface="Aptos" panose="020B0004020202020204" pitchFamily="34" charset="0"/>
              </a:rPr>
              <a:t>Utilisez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davantage</a:t>
            </a:r>
            <a:r>
              <a:rPr lang="de-DE" sz="2600" dirty="0">
                <a:latin typeface="Aptos" panose="020B0004020202020204" pitchFamily="34" charset="0"/>
              </a:rPr>
              <a:t> le </a:t>
            </a:r>
            <a:r>
              <a:rPr lang="de-DE" sz="2600" dirty="0" err="1">
                <a:latin typeface="Aptos" panose="020B0004020202020204" pitchFamily="34" charset="0"/>
              </a:rPr>
              <a:t>pouvoir</a:t>
            </a:r>
            <a:r>
              <a:rPr lang="de-DE" sz="2600" dirty="0">
                <a:latin typeface="Aptos" panose="020B0004020202020204" pitchFamily="34" charset="0"/>
              </a:rPr>
              <a:t> des </a:t>
            </a:r>
            <a:r>
              <a:rPr lang="de-DE" sz="2600" dirty="0" err="1">
                <a:latin typeface="Aptos" panose="020B0004020202020204" pitchFamily="34" charset="0"/>
              </a:rPr>
              <a:t>normes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sociales</a:t>
            </a:r>
            <a:r>
              <a:rPr lang="de-DE" sz="2600" dirty="0">
                <a:latin typeface="Aptos" panose="020B0004020202020204" pitchFamily="34" charset="0"/>
              </a:rPr>
              <a:t> 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600" dirty="0" err="1">
                <a:latin typeface="Aptos" panose="020B0004020202020204" pitchFamily="34" charset="0"/>
              </a:rPr>
              <a:t>Communiquez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combien</a:t>
            </a:r>
            <a:r>
              <a:rPr lang="de-DE" sz="2600" dirty="0">
                <a:latin typeface="Aptos" panose="020B0004020202020204" pitchFamily="34" charset="0"/>
              </a:rPr>
              <a:t> de </a:t>
            </a:r>
            <a:r>
              <a:rPr lang="de-DE" sz="2600" dirty="0" err="1">
                <a:latin typeface="Aptos" panose="020B0004020202020204" pitchFamily="34" charset="0"/>
              </a:rPr>
              <a:t>personnes</a:t>
            </a:r>
            <a:r>
              <a:rPr lang="de-DE" sz="2600" dirty="0">
                <a:latin typeface="Aptos" panose="020B0004020202020204" pitchFamily="34" charset="0"/>
              </a:rPr>
              <a:t> et </a:t>
            </a:r>
            <a:r>
              <a:rPr lang="de-DE" sz="2600" dirty="0" err="1">
                <a:latin typeface="Aptos" panose="020B0004020202020204" pitchFamily="34" charset="0"/>
              </a:rPr>
              <a:t>lesquelles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sont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déjà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actives</a:t>
            </a:r>
            <a:r>
              <a:rPr lang="de-DE" sz="2600" dirty="0">
                <a:latin typeface="Aptos" panose="020B0004020202020204" pitchFamily="34" charset="0"/>
              </a:rPr>
              <a:t>, et </a:t>
            </a:r>
            <a:r>
              <a:rPr lang="de-DE" sz="2600" dirty="0" err="1">
                <a:latin typeface="Aptos" panose="020B0004020202020204" pitchFamily="34" charset="0"/>
              </a:rPr>
              <a:t>rendez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ces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personnes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publiques</a:t>
            </a:r>
            <a:r>
              <a:rPr lang="de-DE" sz="2600" dirty="0">
                <a:latin typeface="Aptos" panose="020B0004020202020204" pitchFamily="34" charset="0"/>
              </a:rPr>
              <a:t> en tant </a:t>
            </a:r>
            <a:r>
              <a:rPr lang="de-DE" sz="2600" dirty="0" err="1">
                <a:latin typeface="Aptos" panose="020B0004020202020204" pitchFamily="34" charset="0"/>
              </a:rPr>
              <a:t>que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multiplicateurs</a:t>
            </a:r>
            <a:r>
              <a:rPr lang="de-DE" sz="2600" dirty="0">
                <a:latin typeface="Aptos" panose="020B0004020202020204" pitchFamily="34" charset="0"/>
              </a:rPr>
              <a:t>.</a:t>
            </a:r>
          </a:p>
          <a:p>
            <a:endParaRPr lang="de-DE" sz="2600" dirty="0">
              <a:latin typeface="Aptos" panose="020B0004020202020204" pitchFamily="34" charset="0"/>
            </a:endParaRPr>
          </a:p>
          <a:p>
            <a:r>
              <a:rPr lang="de-DE" sz="2600" dirty="0">
                <a:latin typeface="Aptos" panose="020B0004020202020204" pitchFamily="34" charset="0"/>
              </a:rPr>
              <a:t>Promotion de </a:t>
            </a:r>
            <a:r>
              <a:rPr lang="de-DE" sz="2600" dirty="0" err="1">
                <a:latin typeface="Aptos" panose="020B0004020202020204" pitchFamily="34" charset="0"/>
              </a:rPr>
              <a:t>l’identité</a:t>
            </a:r>
            <a:r>
              <a:rPr lang="de-DE" sz="2600" dirty="0">
                <a:latin typeface="Aptos" panose="020B0004020202020204" pitchFamily="34" charset="0"/>
              </a:rPr>
              <a:t> de </a:t>
            </a:r>
            <a:r>
              <a:rPr lang="de-DE" sz="2600" dirty="0" err="1">
                <a:latin typeface="Aptos" panose="020B0004020202020204" pitchFamily="34" charset="0"/>
              </a:rPr>
              <a:t>groupe</a:t>
            </a:r>
            <a:r>
              <a:rPr lang="de-DE" sz="2600" dirty="0">
                <a:latin typeface="Aptos" panose="020B0004020202020204" pitchFamily="34" charset="0"/>
              </a:rPr>
              <a:t>, </a:t>
            </a:r>
            <a:r>
              <a:rPr lang="de-DE" sz="2600" dirty="0" err="1">
                <a:latin typeface="Aptos" panose="020B0004020202020204" pitchFamily="34" charset="0"/>
              </a:rPr>
              <a:t>renforcement</a:t>
            </a:r>
            <a:r>
              <a:rPr lang="de-DE" sz="2600" dirty="0">
                <a:latin typeface="Aptos" panose="020B0004020202020204" pitchFamily="34" charset="0"/>
              </a:rPr>
              <a:t> de </a:t>
            </a:r>
            <a:r>
              <a:rPr lang="de-DE" sz="2600" dirty="0" err="1">
                <a:latin typeface="Aptos" panose="020B0004020202020204" pitchFamily="34" charset="0"/>
              </a:rPr>
              <a:t>l’auto-efficacité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collective</a:t>
            </a:r>
            <a:r>
              <a:rPr lang="de-DE" sz="2600" dirty="0">
                <a:latin typeface="Aptos" panose="020B0004020202020204" pitchFamily="34" charset="0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 lang="en-US" sz="1800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formation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adultes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aphicFrame>
        <p:nvGraphicFramePr>
          <p:cNvPr id="166" name="Google Shape;166;p7"/>
          <p:cNvGraphicFramePr/>
          <p:nvPr>
            <p:extLst>
              <p:ext uri="{D42A27DB-BD31-4B8C-83A1-F6EECF244321}">
                <p14:modId xmlns:p14="http://schemas.microsoft.com/office/powerpoint/2010/main" val="4207839821"/>
              </p:ext>
            </p:extLst>
          </p:nvPr>
        </p:nvGraphicFramePr>
        <p:xfrm>
          <a:off x="1185332" y="2386956"/>
          <a:ext cx="9821325" cy="3706720"/>
        </p:xfrm>
        <a:graphic>
          <a:graphicData uri="http://schemas.openxmlformats.org/drawingml/2006/table">
            <a:tbl>
              <a:tblPr bandRow="1">
                <a:noFill/>
                <a:tableStyleId>{113FEF49-8767-4E49-A26D-A71FB12D0817}</a:tableStyleId>
              </a:tblPr>
              <a:tblGrid>
                <a:gridCol w="26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20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1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Ce qu’il faut savoir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0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Pertinence et impact sur la vie personnelle.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1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Concept de soi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0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Contrôler son propre processus d’apprentissage, décider du quoi, comment et quand.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1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Expérience acquise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0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Le contexte et l’expérience déterminent la manière dont les adultes perçoivent de nouvelles informations.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1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Volonté d’apprendre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0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 La volonté d’apprendre est liée aux besoins actuels.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25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1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Orientation sur l’apprentissage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0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Compétence en résolution de problèmes et application pratique axées sur les tâches.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1" i="0" u="none" strike="noStrike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Motivation à l’apprentissage</a:t>
                      </a:r>
                      <a:endParaRPr lang="de-DE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de-DE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En </a:t>
                      </a:r>
                      <a:r>
                        <a:rPr lang="de-DE" sz="18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grande</a:t>
                      </a:r>
                      <a:r>
                        <a:rPr lang="de-DE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partie</a:t>
                      </a:r>
                      <a:r>
                        <a:rPr lang="de-DE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investissement</a:t>
                      </a:r>
                      <a:r>
                        <a:rPr lang="de-DE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intrinsèque</a:t>
                      </a:r>
                      <a:r>
                        <a:rPr lang="de-DE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 et </a:t>
                      </a:r>
                      <a:r>
                        <a:rPr lang="de-DE" sz="18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personnel</a:t>
                      </a:r>
                      <a:r>
                        <a:rPr lang="de-DE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ptos" panose="020B0004020202020204" pitchFamily="34" charset="0"/>
                        </a:rPr>
                        <a:t>.</a:t>
                      </a:r>
                      <a:endParaRPr lang="de-DE" sz="18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7" name="Google Shape;167;p7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594359" y="222602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en-US" sz="4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2.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Application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principes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173" name="Google Shape;173;p8"/>
          <p:cNvGrpSpPr/>
          <p:nvPr/>
        </p:nvGrpSpPr>
        <p:grpSpPr>
          <a:xfrm>
            <a:off x="6626646" y="2047555"/>
            <a:ext cx="1548000" cy="1440000"/>
            <a:chOff x="0" y="-1"/>
            <a:chExt cx="1694048" cy="1649042"/>
          </a:xfrm>
          <a:solidFill>
            <a:srgbClr val="A3C429"/>
          </a:solidFill>
        </p:grpSpPr>
        <p:sp>
          <p:nvSpPr>
            <p:cNvPr id="174" name="Google Shape;174;p8"/>
            <p:cNvSpPr/>
            <p:nvPr/>
          </p:nvSpPr>
          <p:spPr>
            <a:xfrm>
              <a:off x="0" y="-1"/>
              <a:ext cx="1694048" cy="1649042"/>
            </a:xfrm>
            <a:prstGeom prst="ellipse">
              <a:avLst/>
            </a:prstGeom>
            <a:grpFill/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198835" y="648315"/>
              <a:ext cx="1319468" cy="3524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coopération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5502312" y="3766788"/>
            <a:ext cx="1692127" cy="1440000"/>
            <a:chOff x="-62126" y="-1"/>
            <a:chExt cx="1694100" cy="1576020"/>
          </a:xfrm>
        </p:grpSpPr>
        <p:sp>
          <p:nvSpPr>
            <p:cNvPr id="177" name="Google Shape;177;p8"/>
            <p:cNvSpPr/>
            <p:nvPr/>
          </p:nvSpPr>
          <p:spPr>
            <a:xfrm>
              <a:off x="-1" y="-1"/>
              <a:ext cx="1569836" cy="1576020"/>
            </a:xfrm>
            <a:prstGeom prst="ellipse">
              <a:avLst/>
            </a:prstGeom>
            <a:gradFill>
              <a:gsLst>
                <a:gs pos="0">
                  <a:srgbClr val="9AABA9"/>
                </a:gs>
                <a:gs pos="50000">
                  <a:srgbClr val="8D9E9D"/>
                </a:gs>
                <a:gs pos="100000">
                  <a:srgbClr val="78908E"/>
                </a:gs>
              </a:gsLst>
              <a:lin ang="5400000" scaled="0"/>
            </a:gra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-62126" y="619606"/>
              <a:ext cx="1694100" cy="33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expérience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1751893" y="3214935"/>
            <a:ext cx="1548000" cy="1440000"/>
            <a:chOff x="0" y="-1"/>
            <a:chExt cx="1569832" cy="1576020"/>
          </a:xfrm>
        </p:grpSpPr>
        <p:sp>
          <p:nvSpPr>
            <p:cNvPr id="180" name="Google Shape;180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236246" y="619607"/>
              <a:ext cx="1097340" cy="33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flexibilité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grpSp>
        <p:nvGrpSpPr>
          <p:cNvPr id="182" name="Google Shape;182;p8"/>
          <p:cNvGrpSpPr/>
          <p:nvPr/>
        </p:nvGrpSpPr>
        <p:grpSpPr>
          <a:xfrm>
            <a:off x="3449563" y="4088647"/>
            <a:ext cx="1548000" cy="1440000"/>
            <a:chOff x="0" y="-1"/>
            <a:chExt cx="1569832" cy="1576020"/>
          </a:xfrm>
          <a:solidFill>
            <a:srgbClr val="A3C429"/>
          </a:solidFill>
        </p:grpSpPr>
        <p:sp>
          <p:nvSpPr>
            <p:cNvPr id="183" name="Google Shape;183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grpFill/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192619" y="620060"/>
              <a:ext cx="1195200" cy="33680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autonomie</a:t>
              </a:r>
              <a:endParaRPr lang="de-DE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85" name="Google Shape;185;p8"/>
          <p:cNvGrpSpPr/>
          <p:nvPr/>
        </p:nvGrpSpPr>
        <p:grpSpPr>
          <a:xfrm>
            <a:off x="9258742" y="1843859"/>
            <a:ext cx="1802194" cy="1680206"/>
            <a:chOff x="0" y="-1"/>
            <a:chExt cx="1569832" cy="1576020"/>
          </a:xfrm>
        </p:grpSpPr>
        <p:sp>
          <p:nvSpPr>
            <p:cNvPr id="186" name="Google Shape;186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gradFill>
              <a:gsLst>
                <a:gs pos="0">
                  <a:srgbClr val="9AABA9"/>
                </a:gs>
                <a:gs pos="50000">
                  <a:srgbClr val="8D9E9D"/>
                </a:gs>
                <a:gs pos="100000">
                  <a:srgbClr val="78908E"/>
                </a:gs>
              </a:gsLst>
              <a:lin ang="5400000" scaled="0"/>
            </a:gra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236246" y="594031"/>
              <a:ext cx="1097340" cy="271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SzPts val="18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contextualité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grpSp>
        <p:nvGrpSpPr>
          <p:cNvPr id="188" name="Google Shape;188;p8"/>
          <p:cNvGrpSpPr/>
          <p:nvPr/>
        </p:nvGrpSpPr>
        <p:grpSpPr>
          <a:xfrm>
            <a:off x="8014052" y="3544438"/>
            <a:ext cx="1548000" cy="1440000"/>
            <a:chOff x="0" y="-1"/>
            <a:chExt cx="1569832" cy="1576020"/>
          </a:xfrm>
        </p:grpSpPr>
        <p:sp>
          <p:nvSpPr>
            <p:cNvPr id="189" name="Google Shape;189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236246" y="619607"/>
              <a:ext cx="1097340" cy="33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pertinence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4118767" y="2133059"/>
            <a:ext cx="1548000" cy="1440000"/>
            <a:chOff x="0" y="-1"/>
            <a:chExt cx="1569832" cy="1576020"/>
          </a:xfrm>
          <a:solidFill>
            <a:srgbClr val="64B2BE"/>
          </a:solidFill>
        </p:grpSpPr>
        <p:sp>
          <p:nvSpPr>
            <p:cNvPr id="192" name="Google Shape;192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grpFill/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179421" y="619607"/>
              <a:ext cx="1209424" cy="33680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interactivité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sp>
        <p:nvSpPr>
          <p:cNvPr id="194" name="Google Shape;194;p8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>
                <a:solidFill>
                  <a:schemeClr val="bg1"/>
                </a:solidFill>
                <a:latin typeface="Aptos" panose="020B0004020202020204" pitchFamily="34" charset="0"/>
                <a:sym typeface="Arial"/>
              </a:rPr>
              <a:t>8</a:t>
            </a:fld>
            <a:endParaRPr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581572" y="2507989"/>
            <a:ext cx="3519005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lnSpc>
                <a:spcPct val="90000"/>
              </a:lnSpc>
              <a:buClr>
                <a:srgbClr val="535353"/>
              </a:buClr>
              <a:buSzPts val="2800"/>
            </a:pPr>
            <a:r>
              <a:rPr lang="de-DE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Être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et </a:t>
            </a:r>
            <a:r>
              <a:rPr lang="de-DE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travailler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…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3.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Défis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courants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lors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formation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Trop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d’informations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Système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rigide au sein de la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commune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–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approche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floue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Pertinence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incertaine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Manque de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temps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Différents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niveaux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de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connaissances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Absence de retour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d’information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et de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systèmes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de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soutien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Résistance</a:t>
            </a: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48648"/>
              <a:buFont typeface="Times"/>
              <a:buNone/>
            </a:pPr>
            <a:br>
              <a:rPr lang="en-US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</a:br>
            <a:endParaRPr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02" name="Google Shape;202;p9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">
  <a:themeElements>
    <a:clrScheme name="Benutzerdefinie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Macintosh PowerPoint</Application>
  <PresentationFormat>Breitbild</PresentationFormat>
  <Paragraphs>154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Times</vt:lpstr>
      <vt:lpstr>Aptos</vt:lpstr>
      <vt:lpstr>Play</vt:lpstr>
      <vt:lpstr>Calibri</vt:lpstr>
      <vt:lpstr>Aptos Serif</vt:lpstr>
      <vt:lpstr>Benutzerdefiniert</vt:lpstr>
      <vt:lpstr>PowerPoint-Präsentation</vt:lpstr>
      <vt:lpstr>Contenu</vt:lpstr>
      <vt:lpstr>1. Connaissances de bases</vt:lpstr>
      <vt:lpstr>1. Connaissances de base</vt:lpstr>
      <vt:lpstr>1. Connaissances de base</vt:lpstr>
      <vt:lpstr>Solutions possibles pour  sortir du dilemme</vt:lpstr>
      <vt:lpstr>2. Principes de la formation pour adultes</vt:lpstr>
      <vt:lpstr>2. Application des principes</vt:lpstr>
      <vt:lpstr>3. Défis courants lors de la formation</vt:lpstr>
      <vt:lpstr>Trop d’informations</vt:lpstr>
      <vt:lpstr>Approche floue</vt:lpstr>
      <vt:lpstr>Pertinence incertaine</vt:lpstr>
      <vt:lpstr>Manque de temps</vt:lpstr>
      <vt:lpstr>Niveaux de connaissances différents</vt:lpstr>
      <vt:lpstr>Absence de retour d’information et de systèmes de soutien</vt:lpstr>
      <vt:lpstr>Résistance</vt:lpstr>
      <vt:lpstr>Stratégies de désinformation</vt:lpstr>
      <vt:lpstr>Stratégies pour une bonne discussion</vt:lpstr>
      <vt:lpstr>Merci beaucoup pour votre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Katharina Gasteiger</cp:lastModifiedBy>
  <cp:revision>6</cp:revision>
  <dcterms:modified xsi:type="dcterms:W3CDTF">2026-04-30T09:54:47Z</dcterms:modified>
</cp:coreProperties>
</file>