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9CW1mvHPhZlDSShlb0GnfPZhv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57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79738"/>
  </p:normalViewPr>
  <p:slideViewPr>
    <p:cSldViewPr snapToGrid="0">
      <p:cViewPr varScale="1">
        <p:scale>
          <a:sx n="74" d="100"/>
          <a:sy n="74" d="100"/>
        </p:scale>
        <p:origin x="180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Objectif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Chaque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participant∙e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petit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groupe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conçoit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dispense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mini-formation de 10 à 15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minutes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aspect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choisi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l’approvisionnement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durable et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démontre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: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Expertise et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utilisation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d’exemples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pratiques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communication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claire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implication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utilisation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méthodes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interactives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adaptées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apprenant∙e∙s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adultes;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intégration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développement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durable et de la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législation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début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introduction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briefing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l’animateur</a:t>
            </a:r>
            <a:endParaRPr lang="de-DE" dirty="0">
              <a:effectLst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Calibri"/>
                <a:ea typeface="Calibri"/>
                <a:cs typeface="Calibri"/>
                <a:sym typeface="Calibri"/>
              </a:rPr>
              <a:t>Summary and reflection by facilitator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Google Shape;22;p10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25" name="Google Shape;25;p10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26" name="Google Shape;26;p10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10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10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" name="Google Shape;29;p1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1" name="Google Shape;101;p20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15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11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4" name="Google Shape;34;p11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5" name="Google Shape;35;p11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1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1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 sz="11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52" name="Google Shape;52;p13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3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5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6" name="Google Shape;66;p15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72" name="Google Shape;72;p16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6"/>
          <p:cNvGrpSpPr/>
          <p:nvPr/>
        </p:nvGrpSpPr>
        <p:grpSpPr>
          <a:xfrm>
            <a:off x="5884" y="3804832"/>
            <a:ext cx="1315506" cy="3053171"/>
            <a:chOff x="-2" y="-1"/>
            <a:chExt cx="1315504" cy="3053169"/>
          </a:xfrm>
        </p:grpSpPr>
        <p:sp>
          <p:nvSpPr>
            <p:cNvPr id="75" name="Google Shape;75;p16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6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6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3" name="Google Shape;93;p19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4" name="Google Shape;94;p19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8" descr="Grafik 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8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8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3" y="2113057"/>
            <a:ext cx="5475697" cy="1865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90000"/>
              </a:lnSpc>
              <a:buClr>
                <a:schemeClr val="accent4"/>
              </a:buClr>
              <a:buSzPts val="2400"/>
            </a:pP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Organisation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d’une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mini-formation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sur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le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thème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« 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Approvisionnement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durable »</a:t>
            </a:r>
            <a:endParaRPr lang="en-GB" sz="3200" b="1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3" y="16365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Objectif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body" idx="1"/>
          </p:nvPr>
        </p:nvSpPr>
        <p:spPr>
          <a:xfrm>
            <a:off x="1051647" y="243067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10000"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Concevoir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animer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mini-formation de 10 à 15 </a:t>
            </a:r>
            <a:r>
              <a:rPr lang="de-DE" dirty="0" err="1">
                <a:latin typeface="Aptos" panose="020B0004020202020204" pitchFamily="34" charset="0"/>
              </a:rPr>
              <a:t>minutes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aspect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choisi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l’approvisionnement</a:t>
            </a:r>
            <a:r>
              <a:rPr lang="de-DE" dirty="0">
                <a:latin typeface="Aptos" panose="020B0004020202020204" pitchFamily="34" charset="0"/>
              </a:rPr>
              <a:t> durable : 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Utilisez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avez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retenu</a:t>
            </a:r>
            <a:r>
              <a:rPr lang="de-DE" dirty="0">
                <a:latin typeface="Aptos" panose="020B0004020202020204" pitchFamily="34" charset="0"/>
              </a:rPr>
              <a:t> du </a:t>
            </a:r>
            <a:r>
              <a:rPr lang="de-DE" dirty="0" err="1">
                <a:latin typeface="Aptos" panose="020B0004020202020204" pitchFamily="34" charset="0"/>
              </a:rPr>
              <a:t>cours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1" dirty="0">
                <a:latin typeface="Aptos" panose="020B0004020202020204" pitchFamily="34" charset="0"/>
              </a:rPr>
              <a:t>Formation des </a:t>
            </a:r>
            <a:r>
              <a:rPr lang="de-DE" b="1" dirty="0" err="1">
                <a:latin typeface="Aptos" panose="020B0004020202020204" pitchFamily="34" charset="0"/>
              </a:rPr>
              <a:t>formateur·rice·s</a:t>
            </a:r>
            <a:r>
              <a:rPr lang="de-DE" b="1" dirty="0">
                <a:latin typeface="Aptos" panose="020B0004020202020204" pitchFamily="34" charset="0"/>
              </a:rPr>
              <a:t>.</a:t>
            </a:r>
            <a:endParaRPr lang="de-DE" dirty="0"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Utilisez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exemples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pratiques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Impliquez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public</a:t>
            </a:r>
            <a:r>
              <a:rPr lang="de-DE" dirty="0">
                <a:latin typeface="Aptos" panose="020B0004020202020204" pitchFamily="34" charset="0"/>
              </a:rPr>
              <a:t> : </a:t>
            </a:r>
            <a:r>
              <a:rPr lang="de-DE" dirty="0" err="1">
                <a:latin typeface="Aptos" panose="020B0004020202020204" pitchFamily="34" charset="0"/>
              </a:rPr>
              <a:t>utilisez</a:t>
            </a:r>
            <a:r>
              <a:rPr lang="de-DE" dirty="0">
                <a:latin typeface="Aptos" panose="020B0004020202020204" pitchFamily="34" charset="0"/>
              </a:rPr>
              <a:t> au </a:t>
            </a:r>
            <a:r>
              <a:rPr lang="de-DE" dirty="0" err="1">
                <a:latin typeface="Aptos" panose="020B0004020202020204" pitchFamily="34" charset="0"/>
              </a:rPr>
              <a:t>moins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petite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activité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interactive</a:t>
            </a:r>
            <a:r>
              <a:rPr lang="de-DE" dirty="0">
                <a:latin typeface="Aptos" panose="020B0004020202020204" pitchFamily="34" charset="0"/>
              </a:rPr>
              <a:t> (par exemple,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sondage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discussion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groupe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quiz</a:t>
            </a:r>
            <a:r>
              <a:rPr lang="de-DE" dirty="0">
                <a:latin typeface="Aptos" panose="020B0004020202020204" pitchFamily="34" charset="0"/>
              </a:rPr>
              <a:t>).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Utilisez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outils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visuels</a:t>
            </a:r>
            <a:r>
              <a:rPr lang="de-DE" dirty="0">
                <a:latin typeface="Aptos" panose="020B0004020202020204" pitchFamily="34" charset="0"/>
              </a:rPr>
              <a:t> (diapositives, </a:t>
            </a:r>
            <a:r>
              <a:rPr lang="de-DE" dirty="0" err="1">
                <a:latin typeface="Aptos" panose="020B0004020202020204" pitchFamily="34" charset="0"/>
              </a:rPr>
              <a:t>paperboard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documents</a:t>
            </a:r>
            <a:r>
              <a:rPr lang="de-DE" dirty="0">
                <a:latin typeface="Aptos" panose="020B0004020202020204" pitchFamily="34" charset="0"/>
              </a:rPr>
              <a:t>).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Terminez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l’événement</a:t>
            </a:r>
            <a:r>
              <a:rPr lang="de-DE" dirty="0">
                <a:latin typeface="Aptos" panose="020B0004020202020204" pitchFamily="34" charset="0"/>
              </a:rPr>
              <a:t> par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constatation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importante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question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réflexion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</a:pPr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115" name="Google Shape;115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Processus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1051647" y="234812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Préparez-vous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seul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à deux (90 </a:t>
            </a:r>
            <a:r>
              <a:rPr lang="de-DE" dirty="0" err="1">
                <a:latin typeface="Aptos" panose="020B0004020202020204" pitchFamily="34" charset="0"/>
              </a:rPr>
              <a:t>minutes</a:t>
            </a:r>
            <a:r>
              <a:rPr lang="de-DE" dirty="0">
                <a:latin typeface="Aptos" panose="020B0004020202020204" pitchFamily="34" charset="0"/>
              </a:rPr>
              <a:t>)</a:t>
            </a:r>
          </a:p>
          <a:p>
            <a:pPr lvl="1" fontAlgn="base"/>
            <a:r>
              <a:rPr lang="de-DE" sz="1800" dirty="0">
                <a:latin typeface="Aptos" panose="020B0004020202020204" pitchFamily="34" charset="0"/>
              </a:rPr>
              <a:t>Mini-formation de 10 à 15 </a:t>
            </a:r>
            <a:r>
              <a:rPr lang="de-DE" sz="1800" dirty="0" err="1">
                <a:latin typeface="Aptos" panose="020B0004020202020204" pitchFamily="34" charset="0"/>
              </a:rPr>
              <a:t>minutes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sur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un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aspect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choisi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l’approvisionnement</a:t>
            </a:r>
            <a:r>
              <a:rPr lang="de-DE" sz="1800" dirty="0">
                <a:latin typeface="Aptos" panose="020B0004020202020204" pitchFamily="34" charset="0"/>
              </a:rPr>
              <a:t> durable. </a:t>
            </a:r>
          </a:p>
          <a:p>
            <a:pPr lvl="1" fontAlgn="base"/>
            <a:r>
              <a:rPr lang="de-DE" sz="1800" dirty="0" err="1">
                <a:latin typeface="Aptos" panose="020B0004020202020204" pitchFamily="34" charset="0"/>
              </a:rPr>
              <a:t>Utilisez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connaissances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acquises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lors</a:t>
            </a:r>
            <a:r>
              <a:rPr lang="de-DE" sz="1800" dirty="0">
                <a:latin typeface="Aptos" panose="020B0004020202020204" pitchFamily="34" charset="0"/>
              </a:rPr>
              <a:t> du </a:t>
            </a:r>
            <a:r>
              <a:rPr lang="de-DE" sz="1800" dirty="0" err="1">
                <a:latin typeface="Aptos" panose="020B0004020202020204" pitchFamily="34" charset="0"/>
              </a:rPr>
              <a:t>cours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formation</a:t>
            </a:r>
            <a:r>
              <a:rPr lang="de-DE" sz="1800" dirty="0">
                <a:latin typeface="Aptos" panose="020B0004020202020204" pitchFamily="34" charset="0"/>
              </a:rPr>
              <a:t> des </a:t>
            </a:r>
            <a:r>
              <a:rPr lang="de-DE" sz="1800" dirty="0" err="1">
                <a:latin typeface="Aptos" panose="020B0004020202020204" pitchFamily="34" charset="0"/>
              </a:rPr>
              <a:t>formateur∙rice∙s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</a:p>
          <a:p>
            <a:pPr lvl="1" fontAlgn="base"/>
            <a:r>
              <a:rPr lang="de-DE" sz="1800" dirty="0" err="1">
                <a:latin typeface="Aptos" panose="020B0004020202020204" pitchFamily="34" charset="0"/>
              </a:rPr>
              <a:t>Utilisez</a:t>
            </a:r>
            <a:r>
              <a:rPr lang="de-DE" sz="1800" dirty="0">
                <a:latin typeface="Aptos" panose="020B0004020202020204" pitchFamily="34" charset="0"/>
              </a:rPr>
              <a:t> des </a:t>
            </a:r>
            <a:r>
              <a:rPr lang="de-DE" sz="1800" dirty="0" err="1">
                <a:latin typeface="Aptos" panose="020B0004020202020204" pitchFamily="34" charset="0"/>
              </a:rPr>
              <a:t>exemples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pratiques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</a:p>
          <a:p>
            <a:pPr lvl="1" fontAlgn="base"/>
            <a:r>
              <a:rPr lang="de-DE" sz="1800" dirty="0" err="1">
                <a:latin typeface="Aptos" panose="020B0004020202020204" pitchFamily="34" charset="0"/>
              </a:rPr>
              <a:t>Impliquez</a:t>
            </a:r>
            <a:r>
              <a:rPr lang="de-DE" sz="1800" dirty="0">
                <a:latin typeface="Aptos" panose="020B0004020202020204" pitchFamily="34" charset="0"/>
              </a:rPr>
              <a:t> le </a:t>
            </a:r>
            <a:r>
              <a:rPr lang="de-DE" sz="1800" dirty="0" err="1">
                <a:latin typeface="Aptos" panose="020B0004020202020204" pitchFamily="34" charset="0"/>
              </a:rPr>
              <a:t>public</a:t>
            </a:r>
            <a:r>
              <a:rPr lang="de-DE" sz="1800" dirty="0">
                <a:latin typeface="Aptos" panose="020B0004020202020204" pitchFamily="34" charset="0"/>
              </a:rPr>
              <a:t>: </a:t>
            </a:r>
            <a:r>
              <a:rPr lang="de-DE" sz="1800" dirty="0" err="1">
                <a:latin typeface="Aptos" panose="020B0004020202020204" pitchFamily="34" charset="0"/>
              </a:rPr>
              <a:t>utilisez</a:t>
            </a:r>
            <a:r>
              <a:rPr lang="de-DE" sz="1800" dirty="0">
                <a:latin typeface="Aptos" panose="020B0004020202020204" pitchFamily="34" charset="0"/>
              </a:rPr>
              <a:t> des </a:t>
            </a:r>
            <a:r>
              <a:rPr lang="de-DE" sz="1800" dirty="0" err="1">
                <a:latin typeface="Aptos" panose="020B0004020202020204" pitchFamily="34" charset="0"/>
              </a:rPr>
              <a:t>activités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interactives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adaptées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aux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apprenant∙e∙s</a:t>
            </a:r>
            <a:r>
              <a:rPr lang="de-DE" sz="1800" dirty="0">
                <a:latin typeface="Aptos" panose="020B0004020202020204" pitchFamily="34" charset="0"/>
              </a:rPr>
              <a:t> adultes.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Présentez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votre</a:t>
            </a:r>
            <a:r>
              <a:rPr lang="de-DE" dirty="0">
                <a:latin typeface="Aptos" panose="020B0004020202020204" pitchFamily="34" charset="0"/>
              </a:rPr>
              <a:t> mini-formation au </a:t>
            </a:r>
            <a:r>
              <a:rPr lang="de-DE" dirty="0" err="1">
                <a:latin typeface="Aptos" panose="020B0004020202020204" pitchFamily="34" charset="0"/>
              </a:rPr>
              <a:t>groupe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Recevez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retour de </a:t>
            </a:r>
            <a:r>
              <a:rPr lang="de-DE" dirty="0" err="1">
                <a:latin typeface="Aptos" panose="020B0004020202020204" pitchFamily="34" charset="0"/>
              </a:rPr>
              <a:t>commentaires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structuré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Char char="•"/>
            </a:pPr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122" name="Google Shape;122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Mini-formation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8" name="Google Shape;128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endParaRPr sz="2200" dirty="0"/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Organisez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votre</a:t>
            </a:r>
            <a:r>
              <a:rPr lang="de-DE" dirty="0">
                <a:latin typeface="Aptos" panose="020B0004020202020204" pitchFamily="34" charset="0"/>
              </a:rPr>
              <a:t> mini-formation (10–15 </a:t>
            </a:r>
            <a:r>
              <a:rPr lang="de-DE" dirty="0" err="1">
                <a:latin typeface="Aptos" panose="020B0004020202020204" pitchFamily="34" charset="0"/>
              </a:rPr>
              <a:t>minutes</a:t>
            </a:r>
            <a:r>
              <a:rPr lang="de-DE" dirty="0">
                <a:latin typeface="Aptos" panose="020B0004020202020204" pitchFamily="34" charset="0"/>
              </a:rPr>
              <a:t>).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Retour et </a:t>
            </a:r>
            <a:r>
              <a:rPr lang="de-DE" dirty="0" err="1">
                <a:latin typeface="Aptos" panose="020B0004020202020204" pitchFamily="34" charset="0"/>
              </a:rPr>
              <a:t>discussion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Organisez</a:t>
            </a:r>
            <a:r>
              <a:rPr lang="de-DE" dirty="0">
                <a:latin typeface="Aptos" panose="020B0004020202020204" pitchFamily="34" charset="0"/>
              </a:rPr>
              <a:t> la mini-formation </a:t>
            </a:r>
            <a:r>
              <a:rPr lang="de-DE" dirty="0" err="1">
                <a:latin typeface="Aptos" panose="020B0004020202020204" pitchFamily="34" charset="0"/>
              </a:rPr>
              <a:t>suivante</a:t>
            </a:r>
            <a:r>
              <a:rPr lang="de-DE" dirty="0">
                <a:latin typeface="Aptos" panose="020B0004020202020204" pitchFamily="34" charset="0"/>
              </a:rPr>
              <a:t> ...</a:t>
            </a: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545454"/>
              </a:buClr>
              <a:buSzPts val="2200"/>
              <a:buFont typeface="Arial"/>
              <a:buNone/>
            </a:pPr>
            <a:endParaRPr sz="2200" dirty="0"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br>
              <a:rPr lang="en-GB" sz="2200" dirty="0"/>
            </a:br>
            <a:endParaRPr sz="2200" dirty="0"/>
          </a:p>
        </p:txBody>
      </p:sp>
      <p:sp>
        <p:nvSpPr>
          <p:cNvPr id="129" name="Google Shape;129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4.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Retour et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discussion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721360" y="234812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endParaRPr sz="2200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Veuillez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remplir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questionnaire</a:t>
            </a:r>
            <a:endParaRPr lang="de-DE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Partagez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points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plus </a:t>
            </a:r>
            <a:r>
              <a:rPr lang="de-DE" dirty="0" err="1">
                <a:latin typeface="Aptos" panose="020B0004020202020204" pitchFamily="34" charset="0"/>
              </a:rPr>
              <a:t>importants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avec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groupe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br>
              <a:rPr lang="de-DE" dirty="0"/>
            </a:br>
            <a:endParaRPr lang="de-DE" sz="2400" dirty="0"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br>
              <a:rPr lang="en-GB" sz="2200" dirty="0">
                <a:latin typeface="Aptos" panose="020B0004020202020204" pitchFamily="34" charset="0"/>
              </a:rPr>
            </a:br>
            <a:endParaRPr sz="2200" dirty="0">
              <a:latin typeface="Aptos" panose="020B0004020202020204" pitchFamily="34" charset="0"/>
            </a:endParaRPr>
          </a:p>
        </p:txBody>
      </p:sp>
      <p:sp>
        <p:nvSpPr>
          <p:cNvPr id="136" name="Google Shape;136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5.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Réflexion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2" name="Google Shape;142;p6"/>
          <p:cNvSpPr txBox="1">
            <a:spLocks noGrp="1"/>
          </p:cNvSpPr>
          <p:nvPr>
            <p:ph type="body" idx="1"/>
          </p:nvPr>
        </p:nvSpPr>
        <p:spPr>
          <a:xfrm>
            <a:off x="1071805" y="2513223"/>
            <a:ext cx="1052583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/>
              <a:buNone/>
            </a:pPr>
            <a:endParaRPr sz="2500" b="1" dirty="0">
              <a:latin typeface="Aptos" panose="020B0004020202020204" pitchFamily="34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/>
              <a:buNone/>
            </a:pPr>
            <a:endParaRPr sz="2500" b="1" i="1" dirty="0">
              <a:latin typeface="Aptos" panose="020B0004020202020204" pitchFamily="34" charset="0"/>
            </a:endParaRPr>
          </a:p>
          <a:p>
            <a:pPr marL="0" indent="0" algn="ctr">
              <a:buSzPts val="2500"/>
            </a:pPr>
            <a:r>
              <a:rPr lang="de-DE" sz="2400" b="1" i="1" dirty="0" err="1">
                <a:latin typeface="Aptos" panose="020B0004020202020204" pitchFamily="34" charset="0"/>
              </a:rPr>
              <a:t>Qu’avons-nous</a:t>
            </a:r>
            <a:r>
              <a:rPr lang="de-DE" sz="2400" b="1" i="1" dirty="0">
                <a:latin typeface="Aptos" panose="020B0004020202020204" pitchFamily="34" charset="0"/>
              </a:rPr>
              <a:t> </a:t>
            </a:r>
            <a:r>
              <a:rPr lang="de-DE" sz="2400" b="1" i="1" dirty="0" err="1">
                <a:latin typeface="Aptos" panose="020B0004020202020204" pitchFamily="34" charset="0"/>
              </a:rPr>
              <a:t>appris</a:t>
            </a:r>
            <a:r>
              <a:rPr lang="de-DE" sz="2400" b="1" i="1" dirty="0">
                <a:latin typeface="Aptos" panose="020B0004020202020204" pitchFamily="34" charset="0"/>
              </a:rPr>
              <a:t> </a:t>
            </a:r>
            <a:r>
              <a:rPr lang="de-DE" sz="2400" b="1" i="1" dirty="0" err="1">
                <a:latin typeface="Aptos" panose="020B0004020202020204" pitchFamily="34" charset="0"/>
              </a:rPr>
              <a:t>sur</a:t>
            </a:r>
            <a:r>
              <a:rPr lang="de-DE" sz="2400" b="1" i="1" dirty="0">
                <a:latin typeface="Aptos" panose="020B0004020202020204" pitchFamily="34" charset="0"/>
              </a:rPr>
              <a:t>  la </a:t>
            </a:r>
            <a:r>
              <a:rPr lang="de-DE" sz="2400" b="1" i="1" dirty="0" err="1">
                <a:latin typeface="Aptos" panose="020B0004020202020204" pitchFamily="34" charset="0"/>
              </a:rPr>
              <a:t>promotion</a:t>
            </a:r>
            <a:r>
              <a:rPr lang="de-DE" sz="2400" b="1" i="1" dirty="0">
                <a:latin typeface="Aptos" panose="020B0004020202020204" pitchFamily="34" charset="0"/>
              </a:rPr>
              <a:t> de </a:t>
            </a:r>
            <a:r>
              <a:rPr lang="de-DE" sz="2400" b="1" i="1" dirty="0" err="1">
                <a:latin typeface="Aptos" panose="020B0004020202020204" pitchFamily="34" charset="0"/>
              </a:rPr>
              <a:t>l’approvisionnement</a:t>
            </a:r>
            <a:r>
              <a:rPr lang="de-DE" sz="2400" b="1" i="1" dirty="0">
                <a:latin typeface="Aptos" panose="020B0004020202020204" pitchFamily="34" charset="0"/>
              </a:rPr>
              <a:t> durable?</a:t>
            </a:r>
            <a:br>
              <a:rPr lang="de-DE" dirty="0"/>
            </a:br>
            <a:br>
              <a:rPr lang="de-DE" dirty="0"/>
            </a:br>
            <a:endParaRPr lang="de-DE" sz="2800" dirty="0"/>
          </a:p>
          <a:p>
            <a:pPr marL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/>
              <a:buNone/>
            </a:pPr>
            <a:endParaRPr sz="2500" b="1" dirty="0">
              <a:latin typeface="Aptos" panose="020B0004020202020204" pitchFamily="34" charset="0"/>
            </a:endParaRPr>
          </a:p>
        </p:txBody>
      </p:sp>
      <p:sp>
        <p:nvSpPr>
          <p:cNvPr id="143" name="Google Shape;143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>
            <a:spLocks noGrp="1"/>
          </p:cNvSpPr>
          <p:nvPr>
            <p:ph type="title"/>
          </p:nvPr>
        </p:nvSpPr>
        <p:spPr>
          <a:xfrm>
            <a:off x="594359" y="411477"/>
            <a:ext cx="9019542" cy="329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0">
              <a:buSzPts val="5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Merci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beaucoup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pour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votre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attention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49" name="Google Shape;149;p7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01865" y="4953701"/>
            <a:ext cx="5273751" cy="190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53E2B994-A3F6-4DDF-9205-8AD91EAE51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Macintosh PowerPoint</Application>
  <PresentationFormat>Breitbild</PresentationFormat>
  <Paragraphs>53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1. Objectif</vt:lpstr>
      <vt:lpstr>2. Processus</vt:lpstr>
      <vt:lpstr>3. Mini-formation</vt:lpstr>
      <vt:lpstr>4. Retour et discussion</vt:lpstr>
      <vt:lpstr>5. Réflexion</vt:lpstr>
      <vt:lpstr>Merci beaucoup pour votre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Katharina Gasteiger</cp:lastModifiedBy>
  <cp:revision>3</cp:revision>
  <dcterms:modified xsi:type="dcterms:W3CDTF">2026-04-30T12:48:42Z</dcterms:modified>
</cp:coreProperties>
</file>