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3" r:id="rId4"/>
    <p:sldId id="259" r:id="rId5"/>
    <p:sldId id="264" r:id="rId6"/>
    <p:sldId id="261" r:id="rId7"/>
  </p:sldIdLst>
  <p:sldSz cx="12192000" cy="6858000"/>
  <p:notesSz cx="6858000" cy="9144000"/>
  <p:embeddedFontLst>
    <p:embeddedFont>
      <p:font typeface="Aptos Serif" panose="02020604070405020304" pitchFamily="18" charset="0"/>
      <p:regular r:id="rId9"/>
      <p:bold r:id="rId10"/>
      <p:italic r:id="rId11"/>
      <p:boldItalic r:id="rId12"/>
    </p:embeddedFont>
    <p:embeddedFont>
      <p:font typeface="Play" pitchFamily="2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WxeugmlrXDrTIhLxk/t5U+PydS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ziska Häller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774"/>
  </p:normalViewPr>
  <p:slideViewPr>
    <p:cSldViewPr snapToGrid="0">
      <p:cViewPr varScale="1">
        <p:scale>
          <a:sx n="91" d="100"/>
          <a:sy n="91" d="100"/>
        </p:scale>
        <p:origin x="12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0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7010C1BD-B247-6F4D-0557-85ED0AB55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>
            <a:extLst>
              <a:ext uri="{FF2B5EF4-FFF2-40B4-BE49-F238E27FC236}">
                <a16:creationId xmlns:a16="http://schemas.microsoft.com/office/drawing/2014/main" id="{27345FB9-6401-F5DB-59F4-62085C4F1D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:notes">
            <a:extLst>
              <a:ext uri="{FF2B5EF4-FFF2-40B4-BE49-F238E27FC236}">
                <a16:creationId xmlns:a16="http://schemas.microsoft.com/office/drawing/2014/main" id="{90008EAF-21D0-D26E-B1C2-2683A852D3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7746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70B50DAB-B55C-4831-B597-BEBAC1441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:notes">
            <a:extLst>
              <a:ext uri="{FF2B5EF4-FFF2-40B4-BE49-F238E27FC236}">
                <a16:creationId xmlns:a16="http://schemas.microsoft.com/office/drawing/2014/main" id="{FAF95536-DAA3-02E3-BE1D-CDA57E718D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9:notes">
            <a:extLst>
              <a:ext uri="{FF2B5EF4-FFF2-40B4-BE49-F238E27FC236}">
                <a16:creationId xmlns:a16="http://schemas.microsoft.com/office/drawing/2014/main" id="{CEE52DE1-70FD-FC88-48B6-07973F9346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9143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Quelle: Broschüre „Computer am Arbeitsplatz: Wirtschaftlichkeit und Umweltschutz – Ratgeber für Verwaltungen“; Prakash et. al., uni 2016</a:t>
            </a:r>
            <a:endParaRPr dirty="0"/>
          </a:p>
        </p:txBody>
      </p:sp>
      <p:sp>
        <p:nvSpPr>
          <p:cNvPr id="77" name="Google Shape;77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2" name="Google Shape;32;p22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0" name="Google Shape;40;p21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" name="Google Shape;41;p21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4" name="Google Shape;44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Commençons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par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un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quiz</a:t>
            </a:r>
            <a:endParaRPr sz="54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355B1B6-4FE6-6F65-5959-B723DC1F91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" y="5338689"/>
            <a:ext cx="3798276" cy="1519310"/>
          </a:xfrm>
          <a:prstGeom prst="rect">
            <a:avLst/>
          </a:prstGeom>
        </p:spPr>
      </p:pic>
      <p:pic>
        <p:nvPicPr>
          <p:cNvPr id="1026" name="Picture 2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207A50C7-C73C-7F42-B194-0671E26F1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736" y="4833405"/>
            <a:ext cx="5486400" cy="1982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Alimentation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55" name="Google Shape;55;p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134096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tasse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thé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contient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30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litres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d’eau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virtuelle.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Combien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d’eau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virtuelle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contient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</a:p>
          <a:p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tasse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café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?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60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litres</a:t>
            </a:r>
            <a:endParaRPr lang="de-DE" sz="2000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30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litres</a:t>
            </a:r>
            <a:endParaRPr lang="de-DE" sz="2000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140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litres</a:t>
            </a:r>
            <a:endParaRPr lang="de-DE" sz="2000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E1BE809A-A928-8880-80DB-2DA5AC17A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>
            <a:extLst>
              <a:ext uri="{FF2B5EF4-FFF2-40B4-BE49-F238E27FC236}">
                <a16:creationId xmlns:a16="http://schemas.microsoft.com/office/drawing/2014/main" id="{3846DF8F-ACBD-E1EA-94C9-B457139EA8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Alimentation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55" name="Google Shape;55;p3">
            <a:extLst>
              <a:ext uri="{FF2B5EF4-FFF2-40B4-BE49-F238E27FC236}">
                <a16:creationId xmlns:a16="http://schemas.microsoft.com/office/drawing/2014/main" id="{7DC61658-2971-5AF3-4394-49C32E15D1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134096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fontScale="77500" lnSpcReduction="20000"/>
          </a:bodyPr>
          <a:lstStyle/>
          <a:p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tasse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thé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contient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30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litres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d’eau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virtuelle.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Combien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d’eau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virtuelle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contient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tasse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café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?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60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litres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30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litres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rgbClr val="FF0000"/>
                </a:solidFill>
                <a:latin typeface="Aptos" panose="020B0004020202020204" pitchFamily="34" charset="0"/>
              </a:rPr>
              <a:t>140 </a:t>
            </a:r>
            <a:r>
              <a:rPr lang="de-DE" b="0" dirty="0" err="1">
                <a:solidFill>
                  <a:srgbClr val="FF0000"/>
                </a:solidFill>
                <a:latin typeface="Aptos" panose="020B0004020202020204" pitchFamily="34" charset="0"/>
              </a:rPr>
              <a:t>litres</a:t>
            </a:r>
            <a:endParaRPr lang="de-DE" b="0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marL="228600" indent="0" fontAlgn="base"/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228600" indent="0" fontAlgn="base"/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principales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zones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culture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thé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situées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régions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forte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pluviométrie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qui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signifie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thé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a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empreinte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hydrique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plus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faible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café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 Le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café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représente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6 % du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commerce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mondial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l’eau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qui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fait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l’une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matières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premières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plus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importantes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secteur</a:t>
            </a:r>
            <a:r>
              <a:rPr lang="de-DE" sz="2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1237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Papier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1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paquet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papier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recyclé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(500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feuilles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)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économise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combien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kilogrammes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bois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par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rapport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au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papier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fibres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primaires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?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3 kg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0,5 kg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7,5 kg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69F5678B-63CA-5C67-BEF9-166B0AFB3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>
            <a:extLst>
              <a:ext uri="{FF2B5EF4-FFF2-40B4-BE49-F238E27FC236}">
                <a16:creationId xmlns:a16="http://schemas.microsoft.com/office/drawing/2014/main" id="{25534181-462B-ACD3-CB68-81CFD087A9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Papier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67" name="Google Shape;67;p9">
            <a:extLst>
              <a:ext uri="{FF2B5EF4-FFF2-40B4-BE49-F238E27FC236}">
                <a16:creationId xmlns:a16="http://schemas.microsoft.com/office/drawing/2014/main" id="{4B1B1BC3-F407-56C3-FE3C-A11ED3D57A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1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paquet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papier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recyclé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(500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feuilles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)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économise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combien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kilogrammes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bois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par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rapport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au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papier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fibres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primaires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?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3 kg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0,5 kg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rgbClr val="FF0000"/>
                </a:solidFill>
                <a:latin typeface="Aptos" panose="020B0004020202020204" pitchFamily="34" charset="0"/>
              </a:rPr>
              <a:t>7,5 kg</a:t>
            </a:r>
          </a:p>
          <a:p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 7,5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kilogrammes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bois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nécessaires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produire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500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feuilles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papier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fibres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primaires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 Le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papier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recyclé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nécessite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bois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qui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permet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d’économiser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100 % de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consommation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bois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papier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fibres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primaires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239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Appareils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électriques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informatique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>
            <a:off x="594350" y="2260600"/>
            <a:ext cx="11503800" cy="3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Combien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CO2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économisé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si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ordinateur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portable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est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utilisé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pendant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6 ans au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lieu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seulement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3 ans ?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10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rgbClr val="FF0000"/>
                </a:solidFill>
                <a:latin typeface="Aptos" panose="020B0004020202020204" pitchFamily="34" charset="0"/>
              </a:rPr>
              <a:t>28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52</a:t>
            </a:r>
          </a:p>
          <a:p>
            <a:pPr marL="228600" indent="0" fontAlgn="base"/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 majeure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partie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émissions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CO2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ordinateurs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portables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provient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fabrication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L’utilisation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prolongée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ordinateur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portable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réduit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émissions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-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l’achat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nouvel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ordinateur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portable après 6 ans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génère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28 %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d’émissions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moins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l’achat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nouvel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ordinateur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portable après 3 ans.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Macintosh PowerPoint</Application>
  <PresentationFormat>Breitbild</PresentationFormat>
  <Paragraphs>33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Aptos</vt:lpstr>
      <vt:lpstr>Play</vt:lpstr>
      <vt:lpstr>Calibri</vt:lpstr>
      <vt:lpstr>Aptos Serif</vt:lpstr>
      <vt:lpstr>Benutzerdefiniert</vt:lpstr>
      <vt:lpstr>Commençons par un quiz</vt:lpstr>
      <vt:lpstr>Alimentation</vt:lpstr>
      <vt:lpstr>Alimentation</vt:lpstr>
      <vt:lpstr>Papier</vt:lpstr>
      <vt:lpstr>Papier</vt:lpstr>
      <vt:lpstr>Appareils électriques et informatique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3</cp:revision>
  <dcterms:created xsi:type="dcterms:W3CDTF">2024-09-16T10:50:40Z</dcterms:created>
  <dcterms:modified xsi:type="dcterms:W3CDTF">2026-04-30T06:02:54Z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