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3" r:id="rId36"/>
    <p:sldId id="294" r:id="rId37"/>
    <p:sldId id="295" r:id="rId38"/>
    <p:sldId id="296" r:id="rId39"/>
  </p:sldIdLst>
  <p:sldSz cx="12192000" cy="6858000"/>
  <p:notesSz cx="6858000" cy="9144000"/>
  <p:embeddedFontLst>
    <p:embeddedFont>
      <p:font typeface="Aptos Serif" panose="02020604070405020304" pitchFamily="18" charset="0"/>
      <p:regular r:id="rId41"/>
      <p:bold r:id="rId42"/>
      <p:italic r:id="rId43"/>
      <p:boldItalic r:id="rId44"/>
    </p:embeddedFont>
    <p:embeddedFont>
      <p:font typeface="Play" pitchFamily="2" charset="0"/>
      <p:regular r:id="rId45"/>
      <p:bold r:id="rId4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2" roundtripDataSignature="AMtx7mgOSDA9KsMbq9r6yDX/rw50t0gL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B1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09DFD20-47F0-4381-8244-E11954A2019E}">
  <a:tblStyle styleId="{309DFD20-47F0-4381-8244-E11954A2019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81"/>
  </p:normalViewPr>
  <p:slideViewPr>
    <p:cSldViewPr snapToGrid="0">
      <p:cViewPr varScale="1">
        <p:scale>
          <a:sx n="116" d="100"/>
          <a:sy n="116" d="100"/>
        </p:scale>
        <p:origin x="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5.fntdata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52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6.fntdata"/><Relationship Id="rId20" Type="http://schemas.openxmlformats.org/officeDocument/2006/relationships/slide" Target="slides/slide19.xml"/><Relationship Id="rId41" Type="http://schemas.openxmlformats.org/officeDocument/2006/relationships/font" Target="fonts/font1.fntdata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425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8E5E"/>
              </a:buClr>
              <a:buSzPts val="14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9" name="Google Shape;159;p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d’achat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il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recommandé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prendre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coûts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cycle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ainsi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l’impact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environnemental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social.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possibilité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définir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processus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méthodes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inclut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l’énergie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provenant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sources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renouvelables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aliments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issus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commerce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équitable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l’agriculture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biologique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produits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fabriqués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matériaux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recyclés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contrôle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respect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nécessiter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marquage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par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tiers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respect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législation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environnementale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sociale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européenne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nationale,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ainsi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conventions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internationales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ratifiées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par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États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membres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imposé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d’achat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Ces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dispositions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expliquées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plus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détail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sections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suivantes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</p:txBody>
      </p:sp>
      <p:sp>
        <p:nvSpPr>
          <p:cNvPr id="167" name="Google Shape;167;p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techniques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décrivent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acheté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règles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détaillées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afin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garantir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qu’elles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discriminent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d’autres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États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membres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etc. 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indiqués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exceptionnels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lorsqu’une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description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suffisamment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précise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compréhensible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l’objet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n’est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possible.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74" name="Google Shape;174;p3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0" name="Google Shape;180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1" name="Google Shape;181;p3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contiennent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exemples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aucune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liste exhaustive.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pouvoirs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adjudicateurs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également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recourir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d’autres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qu’ils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pertinents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par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rapport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l’objet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qu’ils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n’offrent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liberté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choix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totale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pouvoir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adjudicateur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qu’ils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garantissent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concurrence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qu’ils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vérifiables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indiqués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l’avis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dossier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d’appel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ainsi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pondération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sous-critères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éventuels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transparence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compréhensibles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« 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moyennement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informé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normalement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attentif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» - c’est-à-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qu’ils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clairement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expliqués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langue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comprise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par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personnes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travaillant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domaine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</p:txBody>
      </p:sp>
      <p:sp>
        <p:nvSpPr>
          <p:cNvPr id="188" name="Google Shape;188;p4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5" name="Google Shape;195;p4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p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2" name="Google Shape;202;p4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9" name="Google Shape;209;p4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5" name="Google Shape;215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ouverte et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restreinte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utilisées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chaque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restreinte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devrait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utilisée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lesquels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l’analyse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montré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nombreux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pourraient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répondre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vos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soumettre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restreinte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processus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deux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étapes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première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étape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consiste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sélection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évalue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capacités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capacité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l’expérience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exécuter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document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d’acquisition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afin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présélectionner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Cela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signifie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nombre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réduit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phase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sélection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deuxième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phase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l’appel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évaluées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afin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déterminer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l’offre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économiquement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plus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avantageuse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servira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Seuls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présélectionnés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invités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soumettre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Cela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réduit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coûts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pouvoir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adjudicateur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recours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négociation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dialogue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compétitif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partenariat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d’innovation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possible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lorsque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besoins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pouvoir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adjudicateur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satisfaits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adaptation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solutions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disponibles, si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besoins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comportent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projets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solutions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innovantes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certaines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circonstances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conformément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26,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paragraphe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4,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2014/24/UE. 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16" name="Google Shape;216;p4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3" name="Google Shape;223;p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cadre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ouverte,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capacité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professionnelle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compris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l’expérience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acquise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n’est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évaluée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"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réussi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échoué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". Cela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se faire avant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après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l’évaluation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plusieurs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étapes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permettent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sélectionner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l’avance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capacités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techniques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professionnelles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choix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passation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écologiques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également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influencé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par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taille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concerné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Lorsqu’il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n’y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beaucoup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d’entreprises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ouverte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efficace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Si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très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important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plusieurs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étapes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permettre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gagner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temps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puisque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nombre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reçues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contrôlé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fixent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délais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minimaux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chaque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Celles-ci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l’exigence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générale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prévoir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délai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suffisant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fonction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complexité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47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2014/24/UE).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Lorsque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fixez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délais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tenez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qualité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réponses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recevrez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-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délais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très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courts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parfois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s’avérer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contre-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productifs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cela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nécessite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plus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temps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clarifier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24" name="Google Shape;224;p4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1" name="Google Shape;231;p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préoccupations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certains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pouvoirs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adjudicateurs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matière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durables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concerne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effets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concurrence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seront-ils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mesure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satisfaire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sociaux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environnementaux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combien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recevra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-t-on?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contribuer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répondre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préoccupations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permettant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interaction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plus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étroite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entre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pouvoir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adjudicateur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Par exemple,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cadre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passation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concurrentielle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avec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négociation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aspects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environnementale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(au-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delà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minimales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pourraient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fixées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modalités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applicables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matière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rapports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négociés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En se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concentrant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solutions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innovantes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dialogue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compétitif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partenariats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l’innovation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contribuer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résoudre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problèmes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sociaux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environnementaux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complexes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convient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toutefois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fait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nécessitent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également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ressources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plus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importantes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certaine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expertise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solution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plus simple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consisterait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consultation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préliminaire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avant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ouverte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restreinte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</p:txBody>
      </p:sp>
      <p:sp>
        <p:nvSpPr>
          <p:cNvPr id="232" name="Google Shape;232;p4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p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techniques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discriminatoires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assurer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l’égalité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d’accès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éviter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obstacles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inutiles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concurrence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Par exemple, il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généralement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interdit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faire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référence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particulière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caractéristique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proposée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par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seule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entreprise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effets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durabilité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cycle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couvrant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la fin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Par exemple,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restauration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prescrire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l’utilisation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produits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biologiques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récipients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réutilisables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déchets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première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spécification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spécification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basée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normes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tandis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deux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dernières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fonctionnelles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46" name="Google Shape;246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9" name="Google Shape;259;p5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répond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il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référencé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conditions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contractuelles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par exemple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porte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équivalent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Lorsque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contiennent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pertinents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(par exemple,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d’approvisionnement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autorités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devraient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référer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correspondantes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plutôt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d’exiger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lui-même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présentant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équivalentes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toujours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acceptés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Si,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raison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facteurs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indépendants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volonté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n’a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accès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tierce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il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présenter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dossier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preuve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par exemple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où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délais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d’appel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courts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60" name="Google Shape;260;p5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6" name="Google Shape;266;p5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motifs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impérieux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d’exclusion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définis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57,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paragraphes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1 et 2,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2014/24/UE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appliqués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États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membres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Elles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concernent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infractions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graves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commises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par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achats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durables.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Parmi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motifs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d’exclusion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facultatifs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visés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57,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paragraphe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4,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figurent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indiqués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diapositive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Pour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achats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durables,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possibilité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d’exclure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non-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respect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sociales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environnementales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vigueur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particulièrement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pertinente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Ces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énumérées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18,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paragraphe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2, et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l’annexe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X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États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membres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décider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rendre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l’exclusion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obligatoire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motifs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</p:txBody>
      </p:sp>
      <p:sp>
        <p:nvSpPr>
          <p:cNvPr id="267" name="Google Shape;267;p5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3" name="Google Shape;273;p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conditions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d’application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sélection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preuves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énoncées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58 et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l’annexe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XII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2014/24/UE.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exemples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ressources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demandées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phase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sélection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travaux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personnel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ayant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expérience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projets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avec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environnementales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similaires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l’équipement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approprié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éviter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pollution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l’eau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Lorsque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qualifications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professionnels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de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formation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personnel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évaluées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phase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sélection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devraient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utilisées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comme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s’appuyer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capacités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d’autres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entreprises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par exemple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sous-traitants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dotés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d’équipements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particuliers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expérience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s’engager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mettre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ressources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disposition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l’exécution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74" name="Google Shape;274;p5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0" name="Google Shape;280;p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SGE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démontrer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capacité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entreprise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satisfaire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GPP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requis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phase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sélection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si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cela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approprié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preuves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équivalentes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également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prises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considération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également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considéré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comme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preuve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capacité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remplir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aspects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environnementaux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(par exemple,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gestion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déchets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l’énergie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l’eau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pendant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phase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81" name="Google Shape;281;p5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3955bd9627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8" name="Google Shape;288;g3955bd9627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appliqués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Elles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particulièrement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importantes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approvisionnement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durable,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permettent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comparer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environnementales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pouvoirs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adjudicateurs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fixer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propres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veiller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transparence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respect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: 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relation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avec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l’objet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donner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pouvoirs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adjudicateurs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liberté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choix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illimitée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assurer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possibilité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concurrence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expressément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mentionnés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l’avis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le dossier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d’appel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ainsi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pondération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sous-critères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éventuels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conformes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également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possible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combiner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techniques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: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techniques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devraient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toujours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fixer des </a:t>
            </a:r>
            <a:r>
              <a:rPr lang="de-DE" sz="1200" b="1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exigences</a:t>
            </a:r>
            <a:r>
              <a:rPr lang="de-DE" sz="1200" b="1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minimales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tandis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visent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obtenir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1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performances</a:t>
            </a:r>
            <a:r>
              <a:rPr lang="de-DE" sz="1200" b="1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1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supérieures</a:t>
            </a:r>
            <a:r>
              <a:rPr lang="de-DE" sz="1200" b="1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au </a:t>
            </a:r>
            <a:r>
              <a:rPr lang="de-DE" sz="1200" b="1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minimum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Voir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deuxième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exemple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diapositive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</p:txBody>
      </p:sp>
      <p:sp>
        <p:nvSpPr>
          <p:cNvPr id="289" name="Google Shape;289;g3955bd9627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955bd9627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6" name="Google Shape;296;g3955bd9627f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prescrivent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aucune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méthode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fixe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pondération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d’évaluation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-ci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transparentes et 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fausser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concurrence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nombreux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pouvoirs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adjudicateurs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choisissent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d’appliquer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plus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durabilité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</p:txBody>
      </p:sp>
      <p:sp>
        <p:nvSpPr>
          <p:cNvPr id="297" name="Google Shape;297;g3955bd9627f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955bd9627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4" name="Google Shape;304;g3955bd9627f_0_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5" name="Google Shape;305;g3955bd9627f_0_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955bd9627f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2" name="Google Shape;312;g3955bd9627f_0_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3" name="Google Shape;313;g3955bd9627f_0_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955bd9627f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0" name="Google Shape;320;g3955bd9627f_0_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référence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l’exigence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matérielle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signifie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sng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celle</a:t>
            </a:r>
            <a:r>
              <a:rPr lang="de-DE" sz="1200" b="0" i="0" u="sng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-ci 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devrait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viser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pratiques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commerciales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courantes,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référer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fourni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cadre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concerné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 fait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s’assurer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acceptent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termes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lorsqu’ils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soumettent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réduit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risque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d’infractions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(par exemple,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absence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coûts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suivi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/de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rapport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).</a:t>
            </a:r>
            <a:endParaRPr lang="de-DE" dirty="0">
              <a:effectLst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21" name="Google Shape;321;g3955bd9627f_0_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955bd9627f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7" name="Google Shape;327;g3955bd9627f_0_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8" name="Google Shape;328;g3955bd9627f_0_3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955bd9627f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4" name="Google Shape;334;g3955bd9627f_0_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5" name="Google Shape;335;g3955bd9627f_0_4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5" name="Google Shape;365;p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66" name="Google Shape;366;p6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3955bd9627f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3" name="Google Shape;373;g3955bd9627f_0_1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4" name="Google Shape;374;g3955bd9627f_0_13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1" name="Google Shape;381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2" name="Google Shape;382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6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droit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primaire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États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membres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voir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ci-dessous)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s’appliquent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présentant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intérêt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transfrontalier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-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seulement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dépassent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seuils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matière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transposées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droit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national,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obligatoires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objectifs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avoir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même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n’ont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entièrement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transposées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droit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national.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relatives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transposées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droit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national,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obligatoires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objectifs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avoir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effet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même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n’ont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entièrement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transposées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droit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national.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législation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environnementale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s’applique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nombreux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secteurs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produits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services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certains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impact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passation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Par exemple,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l’obligation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tenir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émissions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consommation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d’énergie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véhicules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vertu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véhicules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propres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matière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d’écoconception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d’efficacité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énergétique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vertu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l’efficacité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énergétique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Le 12 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juillet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2023,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également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adopté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nouveau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règlement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batteries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visant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réduire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minimum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l’impact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environnemental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demande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mondiale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batteries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nouvelles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conditions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socio-économiques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développements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technologiques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utilisations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batteries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arrêts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Cour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justice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Luxembourg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obligatoires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États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membres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appliqués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par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juridictions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nationales. La Cour 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statué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plus de 500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affaires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domaine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compris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certain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nombre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d’affaires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ayant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incidence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PPP. Il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s’agit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affaires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C-513/99 Concordia Bus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Finland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C-448/01 EVN Wienstrom et C-368/10 Max Havelaar. </a:t>
            </a:r>
            <a:endParaRPr lang="de-DE" dirty="0">
              <a:effectLst/>
            </a:endParaRPr>
          </a:p>
          <a:p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L’accord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(AMP)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l’OMC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s’applique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États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membres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pays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l’EEE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Norvège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Islande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Liechtenstein),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ainsi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qu’à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l’Arménie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au Canada, au Taipei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chinois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à Hong Kong, à Israël,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Japon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à la République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Corée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Pays-Bas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concerne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Aruba, à la République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Moldavie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au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Monténégro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à la Nouvelle-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Zélande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Singapour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à la Suisse,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États-Unis et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l’Ukraine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exigent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pays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soient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traitées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même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manière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</p:txBody>
      </p:sp>
      <p:sp>
        <p:nvSpPr>
          <p:cNvPr id="143" name="Google Shape;143;p3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l’UE</a:t>
            </a:r>
            <a:endParaRPr lang="de-DE" dirty="0">
              <a:effectLst/>
            </a:endParaRPr>
          </a:p>
          <a:p>
            <a:pPr rtl="0" fontAlgn="base"/>
            <a:br>
              <a:rPr lang="de-DE" dirty="0"/>
            </a:b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Libre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circulation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marchandises</a:t>
            </a: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Non-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discrimination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égalité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traitement</a:t>
            </a: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Transparence</a:t>
            </a: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Proportionnalité</a:t>
            </a: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Égalité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traitement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pratique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exemples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 :</a:t>
            </a:r>
            <a:endParaRPr lang="de-DE" dirty="0">
              <a:effectLst/>
            </a:endParaRPr>
          </a:p>
          <a:p>
            <a:pPr rtl="0" fontAlgn="base"/>
            <a:br>
              <a:rPr lang="de-DE" dirty="0"/>
            </a:b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mêmes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s’appliquer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rtl="0" fontAlgn="base"/>
            <a:br>
              <a:rPr lang="de-DE" dirty="0"/>
            </a:b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Clarifications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lorsque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deux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contiennent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erreurs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omissions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similaires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même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approche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clarification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suivie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sauf si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elles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trouvent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objectivement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situation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différente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(par exemple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lorsqu’une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invalide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raison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facteur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différent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);</a:t>
            </a:r>
          </a:p>
          <a:p>
            <a:pPr rtl="0" fontAlgn="base"/>
            <a:br>
              <a:rPr lang="de-DE" dirty="0"/>
            </a:b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L’évaluation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réellement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refléter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différences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entre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(par exemple, deux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ayant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performances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différentes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peuvent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obtenir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même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note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). </a:t>
            </a:r>
          </a:p>
          <a:p>
            <a:br>
              <a:rPr lang="de-DE" dirty="0"/>
            </a:br>
            <a:br>
              <a:rPr lang="de-DE" dirty="0"/>
            </a:br>
            <a:endParaRPr lang="de-DE" dirty="0"/>
          </a:p>
          <a:p>
            <a:pPr rtl="0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Transparence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dans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pratique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exemples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:</a:t>
            </a:r>
            <a:endParaRPr lang="de-DE" dirty="0">
              <a:effectLst/>
            </a:endParaRPr>
          </a:p>
          <a:p>
            <a:pPr rtl="0" fontAlgn="base"/>
            <a:br>
              <a:rPr lang="de-DE" dirty="0"/>
            </a:br>
            <a:endParaRPr lang="de-DE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contrats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faire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l’objet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publicité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publication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suffisante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 </a:t>
            </a: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documents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d’appel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toute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modification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apportée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ceux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-ci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en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temps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utile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pour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permettre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aux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réagir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sélection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d’attribution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publiés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l’avance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ainsi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que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pondérations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critères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spécifications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clairement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formulés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candidats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soumissionnaires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informés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résultat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leurs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manifestations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d’intérêt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offres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l’annulation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d’une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procédure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avec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indication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motifs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 </a:t>
            </a:r>
          </a:p>
          <a:p>
            <a:pPr rtl="0" fontAlgn="base"/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modifications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apportées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marché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après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passation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ne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substantielles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doivent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être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autorisées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conformément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à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72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2014/24/UE (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43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2014/23/UE,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article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89 de la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directive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2014/25/UE). </a:t>
            </a:r>
            <a:endParaRPr dirty="0"/>
          </a:p>
          <a:p>
            <a:pPr marL="514350" lvl="0" indent="-425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8E5E"/>
              </a:buClr>
              <a:buSzPts val="1400"/>
              <a:buNone/>
            </a:pPr>
            <a:endParaRPr sz="1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51" name="Google Shape;151;p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3" name="Google Shape;83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>
  <p:cSld name="Titelinhalt und Bild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5"/>
          <p:cNvSpPr txBox="1"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5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3" name="Google Shape;33;p25"/>
          <p:cNvCxnSpPr/>
          <p:nvPr/>
        </p:nvCxnSpPr>
        <p:spPr>
          <a:xfrm>
            <a:off x="594360" y="299745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3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3" name="Google Shape;43;p23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4" name="Google Shape;44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bg>
      <p:bgPr>
        <a:solidFill>
          <a:schemeClr val="lt1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7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49" name="Google Shape;49;p27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0" name="Google Shape;50;p27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7"/>
          <p:cNvSpPr txBox="1">
            <a:spLocks noGrp="1"/>
          </p:cNvSpPr>
          <p:nvPr>
            <p:ph type="body" idx="2"/>
          </p:nvPr>
        </p:nvSpPr>
        <p:spPr>
          <a:xfrm>
            <a:off x="7620000" y="2676525"/>
            <a:ext cx="394716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7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7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54" name="Google Shape;54;p27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27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7"/>
          <p:cNvSpPr/>
          <p:nvPr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0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0" name="Google Shape;60;p20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1" name="Google Shape;61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1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7" name="Google Shape;67;p21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8" name="Google Shape;68;p21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2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71" name="Google Shape;71;p22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" name="Google Shape;72;p22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2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2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bg>
      <p:bgPr>
        <a:solidFill>
          <a:schemeClr val="lt1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8"/>
          <p:cNvSpPr txBox="1">
            <a:spLocks noGrp="1"/>
          </p:cNvSpPr>
          <p:nvPr>
            <p:ph type="title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0" name="Google Shape;80;p28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green-business.ec.europa.eu/green-public-procurement/gpp-training-toolkit_en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umweltbundesamt.de/publikationen/umweltfreundliche-beschaffung-schulungsskript-1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14079" y="4951784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Date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6309904" y="2291232"/>
            <a:ext cx="58821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Cadre </a:t>
            </a:r>
            <a:r>
              <a:rPr lang="de-DE" sz="4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juridique</a:t>
            </a:r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</a:p>
          <a:p>
            <a:pPr lvl="0"/>
            <a:r>
              <a:rPr lang="de-D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et </a:t>
            </a:r>
            <a:r>
              <a:rPr lang="de-DE" sz="4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politique</a:t>
            </a:r>
            <a:endParaRPr sz="4400" b="1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Aptos Serif" panose="02020604070405020304" pitchFamily="18" charset="0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92" name="Google Shape;92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71385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6309904" y="1581045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8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4F1B025-9FF8-2DA5-47B3-A27AE55F7B0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491602"/>
            <a:ext cx="3409143" cy="13636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6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Principes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du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traité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l‘UE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(II)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62" name="Google Shape;162;p36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r>
              <a:rPr lang="de-DE" b="1" dirty="0" err="1">
                <a:latin typeface="Aptos" panose="020B0004020202020204" pitchFamily="34" charset="0"/>
              </a:rPr>
              <a:t>Proportionnalité</a:t>
            </a:r>
            <a:endParaRPr lang="de-DE" dirty="0">
              <a:latin typeface="Aptos" panose="020B0004020202020204" pitchFamily="34" charset="0"/>
            </a:endParaRPr>
          </a:p>
          <a:p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critères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doivent</a:t>
            </a:r>
            <a:endParaRPr lang="de-DE" dirty="0">
              <a:latin typeface="Aptos" panose="020B0004020202020204" pitchFamily="34" charset="0"/>
            </a:endParaRP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être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proportionnés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aux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objectifs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poursuivis</a:t>
            </a:r>
            <a:r>
              <a:rPr lang="de-DE" dirty="0">
                <a:latin typeface="Aptos" panose="020B0004020202020204" pitchFamily="34" charset="0"/>
              </a:rPr>
              <a:t>; et 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ne </a:t>
            </a:r>
            <a:r>
              <a:rPr lang="de-DE" dirty="0" err="1">
                <a:latin typeface="Aptos" panose="020B0004020202020204" pitchFamily="34" charset="0"/>
              </a:rPr>
              <a:t>doivent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pas</a:t>
            </a:r>
            <a:r>
              <a:rPr lang="de-DE" dirty="0">
                <a:latin typeface="Aptos" panose="020B0004020202020204" pitchFamily="34" charset="0"/>
              </a:rPr>
              <a:t> aller au-</a:t>
            </a:r>
            <a:r>
              <a:rPr lang="de-DE" dirty="0" err="1">
                <a:latin typeface="Aptos" panose="020B0004020202020204" pitchFamily="34" charset="0"/>
              </a:rPr>
              <a:t>delà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est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nécessaire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atteindre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objectifs</a:t>
            </a:r>
            <a:r>
              <a:rPr lang="de-DE" dirty="0">
                <a:latin typeface="Aptos" panose="020B0004020202020204" pitchFamily="34" charset="0"/>
              </a:rPr>
              <a:t>. 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163" name="Google Shape;163;p36"/>
          <p:cNvSpPr txBox="1">
            <a:spLocks noGrp="1"/>
          </p:cNvSpPr>
          <p:nvPr>
            <p:ph type="body" idx="2"/>
          </p:nvPr>
        </p:nvSpPr>
        <p:spPr>
          <a:xfrm>
            <a:off x="6675863" y="2676525"/>
            <a:ext cx="489129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pPr marL="101600" indent="0">
              <a:buNone/>
            </a:pPr>
            <a:r>
              <a:rPr lang="de-DE" b="1" dirty="0">
                <a:latin typeface="Aptos" panose="020B0004020202020204" pitchFamily="34" charset="0"/>
              </a:rPr>
              <a:t>Reconnaissance mutuelle</a:t>
            </a:r>
            <a:endParaRPr lang="de-DE" dirty="0">
              <a:latin typeface="Aptos" panose="020B0004020202020204" pitchFamily="34" charset="0"/>
            </a:endParaRPr>
          </a:p>
          <a:p>
            <a:pPr marL="101600" indent="0">
              <a:buNone/>
            </a:pP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labels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certificats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attestations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qualifications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professionnelles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d’autres</a:t>
            </a:r>
            <a:r>
              <a:rPr lang="de-DE" dirty="0">
                <a:latin typeface="Aptos" panose="020B0004020202020204" pitchFamily="34" charset="0"/>
              </a:rPr>
              <a:t> États </a:t>
            </a:r>
            <a:r>
              <a:rPr lang="de-DE" dirty="0" err="1">
                <a:latin typeface="Aptos" panose="020B0004020202020204" pitchFamily="34" charset="0"/>
              </a:rPr>
              <a:t>membres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doivent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être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pris</a:t>
            </a:r>
            <a:r>
              <a:rPr lang="de-DE" dirty="0">
                <a:latin typeface="Aptos" panose="020B0004020202020204" pitchFamily="34" charset="0"/>
              </a:rPr>
              <a:t> en </a:t>
            </a:r>
            <a:r>
              <a:rPr lang="de-DE" dirty="0" err="1">
                <a:latin typeface="Aptos" panose="020B0004020202020204" pitchFamily="34" charset="0"/>
              </a:rPr>
              <a:t>compte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101600" indent="0">
              <a:buNone/>
            </a:pP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solidFill>
                  <a:schemeClr val="accent6"/>
                </a:solidFill>
                <a:latin typeface="Aptos" panose="020B0004020202020204" pitchFamily="34" charset="0"/>
              </a:rPr>
              <a:t>qualifications</a:t>
            </a:r>
            <a:r>
              <a:rPr lang="de-DE" b="1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b="1" dirty="0" err="1">
                <a:solidFill>
                  <a:schemeClr val="accent6"/>
                </a:solidFill>
                <a:latin typeface="Aptos" panose="020B0004020202020204" pitchFamily="34" charset="0"/>
              </a:rPr>
              <a:t>équivalentes</a:t>
            </a:r>
            <a:r>
              <a:rPr lang="de-DE" b="1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doivent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être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reconnues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lors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l’évaluation</a:t>
            </a:r>
            <a:r>
              <a:rPr lang="de-DE" dirty="0">
                <a:latin typeface="Aptos" panose="020B0004020202020204" pitchFamily="34" charset="0"/>
              </a:rPr>
              <a:t> du </a:t>
            </a:r>
            <a:r>
              <a:rPr lang="de-DE" dirty="0" err="1">
                <a:latin typeface="Aptos" panose="020B0004020202020204" pitchFamily="34" charset="0"/>
              </a:rPr>
              <a:t>respect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critères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7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7746752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Directives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l’UE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sur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les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marchés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publics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2014 -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Conditions-cadres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importantes</a:t>
            </a:r>
            <a:endParaRPr sz="360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70" name="Google Shape;170;p37"/>
          <p:cNvSpPr txBox="1">
            <a:spLocks noGrp="1"/>
          </p:cNvSpPr>
          <p:nvPr>
            <p:ph type="body" idx="1"/>
          </p:nvPr>
        </p:nvSpPr>
        <p:spPr>
          <a:xfrm>
            <a:off x="594350" y="2674533"/>
            <a:ext cx="10565100" cy="3754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Aptitude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fixer des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processus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et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méthodes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production</a:t>
            </a:r>
            <a:endParaRPr lang="de-DE" sz="2000" b="0" dirty="0">
              <a:solidFill>
                <a:schemeClr val="accent6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Respect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normes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fondamentales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travail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l’OIT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des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principes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commerce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équitable</a:t>
            </a:r>
            <a:endParaRPr lang="de-DE" sz="2000" b="0" dirty="0">
              <a:solidFill>
                <a:schemeClr val="accent6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Utilisation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étendue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systèmes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gestion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environnementale</a:t>
            </a:r>
            <a:endParaRPr lang="de-DE" sz="2000" b="0" dirty="0">
              <a:solidFill>
                <a:schemeClr val="accent6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Utilisation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étendue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labels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écologiques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spécifications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conformité</a:t>
            </a:r>
            <a:endParaRPr lang="de-DE" sz="2000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Prise en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compte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coûts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du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cycle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vie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 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Possibilité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refuser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offres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qui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respectent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obligations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environnementales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 et </a:t>
            </a:r>
            <a:r>
              <a:rPr lang="de-DE" sz="2000" b="0" dirty="0" err="1">
                <a:solidFill>
                  <a:schemeClr val="accent6"/>
                </a:solidFill>
                <a:latin typeface="Aptos" panose="020B0004020202020204" pitchFamily="34" charset="0"/>
              </a:rPr>
              <a:t>sociales</a:t>
            </a:r>
            <a:r>
              <a:rPr lang="de-DE" sz="2000" b="0" dirty="0">
                <a:solidFill>
                  <a:schemeClr val="accent6"/>
                </a:solidFill>
                <a:latin typeface="Aptos" panose="020B0004020202020204" pitchFamily="34" charset="0"/>
              </a:rPr>
              <a:t>.</a:t>
            </a:r>
            <a:endParaRPr sz="2000" b="0" i="0" u="none" strike="noStrike" cap="none" dirty="0">
              <a:solidFill>
                <a:schemeClr val="accent6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7746752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Spécifications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techniques</a:t>
            </a:r>
            <a:endParaRPr lang="de-DE" dirty="0">
              <a:effectLst/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77" name="Google Shape;177;p38"/>
          <p:cNvSpPr txBox="1">
            <a:spLocks noGrp="1"/>
          </p:cNvSpPr>
          <p:nvPr>
            <p:ph type="body" idx="1"/>
          </p:nvPr>
        </p:nvSpPr>
        <p:spPr>
          <a:xfrm>
            <a:off x="594359" y="2562759"/>
            <a:ext cx="10716600" cy="3965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spécifications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techniques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référence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description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détaillée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exigences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des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caractéristiques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qu’un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produit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service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satisfaire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répondre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aux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besoins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pouvoir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adjudicateur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Il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s’agit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d’exigences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minimales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toutes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offres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respecter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par exemple « 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produits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provenir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l’agriculture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biologique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 ».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offres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qui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conformes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aux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spécifications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techniques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rejetées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Elles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formulés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différentes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manières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y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compris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spécifications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performance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conception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fonctionnelles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 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spécifications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concerner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n’importe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quelle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phase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cycle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vie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par exemple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méthodes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production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9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9012349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Directives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d‘approvisionnement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–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Sélection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et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exclusion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84" name="Google Shape;184;p39"/>
          <p:cNvSpPr txBox="1">
            <a:spLocks noGrp="1"/>
          </p:cNvSpPr>
          <p:nvPr>
            <p:ph type="body" idx="1"/>
          </p:nvPr>
        </p:nvSpPr>
        <p:spPr>
          <a:xfrm>
            <a:off x="594359" y="2221294"/>
            <a:ext cx="10704000" cy="3436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motifs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d’exclusion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soumissionnaires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liés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graves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infractions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problèmes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passés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tels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violation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législation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non-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paiement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d’impôts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cotisations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sécurité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sociale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Vous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pouvez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faire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référence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au non-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respect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par exemple, des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lois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environnementales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vigueur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 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sélection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permettent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déterminer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quelles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entreprises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capacité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technique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professionnelle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d’exécuter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marché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L’exclusion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sélection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proportionnées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fondées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prédéfinis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0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9023365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Directives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d‘approvisionnement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–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Critères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d‘attribution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91" name="Google Shape;191;p40"/>
          <p:cNvSpPr txBox="1">
            <a:spLocks noGrp="1"/>
          </p:cNvSpPr>
          <p:nvPr>
            <p:ph type="body" idx="1"/>
          </p:nvPr>
        </p:nvSpPr>
        <p:spPr>
          <a:xfrm>
            <a:off x="594350" y="2780934"/>
            <a:ext cx="10854300" cy="2662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marchés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attribués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base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l’offre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« 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économiquement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plus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avantageuse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 » (MEAT).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permet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au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pouvoir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adjudicateur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définir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combinaison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coût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qualité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y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compris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caractéristiques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environnementales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mesure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où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elles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liées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l’objet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marché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calcul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coût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cycle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vie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(LCC)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appliqué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y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compris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coûts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liés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aux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effets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environnementaux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externes (par exemple,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émissions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gaz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effet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serre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1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8683455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Directives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d‘approvisionnement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–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Conditions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contractuelles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98" name="Google Shape;198;p41"/>
          <p:cNvSpPr txBox="1">
            <a:spLocks noGrp="1"/>
          </p:cNvSpPr>
          <p:nvPr>
            <p:ph type="body" idx="1"/>
          </p:nvPr>
        </p:nvSpPr>
        <p:spPr>
          <a:xfrm>
            <a:off x="594359" y="2416428"/>
            <a:ext cx="10892007" cy="3454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termes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inclure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aspects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durabilité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par exemple : 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1028700" lvl="1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Stipuler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produits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utilisés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pendant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durée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avoir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été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fabriqués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conformément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aux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normes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fondamentales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travail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l’OIT</a:t>
            </a: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1028700" lvl="1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Réglementation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l’emballage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de la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livraison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produits</a:t>
            </a: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1028700" lvl="1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service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(par exemple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restauration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)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stipuler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certains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produits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issus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commerce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équitable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et/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l’agriculture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biologique</a:t>
            </a: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conditions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se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rapporter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l’objet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annoncées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l’avance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42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8683455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Lien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avec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l‘objet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du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marché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5" name="Google Shape;205;p42"/>
          <p:cNvSpPr txBox="1">
            <a:spLocks noGrp="1"/>
          </p:cNvSpPr>
          <p:nvPr>
            <p:ph type="body" idx="1"/>
          </p:nvPr>
        </p:nvSpPr>
        <p:spPr>
          <a:xfrm>
            <a:off x="594358" y="2204984"/>
            <a:ext cx="10528800" cy="2724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sélection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spécifications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techniques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d’attribution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conditions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contractuelles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liés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l’objet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  <a:b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</a:br>
            <a:b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</a:b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Cela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limite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possibilité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d’examiner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pratiques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globales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d’une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entreprise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soumissionnaire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3"/>
          <p:cNvSpPr txBox="1">
            <a:spLocks noGrp="1"/>
          </p:cNvSpPr>
          <p:nvPr>
            <p:ph type="title"/>
          </p:nvPr>
        </p:nvSpPr>
        <p:spPr>
          <a:xfrm>
            <a:off x="594360" y="337853"/>
            <a:ext cx="8683455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Lien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avec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le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thème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–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exemples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critères</a:t>
            </a:r>
            <a:endParaRPr sz="400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12" name="Google Shape;212;p43"/>
          <p:cNvSpPr txBox="1">
            <a:spLocks noGrp="1"/>
          </p:cNvSpPr>
          <p:nvPr>
            <p:ph type="body" idx="1"/>
          </p:nvPr>
        </p:nvSpPr>
        <p:spPr>
          <a:xfrm>
            <a:off x="594360" y="2602523"/>
            <a:ext cx="10155416" cy="3498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271463" lvl="0" indent="-271463">
              <a:buFont typeface="Arial"/>
              <a:buChar char="•"/>
            </a:pP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service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traiteur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contenir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l’exigence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café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le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thé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utilisés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soient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issus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100 % 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commerce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équitable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 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sym typeface="Arial"/>
              </a:rPr>
              <a:t>🗹</a:t>
            </a:r>
            <a:endParaRPr sz="2000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sym typeface="Arial"/>
            </a:endParaRPr>
          </a:p>
          <a:p>
            <a:pPr marL="271463" lvl="0" indent="-271463">
              <a:spcBef>
                <a:spcPts val="2800"/>
              </a:spcBef>
              <a:buFont typeface="Arial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relatif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fourniture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T-shirts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l’exigence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selon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laquelle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vêtements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travail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coton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biologique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 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sym typeface="Arial"/>
              </a:rPr>
              <a:t>🗹</a:t>
            </a:r>
            <a:endParaRPr sz="2000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sym typeface="Arial"/>
            </a:endParaRPr>
          </a:p>
          <a:p>
            <a:pPr marL="271463" lvl="0" indent="-271463">
              <a:spcBef>
                <a:spcPts val="2800"/>
              </a:spcBef>
              <a:buFont typeface="Arial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services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restauration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l’obligation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fournisseurs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d’utiliser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café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thé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issus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100 % 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commerce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équitable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TOUS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leurs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 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sym typeface="Arial"/>
              </a:rPr>
              <a:t>🗷</a:t>
            </a:r>
            <a:endParaRPr sz="2000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sym typeface="Arial"/>
            </a:endParaRPr>
          </a:p>
          <a:p>
            <a:pPr marL="271463" lvl="0" indent="-271463">
              <a:spcBef>
                <a:spcPts val="2800"/>
              </a:spcBef>
              <a:spcAft>
                <a:spcPts val="600"/>
              </a:spcAft>
              <a:buFont typeface="Arial"/>
              <a:buChar char="•"/>
            </a:pP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livraison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T-shirts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l’obligation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fournisseurs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d’utiliser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exclusivement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coton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biologique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TOUS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leurs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produits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 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sym typeface="Arial"/>
              </a:rPr>
              <a:t>🗷 </a:t>
            </a:r>
            <a:endParaRPr sz="2000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44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Choix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 la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procédure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d‘achat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19" name="Google Shape;219;p44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 fontScale="92500" lnSpcReduction="10000"/>
          </a:bodyPr>
          <a:lstStyle/>
          <a:p>
            <a:r>
              <a:rPr lang="de-DE" b="1" dirty="0" err="1">
                <a:latin typeface="Aptos" panose="020B0004020202020204" pitchFamily="34" charset="0"/>
              </a:rPr>
              <a:t>Procédure</a:t>
            </a:r>
            <a:r>
              <a:rPr lang="de-DE" b="1" dirty="0">
                <a:latin typeface="Aptos" panose="020B0004020202020204" pitchFamily="34" charset="0"/>
              </a:rPr>
              <a:t> ouverte -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offres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peuvent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être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soumises</a:t>
            </a:r>
            <a:r>
              <a:rPr lang="de-DE" dirty="0">
                <a:latin typeface="Aptos" panose="020B0004020202020204" pitchFamily="34" charset="0"/>
              </a:rPr>
              <a:t> par </a:t>
            </a:r>
            <a:r>
              <a:rPr lang="de-DE" dirty="0" err="1">
                <a:latin typeface="Aptos" panose="020B0004020202020204" pitchFamily="34" charset="0"/>
              </a:rPr>
              <a:t>tout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opérateur·rice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économique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r>
              <a:rPr lang="de-DE" b="1" dirty="0" err="1">
                <a:latin typeface="Aptos" panose="020B0004020202020204" pitchFamily="34" charset="0"/>
              </a:rPr>
              <a:t>Procédure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restreinte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dirty="0">
                <a:latin typeface="Aptos" panose="020B0004020202020204" pitchFamily="34" charset="0"/>
              </a:rPr>
              <a:t>- </a:t>
            </a:r>
            <a:r>
              <a:rPr lang="de-DE" dirty="0" err="1">
                <a:latin typeface="Aptos" panose="020B0004020202020204" pitchFamily="34" charset="0"/>
              </a:rPr>
              <a:t>sélection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d’au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moins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cinq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soumissionnaires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base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critères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objectifs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r>
              <a:rPr lang="de-DE" b="1" dirty="0" err="1">
                <a:latin typeface="Aptos" panose="020B0004020202020204" pitchFamily="34" charset="0"/>
              </a:rPr>
              <a:t>Procédure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concurrentielle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avec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négociation</a:t>
            </a:r>
            <a:r>
              <a:rPr lang="de-DE" b="1" dirty="0">
                <a:latin typeface="Aptos" panose="020B0004020202020204" pitchFamily="34" charset="0"/>
              </a:rPr>
              <a:t> - </a:t>
            </a:r>
            <a:r>
              <a:rPr lang="de-DE" dirty="0">
                <a:latin typeface="Aptos" panose="020B0004020202020204" pitchFamily="34" charset="0"/>
              </a:rPr>
              <a:t>au </a:t>
            </a:r>
            <a:r>
              <a:rPr lang="de-DE" dirty="0" err="1">
                <a:latin typeface="Aptos" panose="020B0004020202020204" pitchFamily="34" charset="0"/>
              </a:rPr>
              <a:t>moins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trois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soumissionnaires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sélectionnés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base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critères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objectifs</a:t>
            </a:r>
            <a:r>
              <a:rPr lang="de-DE" dirty="0">
                <a:latin typeface="Aptos" panose="020B0004020202020204" pitchFamily="34" charset="0"/>
              </a:rPr>
              <a:t>;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offres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peuvent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être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négociées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220" name="Google Shape;220;p44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 fontScale="92500" lnSpcReduction="10000"/>
          </a:bodyPr>
          <a:lstStyle/>
          <a:p>
            <a:r>
              <a:rPr lang="de-DE" b="1" dirty="0" err="1">
                <a:latin typeface="Aptos" panose="020B0004020202020204" pitchFamily="34" charset="0"/>
              </a:rPr>
              <a:t>Dialogue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compétitif</a:t>
            </a:r>
            <a:r>
              <a:rPr lang="de-DE" b="1" dirty="0">
                <a:latin typeface="Aptos" panose="020B0004020202020204" pitchFamily="34" charset="0"/>
              </a:rPr>
              <a:t> - </a:t>
            </a:r>
            <a:r>
              <a:rPr lang="de-DE" dirty="0">
                <a:latin typeface="Aptos" panose="020B0004020202020204" pitchFamily="34" charset="0"/>
              </a:rPr>
              <a:t>au </a:t>
            </a:r>
            <a:r>
              <a:rPr lang="de-DE" dirty="0" err="1">
                <a:latin typeface="Aptos" panose="020B0004020202020204" pitchFamily="34" charset="0"/>
              </a:rPr>
              <a:t>moins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trois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participant·e·s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sélectionné·e·s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développer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solutions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base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d’une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description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besoins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l’autorité</a:t>
            </a:r>
            <a:r>
              <a:rPr lang="de-DE" dirty="0">
                <a:latin typeface="Aptos" panose="020B0004020202020204" pitchFamily="34" charset="0"/>
              </a:rPr>
              <a:t>. </a:t>
            </a:r>
          </a:p>
          <a:p>
            <a:r>
              <a:rPr lang="de-DE" b="1" dirty="0" err="1">
                <a:latin typeface="Aptos" panose="020B0004020202020204" pitchFamily="34" charset="0"/>
              </a:rPr>
              <a:t>Partenariat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pour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l’innovation</a:t>
            </a:r>
            <a:r>
              <a:rPr lang="de-DE" b="1" dirty="0">
                <a:latin typeface="Aptos" panose="020B0004020202020204" pitchFamily="34" charset="0"/>
              </a:rPr>
              <a:t> - </a:t>
            </a:r>
            <a:r>
              <a:rPr lang="de-DE" dirty="0">
                <a:latin typeface="Aptos" panose="020B0004020202020204" pitchFamily="34" charset="0"/>
              </a:rPr>
              <a:t>au </a:t>
            </a:r>
            <a:r>
              <a:rPr lang="de-DE" dirty="0" err="1">
                <a:latin typeface="Aptos" panose="020B0004020202020204" pitchFamily="34" charset="0"/>
              </a:rPr>
              <a:t>moins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trois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partenaires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seront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sélectionné·e·s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développer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biens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ou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services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n’existent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pas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encore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le </a:t>
            </a:r>
            <a:r>
              <a:rPr lang="de-DE" dirty="0" err="1">
                <a:latin typeface="Aptos" panose="020B0004020202020204" pitchFamily="34" charset="0"/>
              </a:rPr>
              <a:t>marché</a:t>
            </a:r>
            <a:r>
              <a:rPr lang="de-DE" dirty="0">
                <a:latin typeface="Aptos" panose="020B0004020202020204" pitchFamily="34" charset="0"/>
              </a:rPr>
              <a:t>, en </a:t>
            </a:r>
            <a:r>
              <a:rPr lang="de-DE" dirty="0" err="1">
                <a:latin typeface="Aptos" panose="020B0004020202020204" pitchFamily="34" charset="0"/>
              </a:rPr>
              <a:t>utilisant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structure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contractuelle</a:t>
            </a:r>
            <a:r>
              <a:rPr lang="de-DE" dirty="0">
                <a:latin typeface="Aptos" panose="020B0004020202020204" pitchFamily="34" charset="0"/>
              </a:rPr>
              <a:t> par </a:t>
            </a:r>
            <a:r>
              <a:rPr lang="de-DE" dirty="0" err="1">
                <a:latin typeface="Aptos" panose="020B0004020202020204" pitchFamily="34" charset="0"/>
              </a:rPr>
              <a:t>étapes</a:t>
            </a:r>
            <a:r>
              <a:rPr lang="de-DE" dirty="0">
                <a:latin typeface="Aptos" panose="020B0004020202020204" pitchFamily="34" charset="0"/>
              </a:rPr>
              <a:t>.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5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Incidence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 la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procédure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27" name="Google Shape;227;p45"/>
          <p:cNvSpPr txBox="1">
            <a:spLocks noGrp="1"/>
          </p:cNvSpPr>
          <p:nvPr>
            <p:ph type="body" idx="2"/>
          </p:nvPr>
        </p:nvSpPr>
        <p:spPr>
          <a:xfrm>
            <a:off x="7024316" y="2219130"/>
            <a:ext cx="4802458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pPr marL="101600" lvl="0" indent="0">
              <a:buNone/>
            </a:pPr>
            <a:r>
              <a:rPr lang="de-DE" dirty="0">
                <a:latin typeface="Aptos" panose="020B0004020202020204" pitchFamily="34" charset="0"/>
              </a:rPr>
              <a:t>La </a:t>
            </a:r>
            <a:r>
              <a:rPr lang="de-DE" dirty="0" err="1">
                <a:latin typeface="Aptos" panose="020B0004020202020204" pitchFamily="34" charset="0"/>
              </a:rPr>
              <a:t>procédure</a:t>
            </a:r>
            <a:r>
              <a:rPr lang="de-DE" dirty="0">
                <a:latin typeface="Aptos" panose="020B0004020202020204" pitchFamily="34" charset="0"/>
              </a:rPr>
              <a:t> ouverte </a:t>
            </a:r>
            <a:r>
              <a:rPr lang="de-DE" dirty="0" err="1">
                <a:latin typeface="Aptos" panose="020B0004020202020204" pitchFamily="34" charset="0"/>
              </a:rPr>
              <a:t>peut</a:t>
            </a:r>
            <a:r>
              <a:rPr lang="de-DE" dirty="0">
                <a:latin typeface="Aptos" panose="020B0004020202020204" pitchFamily="34" charset="0"/>
              </a:rPr>
              <a:t> ne </a:t>
            </a:r>
            <a:r>
              <a:rPr lang="de-DE" dirty="0" err="1">
                <a:latin typeface="Aptos" panose="020B0004020202020204" pitchFamily="34" charset="0"/>
              </a:rPr>
              <a:t>pas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être</a:t>
            </a:r>
            <a:r>
              <a:rPr lang="de-DE" dirty="0">
                <a:latin typeface="Aptos" panose="020B0004020202020204" pitchFamily="34" charset="0"/>
              </a:rPr>
              <a:t> la plus </a:t>
            </a:r>
            <a:r>
              <a:rPr lang="de-DE" dirty="0" err="1">
                <a:latin typeface="Aptos" panose="020B0004020202020204" pitchFamily="34" charset="0"/>
              </a:rPr>
              <a:t>appropriée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lorsque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certaines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connaissances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ou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autres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compétences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techniques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particulièrement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importantes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marché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228" name="Google Shape;228;p45"/>
          <p:cNvSpPr txBox="1">
            <a:spLocks noGrp="1"/>
          </p:cNvSpPr>
          <p:nvPr>
            <p:ph type="body" idx="1"/>
          </p:nvPr>
        </p:nvSpPr>
        <p:spPr>
          <a:xfrm>
            <a:off x="594360" y="2219325"/>
            <a:ext cx="5746750" cy="35972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72000" tIns="45700" rIns="72000" bIns="45700" anchor="t" anchorCtr="0">
            <a:noAutofit/>
          </a:bodyPr>
          <a:lstStyle/>
          <a:p>
            <a:pPr marL="0" lvl="0" indent="0"/>
            <a:r>
              <a:rPr lang="de-DE" dirty="0">
                <a:latin typeface="Aptos" panose="020B0004020202020204" pitchFamily="34" charset="0"/>
              </a:rPr>
              <a:t>Le </a:t>
            </a:r>
            <a:r>
              <a:rPr lang="de-DE" dirty="0" err="1">
                <a:latin typeface="Aptos" panose="020B0004020202020204" pitchFamily="34" charset="0"/>
              </a:rPr>
              <a:t>choix</a:t>
            </a:r>
            <a:r>
              <a:rPr lang="de-DE" dirty="0">
                <a:latin typeface="Aptos" panose="020B0004020202020204" pitchFamily="34" charset="0"/>
              </a:rPr>
              <a:t> de la </a:t>
            </a:r>
            <a:r>
              <a:rPr lang="de-DE" dirty="0" err="1">
                <a:latin typeface="Aptos" panose="020B0004020202020204" pitchFamily="34" charset="0"/>
              </a:rPr>
              <a:t>procédure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détermine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accent6"/>
                </a:solidFill>
                <a:latin typeface="Aptos" panose="020B0004020202020204" pitchFamily="34" charset="0"/>
              </a:rPr>
              <a:t>qui</a:t>
            </a:r>
            <a:r>
              <a:rPr lang="de-DE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accent6"/>
                </a:solidFill>
                <a:latin typeface="Aptos" panose="020B0004020202020204" pitchFamily="34" charset="0"/>
              </a:rPr>
              <a:t>peut</a:t>
            </a:r>
            <a:r>
              <a:rPr lang="de-DE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accent6"/>
                </a:solidFill>
                <a:latin typeface="Aptos" panose="020B0004020202020204" pitchFamily="34" charset="0"/>
              </a:rPr>
              <a:t>solliciter</a:t>
            </a:r>
            <a:r>
              <a:rPr lang="de-DE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accent6"/>
                </a:solidFill>
                <a:latin typeface="Aptos" panose="020B0004020202020204" pitchFamily="34" charset="0"/>
              </a:rPr>
              <a:t>votre</a:t>
            </a:r>
            <a:r>
              <a:rPr lang="de-DE" dirty="0">
                <a:solidFill>
                  <a:schemeClr val="accent6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accent6"/>
                </a:solidFill>
                <a:latin typeface="Aptos" panose="020B0004020202020204" pitchFamily="34" charset="0"/>
              </a:rPr>
              <a:t>marché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comment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vous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appliquez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certains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critères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de-DE" dirty="0">
                <a:solidFill>
                  <a:schemeClr val="dk1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Agenda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01" name="Google Shape;101;p6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685800" indent="-457200" fontAlgn="base">
              <a:buFont typeface="+mj-lt"/>
              <a:buAutoNum type="arabicPeriod"/>
            </a:pPr>
            <a:r>
              <a:rPr lang="de-DE" dirty="0" err="1">
                <a:latin typeface="Aptos" panose="020B0004020202020204" pitchFamily="34" charset="0"/>
              </a:rPr>
              <a:t>Introduction</a:t>
            </a:r>
            <a:endParaRPr lang="de-DE" dirty="0">
              <a:latin typeface="Aptos" panose="020B0004020202020204" pitchFamily="34" charset="0"/>
            </a:endParaRPr>
          </a:p>
          <a:p>
            <a:pPr marL="685800" indent="-457200" fontAlgn="base">
              <a:buFont typeface="+mj-lt"/>
              <a:buAutoNum type="arabicPeriod"/>
            </a:pPr>
            <a:r>
              <a:rPr lang="de-DE" dirty="0" err="1">
                <a:latin typeface="Aptos" panose="020B0004020202020204" pitchFamily="34" charset="0"/>
              </a:rPr>
              <a:t>Principaux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instruments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juridiques</a:t>
            </a:r>
            <a:r>
              <a:rPr lang="de-DE" dirty="0">
                <a:latin typeface="Aptos" panose="020B0004020202020204" pitchFamily="34" charset="0"/>
              </a:rPr>
              <a:t> au </a:t>
            </a:r>
            <a:r>
              <a:rPr lang="de-DE" dirty="0" err="1">
                <a:latin typeface="Aptos" panose="020B0004020202020204" pitchFamily="34" charset="0"/>
              </a:rPr>
              <a:t>niveau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l’UE</a:t>
            </a:r>
            <a:endParaRPr lang="de-DE" dirty="0">
              <a:latin typeface="Aptos" panose="020B0004020202020204" pitchFamily="34" charset="0"/>
            </a:endParaRPr>
          </a:p>
          <a:p>
            <a:pPr marL="685800" indent="-457200" fontAlgn="base">
              <a:buFont typeface="+mj-lt"/>
              <a:buAutoNum type="arabicPeriod"/>
            </a:pPr>
            <a:r>
              <a:rPr lang="de-DE" dirty="0" err="1">
                <a:latin typeface="Aptos" panose="020B0004020202020204" pitchFamily="34" charset="0"/>
              </a:rPr>
              <a:t>Intégration</a:t>
            </a:r>
            <a:r>
              <a:rPr lang="de-DE" dirty="0">
                <a:latin typeface="Aptos" panose="020B0004020202020204" pitchFamily="34" charset="0"/>
              </a:rPr>
              <a:t> de la </a:t>
            </a:r>
            <a:r>
              <a:rPr lang="de-DE" dirty="0" err="1">
                <a:latin typeface="Aptos" panose="020B0004020202020204" pitchFamily="34" charset="0"/>
              </a:rPr>
              <a:t>durabilité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dans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l’approvisionnement</a:t>
            </a:r>
            <a:endParaRPr lang="de-DE" dirty="0">
              <a:latin typeface="Aptos" panose="020B0004020202020204" pitchFamily="34" charset="0"/>
            </a:endParaRPr>
          </a:p>
          <a:p>
            <a:pPr marL="685800" indent="-457200" fontAlgn="base">
              <a:buFont typeface="+mj-lt"/>
              <a:buAutoNum type="arabicPeriod"/>
            </a:pPr>
            <a:r>
              <a:rPr lang="de-DE" dirty="0">
                <a:latin typeface="Aptos" panose="020B0004020202020204" pitchFamily="34" charset="0"/>
              </a:rPr>
              <a:t>Exercice </a:t>
            </a:r>
            <a:r>
              <a:rPr lang="de-DE" dirty="0" err="1">
                <a:latin typeface="Aptos" panose="020B0004020202020204" pitchFamily="34" charset="0"/>
              </a:rPr>
              <a:t>pratique</a:t>
            </a:r>
            <a:endParaRPr lang="de-DE" dirty="0">
              <a:latin typeface="Aptos" panose="020B0004020202020204" pitchFamily="34" charset="0"/>
            </a:endParaRPr>
          </a:p>
          <a:p>
            <a:pPr marL="685800" indent="-457200" fontAlgn="base">
              <a:buFont typeface="+mj-lt"/>
              <a:buAutoNum type="arabicPeriod"/>
            </a:pPr>
            <a:r>
              <a:rPr lang="de-DE" dirty="0" err="1">
                <a:latin typeface="Aptos" panose="020B0004020202020204" pitchFamily="34" charset="0"/>
              </a:rPr>
              <a:t>Conclusions</a:t>
            </a:r>
            <a:endParaRPr lang="de-DE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6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Avantages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des </a:t>
            </a:r>
            <a:b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procédures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flexibles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35" name="Google Shape;235;p46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885444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procédures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concours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(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négociation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dialogue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partenariat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l’innovation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)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offrent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plus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flexibilité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procédures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ouvertes/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restreintes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utile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achats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durables, en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particulier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lorsque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minimaux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détaillés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difficiles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définir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raison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d’une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connaissance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limitée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marché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L’intégration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marché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également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y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remédier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7"/>
          <p:cNvSpPr txBox="1">
            <a:spLocks noGrp="1"/>
          </p:cNvSpPr>
          <p:nvPr>
            <p:ph type="title"/>
          </p:nvPr>
        </p:nvSpPr>
        <p:spPr>
          <a:xfrm>
            <a:off x="594360" y="1242633"/>
            <a:ext cx="7750935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3.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Intégration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 la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durabilité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dans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l’approvisionnement</a:t>
            </a:r>
            <a:b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</a:br>
            <a:b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</a:b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41" name="Google Shape;241;p47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/>
          </a:p>
        </p:txBody>
      </p:sp>
      <p:sp>
        <p:nvSpPr>
          <p:cNvPr id="242" name="Google Shape;242;p47"/>
          <p:cNvSpPr>
            <a:spLocks noGrp="1"/>
          </p:cNvSpPr>
          <p:nvPr>
            <p:ph type="pic" idx="2"/>
          </p:nvPr>
        </p:nvSpPr>
        <p:spPr>
          <a:xfrm flipH="1">
            <a:off x="7240858" y="0"/>
            <a:ext cx="4951140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8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Spécifications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techniques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49" name="Google Shape;249;p48"/>
          <p:cNvSpPr txBox="1">
            <a:spLocks noGrp="1"/>
          </p:cNvSpPr>
          <p:nvPr>
            <p:ph type="body" idx="1"/>
          </p:nvPr>
        </p:nvSpPr>
        <p:spPr>
          <a:xfrm>
            <a:off x="594360" y="2244039"/>
            <a:ext cx="494146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b="1" dirty="0" err="1">
                <a:latin typeface="Aptos" panose="020B0004020202020204" pitchFamily="34" charset="0"/>
              </a:rPr>
              <a:t>Spécification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basée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sur</a:t>
            </a:r>
            <a:r>
              <a:rPr lang="de-DE" b="1" dirty="0">
                <a:latin typeface="Aptos" panose="020B0004020202020204" pitchFamily="34" charset="0"/>
              </a:rPr>
              <a:t> la </a:t>
            </a:r>
            <a:r>
              <a:rPr lang="de-DE" b="1" dirty="0" err="1">
                <a:latin typeface="Aptos" panose="020B0004020202020204" pitchFamily="34" charset="0"/>
              </a:rPr>
              <a:t>performance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ou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fonctionnelle</a:t>
            </a:r>
            <a:endParaRPr lang="de-DE" dirty="0">
              <a:latin typeface="Aptos" panose="020B0004020202020204" pitchFamily="34" charset="0"/>
            </a:endParaRPr>
          </a:p>
          <a:p>
            <a:r>
              <a:rPr lang="de-DE" dirty="0" err="1">
                <a:latin typeface="Aptos" panose="020B0004020202020204" pitchFamily="34" charset="0"/>
              </a:rPr>
              <a:t>Décrit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caractéristiques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ou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fonctions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que</a:t>
            </a:r>
            <a:r>
              <a:rPr lang="de-DE" dirty="0">
                <a:latin typeface="Aptos" panose="020B0004020202020204" pitchFamily="34" charset="0"/>
              </a:rPr>
              <a:t> le </a:t>
            </a:r>
            <a:r>
              <a:rPr lang="de-DE" dirty="0" err="1">
                <a:latin typeface="Aptos" panose="020B0004020202020204" pitchFamily="34" charset="0"/>
              </a:rPr>
              <a:t>produit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ou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service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doit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remplir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l’accent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étant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mis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qu’il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doit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accomplir</a:t>
            </a:r>
            <a:r>
              <a:rPr lang="de-DE" dirty="0">
                <a:latin typeface="Aptos" panose="020B0004020202020204" pitchFamily="34" charset="0"/>
              </a:rPr>
              <a:t> et non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manière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dont</a:t>
            </a:r>
            <a:r>
              <a:rPr lang="de-DE" dirty="0">
                <a:latin typeface="Aptos" panose="020B0004020202020204" pitchFamily="34" charset="0"/>
              </a:rPr>
              <a:t> il </a:t>
            </a:r>
            <a:r>
              <a:rPr lang="de-DE" dirty="0" err="1">
                <a:latin typeface="Aptos" panose="020B0004020202020204" pitchFamily="34" charset="0"/>
              </a:rPr>
              <a:t>est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fabriqué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0" lvl="0" indent="0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</a:pPr>
            <a:endParaRPr dirty="0">
              <a:latin typeface="Aptos" panose="020B0004020202020204" pitchFamily="34" charset="0"/>
            </a:endParaRPr>
          </a:p>
        </p:txBody>
      </p:sp>
      <p:sp>
        <p:nvSpPr>
          <p:cNvPr id="250" name="Google Shape;250;p48"/>
          <p:cNvSpPr txBox="1">
            <a:spLocks noGrp="1"/>
          </p:cNvSpPr>
          <p:nvPr>
            <p:ph type="body" idx="2"/>
          </p:nvPr>
        </p:nvSpPr>
        <p:spPr>
          <a:xfrm>
            <a:off x="6096000" y="2244039"/>
            <a:ext cx="5345151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b="1" dirty="0" err="1">
                <a:latin typeface="Aptos" panose="020B0004020202020204" pitchFamily="34" charset="0"/>
              </a:rPr>
              <a:t>Spécification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basée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sur</a:t>
            </a:r>
            <a:r>
              <a:rPr lang="de-DE" b="1" dirty="0">
                <a:latin typeface="Aptos" panose="020B0004020202020204" pitchFamily="34" charset="0"/>
              </a:rPr>
              <a:t> des </a:t>
            </a:r>
            <a:r>
              <a:rPr lang="de-DE" b="1" dirty="0" err="1">
                <a:latin typeface="Aptos" panose="020B0004020202020204" pitchFamily="34" charset="0"/>
              </a:rPr>
              <a:t>normes</a:t>
            </a:r>
            <a:endParaRPr lang="de-DE" dirty="0">
              <a:latin typeface="Aptos" panose="020B0004020202020204" pitchFamily="34" charset="0"/>
            </a:endParaRPr>
          </a:p>
          <a:p>
            <a:r>
              <a:rPr lang="de-DE" dirty="0" err="1">
                <a:latin typeface="Aptos" panose="020B0004020202020204" pitchFamily="34" charset="0"/>
              </a:rPr>
              <a:t>Désigne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ensemble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d’exigences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ou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critères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techniques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auxquels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doit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satisfaire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produit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service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ou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ouvrage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qui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découlent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normes</a:t>
            </a:r>
            <a:r>
              <a:rPr lang="de-DE" dirty="0">
                <a:latin typeface="Aptos" panose="020B0004020202020204" pitchFamily="34" charset="0"/>
              </a:rPr>
              <a:t> nationales </a:t>
            </a:r>
            <a:r>
              <a:rPr lang="de-DE" dirty="0" err="1">
                <a:latin typeface="Aptos" panose="020B0004020202020204" pitchFamily="34" charset="0"/>
              </a:rPr>
              <a:t>ou</a:t>
            </a:r>
            <a:r>
              <a:rPr lang="de-DE" dirty="0">
                <a:latin typeface="Aptos" panose="020B0004020202020204" pitchFamily="34" charset="0"/>
              </a:rPr>
              <a:t> internationales </a:t>
            </a:r>
            <a:r>
              <a:rPr lang="de-DE" dirty="0" err="1">
                <a:latin typeface="Aptos" panose="020B0004020202020204" pitchFamily="34" charset="0"/>
              </a:rPr>
              <a:t>établies</a:t>
            </a:r>
            <a:r>
              <a:rPr lang="de-DE" dirty="0">
                <a:latin typeface="Aptos" panose="020B0004020202020204" pitchFamily="34" charset="0"/>
              </a:rPr>
              <a:t>. Ces </a:t>
            </a:r>
            <a:r>
              <a:rPr lang="de-DE" dirty="0" err="1">
                <a:latin typeface="Aptos" panose="020B0004020202020204" pitchFamily="34" charset="0"/>
              </a:rPr>
              <a:t>normes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définissent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exigences</a:t>
            </a:r>
            <a:r>
              <a:rPr lang="de-DE" dirty="0">
                <a:latin typeface="Aptos" panose="020B0004020202020204" pitchFamily="34" charset="0"/>
              </a:rPr>
              <a:t> en </a:t>
            </a:r>
            <a:r>
              <a:rPr lang="de-DE" dirty="0" err="1">
                <a:latin typeface="Aptos" panose="020B0004020202020204" pitchFamily="34" charset="0"/>
              </a:rPr>
              <a:t>matière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qualité</a:t>
            </a:r>
            <a:r>
              <a:rPr lang="de-DE" dirty="0">
                <a:latin typeface="Aptos" panose="020B0004020202020204" pitchFamily="34" charset="0"/>
              </a:rPr>
              <a:t>, de </a:t>
            </a:r>
            <a:r>
              <a:rPr lang="de-DE" dirty="0" err="1">
                <a:latin typeface="Aptos" panose="020B0004020202020204" pitchFamily="34" charset="0"/>
              </a:rPr>
              <a:t>sécurité</a:t>
            </a:r>
            <a:r>
              <a:rPr lang="de-DE" dirty="0">
                <a:latin typeface="Aptos" panose="020B0004020202020204" pitchFamily="34" charset="0"/>
              </a:rPr>
              <a:t>, de </a:t>
            </a:r>
            <a:r>
              <a:rPr lang="de-DE" dirty="0" err="1">
                <a:latin typeface="Aptos" panose="020B0004020202020204" pitchFamily="34" charset="0"/>
              </a:rPr>
              <a:t>performance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ou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durabilité</a:t>
            </a:r>
            <a:r>
              <a:rPr lang="de-DE" dirty="0">
                <a:latin typeface="Aptos" panose="020B0004020202020204" pitchFamily="34" charset="0"/>
              </a:rPr>
              <a:t> à </a:t>
            </a:r>
            <a:r>
              <a:rPr lang="de-DE" dirty="0" err="1">
                <a:latin typeface="Aptos" panose="020B0004020202020204" pitchFamily="34" charset="0"/>
              </a:rPr>
              <a:t>respecter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0" lvl="0" indent="0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</a:pPr>
            <a:endParaRPr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9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 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L‘utilisation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labels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56" name="Google Shape;256;p49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954638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clients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se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référer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labels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durabilité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tiers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 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labels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réduire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charge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travail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liée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l’établissement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au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contrôle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environnementaux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sociaux</a:t>
            </a: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labels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satisfaire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certaines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exigences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transparence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d’accessibilité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pouvoir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figurer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directement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dossier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d’appel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d’offres</a:t>
            </a: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50"/>
          <p:cNvSpPr txBox="1">
            <a:spLocks noGrp="1"/>
          </p:cNvSpPr>
          <p:nvPr>
            <p:ph type="title"/>
          </p:nvPr>
        </p:nvSpPr>
        <p:spPr>
          <a:xfrm>
            <a:off x="594345" y="189575"/>
            <a:ext cx="101112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Exigences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relatives à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l’utilisation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b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des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labels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63" name="Google Shape;263;p50"/>
          <p:cNvSpPr txBox="1">
            <a:spLocks noGrp="1"/>
          </p:cNvSpPr>
          <p:nvPr>
            <p:ph type="body" idx="1"/>
          </p:nvPr>
        </p:nvSpPr>
        <p:spPr>
          <a:xfrm>
            <a:off x="594348" y="2281925"/>
            <a:ext cx="11321400" cy="3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 fontScale="92500" lnSpcReduction="10000"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Ils ne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concernent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liés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l’objet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 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Ils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fondés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sur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objectivement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vérifiables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non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discriminatoires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Ils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définis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cadre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d’une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procédure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ouverte et transparente à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laquelle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participer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toutes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parties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prenantes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concernées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y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compris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autorités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publiques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consommateurs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partenaires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sociaux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fabricants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distributeurs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organisations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non gouvernementales.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Ils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accessibles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toutes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parties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intéressées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Ils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fixés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par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tiers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sur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lequel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l’opérateur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économique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qui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demande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label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ne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peut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exercer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influence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déterminante</a:t>
            </a:r>
            <a:r>
              <a:rPr lang="de-DE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457200" lvl="0" indent="-2286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ct val="142857"/>
              <a:buFont typeface="Arial"/>
              <a:buNone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51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Critères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d’exclusion</a:t>
            </a:r>
            <a:endParaRPr lang="de-DE" dirty="0">
              <a:effectLst/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70" name="Google Shape;270;p51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9538382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fontAlgn="base"/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Motifs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d’exclusion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soumissionnaires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:</a:t>
            </a:r>
          </a:p>
          <a:p>
            <a:pPr lvl="1" fontAlgn="base"/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Non-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respect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législation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environnementale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nationale,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européenne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internationale en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vigueur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 </a:t>
            </a:r>
          </a:p>
          <a:p>
            <a:pPr lvl="1" fontAlgn="base"/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Faute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professionnelle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grave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mettant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cause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l’intégrité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lvl="1" fontAlgn="base"/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Manquements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importants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/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persistants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l’exécution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précédent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lvl="1" fontAlgn="base"/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Informations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erronées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l’un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points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ci-dessus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incapacité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fournir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preuves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appropriées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52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8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Critères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sélection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77" name="Google Shape;277;p52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9538382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fontAlgn="base"/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sélection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approvisionnement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durable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comprennent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:</a:t>
            </a:r>
          </a:p>
          <a:p>
            <a:pPr lvl="1" fontAlgn="base"/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expérience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références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 </a:t>
            </a:r>
          </a:p>
          <a:p>
            <a:pPr lvl="1" fontAlgn="base"/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formation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qualifications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professionnelles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personnels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lvl="1" fontAlgn="base"/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systèmes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programmes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gestion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environnementale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(par exemple EMAS, ISO 14001) </a:t>
            </a:r>
          </a:p>
          <a:p>
            <a:pPr lvl="1" fontAlgn="base"/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Systèmes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gestion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/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traçabilité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chaîne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d’approvisionnement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53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7785552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Système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gestion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environnementale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(SGE)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284" name="Google Shape;284;p53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9003124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 lnSpcReduction="10000"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 SGE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démontrer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capacité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d’une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entreprise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remplir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environnementaux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exigé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lors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la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phase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sélection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si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cela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est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pertinent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service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Exemple :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services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traiteur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nettoyage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soumissionnaires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démontrer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au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moyen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SME,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qu’ils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mesure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fournir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service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respect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l’environnement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 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preuves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équivalentes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également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prises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compte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</p:txBody>
      </p:sp>
      <p:pic>
        <p:nvPicPr>
          <p:cNvPr id="285" name="Google Shape;285;p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15707" y="3429000"/>
            <a:ext cx="2562226" cy="2004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955bd9627f_0_0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500" cy="14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Critères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d‘attribution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92" name="Google Shape;292;g3955bd9627f_0_0"/>
          <p:cNvSpPr txBox="1">
            <a:spLocks noGrp="1"/>
          </p:cNvSpPr>
          <p:nvPr>
            <p:ph type="body" idx="1"/>
          </p:nvPr>
        </p:nvSpPr>
        <p:spPr>
          <a:xfrm>
            <a:off x="594349" y="2676525"/>
            <a:ext cx="5118900" cy="35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dirty="0" err="1">
                <a:latin typeface="Aptos" panose="020B0004020202020204" pitchFamily="34" charset="0"/>
              </a:rPr>
              <a:t>Sélection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l’offre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retenue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parmi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offres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répondant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aux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spécifications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techniques</a:t>
            </a:r>
            <a:r>
              <a:rPr lang="de-DE" dirty="0">
                <a:latin typeface="Aptos" panose="020B0004020202020204" pitchFamily="34" charset="0"/>
              </a:rPr>
              <a:t>. </a:t>
            </a:r>
          </a:p>
          <a:p>
            <a:r>
              <a:rPr lang="de-DE" dirty="0" err="1">
                <a:latin typeface="Aptos" panose="020B0004020202020204" pitchFamily="34" charset="0"/>
              </a:rPr>
              <a:t>Coûts</a:t>
            </a:r>
            <a:r>
              <a:rPr lang="de-DE" dirty="0">
                <a:latin typeface="Aptos" panose="020B0004020202020204" pitchFamily="34" charset="0"/>
              </a:rPr>
              <a:t> (</a:t>
            </a:r>
            <a:r>
              <a:rPr lang="de-DE" dirty="0" err="1">
                <a:latin typeface="Aptos" panose="020B0004020202020204" pitchFamily="34" charset="0"/>
              </a:rPr>
              <a:t>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compris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coûts</a:t>
            </a:r>
            <a:r>
              <a:rPr lang="de-DE" dirty="0">
                <a:latin typeface="Aptos" panose="020B0004020202020204" pitchFamily="34" charset="0"/>
              </a:rPr>
              <a:t> du </a:t>
            </a:r>
            <a:r>
              <a:rPr lang="de-DE" dirty="0" err="1">
                <a:latin typeface="Aptos" panose="020B0004020202020204" pitchFamily="34" charset="0"/>
              </a:rPr>
              <a:t>cycle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vie</a:t>
            </a:r>
            <a:r>
              <a:rPr lang="de-DE" dirty="0">
                <a:latin typeface="Aptos" panose="020B0004020202020204" pitchFamily="34" charset="0"/>
              </a:rPr>
              <a:t>) et </a:t>
            </a:r>
            <a:r>
              <a:rPr lang="de-DE" dirty="0" err="1">
                <a:latin typeface="Aptos" panose="020B0004020202020204" pitchFamily="34" charset="0"/>
              </a:rPr>
              <a:t>critères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qualitatifs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r>
              <a:rPr lang="de-DE" dirty="0">
                <a:latin typeface="Aptos" panose="020B0004020202020204" pitchFamily="34" charset="0"/>
              </a:rPr>
              <a:t>MEAT: </a:t>
            </a:r>
            <a:r>
              <a:rPr lang="de-DE" dirty="0" err="1">
                <a:latin typeface="Aptos" panose="020B0004020202020204" pitchFamily="34" charset="0"/>
              </a:rPr>
              <a:t>offre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économiquement</a:t>
            </a:r>
            <a:r>
              <a:rPr lang="de-DE" dirty="0">
                <a:latin typeface="Aptos" panose="020B0004020202020204" pitchFamily="34" charset="0"/>
              </a:rPr>
              <a:t> la plus </a:t>
            </a:r>
            <a:r>
              <a:rPr lang="de-DE" dirty="0" err="1">
                <a:latin typeface="Aptos" panose="020B0004020202020204" pitchFamily="34" charset="0"/>
              </a:rPr>
              <a:t>avantageuse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critères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qualitatifs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peuvent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inclure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certain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nombre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facteurs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sociaux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environnementaux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lang="de-DE" dirty="0">
              <a:effectLst/>
              <a:latin typeface="Aptos" panose="020B0004020202020204" pitchFamily="34" charset="0"/>
            </a:endParaRPr>
          </a:p>
        </p:txBody>
      </p:sp>
      <p:sp>
        <p:nvSpPr>
          <p:cNvPr id="293" name="Google Shape;293;g3955bd9627f_0_0"/>
          <p:cNvSpPr txBox="1">
            <a:spLocks noGrp="1"/>
          </p:cNvSpPr>
          <p:nvPr>
            <p:ph type="body" idx="2"/>
          </p:nvPr>
        </p:nvSpPr>
        <p:spPr>
          <a:xfrm>
            <a:off x="5882160" y="2478817"/>
            <a:ext cx="4490700" cy="35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dirty="0" err="1">
                <a:latin typeface="Aptos" panose="020B0004020202020204" pitchFamily="34" charset="0"/>
              </a:rPr>
              <a:t>Exemples</a:t>
            </a:r>
            <a:r>
              <a:rPr lang="de-DE" dirty="0">
                <a:latin typeface="Aptos" panose="020B0004020202020204" pitchFamily="34" charset="0"/>
              </a:rPr>
              <a:t> :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Café et </a:t>
            </a:r>
            <a:r>
              <a:rPr lang="de-DE" dirty="0" err="1">
                <a:latin typeface="Aptos" panose="020B0004020202020204" pitchFamily="34" charset="0"/>
              </a:rPr>
              <a:t>thé</a:t>
            </a:r>
            <a:r>
              <a:rPr lang="de-DE" dirty="0">
                <a:latin typeface="Aptos" panose="020B0004020202020204" pitchFamily="34" charset="0"/>
              </a:rPr>
              <a:t> 100 % </a:t>
            </a:r>
            <a:r>
              <a:rPr lang="de-DE" dirty="0" err="1">
                <a:latin typeface="Aptos" panose="020B0004020202020204" pitchFamily="34" charset="0"/>
              </a:rPr>
              <a:t>commerce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équitable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dans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contrat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restauration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Amélioration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l’efficacité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énergétique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appareils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électriques</a:t>
            </a:r>
            <a:r>
              <a:rPr lang="de-DE" dirty="0">
                <a:latin typeface="Aptos" panose="020B0004020202020204" pitchFamily="34" charset="0"/>
              </a:rPr>
              <a:t> par </a:t>
            </a:r>
            <a:r>
              <a:rPr lang="de-DE" dirty="0" err="1">
                <a:latin typeface="Aptos" panose="020B0004020202020204" pitchFamily="34" charset="0"/>
              </a:rPr>
              <a:t>rapport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aux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critères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minimaux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955bd9627f_0_7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8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Pondération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des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critères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d’attribution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00" name="Google Shape;300;g3955bd9627f_0_7"/>
          <p:cNvSpPr txBox="1">
            <a:spLocks noGrp="1"/>
          </p:cNvSpPr>
          <p:nvPr>
            <p:ph type="body" idx="1"/>
          </p:nvPr>
        </p:nvSpPr>
        <p:spPr>
          <a:xfrm>
            <a:off x="594350" y="2281925"/>
            <a:ext cx="5243100" cy="42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Pas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points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pourcentages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fixes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prix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qualité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/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durabilité</a:t>
            </a: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transparents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ne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fausser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concurrence</a:t>
            </a: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Différents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types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calcul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points</a:t>
            </a: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301" name="Google Shape;301;g3955bd9627f_0_7"/>
          <p:cNvGraphicFramePr/>
          <p:nvPr>
            <p:extLst>
              <p:ext uri="{D42A27DB-BD31-4B8C-83A1-F6EECF244321}">
                <p14:modId xmlns:p14="http://schemas.microsoft.com/office/powerpoint/2010/main" val="3036070629"/>
              </p:ext>
            </p:extLst>
          </p:nvPr>
        </p:nvGraphicFramePr>
        <p:xfrm>
          <a:off x="6096000" y="2382100"/>
          <a:ext cx="5744850" cy="2739010"/>
        </p:xfrm>
        <a:graphic>
          <a:graphicData uri="http://schemas.openxmlformats.org/drawingml/2006/table">
            <a:tbl>
              <a:tblPr>
                <a:noFill/>
                <a:tableStyleId>{309DFD20-47F0-4381-8244-E11954A2019E}</a:tableStyleId>
              </a:tblPr>
              <a:tblGrid>
                <a:gridCol w="1914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5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5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b="1" dirty="0">
                          <a:latin typeface="Aptos" panose="020B0004020202020204" pitchFamily="34" charset="0"/>
                        </a:rPr>
                        <a:t>Award </a:t>
                      </a:r>
                      <a:r>
                        <a:rPr lang="de-DE" b="1" dirty="0" err="1">
                          <a:latin typeface="Aptos" panose="020B0004020202020204" pitchFamily="34" charset="0"/>
                        </a:rPr>
                        <a:t>Criterium</a:t>
                      </a:r>
                      <a:endParaRPr b="1" dirty="0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FD7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b="1" dirty="0" err="1">
                          <a:latin typeface="Aptos" panose="020B0004020202020204" pitchFamily="34" charset="0"/>
                        </a:rPr>
                        <a:t>Calculation</a:t>
                      </a:r>
                      <a:r>
                        <a:rPr lang="de-DE" b="1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b="1" dirty="0" err="1">
                          <a:latin typeface="Aptos" panose="020B0004020202020204" pitchFamily="34" charset="0"/>
                        </a:rPr>
                        <a:t>formula</a:t>
                      </a:r>
                      <a:endParaRPr b="1" dirty="0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FD7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b="1">
                          <a:latin typeface="Aptos" panose="020B0004020202020204" pitchFamily="34" charset="0"/>
                        </a:rPr>
                        <a:t>Gewichtung</a:t>
                      </a:r>
                      <a:endParaRPr b="1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FD7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>
                          <a:latin typeface="Aptos" panose="020B0004020202020204" pitchFamily="34" charset="0"/>
                        </a:rPr>
                        <a:t>Price</a:t>
                      </a:r>
                      <a:endParaRPr dirty="0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>
                          <a:latin typeface="Aptos" panose="020B0004020202020204" pitchFamily="34" charset="0"/>
                        </a:rPr>
                        <a:t>Minimum </a:t>
                      </a:r>
                      <a:r>
                        <a:rPr lang="de-DE" dirty="0" err="1">
                          <a:latin typeface="Aptos" panose="020B0004020202020204" pitchFamily="34" charset="0"/>
                        </a:rPr>
                        <a:t>value</a:t>
                      </a:r>
                      <a:r>
                        <a:rPr lang="de-DE" dirty="0">
                          <a:latin typeface="Aptos" panose="020B0004020202020204" pitchFamily="34" charset="0"/>
                        </a:rPr>
                        <a:t> * 100 / </a:t>
                      </a:r>
                      <a:r>
                        <a:rPr lang="de-DE" dirty="0" err="1">
                          <a:latin typeface="Aptos" panose="020B0004020202020204" pitchFamily="34" charset="0"/>
                        </a:rPr>
                        <a:t>bidder</a:t>
                      </a:r>
                      <a:r>
                        <a:rPr lang="de-DE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dirty="0" err="1">
                          <a:latin typeface="Aptos" panose="020B0004020202020204" pitchFamily="34" charset="0"/>
                        </a:rPr>
                        <a:t>value</a:t>
                      </a:r>
                      <a:endParaRPr dirty="0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>
                          <a:latin typeface="Aptos" panose="020B0004020202020204" pitchFamily="34" charset="0"/>
                        </a:rPr>
                        <a:t>60%</a:t>
                      </a:r>
                      <a:endParaRPr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>
                          <a:latin typeface="Aptos" panose="020B0004020202020204" pitchFamily="34" charset="0"/>
                        </a:rPr>
                        <a:t>Jury </a:t>
                      </a:r>
                      <a:r>
                        <a:rPr lang="de-DE" dirty="0" err="1">
                          <a:latin typeface="Aptos" panose="020B0004020202020204" pitchFamily="34" charset="0"/>
                        </a:rPr>
                        <a:t>decision</a:t>
                      </a:r>
                      <a:r>
                        <a:rPr lang="de-DE" dirty="0">
                          <a:latin typeface="Aptos" panose="020B0004020202020204" pitchFamily="34" charset="0"/>
                        </a:rPr>
                        <a:t> (</a:t>
                      </a:r>
                      <a:r>
                        <a:rPr lang="de-DE" dirty="0" err="1">
                          <a:latin typeface="Aptos" panose="020B0004020202020204" pitchFamily="34" charset="0"/>
                        </a:rPr>
                        <a:t>test</a:t>
                      </a:r>
                      <a:r>
                        <a:rPr lang="de-DE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dirty="0" err="1">
                          <a:latin typeface="Aptos" panose="020B0004020202020204" pitchFamily="34" charset="0"/>
                        </a:rPr>
                        <a:t>meal</a:t>
                      </a:r>
                      <a:r>
                        <a:rPr lang="de-DE" dirty="0">
                          <a:latin typeface="Aptos" panose="020B0004020202020204" pitchFamily="34" charset="0"/>
                        </a:rPr>
                        <a:t>)</a:t>
                      </a:r>
                      <a:endParaRPr dirty="0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>
                          <a:latin typeface="Aptos" panose="020B0004020202020204" pitchFamily="34" charset="0"/>
                        </a:rPr>
                        <a:t>School grade</a:t>
                      </a:r>
                      <a:endParaRPr dirty="0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>
                          <a:latin typeface="Aptos" panose="020B0004020202020204" pitchFamily="34" charset="0"/>
                        </a:rPr>
                        <a:t>20%</a:t>
                      </a:r>
                      <a:endParaRPr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 err="1">
                          <a:latin typeface="Aptos" panose="020B0004020202020204" pitchFamily="34" charset="0"/>
                        </a:rPr>
                        <a:t>Percentage</a:t>
                      </a:r>
                      <a:r>
                        <a:rPr lang="de-DE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dirty="0" err="1">
                          <a:latin typeface="Aptos" panose="020B0004020202020204" pitchFamily="34" charset="0"/>
                        </a:rPr>
                        <a:t>of</a:t>
                      </a:r>
                      <a:r>
                        <a:rPr lang="de-DE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dirty="0" err="1">
                          <a:latin typeface="Aptos" panose="020B0004020202020204" pitchFamily="34" charset="0"/>
                        </a:rPr>
                        <a:t>organic</a:t>
                      </a:r>
                      <a:r>
                        <a:rPr lang="de-DE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dirty="0" err="1">
                          <a:latin typeface="Aptos" panose="020B0004020202020204" pitchFamily="34" charset="0"/>
                        </a:rPr>
                        <a:t>food</a:t>
                      </a:r>
                      <a:endParaRPr dirty="0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dirty="0" err="1">
                          <a:latin typeface="Aptos" panose="020B0004020202020204" pitchFamily="34" charset="0"/>
                        </a:rPr>
                        <a:t>Bidder</a:t>
                      </a:r>
                      <a:r>
                        <a:rPr lang="de-DE" dirty="0"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dirty="0" err="1">
                          <a:latin typeface="Aptos" panose="020B0004020202020204" pitchFamily="34" charset="0"/>
                        </a:rPr>
                        <a:t>value</a:t>
                      </a:r>
                      <a:r>
                        <a:rPr lang="de-DE" dirty="0">
                          <a:latin typeface="Aptos" panose="020B0004020202020204" pitchFamily="34" charset="0"/>
                        </a:rPr>
                        <a:t> * 100 / maximum </a:t>
                      </a:r>
                      <a:r>
                        <a:rPr lang="de-DE" dirty="0" err="1">
                          <a:latin typeface="Aptos" panose="020B0004020202020204" pitchFamily="34" charset="0"/>
                        </a:rPr>
                        <a:t>value</a:t>
                      </a:r>
                      <a:endParaRPr dirty="0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>
                          <a:latin typeface="Aptos" panose="020B0004020202020204" pitchFamily="34" charset="0"/>
                        </a:rPr>
                        <a:t>20 %</a:t>
                      </a:r>
                      <a:endParaRPr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b="1" dirty="0">
                          <a:latin typeface="Aptos" panose="020B0004020202020204" pitchFamily="34" charset="0"/>
                        </a:rPr>
                        <a:t>TOTAL</a:t>
                      </a:r>
                      <a:endParaRPr b="1" dirty="0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e-DE" b="1" dirty="0">
                          <a:latin typeface="Aptos" panose="020B0004020202020204" pitchFamily="34" charset="0"/>
                        </a:rPr>
                        <a:t>100 %</a:t>
                      </a:r>
                      <a:endParaRPr b="1" dirty="0">
                        <a:latin typeface="Aptos" panose="020B0004020202020204" pitchFamily="3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8"/>
          <p:cNvSpPr txBox="1"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1.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Introduction</a:t>
            </a:r>
            <a:b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</a:b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07" name="Google Shape;107;p8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/>
          </a:p>
        </p:txBody>
      </p:sp>
      <p:sp>
        <p:nvSpPr>
          <p:cNvPr id="108" name="Google Shape;108;p8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3955bd9627f_0_14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500" cy="14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Coût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cycle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vie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(CCV)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08" name="Google Shape;308;g3955bd9627f_0_14"/>
          <p:cNvSpPr txBox="1">
            <a:spLocks noGrp="1"/>
          </p:cNvSpPr>
          <p:nvPr>
            <p:ph type="body" idx="1"/>
          </p:nvPr>
        </p:nvSpPr>
        <p:spPr>
          <a:xfrm>
            <a:off x="594360" y="2231682"/>
            <a:ext cx="5287500" cy="40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Autofit/>
          </a:bodyPr>
          <a:lstStyle/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Comprend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coûts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supportés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par le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pouvoir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adjudicateur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l’achat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l’utilisation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l’entretien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gestion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déchets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également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inclure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coûts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externes (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émissions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gaz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effet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serre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) si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valeur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monétaire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déterminée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Permet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comparer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coûts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réels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l’offre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309" name="Google Shape;309;g3955bd9627f_0_14"/>
          <p:cNvSpPr txBox="1">
            <a:spLocks noGrp="1"/>
          </p:cNvSpPr>
          <p:nvPr>
            <p:ph type="body" idx="2"/>
          </p:nvPr>
        </p:nvSpPr>
        <p:spPr>
          <a:xfrm>
            <a:off x="6054858" y="2231682"/>
            <a:ext cx="5457900" cy="38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 fontScale="85000" lnSpcReduction="20000"/>
          </a:bodyPr>
          <a:lstStyle/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L’offre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indiquer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méthode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appliquer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exigences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matière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données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applicables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aux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soumissionnaires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méthode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doit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fonder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objectivement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vérifiables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non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discriminatoires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accessible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toutes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parties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intéressées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données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requises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fournies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avec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effort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raisonnable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par 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opérateurs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économiques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normalement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diligents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y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compris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pays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tiers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méthodes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communes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l’UE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existantes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utilisées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955bd9627f_0_21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500" cy="14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Offres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anormalement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basses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16" name="Google Shape;316;g3955bd9627f_0_21"/>
          <p:cNvSpPr txBox="1">
            <a:spLocks noGrp="1"/>
          </p:cNvSpPr>
          <p:nvPr>
            <p:ph type="body" idx="1"/>
          </p:nvPr>
        </p:nvSpPr>
        <p:spPr>
          <a:xfrm>
            <a:off x="594360" y="2287625"/>
            <a:ext cx="9360000" cy="35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offres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anormalement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basses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indiquer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non-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respect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d’obligations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environnementales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sociales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offres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vérifiées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trouver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motif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prix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bas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confirmer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toutes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exigences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légales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été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remplies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soumissionnaires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avoir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possibilité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d’expliquer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tarification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Conformément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l’article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69, al.3 de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directive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2014/24/UE,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offres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anormalement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basses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qui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conformes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législation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environnementale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l’UE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pays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concerné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rejetées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  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317" name="Google Shape;317;g3955bd9627f_0_21"/>
          <p:cNvSpPr txBox="1"/>
          <p:nvPr/>
        </p:nvSpPr>
        <p:spPr>
          <a:xfrm>
            <a:off x="5050575" y="5577425"/>
            <a:ext cx="71691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3F3F3F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955bd9627f_0_2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8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Clauses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d’exécution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du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contrat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24" name="Google Shape;324;g3955bd9627f_0_28"/>
          <p:cNvSpPr txBox="1">
            <a:spLocks noGrp="1"/>
          </p:cNvSpPr>
          <p:nvPr>
            <p:ph type="body" idx="1"/>
          </p:nvPr>
        </p:nvSpPr>
        <p:spPr>
          <a:xfrm>
            <a:off x="594360" y="2232498"/>
            <a:ext cx="9439338" cy="3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clauses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garantissent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respect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obligations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sociales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environnementales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lors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l’exécution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Elles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liées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l’objet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cours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la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procédure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d’appel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d’offres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soumissionnaires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invités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confirmer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accord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3955bd9627f_0_34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8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Définitions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des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clauses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d’exécution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du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contrat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31" name="Google Shape;331;g3955bd9627f_0_34"/>
          <p:cNvSpPr txBox="1">
            <a:spLocks noGrp="1"/>
          </p:cNvSpPr>
          <p:nvPr>
            <p:ph type="body" idx="1"/>
          </p:nvPr>
        </p:nvSpPr>
        <p:spPr>
          <a:xfrm>
            <a:off x="594345" y="2281925"/>
            <a:ext cx="10635000" cy="3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fontAlgn="base"/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Exemples</a:t>
            </a:r>
            <a:endParaRPr lang="de-DE" b="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livraison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 :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vêtements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travail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fournis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cadre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fabriqués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conformément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aux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conventions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fondamentales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l’OIT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service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 :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formation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personnel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aspects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environnementaux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services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nettoyage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(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dosage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détergents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effets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santé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etc.)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3955bd9627f_0_4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8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Application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des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clauses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d’exécution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du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contrat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38" name="Google Shape;338;g3955bd9627f_0_40"/>
          <p:cNvSpPr txBox="1">
            <a:spLocks noGrp="1"/>
          </p:cNvSpPr>
          <p:nvPr>
            <p:ph type="body" idx="1"/>
          </p:nvPr>
        </p:nvSpPr>
        <p:spPr>
          <a:xfrm>
            <a:off x="222421" y="2244854"/>
            <a:ext cx="10847224" cy="3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clauses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contractuelles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devraient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contenir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:</a:t>
            </a:r>
          </a:p>
          <a:p>
            <a:pPr marL="1028700" lvl="1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qu’il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faut faire</a:t>
            </a:r>
          </a:p>
          <a:p>
            <a:pPr marL="1028700" lvl="1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qui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doit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faire</a:t>
            </a:r>
          </a:p>
          <a:p>
            <a:pPr marL="1028700" lvl="1" indent="-342900" fontAlgn="base">
              <a:buFont typeface="Arial" panose="020B0604020202020204" pitchFamily="34" charset="0"/>
              <a:buChar char="•"/>
            </a:pP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comment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cela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est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surveillé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certains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audits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/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contrôles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/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certifications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par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tiers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appropriés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incitations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et/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ou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pénalités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prévues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promouvoir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davantage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performances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matière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développement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durable</a:t>
            </a:r>
          </a:p>
          <a:p>
            <a:pPr marL="1028700" lvl="1" indent="-215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50"/>
              <a:buFont typeface="Arial"/>
              <a:buNone/>
            </a:pPr>
            <a:endParaRPr dirty="0">
              <a:solidFill>
                <a:schemeClr val="dk1"/>
              </a:solidFill>
              <a:latin typeface="Aptos" panose="020B0004020202020204" pitchFamily="34" charset="0"/>
            </a:endParaRPr>
          </a:p>
          <a:p>
            <a:pPr marL="1028700" lvl="1" indent="-215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50"/>
              <a:buFont typeface="Arial"/>
              <a:buNone/>
            </a:pPr>
            <a:endParaRPr b="0" dirty="0">
              <a:solidFill>
                <a:schemeClr val="dk1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4"/>
          <p:cNvSpPr txBox="1">
            <a:spLocks noGrp="1"/>
          </p:cNvSpPr>
          <p:nvPr>
            <p:ph type="title"/>
          </p:nvPr>
        </p:nvSpPr>
        <p:spPr>
          <a:xfrm>
            <a:off x="594360" y="373773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Exercice -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durabilité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des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appels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d’offres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-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irréprochable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sur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le plan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juridique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?</a:t>
            </a:r>
            <a:endParaRPr sz="3600"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369" name="Google Shape;369;p64"/>
          <p:cNvSpPr txBox="1">
            <a:spLocks noGrp="1"/>
          </p:cNvSpPr>
          <p:nvPr>
            <p:ph type="body" idx="1"/>
          </p:nvPr>
        </p:nvSpPr>
        <p:spPr>
          <a:xfrm>
            <a:off x="595523" y="2231681"/>
            <a:ext cx="6052412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r>
              <a:rPr lang="de-DE" sz="1600" b="1" dirty="0" err="1">
                <a:latin typeface="Aptos" panose="020B0004020202020204" pitchFamily="34" charset="0"/>
              </a:rPr>
              <a:t>Objectif</a:t>
            </a:r>
            <a:r>
              <a:rPr lang="de-DE" sz="1600" b="1" dirty="0">
                <a:latin typeface="Aptos" panose="020B0004020202020204" pitchFamily="34" charset="0"/>
              </a:rPr>
              <a:t> </a:t>
            </a:r>
            <a:br>
              <a:rPr lang="de-DE" sz="1600" dirty="0">
                <a:latin typeface="Aptos" panose="020B0004020202020204" pitchFamily="34" charset="0"/>
              </a:rPr>
            </a:br>
            <a:br>
              <a:rPr lang="de-DE" sz="1600" dirty="0">
                <a:latin typeface="Aptos" panose="020B0004020202020204" pitchFamily="34" charset="0"/>
              </a:rPr>
            </a:br>
            <a:r>
              <a:rPr lang="de-DE" sz="1600" dirty="0" err="1">
                <a:latin typeface="Aptos" panose="020B0004020202020204" pitchFamily="34" charset="0"/>
              </a:rPr>
              <a:t>Les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participant·e·s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apprendront</a:t>
            </a:r>
            <a:r>
              <a:rPr lang="de-DE" sz="1600" dirty="0">
                <a:latin typeface="Aptos" panose="020B0004020202020204" pitchFamily="34" charset="0"/>
              </a:rPr>
              <a:t> à </a:t>
            </a:r>
            <a:r>
              <a:rPr lang="de-DE" sz="1600" dirty="0" err="1">
                <a:latin typeface="Aptos" panose="020B0004020202020204" pitchFamily="34" charset="0"/>
              </a:rPr>
              <a:t>identifier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les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possibilités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légales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d’inclure</a:t>
            </a:r>
            <a:r>
              <a:rPr lang="de-DE" sz="1600" dirty="0">
                <a:latin typeface="Aptos" panose="020B0004020202020204" pitchFamily="34" charset="0"/>
              </a:rPr>
              <a:t> des </a:t>
            </a:r>
            <a:r>
              <a:rPr lang="de-DE" sz="1600" dirty="0" err="1">
                <a:latin typeface="Aptos" panose="020B0004020202020204" pitchFamily="34" charset="0"/>
              </a:rPr>
              <a:t>critères</a:t>
            </a:r>
            <a:r>
              <a:rPr lang="de-DE" sz="1600" dirty="0">
                <a:latin typeface="Aptos" panose="020B0004020202020204" pitchFamily="34" charset="0"/>
              </a:rPr>
              <a:t> de </a:t>
            </a:r>
            <a:r>
              <a:rPr lang="de-DE" sz="1600" dirty="0" err="1">
                <a:latin typeface="Aptos" panose="020B0004020202020204" pitchFamily="34" charset="0"/>
              </a:rPr>
              <a:t>durabilité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dans</a:t>
            </a:r>
            <a:r>
              <a:rPr lang="de-DE" sz="1600" dirty="0">
                <a:latin typeface="Aptos" panose="020B0004020202020204" pitchFamily="34" charset="0"/>
              </a:rPr>
              <a:t> le dossier </a:t>
            </a:r>
            <a:r>
              <a:rPr lang="de-DE" sz="1600" dirty="0" err="1">
                <a:latin typeface="Aptos" panose="020B0004020202020204" pitchFamily="34" charset="0"/>
              </a:rPr>
              <a:t>d’appel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d’offres</a:t>
            </a:r>
            <a:r>
              <a:rPr lang="de-DE" sz="1600" dirty="0">
                <a:latin typeface="Aptos" panose="020B0004020202020204" pitchFamily="34" charset="0"/>
              </a:rPr>
              <a:t> et à faire la </a:t>
            </a:r>
            <a:r>
              <a:rPr lang="de-DE" sz="1600" dirty="0" err="1">
                <a:latin typeface="Aptos" panose="020B0004020202020204" pitchFamily="34" charset="0"/>
              </a:rPr>
              <a:t>distinction</a:t>
            </a:r>
            <a:r>
              <a:rPr lang="de-DE" sz="1600" dirty="0">
                <a:latin typeface="Aptos" panose="020B0004020202020204" pitchFamily="34" charset="0"/>
              </a:rPr>
              <a:t> entre </a:t>
            </a:r>
            <a:r>
              <a:rPr lang="de-DE" sz="1600" dirty="0" err="1">
                <a:latin typeface="Aptos" panose="020B0004020202020204" pitchFamily="34" charset="0"/>
              </a:rPr>
              <a:t>les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pratiques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juridiquement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irréprochables</a:t>
            </a:r>
            <a:r>
              <a:rPr lang="de-DE" sz="1600" dirty="0">
                <a:latin typeface="Aptos" panose="020B0004020202020204" pitchFamily="34" charset="0"/>
              </a:rPr>
              <a:t> et </a:t>
            </a:r>
            <a:r>
              <a:rPr lang="de-DE" sz="1600" dirty="0" err="1">
                <a:latin typeface="Aptos" panose="020B0004020202020204" pitchFamily="34" charset="0"/>
              </a:rPr>
              <a:t>les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pratiques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risquées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ou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illégales</a:t>
            </a:r>
            <a:r>
              <a:rPr lang="de-DE" sz="1600" dirty="0">
                <a:latin typeface="Aptos" panose="020B0004020202020204" pitchFamily="34" charset="0"/>
              </a:rPr>
              <a:t>.</a:t>
            </a:r>
          </a:p>
          <a:p>
            <a:r>
              <a:rPr lang="de-DE" sz="1600" b="1" dirty="0" err="1">
                <a:latin typeface="Aptos" panose="020B0004020202020204" pitchFamily="34" charset="0"/>
              </a:rPr>
              <a:t>Scénario</a:t>
            </a:r>
            <a:endParaRPr lang="de-DE" sz="1600" dirty="0">
              <a:latin typeface="Aptos" panose="020B0004020202020204" pitchFamily="34" charset="0"/>
            </a:endParaRPr>
          </a:p>
          <a:p>
            <a:r>
              <a:rPr lang="de-DE" sz="1600" dirty="0" err="1">
                <a:latin typeface="Aptos" panose="020B0004020202020204" pitchFamily="34" charset="0"/>
              </a:rPr>
              <a:t>Les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participant·e·s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reçoivent</a:t>
            </a:r>
            <a:r>
              <a:rPr lang="de-DE" sz="1600" dirty="0">
                <a:latin typeface="Aptos" panose="020B0004020202020204" pitchFamily="34" charset="0"/>
              </a:rPr>
              <a:t> des mini-</a:t>
            </a:r>
            <a:r>
              <a:rPr lang="de-DE" sz="1600" dirty="0" err="1">
                <a:latin typeface="Aptos" panose="020B0004020202020204" pitchFamily="34" charset="0"/>
              </a:rPr>
              <a:t>scénarios</a:t>
            </a:r>
            <a:r>
              <a:rPr lang="de-DE" sz="1600" dirty="0">
                <a:latin typeface="Aptos" panose="020B0004020202020204" pitchFamily="34" charset="0"/>
              </a:rPr>
              <a:t> de </a:t>
            </a:r>
            <a:r>
              <a:rPr lang="de-DE" sz="1600" dirty="0" err="1">
                <a:latin typeface="Aptos" panose="020B0004020202020204" pitchFamily="34" charset="0"/>
              </a:rPr>
              <a:t>mise</a:t>
            </a:r>
            <a:r>
              <a:rPr lang="de-DE" sz="1600" dirty="0">
                <a:latin typeface="Aptos" panose="020B0004020202020204" pitchFamily="34" charset="0"/>
              </a:rPr>
              <a:t> en </a:t>
            </a:r>
            <a:r>
              <a:rPr lang="de-DE" sz="1600" dirty="0" err="1">
                <a:latin typeface="Aptos" panose="020B0004020202020204" pitchFamily="34" charset="0"/>
              </a:rPr>
              <a:t>concurrence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dans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lesquels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sont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intégrés</a:t>
            </a:r>
            <a:r>
              <a:rPr lang="de-DE" sz="1600" dirty="0">
                <a:latin typeface="Aptos" panose="020B0004020202020204" pitchFamily="34" charset="0"/>
              </a:rPr>
              <a:t> des </a:t>
            </a:r>
            <a:r>
              <a:rPr lang="de-DE" sz="1600" dirty="0" err="1">
                <a:latin typeface="Aptos" panose="020B0004020202020204" pitchFamily="34" charset="0"/>
              </a:rPr>
              <a:t>critères</a:t>
            </a:r>
            <a:r>
              <a:rPr lang="de-DE" sz="1600" dirty="0">
                <a:latin typeface="Aptos" panose="020B0004020202020204" pitchFamily="34" charset="0"/>
              </a:rPr>
              <a:t> de </a:t>
            </a:r>
            <a:r>
              <a:rPr lang="de-DE" sz="1600" dirty="0" err="1">
                <a:latin typeface="Aptos" panose="020B0004020202020204" pitchFamily="34" charset="0"/>
              </a:rPr>
              <a:t>durabilité</a:t>
            </a:r>
            <a:r>
              <a:rPr lang="de-DE" sz="1600" dirty="0">
                <a:latin typeface="Aptos" panose="020B0004020202020204" pitchFamily="34" charset="0"/>
              </a:rPr>
              <a:t>. </a:t>
            </a:r>
            <a:r>
              <a:rPr lang="de-DE" sz="1600" dirty="0" err="1">
                <a:latin typeface="Aptos" panose="020B0004020202020204" pitchFamily="34" charset="0"/>
              </a:rPr>
              <a:t>Les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groupes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identifient</a:t>
            </a:r>
            <a:r>
              <a:rPr lang="de-DE" sz="1600" dirty="0">
                <a:latin typeface="Aptos" panose="020B0004020202020204" pitchFamily="34" charset="0"/>
              </a:rPr>
              <a:t> (1) </a:t>
            </a:r>
            <a:r>
              <a:rPr lang="de-DE" sz="1600" dirty="0" err="1">
                <a:latin typeface="Aptos" panose="020B0004020202020204" pitchFamily="34" charset="0"/>
              </a:rPr>
              <a:t>dans</a:t>
            </a:r>
            <a:r>
              <a:rPr lang="de-DE" sz="1600" dirty="0">
                <a:latin typeface="Aptos" panose="020B0004020202020204" pitchFamily="34" charset="0"/>
              </a:rPr>
              <a:t> quelle </a:t>
            </a:r>
            <a:r>
              <a:rPr lang="de-DE" sz="1600" dirty="0" err="1">
                <a:latin typeface="Aptos" panose="020B0004020202020204" pitchFamily="34" charset="0"/>
              </a:rPr>
              <a:t>phase</a:t>
            </a:r>
            <a:r>
              <a:rPr lang="de-DE" sz="1600" dirty="0">
                <a:latin typeface="Aptos" panose="020B0004020202020204" pitchFamily="34" charset="0"/>
              </a:rPr>
              <a:t> la </a:t>
            </a:r>
            <a:r>
              <a:rPr lang="de-DE" sz="1600" dirty="0" err="1">
                <a:latin typeface="Aptos" panose="020B0004020202020204" pitchFamily="34" charset="0"/>
              </a:rPr>
              <a:t>durabilité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est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prise</a:t>
            </a:r>
            <a:r>
              <a:rPr lang="de-DE" sz="1600" dirty="0">
                <a:latin typeface="Aptos" panose="020B0004020202020204" pitchFamily="34" charset="0"/>
              </a:rPr>
              <a:t> en </a:t>
            </a:r>
            <a:r>
              <a:rPr lang="de-DE" sz="1600" dirty="0" err="1">
                <a:latin typeface="Aptos" panose="020B0004020202020204" pitchFamily="34" charset="0"/>
              </a:rPr>
              <a:t>compte</a:t>
            </a:r>
            <a:r>
              <a:rPr lang="de-DE" sz="1600" dirty="0">
                <a:latin typeface="Aptos" panose="020B0004020202020204" pitchFamily="34" charset="0"/>
              </a:rPr>
              <a:t> (</a:t>
            </a:r>
            <a:r>
              <a:rPr lang="de-DE" sz="1600" dirty="0" err="1">
                <a:latin typeface="Aptos" panose="020B0004020202020204" pitchFamily="34" charset="0"/>
              </a:rPr>
              <a:t>spécifications</a:t>
            </a:r>
            <a:r>
              <a:rPr lang="de-DE" sz="1600" dirty="0">
                <a:latin typeface="Aptos" panose="020B0004020202020204" pitchFamily="34" charset="0"/>
              </a:rPr>
              <a:t>, </a:t>
            </a:r>
            <a:r>
              <a:rPr lang="de-DE" sz="1600" dirty="0" err="1">
                <a:latin typeface="Aptos" panose="020B0004020202020204" pitchFamily="34" charset="0"/>
              </a:rPr>
              <a:t>attribution</a:t>
            </a:r>
            <a:r>
              <a:rPr lang="de-DE" sz="1600" dirty="0">
                <a:latin typeface="Aptos" panose="020B0004020202020204" pitchFamily="34" charset="0"/>
              </a:rPr>
              <a:t>, </a:t>
            </a:r>
            <a:r>
              <a:rPr lang="de-DE" sz="1600" dirty="0" err="1">
                <a:latin typeface="Aptos" panose="020B0004020202020204" pitchFamily="34" charset="0"/>
              </a:rPr>
              <a:t>mise</a:t>
            </a:r>
            <a:r>
              <a:rPr lang="de-DE" sz="1600" dirty="0">
                <a:latin typeface="Aptos" panose="020B0004020202020204" pitchFamily="34" charset="0"/>
              </a:rPr>
              <a:t> en </a:t>
            </a:r>
            <a:r>
              <a:rPr lang="de-DE" sz="1600" dirty="0" err="1">
                <a:latin typeface="Aptos" panose="020B0004020202020204" pitchFamily="34" charset="0"/>
              </a:rPr>
              <a:t>oeuvre</a:t>
            </a:r>
            <a:r>
              <a:rPr lang="de-DE" sz="1600" dirty="0">
                <a:latin typeface="Aptos" panose="020B0004020202020204" pitchFamily="34" charset="0"/>
              </a:rPr>
              <a:t>); (2) si </a:t>
            </a:r>
            <a:r>
              <a:rPr lang="de-DE" sz="1600" dirty="0" err="1">
                <a:latin typeface="Aptos" panose="020B0004020202020204" pitchFamily="34" charset="0"/>
              </a:rPr>
              <a:t>cela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est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légalement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autorisé</a:t>
            </a:r>
            <a:r>
              <a:rPr lang="de-DE" sz="1600" dirty="0">
                <a:latin typeface="Aptos" panose="020B0004020202020204" pitchFamily="34" charset="0"/>
              </a:rPr>
              <a:t>, </a:t>
            </a:r>
            <a:r>
              <a:rPr lang="de-DE" sz="1600" dirty="0" err="1">
                <a:latin typeface="Aptos" panose="020B0004020202020204" pitchFamily="34" charset="0"/>
              </a:rPr>
              <a:t>douteux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ou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illégal</a:t>
            </a:r>
            <a:r>
              <a:rPr lang="de-DE" sz="1600" dirty="0">
                <a:latin typeface="Aptos" panose="020B0004020202020204" pitchFamily="34" charset="0"/>
              </a:rPr>
              <a:t> et </a:t>
            </a:r>
            <a:r>
              <a:rPr lang="de-DE" sz="1600" dirty="0" err="1">
                <a:latin typeface="Aptos" panose="020B0004020202020204" pitchFamily="34" charset="0"/>
              </a:rPr>
              <a:t>pourquoi</a:t>
            </a:r>
            <a:r>
              <a:rPr lang="de-DE" sz="1600" dirty="0">
                <a:latin typeface="Aptos" panose="020B0004020202020204" pitchFamily="34" charset="0"/>
              </a:rPr>
              <a:t>; et (3) </a:t>
            </a:r>
            <a:r>
              <a:rPr lang="de-DE" sz="1600" dirty="0" err="1">
                <a:latin typeface="Aptos" panose="020B0004020202020204" pitchFamily="34" charset="0"/>
              </a:rPr>
              <a:t>suggèrent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comment</a:t>
            </a:r>
            <a:r>
              <a:rPr lang="de-DE" sz="1600" dirty="0">
                <a:latin typeface="Aptos" panose="020B0004020202020204" pitchFamily="34" charset="0"/>
              </a:rPr>
              <a:t> la </a:t>
            </a:r>
            <a:r>
              <a:rPr lang="de-DE" sz="1600" dirty="0" err="1">
                <a:latin typeface="Aptos" panose="020B0004020202020204" pitchFamily="34" charset="0"/>
              </a:rPr>
              <a:t>formulation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peut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être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modifiée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ou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adaptée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pour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qu’elle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soit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juridiquement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irréprochable</a:t>
            </a:r>
            <a:r>
              <a:rPr lang="de-DE" sz="1600" dirty="0">
                <a:latin typeface="Aptos" panose="020B0004020202020204" pitchFamily="34" charset="0"/>
              </a:rPr>
              <a:t>.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ct val="130718"/>
              <a:buNone/>
            </a:pPr>
            <a:endParaRPr sz="1600" dirty="0">
              <a:latin typeface="Aptos" panose="020B0004020202020204" pitchFamily="34" charset="0"/>
              <a:sym typeface="Arial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ct val="117647"/>
              <a:buNone/>
            </a:pPr>
            <a:endParaRPr sz="1800"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370" name="Google Shape;370;p64"/>
          <p:cNvSpPr txBox="1">
            <a:spLocks noGrp="1"/>
          </p:cNvSpPr>
          <p:nvPr>
            <p:ph type="body" idx="2"/>
          </p:nvPr>
        </p:nvSpPr>
        <p:spPr>
          <a:xfrm>
            <a:off x="7224584" y="2239146"/>
            <a:ext cx="394716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pPr marL="101600" indent="0">
              <a:buNone/>
            </a:pPr>
            <a:r>
              <a:rPr lang="de-DE" sz="1600" b="1" dirty="0" err="1">
                <a:latin typeface="Aptos" panose="020B0004020202020204" pitchFamily="34" charset="0"/>
              </a:rPr>
              <a:t>Étapes</a:t>
            </a:r>
            <a:endParaRPr lang="de-DE" sz="1600" dirty="0">
              <a:latin typeface="Aptos" panose="020B0004020202020204" pitchFamily="34" charset="0"/>
            </a:endParaRPr>
          </a:p>
          <a:p>
            <a:pPr fontAlgn="base"/>
            <a:r>
              <a:rPr lang="de-DE" sz="1600" dirty="0">
                <a:latin typeface="Aptos" panose="020B0004020202020204" pitchFamily="34" charset="0"/>
              </a:rPr>
              <a:t>Distribution et </a:t>
            </a:r>
            <a:r>
              <a:rPr lang="de-DE" sz="1600" dirty="0" err="1">
                <a:latin typeface="Aptos" panose="020B0004020202020204" pitchFamily="34" charset="0"/>
              </a:rPr>
              <a:t>lecture</a:t>
            </a:r>
            <a:r>
              <a:rPr lang="de-DE" sz="1600" dirty="0">
                <a:latin typeface="Aptos" panose="020B0004020202020204" pitchFamily="34" charset="0"/>
              </a:rPr>
              <a:t> de </a:t>
            </a:r>
            <a:r>
              <a:rPr lang="de-DE" sz="1600" dirty="0" err="1">
                <a:latin typeface="Aptos" panose="020B0004020202020204" pitchFamily="34" charset="0"/>
              </a:rPr>
              <a:t>l’étude</a:t>
            </a:r>
            <a:r>
              <a:rPr lang="de-DE" sz="1600" dirty="0">
                <a:latin typeface="Aptos" panose="020B0004020202020204" pitchFamily="34" charset="0"/>
              </a:rPr>
              <a:t> de </a:t>
            </a:r>
            <a:r>
              <a:rPr lang="de-DE" sz="1600" dirty="0" err="1">
                <a:latin typeface="Aptos" panose="020B0004020202020204" pitchFamily="34" charset="0"/>
              </a:rPr>
              <a:t>cas</a:t>
            </a:r>
            <a:endParaRPr lang="de-DE" sz="1600" dirty="0">
              <a:latin typeface="Aptos" panose="020B0004020202020204" pitchFamily="34" charset="0"/>
            </a:endParaRPr>
          </a:p>
          <a:p>
            <a:pPr fontAlgn="base"/>
            <a:r>
              <a:rPr lang="de-DE" sz="1600" dirty="0" err="1">
                <a:latin typeface="Aptos" panose="020B0004020202020204" pitchFamily="34" charset="0"/>
              </a:rPr>
              <a:t>Tâche</a:t>
            </a:r>
            <a:r>
              <a:rPr lang="de-DE" sz="1600" dirty="0">
                <a:latin typeface="Aptos" panose="020B0004020202020204" pitchFamily="34" charset="0"/>
              </a:rPr>
              <a:t> de </a:t>
            </a:r>
            <a:r>
              <a:rPr lang="de-DE" sz="1600" dirty="0" err="1">
                <a:latin typeface="Aptos" panose="020B0004020202020204" pitchFamily="34" charset="0"/>
              </a:rPr>
              <a:t>groupe</a:t>
            </a:r>
            <a:endParaRPr lang="de-DE" sz="1600" dirty="0">
              <a:latin typeface="Aptos" panose="020B0004020202020204" pitchFamily="34" charset="0"/>
            </a:endParaRPr>
          </a:p>
          <a:p>
            <a:pPr fontAlgn="base"/>
            <a:r>
              <a:rPr lang="de-DE" sz="1600" dirty="0" err="1">
                <a:latin typeface="Aptos" panose="020B0004020202020204" pitchFamily="34" charset="0"/>
              </a:rPr>
              <a:t>Débriefing</a:t>
            </a:r>
            <a:endParaRPr lang="de-DE" sz="1600" dirty="0">
              <a:latin typeface="Aptos" panose="020B0004020202020204" pitchFamily="34" charset="0"/>
            </a:endParaRPr>
          </a:p>
          <a:p>
            <a:pPr fontAlgn="base"/>
            <a:r>
              <a:rPr lang="de-DE" sz="1600" dirty="0">
                <a:latin typeface="Aptos" panose="020B0004020202020204" pitchFamily="34" charset="0"/>
              </a:rPr>
              <a:t>Résumé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955bd9627f_0_132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500" cy="14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Conclusions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77" name="Google Shape;377;g3955bd9627f_0_132"/>
          <p:cNvSpPr txBox="1">
            <a:spLocks noGrp="1"/>
          </p:cNvSpPr>
          <p:nvPr>
            <p:ph type="body" idx="1"/>
          </p:nvPr>
        </p:nvSpPr>
        <p:spPr>
          <a:xfrm>
            <a:off x="594360" y="2224405"/>
            <a:ext cx="5736600" cy="44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 fontScale="92500" lnSpcReduction="10000"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marchés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régis</a:t>
            </a:r>
            <a:r>
              <a:rPr lang="de-DE" dirty="0">
                <a:latin typeface="Aptos" panose="020B0004020202020204" pitchFamily="34" charset="0"/>
              </a:rPr>
              <a:t> par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directives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l’UE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marchés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publics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principes</a:t>
            </a:r>
            <a:r>
              <a:rPr lang="de-DE" dirty="0">
                <a:latin typeface="Aptos" panose="020B0004020202020204" pitchFamily="34" charset="0"/>
              </a:rPr>
              <a:t> du </a:t>
            </a:r>
            <a:r>
              <a:rPr lang="de-DE" dirty="0" err="1">
                <a:latin typeface="Aptos" panose="020B0004020202020204" pitchFamily="34" charset="0"/>
              </a:rPr>
              <a:t>traité</a:t>
            </a:r>
            <a:r>
              <a:rPr lang="de-DE" dirty="0">
                <a:latin typeface="Aptos" panose="020B0004020202020204" pitchFamily="34" charset="0"/>
              </a:rPr>
              <a:t>, la </a:t>
            </a:r>
            <a:r>
              <a:rPr lang="de-DE" dirty="0" err="1">
                <a:latin typeface="Aptos" panose="020B0004020202020204" pitchFamily="34" charset="0"/>
              </a:rPr>
              <a:t>jurisprudence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législations</a:t>
            </a:r>
            <a:r>
              <a:rPr lang="de-DE" dirty="0">
                <a:latin typeface="Aptos" panose="020B0004020202020204" pitchFamily="34" charset="0"/>
              </a:rPr>
              <a:t> nationales.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1" dirty="0" err="1">
                <a:latin typeface="Aptos" panose="020B0004020202020204" pitchFamily="34" charset="0"/>
              </a:rPr>
              <a:t>L’égalité</a:t>
            </a:r>
            <a:r>
              <a:rPr lang="de-DE" b="1" dirty="0">
                <a:latin typeface="Aptos" panose="020B0004020202020204" pitchFamily="34" charset="0"/>
              </a:rPr>
              <a:t> de </a:t>
            </a:r>
            <a:r>
              <a:rPr lang="de-DE" b="1" dirty="0" err="1">
                <a:latin typeface="Aptos" panose="020B0004020202020204" pitchFamily="34" charset="0"/>
              </a:rPr>
              <a:t>traitement</a:t>
            </a:r>
            <a:r>
              <a:rPr lang="de-DE" b="1" dirty="0">
                <a:latin typeface="Aptos" panose="020B0004020202020204" pitchFamily="34" charset="0"/>
              </a:rPr>
              <a:t>, la </a:t>
            </a:r>
            <a:r>
              <a:rPr lang="de-DE" b="1" dirty="0" err="1">
                <a:latin typeface="Aptos" panose="020B0004020202020204" pitchFamily="34" charset="0"/>
              </a:rPr>
              <a:t>transparence</a:t>
            </a:r>
            <a:r>
              <a:rPr lang="de-DE" b="1" dirty="0">
                <a:latin typeface="Aptos" panose="020B0004020202020204" pitchFamily="34" charset="0"/>
              </a:rPr>
              <a:t>, la </a:t>
            </a:r>
            <a:r>
              <a:rPr lang="de-DE" b="1" dirty="0" err="1">
                <a:latin typeface="Aptos" panose="020B0004020202020204" pitchFamily="34" charset="0"/>
              </a:rPr>
              <a:t>proportionnalité</a:t>
            </a:r>
            <a:r>
              <a:rPr lang="de-DE" b="1" dirty="0">
                <a:latin typeface="Aptos" panose="020B0004020202020204" pitchFamily="34" charset="0"/>
              </a:rPr>
              <a:t> et la </a:t>
            </a:r>
            <a:r>
              <a:rPr lang="de-DE" b="1" dirty="0" err="1">
                <a:latin typeface="Aptos" panose="020B0004020202020204" pitchFamily="34" charset="0"/>
              </a:rPr>
              <a:t>reconnaissance</a:t>
            </a:r>
            <a:r>
              <a:rPr lang="de-DE" b="1" dirty="0">
                <a:latin typeface="Aptos" panose="020B0004020202020204" pitchFamily="34" charset="0"/>
              </a:rPr>
              <a:t> mutuelle </a:t>
            </a:r>
            <a:r>
              <a:rPr lang="de-DE" dirty="0" err="1">
                <a:latin typeface="Aptos" panose="020B0004020202020204" pitchFamily="34" charset="0"/>
              </a:rPr>
              <a:t>doivent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être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appliquées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lang="de-DE" b="1" dirty="0"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directives</a:t>
            </a:r>
            <a:r>
              <a:rPr lang="de-DE" dirty="0">
                <a:latin typeface="Aptos" panose="020B0004020202020204" pitchFamily="34" charset="0"/>
              </a:rPr>
              <a:t> relatives </a:t>
            </a:r>
            <a:r>
              <a:rPr lang="de-DE" dirty="0" err="1">
                <a:latin typeface="Aptos" panose="020B0004020202020204" pitchFamily="34" charset="0"/>
              </a:rPr>
              <a:t>aux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marchés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publics</a:t>
            </a:r>
            <a:r>
              <a:rPr lang="de-DE" dirty="0">
                <a:latin typeface="Aptos" panose="020B0004020202020204" pitchFamily="34" charset="0"/>
              </a:rPr>
              <a:t> de 2014 </a:t>
            </a:r>
            <a:r>
              <a:rPr lang="de-DE" dirty="0" err="1">
                <a:latin typeface="Aptos" panose="020B0004020202020204" pitchFamily="34" charset="0"/>
              </a:rPr>
              <a:t>autorisent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l’utilisation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achats</a:t>
            </a:r>
            <a:r>
              <a:rPr lang="de-DE" dirty="0">
                <a:latin typeface="Aptos" panose="020B0004020202020204" pitchFamily="34" charset="0"/>
              </a:rPr>
              <a:t> durables </a:t>
            </a:r>
            <a:r>
              <a:rPr lang="de-DE" dirty="0" err="1">
                <a:latin typeface="Aptos" panose="020B0004020202020204" pitchFamily="34" charset="0"/>
              </a:rPr>
              <a:t>tout</a:t>
            </a:r>
            <a:r>
              <a:rPr lang="de-DE" dirty="0">
                <a:latin typeface="Aptos" panose="020B0004020202020204" pitchFamily="34" charset="0"/>
              </a:rPr>
              <a:t> au </a:t>
            </a:r>
            <a:r>
              <a:rPr lang="de-DE" dirty="0" err="1">
                <a:latin typeface="Aptos" panose="020B0004020202020204" pitchFamily="34" charset="0"/>
              </a:rPr>
              <a:t>long</a:t>
            </a:r>
            <a:r>
              <a:rPr lang="de-DE" dirty="0">
                <a:latin typeface="Aptos" panose="020B0004020202020204" pitchFamily="34" charset="0"/>
              </a:rPr>
              <a:t> de la </a:t>
            </a:r>
            <a:r>
              <a:rPr lang="de-DE" dirty="0" err="1">
                <a:latin typeface="Aptos" panose="020B0004020202020204" pitchFamily="34" charset="0"/>
              </a:rPr>
              <a:t>procédure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d’appel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d’offres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1" dirty="0">
                <a:latin typeface="Aptos" panose="020B0004020202020204" pitchFamily="34" charset="0"/>
              </a:rPr>
              <a:t>Le </a:t>
            </a:r>
            <a:r>
              <a:rPr lang="de-DE" b="1" dirty="0" err="1">
                <a:latin typeface="Aptos" panose="020B0004020202020204" pitchFamily="34" charset="0"/>
              </a:rPr>
              <a:t>lien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avec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l’objet</a:t>
            </a:r>
            <a:r>
              <a:rPr lang="de-DE" b="1" dirty="0">
                <a:latin typeface="Aptos" panose="020B0004020202020204" pitchFamily="34" charset="0"/>
              </a:rPr>
              <a:t> de </a:t>
            </a:r>
            <a:r>
              <a:rPr lang="de-DE" b="1" dirty="0" err="1">
                <a:latin typeface="Aptos" panose="020B0004020202020204" pitchFamily="34" charset="0"/>
              </a:rPr>
              <a:t>l’appel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d’offres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limite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exigences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imposées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aux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soumissionnaires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lang="de-DE" b="1" dirty="0"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Le GPP (</a:t>
            </a:r>
            <a:r>
              <a:rPr lang="de-DE" dirty="0" err="1">
                <a:latin typeface="Aptos" panose="020B0004020202020204" pitchFamily="34" charset="0"/>
              </a:rPr>
              <a:t>achats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publics</a:t>
            </a:r>
            <a:r>
              <a:rPr lang="de-DE" dirty="0">
                <a:latin typeface="Aptos" panose="020B0004020202020204" pitchFamily="34" charset="0"/>
              </a:rPr>
              <a:t> « </a:t>
            </a:r>
            <a:r>
              <a:rPr lang="de-DE" dirty="0" err="1">
                <a:latin typeface="Aptos" panose="020B0004020202020204" pitchFamily="34" charset="0"/>
              </a:rPr>
              <a:t>verts</a:t>
            </a:r>
            <a:r>
              <a:rPr lang="de-DE" dirty="0">
                <a:latin typeface="Aptos" panose="020B0004020202020204" pitchFamily="34" charset="0"/>
              </a:rPr>
              <a:t> ») </a:t>
            </a:r>
            <a:r>
              <a:rPr lang="de-DE" dirty="0" err="1">
                <a:latin typeface="Aptos" panose="020B0004020202020204" pitchFamily="34" charset="0"/>
              </a:rPr>
              <a:t>peut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être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utilisé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dans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n’importe</a:t>
            </a:r>
            <a:r>
              <a:rPr lang="de-DE" dirty="0">
                <a:latin typeface="Aptos" panose="020B0004020202020204" pitchFamily="34" charset="0"/>
              </a:rPr>
              <a:t> quelle </a:t>
            </a:r>
            <a:r>
              <a:rPr lang="de-DE" dirty="0" err="1">
                <a:latin typeface="Aptos" panose="020B0004020202020204" pitchFamily="34" charset="0"/>
              </a:rPr>
              <a:t>procédure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378" name="Google Shape;378;g3955bd9627f_0_132"/>
          <p:cNvSpPr txBox="1">
            <a:spLocks noGrp="1"/>
          </p:cNvSpPr>
          <p:nvPr>
            <p:ph type="body" idx="2"/>
          </p:nvPr>
        </p:nvSpPr>
        <p:spPr>
          <a:xfrm>
            <a:off x="6485595" y="2224405"/>
            <a:ext cx="5297400" cy="38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 fontScale="85000" lnSpcReduction="10000"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1" dirty="0" err="1">
                <a:latin typeface="Aptos" panose="020B0004020202020204" pitchFamily="34" charset="0"/>
              </a:rPr>
              <a:t>L’exclusion</a:t>
            </a:r>
            <a:r>
              <a:rPr lang="de-DE" b="1" dirty="0">
                <a:latin typeface="Aptos" panose="020B0004020202020204" pitchFamily="34" charset="0"/>
              </a:rPr>
              <a:t> et la </a:t>
            </a:r>
            <a:r>
              <a:rPr lang="de-DE" b="1" dirty="0" err="1">
                <a:latin typeface="Aptos" panose="020B0004020202020204" pitchFamily="34" charset="0"/>
              </a:rPr>
              <a:t>sélection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soumissionnaires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peuvent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comporter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aspects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environnementaux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lang="de-DE" b="1" dirty="0"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spécifications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techniques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peuvent</a:t>
            </a:r>
            <a:r>
              <a:rPr lang="de-DE" dirty="0">
                <a:latin typeface="Aptos" panose="020B0004020202020204" pitchFamily="34" charset="0"/>
              </a:rPr>
              <a:t> fixer des </a:t>
            </a:r>
            <a:r>
              <a:rPr lang="de-DE" dirty="0" err="1">
                <a:latin typeface="Aptos" panose="020B0004020202020204" pitchFamily="34" charset="0"/>
              </a:rPr>
              <a:t>exigences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environnementales</a:t>
            </a:r>
            <a:r>
              <a:rPr lang="de-DE" dirty="0">
                <a:latin typeface="Aptos" panose="020B0004020202020204" pitchFamily="34" charset="0"/>
              </a:rPr>
              <a:t> minimales, </a:t>
            </a:r>
            <a:r>
              <a:rPr lang="de-DE" dirty="0" err="1">
                <a:latin typeface="Aptos" panose="020B0004020202020204" pitchFamily="34" charset="0"/>
              </a:rPr>
              <a:t>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compris</a:t>
            </a:r>
            <a:r>
              <a:rPr lang="de-DE" dirty="0">
                <a:latin typeface="Aptos" panose="020B0004020202020204" pitchFamily="34" charset="0"/>
              </a:rPr>
              <a:t> par </a:t>
            </a:r>
            <a:r>
              <a:rPr lang="de-DE" dirty="0" err="1">
                <a:latin typeface="Aptos" panose="020B0004020202020204" pitchFamily="34" charset="0"/>
              </a:rPr>
              <a:t>référence</a:t>
            </a:r>
            <a:r>
              <a:rPr lang="de-DE" dirty="0">
                <a:latin typeface="Aptos" panose="020B0004020202020204" pitchFamily="34" charset="0"/>
              </a:rPr>
              <a:t> à des </a:t>
            </a:r>
            <a:r>
              <a:rPr lang="de-DE" dirty="0" err="1">
                <a:latin typeface="Aptos" panose="020B0004020202020204" pitchFamily="34" charset="0"/>
              </a:rPr>
              <a:t>labels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tiers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b="1" dirty="0" err="1">
                <a:latin typeface="Aptos" panose="020B0004020202020204" pitchFamily="34" charset="0"/>
              </a:rPr>
              <a:t>Les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critères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d’attribution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utilisés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évaluer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performances</a:t>
            </a:r>
            <a:r>
              <a:rPr lang="de-DE" dirty="0">
                <a:latin typeface="Aptos" panose="020B0004020202020204" pitchFamily="34" charset="0"/>
              </a:rPr>
              <a:t> au-</a:t>
            </a:r>
            <a:r>
              <a:rPr lang="de-DE" dirty="0" err="1">
                <a:latin typeface="Aptos" panose="020B0004020202020204" pitchFamily="34" charset="0"/>
              </a:rPr>
              <a:t>delà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exigences</a:t>
            </a:r>
            <a:r>
              <a:rPr lang="de-DE" dirty="0">
                <a:latin typeface="Aptos" panose="020B0004020202020204" pitchFamily="34" charset="0"/>
              </a:rPr>
              <a:t> minimales et </a:t>
            </a:r>
            <a:r>
              <a:rPr lang="de-DE" dirty="0" err="1">
                <a:latin typeface="Aptos" panose="020B0004020202020204" pitchFamily="34" charset="0"/>
              </a:rPr>
              <a:t>peuvent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inclure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coûts</a:t>
            </a:r>
            <a:r>
              <a:rPr lang="de-DE" dirty="0">
                <a:latin typeface="Aptos" panose="020B0004020202020204" pitchFamily="34" charset="0"/>
              </a:rPr>
              <a:t> du </a:t>
            </a:r>
            <a:r>
              <a:rPr lang="de-DE" dirty="0" err="1">
                <a:latin typeface="Aptos" panose="020B0004020202020204" pitchFamily="34" charset="0"/>
              </a:rPr>
              <a:t>cycle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vie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lang="de-DE" b="1" dirty="0">
              <a:latin typeface="Aptos" panose="020B0004020202020204" pitchFamily="34" charset="0"/>
            </a:endParaRP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b="1" dirty="0" err="1">
                <a:latin typeface="Aptos" panose="020B0004020202020204" pitchFamily="34" charset="0"/>
              </a:rPr>
              <a:t>Les</a:t>
            </a:r>
            <a:r>
              <a:rPr lang="de-DE" b="1" dirty="0">
                <a:latin typeface="Aptos" panose="020B0004020202020204" pitchFamily="34" charset="0"/>
              </a:rPr>
              <a:t> </a:t>
            </a:r>
            <a:r>
              <a:rPr lang="de-DE" b="1" dirty="0" err="1">
                <a:latin typeface="Aptos" panose="020B0004020202020204" pitchFamily="34" charset="0"/>
              </a:rPr>
              <a:t>clauses</a:t>
            </a:r>
            <a:r>
              <a:rPr lang="de-DE" b="1" dirty="0">
                <a:latin typeface="Aptos" panose="020B0004020202020204" pitchFamily="34" charset="0"/>
              </a:rPr>
              <a:t> de </a:t>
            </a:r>
            <a:r>
              <a:rPr lang="de-DE" b="1" dirty="0" err="1">
                <a:latin typeface="Aptos" panose="020B0004020202020204" pitchFamily="34" charset="0"/>
              </a:rPr>
              <a:t>performance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devraient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imposer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obligations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sociales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environnementales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être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spécifiques</a:t>
            </a:r>
            <a:r>
              <a:rPr lang="de-DE" dirty="0">
                <a:latin typeface="Aptos" panose="020B0004020202020204" pitchFamily="34" charset="0"/>
              </a:rPr>
              <a:t> à </a:t>
            </a:r>
            <a:r>
              <a:rPr lang="de-DE" dirty="0" err="1">
                <a:latin typeface="Aptos" panose="020B0004020202020204" pitchFamily="34" charset="0"/>
              </a:rPr>
              <a:t>chaque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contrat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sz="18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5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901954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de-DE" sz="5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Merci </a:t>
            </a:r>
            <a:r>
              <a:rPr lang="de-DE" sz="5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beaucoup</a:t>
            </a:r>
            <a:r>
              <a:rPr lang="de-DE" sz="5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!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385" name="Google Shape;385;p15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17389" y="4928199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A281E64F-1133-AE99-D6FC-25280EFE16E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9428" y="5491602"/>
            <a:ext cx="3409143" cy="1363657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66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Sources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93" name="Google Shape;393;p66"/>
          <p:cNvSpPr txBox="1">
            <a:spLocks noGrp="1"/>
          </p:cNvSpPr>
          <p:nvPr>
            <p:ph type="body" idx="1"/>
          </p:nvPr>
        </p:nvSpPr>
        <p:spPr>
          <a:xfrm>
            <a:off x="595522" y="2676525"/>
            <a:ext cx="11157863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r>
              <a:rPr lang="de-DE" dirty="0" err="1">
                <a:latin typeface="Aptos" panose="020B0004020202020204" pitchFamily="34" charset="0"/>
              </a:rPr>
              <a:t>Commission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européenne</a:t>
            </a:r>
            <a:r>
              <a:rPr lang="de-DE" dirty="0">
                <a:latin typeface="Aptos" panose="020B0004020202020204" pitchFamily="34" charset="0"/>
              </a:rPr>
              <a:t> : </a:t>
            </a:r>
            <a:r>
              <a:rPr lang="de-DE" dirty="0" err="1">
                <a:latin typeface="Aptos" panose="020B0004020202020204" pitchFamily="34" charset="0"/>
              </a:rPr>
              <a:t>boîte</a:t>
            </a:r>
            <a:r>
              <a:rPr lang="de-DE" dirty="0">
                <a:latin typeface="Aptos" panose="020B0004020202020204" pitchFamily="34" charset="0"/>
              </a:rPr>
              <a:t> à </a:t>
            </a:r>
            <a:r>
              <a:rPr lang="de-DE" dirty="0" err="1">
                <a:latin typeface="Aptos" panose="020B0004020202020204" pitchFamily="34" charset="0"/>
              </a:rPr>
              <a:t>outils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formation</a:t>
            </a:r>
            <a:r>
              <a:rPr lang="de-DE" dirty="0">
                <a:latin typeface="Aptos" panose="020B0004020202020204" pitchFamily="34" charset="0"/>
              </a:rPr>
              <a:t> GPP, </a:t>
            </a:r>
            <a:r>
              <a:rPr lang="de-DE" dirty="0" err="1">
                <a:latin typeface="Aptos" panose="020B0004020202020204" pitchFamily="34" charset="0"/>
              </a:rPr>
              <a:t>module</a:t>
            </a:r>
            <a:r>
              <a:rPr lang="de-DE" dirty="0">
                <a:latin typeface="Aptos" panose="020B0004020202020204" pitchFamily="34" charset="0"/>
              </a:rPr>
              <a:t> 3 </a:t>
            </a:r>
            <a:r>
              <a:rPr lang="de-DE" dirty="0" err="1">
                <a:latin typeface="Aptos" panose="020B0004020202020204" pitchFamily="34" charset="0"/>
              </a:rPr>
              <a:t>Aspects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juridiques</a:t>
            </a:r>
            <a:r>
              <a:rPr lang="de-DE" dirty="0">
                <a:latin typeface="Aptos" panose="020B0004020202020204" pitchFamily="34" charset="0"/>
              </a:rPr>
              <a:t> du GPP;</a:t>
            </a:r>
            <a:r>
              <a:rPr lang="de-DE" u="sng" dirty="0">
                <a:latin typeface="Aptos" panose="020B0004020202020204" pitchFamily="34" charset="0"/>
                <a:hlinkClick r:id="rId3"/>
              </a:rPr>
              <a:t> https://green-business.ec.europa.eu/green-public-procurement/gpp-training-toolkit_en</a:t>
            </a:r>
            <a:r>
              <a:rPr lang="de-DE" dirty="0">
                <a:latin typeface="Aptos" panose="020B0004020202020204" pitchFamily="34" charset="0"/>
              </a:rPr>
              <a:t> </a:t>
            </a:r>
          </a:p>
          <a:p>
            <a:r>
              <a:rPr lang="de-DE" dirty="0">
                <a:latin typeface="Aptos" panose="020B0004020202020204" pitchFamily="34" charset="0"/>
              </a:rPr>
              <a:t>Office </a:t>
            </a:r>
            <a:r>
              <a:rPr lang="de-DE" dirty="0" err="1">
                <a:latin typeface="Aptos" panose="020B0004020202020204" pitchFamily="34" charset="0"/>
              </a:rPr>
              <a:t>fédéral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l’environnement</a:t>
            </a:r>
            <a:r>
              <a:rPr lang="de-DE" dirty="0">
                <a:latin typeface="Aptos" panose="020B0004020202020204" pitchFamily="34" charset="0"/>
              </a:rPr>
              <a:t> : Achats </a:t>
            </a:r>
            <a:r>
              <a:rPr lang="de-DE" dirty="0" err="1">
                <a:latin typeface="Aptos" panose="020B0004020202020204" pitchFamily="34" charset="0"/>
              </a:rPr>
              <a:t>écologiques</a:t>
            </a:r>
            <a:r>
              <a:rPr lang="de-DE" dirty="0">
                <a:latin typeface="Aptos" panose="020B0004020202020204" pitchFamily="34" charset="0"/>
              </a:rPr>
              <a:t> - Dossier de </a:t>
            </a:r>
            <a:r>
              <a:rPr lang="de-DE" dirty="0" err="1">
                <a:latin typeface="Aptos" panose="020B0004020202020204" pitchFamily="34" charset="0"/>
              </a:rPr>
              <a:t>formation</a:t>
            </a:r>
            <a:r>
              <a:rPr lang="de-DE" dirty="0">
                <a:latin typeface="Aptos" panose="020B0004020202020204" pitchFamily="34" charset="0"/>
              </a:rPr>
              <a:t> 1 : </a:t>
            </a:r>
            <a:r>
              <a:rPr lang="de-DE" dirty="0" err="1">
                <a:latin typeface="Aptos" panose="020B0004020202020204" pitchFamily="34" charset="0"/>
              </a:rPr>
              <a:t>Principes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fondamentaux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achats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publics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écologiques</a:t>
            </a:r>
            <a:r>
              <a:rPr lang="de-DE" dirty="0">
                <a:latin typeface="Aptos" panose="020B0004020202020204" pitchFamily="34" charset="0"/>
              </a:rPr>
              <a:t>; </a:t>
            </a:r>
            <a:r>
              <a:rPr lang="de-DE" u="sng" dirty="0">
                <a:latin typeface="Aptos" panose="020B0004020202020204" pitchFamily="34" charset="0"/>
                <a:hlinkClick r:id="rId4"/>
              </a:rPr>
              <a:t>https://www.umweltbundesamt.de/publikationen/umweltfreundliche-beschaffung-schulungsskript-1</a:t>
            </a:r>
            <a:r>
              <a:rPr lang="de-DE" dirty="0">
                <a:latin typeface="Aptos" panose="020B0004020202020204" pitchFamily="34" charset="0"/>
              </a:rPr>
              <a:t> </a:t>
            </a:r>
            <a:endParaRPr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Principe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d‘approvisionnement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14" name="Google Shape;114;p30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766748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Inclure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dossier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d’appel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d’offres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durabilité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expressément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autorisés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souhaités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par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législation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vigueur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durabilité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tant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principe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passation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marchés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publics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ainsi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transparence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la non-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discrimination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proportionnalité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(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article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18,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paragraphe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2, de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directive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2014/24/UE).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1"/>
          <p:cNvSpPr txBox="1">
            <a:spLocks noGrp="1"/>
          </p:cNvSpPr>
          <p:nvPr>
            <p:ph type="title"/>
          </p:nvPr>
        </p:nvSpPr>
        <p:spPr>
          <a:xfrm>
            <a:off x="594350" y="189575"/>
            <a:ext cx="79575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Droit de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définir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la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prestation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0" name="Google Shape;120;p31"/>
          <p:cNvSpPr txBox="1">
            <a:spLocks noGrp="1"/>
          </p:cNvSpPr>
          <p:nvPr>
            <p:ph type="body" idx="1"/>
          </p:nvPr>
        </p:nvSpPr>
        <p:spPr>
          <a:xfrm>
            <a:off x="594360" y="2281918"/>
            <a:ext cx="6249612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droit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marchés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publics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détermine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qui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est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acheté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mais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seulement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manière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d’acheter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éco-sociaux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peuvent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être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compte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tous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stades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procédure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d’attribution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21" name="Google Shape;121;p31"/>
          <p:cNvSpPr/>
          <p:nvPr/>
        </p:nvSpPr>
        <p:spPr>
          <a:xfrm rot="4396374">
            <a:off x="8318469" y="3098917"/>
            <a:ext cx="2972935" cy="188855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120000"/>
                </a:moveTo>
                <a:quadBezTo>
                  <a:pt x="20000" y="40000"/>
                  <a:pt x="96087" y="15000"/>
                </a:quadBezTo>
                <a:lnTo>
                  <a:pt x="95013" y="0"/>
                </a:lnTo>
                <a:lnTo>
                  <a:pt x="120000" y="18786"/>
                </a:lnTo>
                <a:lnTo>
                  <a:pt x="98561" y="49572"/>
                </a:lnTo>
                <a:lnTo>
                  <a:pt x="97488" y="34572"/>
                </a:lnTo>
                <a:quadBezTo>
                  <a:pt x="30000" y="44572"/>
                  <a:pt x="0" y="120000"/>
                </a:quadBezTo>
                <a:close/>
              </a:path>
            </a:pathLst>
          </a:custGeom>
          <a:solidFill>
            <a:schemeClr val="tx2">
              <a:alpha val="90196"/>
            </a:schemeClr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31"/>
          <p:cNvSpPr txBox="1"/>
          <p:nvPr/>
        </p:nvSpPr>
        <p:spPr>
          <a:xfrm>
            <a:off x="7136099" y="2490411"/>
            <a:ext cx="370885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dirty="0" err="1">
                <a:latin typeface="Aptos" panose="020B0004020202020204" pitchFamily="34" charset="0"/>
              </a:rPr>
              <a:t>Définition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l‘objet</a:t>
            </a:r>
            <a:r>
              <a:rPr lang="de-DE" dirty="0">
                <a:latin typeface="Aptos" panose="020B0004020202020204" pitchFamily="34" charset="0"/>
              </a:rPr>
              <a:t> de la </a:t>
            </a:r>
            <a:r>
              <a:rPr lang="de-DE" dirty="0" err="1">
                <a:latin typeface="Aptos" panose="020B0004020202020204" pitchFamily="34" charset="0"/>
              </a:rPr>
              <a:t>commande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23" name="Google Shape;123;p31"/>
          <p:cNvSpPr txBox="1"/>
          <p:nvPr/>
        </p:nvSpPr>
        <p:spPr>
          <a:xfrm>
            <a:off x="10055773" y="2940750"/>
            <a:ext cx="197430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de-DE" dirty="0" err="1">
                <a:latin typeface="Aptos" panose="020B0004020202020204" pitchFamily="34" charset="0"/>
              </a:rPr>
              <a:t>Spécifications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techniques</a:t>
            </a:r>
            <a:endParaRPr lang="de-DE" dirty="0">
              <a:effectLst/>
              <a:latin typeface="Aptos" panose="020B0004020202020204" pitchFamily="34" charset="0"/>
            </a:endParaRPr>
          </a:p>
        </p:txBody>
      </p:sp>
      <p:sp>
        <p:nvSpPr>
          <p:cNvPr id="124" name="Google Shape;124;p31"/>
          <p:cNvSpPr txBox="1"/>
          <p:nvPr/>
        </p:nvSpPr>
        <p:spPr>
          <a:xfrm>
            <a:off x="7934654" y="3480002"/>
            <a:ext cx="188137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dirty="0" err="1">
                <a:latin typeface="Aptos" panose="020B0004020202020204" pitchFamily="34" charset="0"/>
              </a:rPr>
              <a:t>Sélection</a:t>
            </a:r>
            <a:r>
              <a:rPr lang="de-DE" dirty="0">
                <a:latin typeface="Aptos" panose="020B0004020202020204" pitchFamily="34" charset="0"/>
              </a:rPr>
              <a:t> des </a:t>
            </a:r>
            <a:r>
              <a:rPr lang="de-DE" dirty="0" err="1">
                <a:latin typeface="Aptos" panose="020B0004020202020204" pitchFamily="34" charset="0"/>
              </a:rPr>
              <a:t>soumissionnaires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5" name="Google Shape;125;p31"/>
          <p:cNvSpPr txBox="1"/>
          <p:nvPr/>
        </p:nvSpPr>
        <p:spPr>
          <a:xfrm>
            <a:off x="8321219" y="4436041"/>
            <a:ext cx="173455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dirty="0" err="1">
                <a:latin typeface="Aptos" panose="020B0004020202020204" pitchFamily="34" charset="0"/>
              </a:rPr>
              <a:t>Conditions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contractuelles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6" name="Google Shape;126;p31"/>
          <p:cNvSpPr txBox="1"/>
          <p:nvPr/>
        </p:nvSpPr>
        <p:spPr>
          <a:xfrm>
            <a:off x="10416600" y="3749071"/>
            <a:ext cx="148161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dirty="0" err="1">
                <a:latin typeface="Aptos" panose="020B0004020202020204" pitchFamily="34" charset="0"/>
              </a:rPr>
              <a:t>Critères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d‘attribution</a:t>
            </a:r>
            <a:endParaRPr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2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Conditions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2" name="Google Shape;132;p32"/>
          <p:cNvSpPr txBox="1">
            <a:spLocks noGrp="1"/>
          </p:cNvSpPr>
          <p:nvPr>
            <p:ph type="body" idx="1"/>
          </p:nvPr>
        </p:nvSpPr>
        <p:spPr>
          <a:xfrm>
            <a:off x="458434" y="2281918"/>
            <a:ext cx="10749144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liés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l’objet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marché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discriminatoires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(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aucune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restriction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non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autorisée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du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groupe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soumissionnaires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par exemple 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restrictions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régionales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).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explicitement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mentionnés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dossier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d’appel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d’offres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donnent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au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pouvoir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adjudicateur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liberté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choix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totale.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3"/>
          <p:cNvSpPr txBox="1">
            <a:spLocks noGrp="1"/>
          </p:cNvSpPr>
          <p:nvPr>
            <p:ph type="title"/>
          </p:nvPr>
        </p:nvSpPr>
        <p:spPr>
          <a:xfrm>
            <a:off x="575309" y="278129"/>
            <a:ext cx="6085685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sz="40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2.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Principaux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instruments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juridiques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l’UE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en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matière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marchés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publics</a:t>
            </a:r>
            <a:endParaRPr sz="3600"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8" name="Google Shape;138;p33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/>
          </a:p>
        </p:txBody>
      </p:sp>
      <p:sp>
        <p:nvSpPr>
          <p:cNvPr id="139" name="Google Shape;139;p33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4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Instruments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juridiques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pertinents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46" name="Google Shape;146;p34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dirty="0" err="1">
                <a:latin typeface="Aptos" panose="020B0004020202020204" pitchFamily="34" charset="0"/>
              </a:rPr>
              <a:t>Traité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le </a:t>
            </a:r>
            <a:r>
              <a:rPr lang="de-DE" dirty="0" err="1">
                <a:latin typeface="Aptos" panose="020B0004020202020204" pitchFamily="34" charset="0"/>
              </a:rPr>
              <a:t>fonctionnement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l’Union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européenne</a:t>
            </a:r>
            <a:r>
              <a:rPr lang="de-DE" dirty="0">
                <a:latin typeface="Aptos" panose="020B0004020202020204" pitchFamily="34" charset="0"/>
              </a:rPr>
              <a:t> (TFUE)</a:t>
            </a:r>
          </a:p>
          <a:p>
            <a:r>
              <a:rPr lang="de-DE" dirty="0" err="1">
                <a:latin typeface="Aptos" panose="020B0004020202020204" pitchFamily="34" charset="0"/>
              </a:rPr>
              <a:t>Directives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l’UE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passation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marchés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publics</a:t>
            </a:r>
            <a:r>
              <a:rPr lang="de-DE" dirty="0">
                <a:latin typeface="Aptos" panose="020B0004020202020204" pitchFamily="34" charset="0"/>
              </a:rPr>
              <a:t> : 2014/23/UE, 2014/24/UE et 2014/25/UE</a:t>
            </a:r>
          </a:p>
          <a:p>
            <a:r>
              <a:rPr lang="de-DE" dirty="0" err="1">
                <a:latin typeface="Aptos" panose="020B0004020202020204" pitchFamily="34" charset="0"/>
              </a:rPr>
              <a:t>Législation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sectorielle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l’UE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telle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que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directive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véhicules</a:t>
            </a:r>
            <a:r>
              <a:rPr lang="de-DE" dirty="0">
                <a:latin typeface="Aptos" panose="020B0004020202020204" pitchFamily="34" charset="0"/>
              </a:rPr>
              <a:t> propres, la </a:t>
            </a:r>
            <a:r>
              <a:rPr lang="de-DE" dirty="0" err="1">
                <a:latin typeface="Aptos" panose="020B0004020202020204" pitchFamily="34" charset="0"/>
              </a:rPr>
              <a:t>directive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l’efficacité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énergétique</a:t>
            </a:r>
            <a:r>
              <a:rPr lang="de-DE" dirty="0">
                <a:latin typeface="Aptos" panose="020B0004020202020204" pitchFamily="34" charset="0"/>
              </a:rPr>
              <a:t> et le nouveau </a:t>
            </a:r>
            <a:r>
              <a:rPr lang="de-DE" dirty="0" err="1">
                <a:latin typeface="Aptos" panose="020B0004020202020204" pitchFamily="34" charset="0"/>
              </a:rPr>
              <a:t>règlement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relatif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aux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batteries</a:t>
            </a:r>
            <a:r>
              <a:rPr lang="de-DE" dirty="0">
                <a:latin typeface="Aptos" panose="020B0004020202020204" pitchFamily="34" charset="0"/>
                <a:sym typeface="Arial"/>
              </a:rPr>
              <a:t>.</a:t>
            </a: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147" name="Google Shape;147;p34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/>
          <a:p>
            <a:r>
              <a:rPr lang="de-DE" dirty="0" err="1">
                <a:latin typeface="Aptos" panose="020B0004020202020204" pitchFamily="34" charset="0"/>
              </a:rPr>
              <a:t>Dispositions</a:t>
            </a:r>
            <a:r>
              <a:rPr lang="de-DE" dirty="0">
                <a:latin typeface="Aptos" panose="020B0004020202020204" pitchFamily="34" charset="0"/>
              </a:rPr>
              <a:t> nationales de </a:t>
            </a:r>
            <a:r>
              <a:rPr lang="de-DE" dirty="0" err="1">
                <a:latin typeface="Aptos" panose="020B0004020202020204" pitchFamily="34" charset="0"/>
              </a:rPr>
              <a:t>mise</a:t>
            </a:r>
            <a:r>
              <a:rPr lang="de-DE" dirty="0">
                <a:latin typeface="Aptos" panose="020B0004020202020204" pitchFamily="34" charset="0"/>
              </a:rPr>
              <a:t> en </a:t>
            </a:r>
            <a:r>
              <a:rPr lang="de-DE" dirty="0" err="1">
                <a:latin typeface="Aptos" panose="020B0004020202020204" pitchFamily="34" charset="0"/>
              </a:rPr>
              <a:t>œuvre</a:t>
            </a:r>
            <a:endParaRPr lang="de-DE" dirty="0">
              <a:latin typeface="Aptos" panose="020B0004020202020204" pitchFamily="34" charset="0"/>
            </a:endParaRPr>
          </a:p>
          <a:p>
            <a:r>
              <a:rPr lang="de-DE" dirty="0" err="1">
                <a:latin typeface="Aptos" panose="020B0004020202020204" pitchFamily="34" charset="0"/>
              </a:rPr>
              <a:t>Jurisprudence</a:t>
            </a:r>
            <a:r>
              <a:rPr lang="de-DE" dirty="0">
                <a:latin typeface="Aptos" panose="020B0004020202020204" pitchFamily="34" charset="0"/>
              </a:rPr>
              <a:t> de la Cour de </a:t>
            </a:r>
            <a:r>
              <a:rPr lang="de-DE" dirty="0" err="1">
                <a:latin typeface="Aptos" panose="020B0004020202020204" pitchFamily="34" charset="0"/>
              </a:rPr>
              <a:t>justice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l’UE</a:t>
            </a:r>
            <a:r>
              <a:rPr lang="de-DE" dirty="0">
                <a:latin typeface="Aptos" panose="020B0004020202020204" pitchFamily="34" charset="0"/>
              </a:rPr>
              <a:t> + </a:t>
            </a:r>
            <a:r>
              <a:rPr lang="de-DE" dirty="0" err="1">
                <a:latin typeface="Aptos" panose="020B0004020202020204" pitchFamily="34" charset="0"/>
              </a:rPr>
              <a:t>juridictions</a:t>
            </a:r>
            <a:r>
              <a:rPr lang="de-DE" dirty="0">
                <a:latin typeface="Aptos" panose="020B0004020202020204" pitchFamily="34" charset="0"/>
              </a:rPr>
              <a:t> nationales</a:t>
            </a:r>
          </a:p>
          <a:p>
            <a:r>
              <a:rPr lang="de-DE" dirty="0">
                <a:latin typeface="Aptos" panose="020B0004020202020204" pitchFamily="34" charset="0"/>
              </a:rPr>
              <a:t>Accord </a:t>
            </a:r>
            <a:r>
              <a:rPr lang="de-DE" dirty="0" err="1">
                <a:latin typeface="Aptos" panose="020B0004020202020204" pitchFamily="34" charset="0"/>
              </a:rPr>
              <a:t>sur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marchés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publics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l’OMC</a:t>
            </a:r>
            <a:endParaRPr lang="de-DE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5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Principes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du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traité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l’UE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(I)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54" name="Google Shape;154;p35"/>
          <p:cNvSpPr txBox="1">
            <a:spLocks noGrp="1"/>
          </p:cNvSpPr>
          <p:nvPr>
            <p:ph type="body" idx="1"/>
          </p:nvPr>
        </p:nvSpPr>
        <p:spPr>
          <a:xfrm>
            <a:off x="595523" y="2219320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/>
          <a:p>
            <a:r>
              <a:rPr lang="de-DE" sz="1800" b="1" dirty="0">
                <a:latin typeface="Aptos" panose="020B0004020202020204" pitchFamily="34" charset="0"/>
              </a:rPr>
              <a:t>Égalité de </a:t>
            </a:r>
            <a:r>
              <a:rPr lang="de-DE" sz="1800" b="1" dirty="0" err="1">
                <a:latin typeface="Aptos" panose="020B0004020202020204" pitchFamily="34" charset="0"/>
              </a:rPr>
              <a:t>traitement</a:t>
            </a:r>
            <a:endParaRPr lang="de-DE" sz="1800" dirty="0">
              <a:latin typeface="Aptos" panose="020B0004020202020204" pitchFamily="34" charset="0"/>
            </a:endParaRPr>
          </a:p>
          <a:p>
            <a:r>
              <a:rPr lang="de-DE" sz="1800" dirty="0" err="1">
                <a:latin typeface="Aptos" panose="020B0004020202020204" pitchFamily="34" charset="0"/>
              </a:rPr>
              <a:t>implique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l’interdiction</a:t>
            </a:r>
            <a:r>
              <a:rPr lang="de-DE" sz="1800" dirty="0">
                <a:latin typeface="Aptos" panose="020B0004020202020204" pitchFamily="34" charset="0"/>
              </a:rPr>
              <a:t> de </a:t>
            </a:r>
            <a:r>
              <a:rPr lang="de-DE" sz="1800" dirty="0" err="1">
                <a:latin typeface="Aptos" panose="020B0004020202020204" pitchFamily="34" charset="0"/>
              </a:rPr>
              <a:t>toute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discrimination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fondée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sur</a:t>
            </a:r>
            <a:r>
              <a:rPr lang="de-DE" sz="1800" dirty="0">
                <a:latin typeface="Aptos" panose="020B0004020202020204" pitchFamily="34" charset="0"/>
              </a:rPr>
              <a:t> la </a:t>
            </a:r>
            <a:r>
              <a:rPr lang="de-DE" sz="1800" dirty="0" err="1">
                <a:latin typeface="Aptos" panose="020B0004020202020204" pitchFamily="34" charset="0"/>
              </a:rPr>
              <a:t>nationalité</a:t>
            </a:r>
            <a:endParaRPr lang="de-DE" sz="1800" dirty="0">
              <a:latin typeface="Aptos" panose="020B0004020202020204" pitchFamily="34" charset="0"/>
            </a:endParaRPr>
          </a:p>
          <a:p>
            <a:r>
              <a:rPr lang="de-DE" sz="1800" dirty="0" err="1">
                <a:latin typeface="Aptos" panose="020B0004020202020204" pitchFamily="34" charset="0"/>
              </a:rPr>
              <a:t>est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applicable</a:t>
            </a:r>
            <a:r>
              <a:rPr lang="de-DE" sz="1800" dirty="0">
                <a:latin typeface="Aptos" panose="020B0004020202020204" pitchFamily="34" charset="0"/>
              </a:rPr>
              <a:t> à </a:t>
            </a:r>
            <a:r>
              <a:rPr lang="de-DE" sz="1800" dirty="0" err="1">
                <a:latin typeface="Aptos" panose="020B0004020202020204" pitchFamily="34" charset="0"/>
              </a:rPr>
              <a:t>tous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les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marchés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couverts</a:t>
            </a:r>
            <a:r>
              <a:rPr lang="de-DE" sz="1800" dirty="0">
                <a:latin typeface="Aptos" panose="020B0004020202020204" pitchFamily="34" charset="0"/>
              </a:rPr>
              <a:t> par </a:t>
            </a:r>
            <a:r>
              <a:rPr lang="de-DE" sz="1800" dirty="0" err="1">
                <a:latin typeface="Aptos" panose="020B0004020202020204" pitchFamily="34" charset="0"/>
              </a:rPr>
              <a:t>les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directives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ou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présentant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un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intérêt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transfrontalier</a:t>
            </a:r>
            <a:r>
              <a:rPr lang="de-DE" sz="1800" dirty="0">
                <a:latin typeface="Aptos" panose="020B0004020202020204" pitchFamily="34" charset="0"/>
              </a:rPr>
              <a:t>.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endParaRPr sz="1800" dirty="0">
              <a:latin typeface="Aptos" panose="020B0004020202020204" pitchFamily="34" charset="0"/>
              <a:sym typeface="Arial"/>
            </a:endParaRPr>
          </a:p>
        </p:txBody>
      </p:sp>
      <p:sp>
        <p:nvSpPr>
          <p:cNvPr id="155" name="Google Shape;155;p35"/>
          <p:cNvSpPr txBox="1">
            <a:spLocks noGrp="1"/>
          </p:cNvSpPr>
          <p:nvPr>
            <p:ph type="body" idx="2"/>
          </p:nvPr>
        </p:nvSpPr>
        <p:spPr>
          <a:xfrm>
            <a:off x="6675863" y="2219320"/>
            <a:ext cx="489129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101600" indent="0">
              <a:buNone/>
            </a:pPr>
            <a:r>
              <a:rPr lang="de-DE" sz="1800" b="1" dirty="0" err="1">
                <a:latin typeface="Aptos" panose="020B0004020202020204" pitchFamily="34" charset="0"/>
              </a:rPr>
              <a:t>Transparence</a:t>
            </a:r>
            <a:endParaRPr lang="de-DE" sz="1800" dirty="0">
              <a:latin typeface="Aptos" panose="020B0004020202020204" pitchFamily="34" charset="0"/>
            </a:endParaRPr>
          </a:p>
          <a:p>
            <a:pPr marL="101600" indent="0">
              <a:buNone/>
            </a:pPr>
            <a:r>
              <a:rPr lang="de-DE" sz="1800" dirty="0" err="1">
                <a:latin typeface="Aptos" panose="020B0004020202020204" pitchFamily="34" charset="0"/>
              </a:rPr>
              <a:t>Les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contrats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doivent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être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publiés</a:t>
            </a:r>
            <a:r>
              <a:rPr lang="de-DE" sz="1800" dirty="0">
                <a:latin typeface="Aptos" panose="020B0004020202020204" pitchFamily="34" charset="0"/>
              </a:rPr>
              <a:t> de </a:t>
            </a:r>
            <a:r>
              <a:rPr lang="de-DE" sz="1800" dirty="0" err="1">
                <a:latin typeface="Aptos" panose="020B0004020202020204" pitchFamily="34" charset="0"/>
              </a:rPr>
              <a:t>manière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appropriée</a:t>
            </a:r>
            <a:r>
              <a:rPr lang="de-DE" sz="1800" dirty="0">
                <a:latin typeface="Aptos" panose="020B0004020202020204" pitchFamily="34" charset="0"/>
              </a:rPr>
              <a:t> en </a:t>
            </a:r>
            <a:r>
              <a:rPr lang="de-DE" sz="1800" dirty="0" err="1">
                <a:latin typeface="Aptos" panose="020B0004020202020204" pitchFamily="34" charset="0"/>
              </a:rPr>
              <a:t>fonction</a:t>
            </a:r>
            <a:r>
              <a:rPr lang="de-DE" sz="1800" dirty="0">
                <a:latin typeface="Aptos" panose="020B0004020202020204" pitchFamily="34" charset="0"/>
              </a:rPr>
              <a:t> de </a:t>
            </a:r>
            <a:r>
              <a:rPr lang="de-DE" sz="1800" dirty="0" err="1">
                <a:latin typeface="Aptos" panose="020B0004020202020204" pitchFamily="34" charset="0"/>
              </a:rPr>
              <a:t>leur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valeur</a:t>
            </a:r>
            <a:r>
              <a:rPr lang="de-DE" sz="1800" dirty="0">
                <a:latin typeface="Aptos" panose="020B0004020202020204" pitchFamily="34" charset="0"/>
              </a:rPr>
              <a:t>.</a:t>
            </a:r>
          </a:p>
          <a:p>
            <a:pPr marL="101600" indent="0">
              <a:buNone/>
            </a:pPr>
            <a:r>
              <a:rPr lang="de-DE" sz="1800" dirty="0" err="1">
                <a:latin typeface="Aptos" panose="020B0004020202020204" pitchFamily="34" charset="0"/>
              </a:rPr>
              <a:t>Les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documents</a:t>
            </a:r>
            <a:r>
              <a:rPr lang="de-DE" sz="1800" dirty="0">
                <a:latin typeface="Aptos" panose="020B0004020202020204" pitchFamily="34" charset="0"/>
              </a:rPr>
              <a:t> de </a:t>
            </a:r>
            <a:r>
              <a:rPr lang="de-DE" sz="1800" dirty="0" err="1">
                <a:latin typeface="Aptos" panose="020B0004020202020204" pitchFamily="34" charset="0"/>
              </a:rPr>
              <a:t>l’appel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d’offres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doivent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être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compréhensibles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pour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un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soumissionnaire</a:t>
            </a:r>
            <a:r>
              <a:rPr lang="de-DE" sz="1800" dirty="0">
                <a:latin typeface="Aptos" panose="020B0004020202020204" pitchFamily="34" charset="0"/>
              </a:rPr>
              <a:t> « </a:t>
            </a:r>
            <a:r>
              <a:rPr lang="de-DE" sz="1800" dirty="0" err="1">
                <a:latin typeface="Aptos" panose="020B0004020202020204" pitchFamily="34" charset="0"/>
              </a:rPr>
              <a:t>moyennement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informé</a:t>
            </a:r>
            <a:r>
              <a:rPr lang="de-DE" sz="1800" dirty="0">
                <a:latin typeface="Aptos" panose="020B0004020202020204" pitchFamily="34" charset="0"/>
              </a:rPr>
              <a:t> et </a:t>
            </a:r>
            <a:r>
              <a:rPr lang="de-DE" sz="1800" dirty="0" err="1">
                <a:latin typeface="Aptos" panose="020B0004020202020204" pitchFamily="34" charset="0"/>
              </a:rPr>
              <a:t>généralement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attentif</a:t>
            </a:r>
            <a:r>
              <a:rPr lang="de-DE" sz="1800" dirty="0">
                <a:latin typeface="Aptos" panose="020B0004020202020204" pitchFamily="34" charset="0"/>
              </a:rPr>
              <a:t> ».</a:t>
            </a:r>
          </a:p>
          <a:p>
            <a:pPr marL="101600" indent="0">
              <a:buNone/>
            </a:pPr>
            <a:r>
              <a:rPr lang="de-DE" sz="1800" dirty="0" err="1">
                <a:latin typeface="Aptos" panose="020B0004020202020204" pitchFamily="34" charset="0"/>
              </a:rPr>
              <a:t>Les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modifications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apportées</a:t>
            </a:r>
            <a:r>
              <a:rPr lang="de-DE" sz="1800" dirty="0">
                <a:latin typeface="Aptos" panose="020B0004020202020204" pitchFamily="34" charset="0"/>
              </a:rPr>
              <a:t> à la </a:t>
            </a:r>
            <a:r>
              <a:rPr lang="de-DE" sz="1800" dirty="0" err="1">
                <a:latin typeface="Aptos" panose="020B0004020202020204" pitchFamily="34" charset="0"/>
              </a:rPr>
              <a:t>procédure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doivent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être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notifiées</a:t>
            </a:r>
            <a:r>
              <a:rPr lang="de-DE" sz="1800" dirty="0">
                <a:latin typeface="Aptos" panose="020B0004020202020204" pitchFamily="34" charset="0"/>
              </a:rPr>
              <a:t> à </a:t>
            </a:r>
            <a:r>
              <a:rPr lang="de-DE" sz="1800" dirty="0" err="1">
                <a:latin typeface="Aptos" panose="020B0004020202020204" pitchFamily="34" charset="0"/>
              </a:rPr>
              <a:t>tous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les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soumissionnaires</a:t>
            </a:r>
            <a:r>
              <a:rPr lang="de-DE" sz="1800" dirty="0">
                <a:latin typeface="Aptos" panose="020B0004020202020204" pitchFamily="34" charset="0"/>
              </a:rPr>
              <a:t>.</a:t>
            </a:r>
          </a:p>
          <a:p>
            <a:pPr marL="101600" indent="0">
              <a:buNone/>
            </a:pPr>
            <a:r>
              <a:rPr lang="de-DE" sz="1800" dirty="0" err="1">
                <a:latin typeface="Aptos" panose="020B0004020202020204" pitchFamily="34" charset="0"/>
              </a:rPr>
              <a:t>Les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soumissionnaires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doivent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être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informés</a:t>
            </a:r>
            <a:r>
              <a:rPr lang="de-DE" sz="1800" dirty="0">
                <a:latin typeface="Aptos" panose="020B0004020202020204" pitchFamily="34" charset="0"/>
              </a:rPr>
              <a:t> des </a:t>
            </a:r>
            <a:r>
              <a:rPr lang="de-DE" sz="1800" dirty="0" err="1">
                <a:latin typeface="Aptos" panose="020B0004020202020204" pitchFamily="34" charset="0"/>
              </a:rPr>
              <a:t>motifs</a:t>
            </a:r>
            <a:r>
              <a:rPr lang="de-DE" sz="1800" dirty="0">
                <a:latin typeface="Aptos" panose="020B0004020202020204" pitchFamily="34" charset="0"/>
              </a:rPr>
              <a:t> du </a:t>
            </a:r>
            <a:r>
              <a:rPr lang="de-DE" sz="1800" dirty="0" err="1">
                <a:latin typeface="Aptos" panose="020B0004020202020204" pitchFamily="34" charset="0"/>
              </a:rPr>
              <a:t>rejet</a:t>
            </a:r>
            <a:r>
              <a:rPr lang="de-DE" sz="1800" dirty="0">
                <a:latin typeface="Aptos" panose="020B0004020202020204" pitchFamily="34" charset="0"/>
              </a:rPr>
              <a:t>.</a:t>
            </a:r>
          </a:p>
          <a:p>
            <a:pPr marL="10160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ct val="129032"/>
              <a:buNone/>
            </a:pPr>
            <a:endParaRPr sz="1800"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5252</Words>
  <Application>Microsoft Macintosh PowerPoint</Application>
  <PresentationFormat>Breitbild</PresentationFormat>
  <Paragraphs>336</Paragraphs>
  <Slides>38</Slides>
  <Notes>38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38</vt:i4>
      </vt:variant>
    </vt:vector>
  </HeadingPairs>
  <TitlesOfParts>
    <vt:vector size="44" baseType="lpstr">
      <vt:lpstr>Arial</vt:lpstr>
      <vt:lpstr>Aptos</vt:lpstr>
      <vt:lpstr>Play</vt:lpstr>
      <vt:lpstr>Calibri</vt:lpstr>
      <vt:lpstr>Aptos Serif</vt:lpstr>
      <vt:lpstr>Benutzerdefiniert</vt:lpstr>
      <vt:lpstr>PowerPoint-Präsentation</vt:lpstr>
      <vt:lpstr>Agenda</vt:lpstr>
      <vt:lpstr>1. Introduction </vt:lpstr>
      <vt:lpstr>Principe d‘approvisionnement</vt:lpstr>
      <vt:lpstr>Droit de définir la prestation</vt:lpstr>
      <vt:lpstr>Conditions</vt:lpstr>
      <vt:lpstr>2. Principaux instruments juridiques de l’UE en matière de marchés publics</vt:lpstr>
      <vt:lpstr>Instruments juridiques pertinents</vt:lpstr>
      <vt:lpstr>Principes du traité de l’UE (I)</vt:lpstr>
      <vt:lpstr>Principes du traité de l‘UE (II)</vt:lpstr>
      <vt:lpstr>Directives de l’UE sur les marchés publics 2014 - Conditions-cadres importantes</vt:lpstr>
      <vt:lpstr>Spécifications techniques</vt:lpstr>
      <vt:lpstr>Directives d‘approvisionnement – Sélection et exclusion</vt:lpstr>
      <vt:lpstr>Directives d‘approvisionnement– Critères d‘attribution</vt:lpstr>
      <vt:lpstr>Directives d‘approvisionnement– Conditions contractuelles</vt:lpstr>
      <vt:lpstr>Lien avec l‘objet du marché</vt:lpstr>
      <vt:lpstr>Lien avec le thème – exemples de critères</vt:lpstr>
      <vt:lpstr>Choix de la procédure d‘achat</vt:lpstr>
      <vt:lpstr>Incidence de la procédure</vt:lpstr>
      <vt:lpstr>Avantages des  procédures flexibles</vt:lpstr>
      <vt:lpstr>3. Intégration de la durabilité dans l’approvisionnement  </vt:lpstr>
      <vt:lpstr>Spécifications techniques</vt:lpstr>
      <vt:lpstr> L‘utilisation de labels</vt:lpstr>
      <vt:lpstr>Exigences relatives à l’utilisation  des labels</vt:lpstr>
      <vt:lpstr>Critères d’exclusion</vt:lpstr>
      <vt:lpstr>Critères de sélection</vt:lpstr>
      <vt:lpstr>Système de gestion environnementale (SGE)</vt:lpstr>
      <vt:lpstr>Critères d‘attribution</vt:lpstr>
      <vt:lpstr>Pondération des critères d’attribution</vt:lpstr>
      <vt:lpstr>Coût de cycle de vie (CCV)</vt:lpstr>
      <vt:lpstr>Offres anormalement basses</vt:lpstr>
      <vt:lpstr>Clauses d’exécution du contrat</vt:lpstr>
      <vt:lpstr>Définitions des clauses d’exécution du contrat</vt:lpstr>
      <vt:lpstr>Application des clauses d’exécution du contrat</vt:lpstr>
      <vt:lpstr>Exercice - durabilité des appels d’offres - irréprochable sur le plan juridique?</vt:lpstr>
      <vt:lpstr>Conclusions</vt:lpstr>
      <vt:lpstr>Merci beaucoup!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Katharina Gasteiger</cp:lastModifiedBy>
  <cp:revision>12</cp:revision>
  <dcterms:created xsi:type="dcterms:W3CDTF">2024-09-16T10:50:40Z</dcterms:created>
  <dcterms:modified xsi:type="dcterms:W3CDTF">2026-04-30T08:59:42Z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