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Aptos Serif" panose="02020604070405020304" pitchFamily="18" charset="0"/>
      <p:regular r:id="rId13"/>
      <p:bold r:id="rId14"/>
      <p:italic r:id="rId15"/>
      <p:boldItalic r:id="rId16"/>
    </p:embeddedFont>
    <p:embeddedFont>
      <p:font typeface="Play" pitchFamily="2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gLK8wSJgSoK5mRIJjpMl8EqAqg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3F3F"/>
    <a:srgbClr val="A3C429"/>
    <a:srgbClr val="65B1BE"/>
    <a:srgbClr val="FBB50A"/>
    <a:srgbClr val="5FB135"/>
    <a:srgbClr val="0458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4"/>
  </p:normalViewPr>
  <p:slideViewPr>
    <p:cSldViewPr snapToGrid="0">
      <p:cViewPr varScale="1">
        <p:scale>
          <a:sx n="106" d="100"/>
          <a:sy n="106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" name="Google Shape;5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" name="Google Shape;62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9" name="Google Shape;129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3">
  <p:cSld name="Titel 3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4" name="Google Shape;24;p20"/>
          <p:cNvCxnSpPr/>
          <p:nvPr/>
        </p:nvCxnSpPr>
        <p:spPr>
          <a:xfrm>
            <a:off x="594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5" name="Google Shape;25;p20"/>
          <p:cNvSpPr/>
          <p:nvPr/>
        </p:nvSpPr>
        <p:spPr>
          <a:xfrm>
            <a:off x="10879755" y="-1244903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0"/>
          <p:cNvSpPr/>
          <p:nvPr/>
        </p:nvSpPr>
        <p:spPr>
          <a:xfrm>
            <a:off x="6210036" y="-1896488"/>
            <a:ext cx="3792975" cy="3792975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0"/>
          <p:cNvSpPr/>
          <p:nvPr/>
        </p:nvSpPr>
        <p:spPr>
          <a:xfrm rot="5400000">
            <a:off x="10295512" y="1532512"/>
            <a:ext cx="3792975" cy="3792975"/>
          </a:xfrm>
          <a:prstGeom prst="pie">
            <a:avLst>
              <a:gd name="adj1" fmla="val 0"/>
              <a:gd name="adj2" fmla="val 10837603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4" name="Google Shape;34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" name="Google Shape;35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9" name="Google Shape;39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STO">
  <p:cSld name="TES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Google Shape;41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"/>
            <a:ext cx="12192000" cy="6864625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35"/>
          <p:cNvSpPr txBox="1">
            <a:spLocks noGrp="1"/>
          </p:cNvSpPr>
          <p:nvPr>
            <p:ph type="sldNum" idx="12"/>
          </p:nvPr>
        </p:nvSpPr>
        <p:spPr>
          <a:xfrm>
            <a:off x="11351299" y="6288618"/>
            <a:ext cx="62056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37131" y="4836746"/>
            <a:ext cx="5273749" cy="1904297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"/>
          <p:cNvSpPr txBox="1"/>
          <p:nvPr/>
        </p:nvSpPr>
        <p:spPr>
          <a:xfrm>
            <a:off x="6309904" y="4085366"/>
            <a:ext cx="274519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Date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309904" y="2431507"/>
            <a:ext cx="58821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Organiser</a:t>
            </a:r>
            <a:r>
              <a:rPr lang="de-DE" sz="4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des </a:t>
            </a:r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formations</a:t>
            </a:r>
            <a:r>
              <a:rPr lang="de-DE" sz="4400" b="1" dirty="0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sz="4400" b="1" dirty="0" err="1">
                <a:solidFill>
                  <a:srgbClr val="3F3F3F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locales</a:t>
            </a:r>
            <a:endParaRPr lang="de-DE" sz="4400" dirty="0">
              <a:solidFill>
                <a:srgbClr val="3F3F3F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119" name="Google Shape;119;p1" descr="Ein Bild, das Screenshot, Grafiken, Schrift, Grafikdesign enthält.&#10;&#10;Automatisch generierte Beschreibu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86857" y="2224159"/>
            <a:ext cx="3409143" cy="1861207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"/>
          <p:cNvSpPr txBox="1"/>
          <p:nvPr/>
        </p:nvSpPr>
        <p:spPr>
          <a:xfrm>
            <a:off x="6309904" y="1956744"/>
            <a:ext cx="4891496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Train </a:t>
            </a:r>
            <a:r>
              <a:rPr lang="de-DE" sz="1800" b="0" i="0" u="none" strike="noStrike" cap="none" dirty="0" err="1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the</a:t>
            </a:r>
            <a:r>
              <a:rPr lang="de-DE" sz="1800" b="0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rPr>
              <a:t> Trainer: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25F6492-FEBB-3B1B-71C2-28018DA5642D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5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901954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>
              <a:buSzPts val="5400"/>
            </a:pP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Merci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beaucoup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pour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votre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attention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!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pic>
        <p:nvPicPr>
          <p:cNvPr id="154" name="Google Shape;154;p15" descr="Ein Bild, das Text, Schrift, Screenshot, Grafiken enthält.&#10;&#10;Automatisch generierte Beschreibu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77025" y="4953703"/>
            <a:ext cx="5273749" cy="19042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rafik 1">
            <a:extLst>
              <a:ext uri="{FF2B5EF4-FFF2-40B4-BE49-F238E27FC236}">
                <a16:creationId xmlns:a16="http://schemas.microsoft.com/office/drawing/2014/main" id="{68F501E2-DB09-6263-C4A2-5062ACA4900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6"/>
          <p:cNvSpPr txBox="1"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Offrir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une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efficace</a:t>
            </a:r>
            <a:endParaRPr sz="4400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1"/>
          </p:nvPr>
        </p:nvSpPr>
        <p:spPr>
          <a:xfrm>
            <a:off x="594360" y="4549552"/>
            <a:ext cx="9632852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…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futurs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formateur∙rice∙s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doivent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aider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petites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communes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à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prendre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mesures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pratiques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en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faveur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du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développement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durable, en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adaptant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le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contenu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, en le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simplifiant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et en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créant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un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environnement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favorable à la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collaboration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et au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changement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comportement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. </a:t>
            </a:r>
            <a:endParaRPr sz="200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>
            <a:spLocks noGrp="1"/>
          </p:cNvSpPr>
          <p:nvPr>
            <p:ph type="title"/>
          </p:nvPr>
        </p:nvSpPr>
        <p:spPr>
          <a:xfrm>
            <a:off x="594350" y="189575"/>
            <a:ext cx="53112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Organiser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des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formations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locales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65" name="Google Shape;65;p8"/>
          <p:cNvSpPr txBox="1">
            <a:spLocks noGrp="1"/>
          </p:cNvSpPr>
          <p:nvPr>
            <p:ph type="body" idx="1"/>
          </p:nvPr>
        </p:nvSpPr>
        <p:spPr>
          <a:xfrm>
            <a:off x="385692" y="2642831"/>
            <a:ext cx="3993019" cy="4025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La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formation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interne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vise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soutenir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véritables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changements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dans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processus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d’approvisionnement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. En tant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que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formateur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vous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devez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donc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vous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concentrer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sur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points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suivants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 : </a:t>
            </a:r>
            <a:endParaRPr lang="de-DE" dirty="0">
              <a:solidFill>
                <a:srgbClr val="3F3F3F"/>
              </a:solidFill>
              <a:effectLst/>
              <a:latin typeface="Aptos" panose="020B0004020202020204" pitchFamily="34" charset="0"/>
            </a:endParaRPr>
          </a:p>
        </p:txBody>
      </p:sp>
      <p:grpSp>
        <p:nvGrpSpPr>
          <p:cNvPr id="66" name="Google Shape;66;p8"/>
          <p:cNvGrpSpPr/>
          <p:nvPr/>
        </p:nvGrpSpPr>
        <p:grpSpPr>
          <a:xfrm>
            <a:off x="4579725" y="986325"/>
            <a:ext cx="3541500" cy="5758410"/>
            <a:chOff x="2392762" y="0"/>
            <a:chExt cx="3541500" cy="5758410"/>
          </a:xfrm>
        </p:grpSpPr>
        <p:sp>
          <p:nvSpPr>
            <p:cNvPr id="67" name="Google Shape;67;p8"/>
            <p:cNvSpPr/>
            <p:nvPr/>
          </p:nvSpPr>
          <p:spPr>
            <a:xfrm>
              <a:off x="3162585" y="0"/>
              <a:ext cx="2771677" cy="277209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8412" y="60000"/>
                  </a:moveTo>
                  <a:lnTo>
                    <a:pt x="8412" y="60000"/>
                  </a:lnTo>
                  <a:cubicBezTo>
                    <a:pt x="8412" y="32962"/>
                    <a:pt x="29287" y="10511"/>
                    <a:pt x="56253" y="8547"/>
                  </a:cubicBezTo>
                  <a:cubicBezTo>
                    <a:pt x="83219" y="6583"/>
                    <a:pt x="107126" y="25773"/>
                    <a:pt x="111044" y="52526"/>
                  </a:cubicBezTo>
                  <a:cubicBezTo>
                    <a:pt x="114961" y="79279"/>
                    <a:pt x="97559" y="104517"/>
                    <a:pt x="71162" y="110367"/>
                  </a:cubicBezTo>
                  <a:lnTo>
                    <a:pt x="70593" y="118429"/>
                  </a:lnTo>
                  <a:lnTo>
                    <a:pt x="56830" y="104890"/>
                  </a:lnTo>
                  <a:lnTo>
                    <a:pt x="72706" y="88508"/>
                  </a:lnTo>
                  <a:lnTo>
                    <a:pt x="72145" y="96445"/>
                  </a:lnTo>
                  <a:cubicBezTo>
                    <a:pt x="90761" y="90240"/>
                    <a:pt x="101708" y="70999"/>
                    <a:pt x="97532" y="51824"/>
                  </a:cubicBezTo>
                  <a:cubicBezTo>
                    <a:pt x="93356" y="32649"/>
                    <a:pt x="75399" y="19705"/>
                    <a:pt x="55889" y="21805"/>
                  </a:cubicBezTo>
                  <a:cubicBezTo>
                    <a:pt x="36379" y="23906"/>
                    <a:pt x="21588" y="40375"/>
                    <a:pt x="21588" y="60000"/>
                  </a:cubicBezTo>
                  <a:close/>
                </a:path>
              </a:pathLst>
            </a:custGeom>
            <a:solidFill>
              <a:srgbClr val="FBB50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68" name="Google Shape;68;p8"/>
            <p:cNvSpPr/>
            <p:nvPr/>
          </p:nvSpPr>
          <p:spPr>
            <a:xfrm>
              <a:off x="3775217" y="100081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69" name="Google Shape;69;p8"/>
            <p:cNvSpPr txBox="1"/>
            <p:nvPr/>
          </p:nvSpPr>
          <p:spPr>
            <a:xfrm>
              <a:off x="3775217" y="100081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b="1" dirty="0" err="1">
                  <a:latin typeface="Aptos" panose="020B0004020202020204" pitchFamily="34" charset="0"/>
                </a:rPr>
                <a:t>Besoins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opérationnels</a:t>
              </a:r>
              <a:r>
                <a:rPr lang="de-DE" b="1" dirty="0">
                  <a:latin typeface="Aptos" panose="020B0004020202020204" pitchFamily="34" charset="0"/>
                </a:rPr>
                <a:t> de </a:t>
              </a:r>
              <a:r>
                <a:rPr lang="de-DE" b="1" dirty="0" err="1">
                  <a:latin typeface="Aptos" panose="020B0004020202020204" pitchFamily="34" charset="0"/>
                </a:rPr>
                <a:t>votre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commune</a:t>
              </a:r>
              <a:endParaRPr sz="1200" i="0" u="none" strike="noStrike" cap="none" dirty="0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0" name="Google Shape;70;p8"/>
            <p:cNvSpPr/>
            <p:nvPr/>
          </p:nvSpPr>
          <p:spPr>
            <a:xfrm>
              <a:off x="2392762" y="1592776"/>
              <a:ext cx="2771677" cy="2772099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96481" y="23524"/>
                  </a:moveTo>
                  <a:lnTo>
                    <a:pt x="87165" y="32840"/>
                  </a:lnTo>
                  <a:cubicBezTo>
                    <a:pt x="75945" y="21617"/>
                    <a:pt x="58981" y="18448"/>
                    <a:pt x="44467" y="24866"/>
                  </a:cubicBezTo>
                  <a:cubicBezTo>
                    <a:pt x="29954" y="31283"/>
                    <a:pt x="20881" y="45964"/>
                    <a:pt x="21631" y="61816"/>
                  </a:cubicBezTo>
                  <a:cubicBezTo>
                    <a:pt x="22381" y="77668"/>
                    <a:pt x="32801" y="91427"/>
                    <a:pt x="47855" y="96445"/>
                  </a:cubicBezTo>
                  <a:lnTo>
                    <a:pt x="47294" y="88508"/>
                  </a:lnTo>
                  <a:lnTo>
                    <a:pt x="63170" y="104890"/>
                  </a:lnTo>
                  <a:lnTo>
                    <a:pt x="49407" y="118429"/>
                  </a:lnTo>
                  <a:lnTo>
                    <a:pt x="48838" y="110367"/>
                  </a:lnTo>
                  <a:lnTo>
                    <a:pt x="48838" y="110367"/>
                  </a:lnTo>
                  <a:cubicBezTo>
                    <a:pt x="27395" y="105615"/>
                    <a:pt x="11311" y="87806"/>
                    <a:pt x="8761" y="65990"/>
                  </a:cubicBezTo>
                  <a:cubicBezTo>
                    <a:pt x="6211" y="44174"/>
                    <a:pt x="17753" y="23136"/>
                    <a:pt x="37522" y="13566"/>
                  </a:cubicBezTo>
                  <a:cubicBezTo>
                    <a:pt x="57291" y="3995"/>
                    <a:pt x="80952" y="7992"/>
                    <a:pt x="96481" y="23524"/>
                  </a:cubicBezTo>
                  <a:close/>
                </a:path>
              </a:pathLst>
            </a:custGeom>
            <a:solidFill>
              <a:srgbClr val="A3C429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1" name="Google Shape;71;p8"/>
            <p:cNvSpPr/>
            <p:nvPr/>
          </p:nvSpPr>
          <p:spPr>
            <a:xfrm>
              <a:off x="3008516" y="2602801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2" name="Google Shape;72;p8"/>
            <p:cNvSpPr txBox="1"/>
            <p:nvPr/>
          </p:nvSpPr>
          <p:spPr>
            <a:xfrm>
              <a:off x="3008516" y="2498287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algn="ctr"/>
              <a:r>
                <a:rPr lang="de-DE" dirty="0" err="1">
                  <a:latin typeface="Aptos" panose="020B0004020202020204" pitchFamily="34" charset="0"/>
                </a:rPr>
                <a:t>Sur</a:t>
              </a:r>
              <a:r>
                <a:rPr lang="de-DE" dirty="0">
                  <a:latin typeface="Aptos" panose="020B0004020202020204" pitchFamily="34" charset="0"/>
                </a:rPr>
                <a:t> la </a:t>
              </a:r>
              <a:r>
                <a:rPr lang="de-DE" dirty="0" err="1">
                  <a:latin typeface="Aptos" panose="020B0004020202020204" pitchFamily="34" charset="0"/>
                </a:rPr>
                <a:t>base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d’exemples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tirés</a:t>
              </a:r>
              <a:r>
                <a:rPr lang="de-DE" b="1" dirty="0">
                  <a:latin typeface="Aptos" panose="020B0004020202020204" pitchFamily="34" charset="0"/>
                </a:rPr>
                <a:t> de </a:t>
              </a:r>
              <a:r>
                <a:rPr lang="de-DE" b="1" dirty="0" err="1">
                  <a:latin typeface="Aptos" panose="020B0004020202020204" pitchFamily="34" charset="0"/>
                </a:rPr>
                <a:t>véritables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appels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d’offres</a:t>
              </a:r>
              <a:r>
                <a:rPr lang="de-DE" b="1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municipaux</a:t>
              </a:r>
              <a:endParaRPr lang="de-DE" sz="1200" dirty="0">
                <a:effectLst/>
                <a:latin typeface="Aptos" panose="020B0004020202020204" pitchFamily="34" charset="0"/>
              </a:endParaRPr>
            </a:p>
          </p:txBody>
        </p:sp>
        <p:sp>
          <p:nvSpPr>
            <p:cNvPr id="73" name="Google Shape;73;p8"/>
            <p:cNvSpPr/>
            <p:nvPr/>
          </p:nvSpPr>
          <p:spPr>
            <a:xfrm>
              <a:off x="3359856" y="3376156"/>
              <a:ext cx="2381300" cy="2382254"/>
            </a:xfrm>
            <a:prstGeom prst="blockArc">
              <a:avLst>
                <a:gd name="adj1" fmla="val 13500000"/>
                <a:gd name="adj2" fmla="val 10800000"/>
                <a:gd name="adj3" fmla="val 12740"/>
              </a:avLst>
            </a:prstGeom>
            <a:solidFill>
              <a:srgbClr val="65B1B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4" name="Google Shape;74;p8"/>
            <p:cNvSpPr/>
            <p:nvPr/>
          </p:nvSpPr>
          <p:spPr>
            <a:xfrm>
              <a:off x="3778860" y="4207095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75" name="Google Shape;75;p8"/>
            <p:cNvSpPr txBox="1"/>
            <p:nvPr/>
          </p:nvSpPr>
          <p:spPr>
            <a:xfrm>
              <a:off x="3778860" y="4207095"/>
              <a:ext cx="1540167" cy="7698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875" tIns="8875" rIns="8875" bIns="8875" anchor="ctr" anchorCtr="0">
              <a:noAutofit/>
            </a:bodyPr>
            <a:lstStyle/>
            <a:p>
              <a:pPr algn="ctr"/>
              <a:r>
                <a:rPr lang="de-DE" dirty="0" err="1">
                  <a:latin typeface="Aptos" panose="020B0004020202020204" pitchFamily="34" charset="0"/>
                </a:rPr>
                <a:t>Impliquez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les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participant∙e∙s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dirty="0" err="1">
                  <a:latin typeface="Aptos" panose="020B0004020202020204" pitchFamily="34" charset="0"/>
                </a:rPr>
                <a:t>dans</a:t>
              </a:r>
              <a:r>
                <a:rPr lang="de-DE" dirty="0">
                  <a:latin typeface="Aptos" panose="020B0004020202020204" pitchFamily="34" charset="0"/>
                </a:rPr>
                <a:t> des </a:t>
              </a:r>
              <a:r>
                <a:rPr lang="de-DE" dirty="0" err="1">
                  <a:latin typeface="Aptos" panose="020B0004020202020204" pitchFamily="34" charset="0"/>
                </a:rPr>
                <a:t>exercices</a:t>
              </a:r>
              <a:r>
                <a:rPr lang="de-DE" dirty="0">
                  <a:latin typeface="Aptos" panose="020B0004020202020204" pitchFamily="34" charset="0"/>
                </a:rPr>
                <a:t> </a:t>
              </a:r>
              <a:r>
                <a:rPr lang="de-DE" b="1" dirty="0" err="1">
                  <a:latin typeface="Aptos" panose="020B0004020202020204" pitchFamily="34" charset="0"/>
                </a:rPr>
                <a:t>pratiques</a:t>
              </a:r>
              <a:r>
                <a:rPr lang="de-DE" b="1" dirty="0">
                  <a:latin typeface="Aptos" panose="020B0004020202020204" pitchFamily="34" charset="0"/>
                </a:rPr>
                <a:t>.</a:t>
              </a:r>
              <a:endParaRPr lang="de-DE" sz="1200" dirty="0">
                <a:effectLst/>
                <a:latin typeface="Aptos" panose="020B0004020202020204" pitchFamily="34" charset="0"/>
              </a:endParaRPr>
            </a:p>
          </p:txBody>
        </p:sp>
      </p:grpSp>
      <p:cxnSp>
        <p:nvCxnSpPr>
          <p:cNvPr id="76" name="Google Shape;76;p8"/>
          <p:cNvCxnSpPr>
            <a:cxnSpLocks/>
          </p:cNvCxnSpPr>
          <p:nvPr/>
        </p:nvCxnSpPr>
        <p:spPr>
          <a:xfrm>
            <a:off x="7718787" y="1358022"/>
            <a:ext cx="1351072" cy="1014063"/>
          </a:xfrm>
          <a:prstGeom prst="curvedConnector3">
            <a:avLst>
              <a:gd name="adj1" fmla="val 50000"/>
            </a:avLst>
          </a:prstGeom>
          <a:noFill/>
          <a:ln w="38100" cap="flat" cmpd="sng">
            <a:solidFill>
              <a:srgbClr val="3F3F3F"/>
            </a:solidFill>
            <a:prstDash val="solid"/>
            <a:round/>
            <a:headEnd type="none" w="sm" len="sm"/>
            <a:tailEnd type="triangle" w="med" len="med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77" name="Google Shape;77;p8"/>
          <p:cNvSpPr/>
          <p:nvPr/>
        </p:nvSpPr>
        <p:spPr>
          <a:xfrm>
            <a:off x="8318496" y="2204999"/>
            <a:ext cx="3602540" cy="2768253"/>
          </a:xfrm>
          <a:prstGeom prst="ellipse">
            <a:avLst/>
          </a:prstGeom>
          <a:solidFill>
            <a:srgbClr val="65B1BE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Cette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approche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permet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votre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stagiaire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d’appliquer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immédiatement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les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compétences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nouvellement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acquises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grâce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une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approche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concrète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,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ciblée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(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adaptée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à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leur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contexte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) et </a:t>
            </a:r>
            <a:r>
              <a:rPr lang="de-DE" dirty="0" err="1">
                <a:solidFill>
                  <a:schemeClr val="bg1"/>
                </a:solidFill>
                <a:latin typeface="Aptos" panose="020B0004020202020204" pitchFamily="34" charset="0"/>
              </a:rPr>
              <a:t>pratique</a:t>
            </a:r>
            <a:r>
              <a:rPr lang="de-DE" dirty="0">
                <a:solidFill>
                  <a:schemeClr val="bg1"/>
                </a:solidFill>
                <a:latin typeface="Aptos" panose="020B0004020202020204" pitchFamily="34" charset="0"/>
              </a:rPr>
              <a:t>!</a:t>
            </a:r>
            <a:endParaRPr lang="de-DE" sz="1600" dirty="0">
              <a:solidFill>
                <a:schemeClr val="bg1"/>
              </a:solidFill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0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formez-vous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  <a:endParaRPr lang="de-DE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83" name="Google Shape;83;p30"/>
          <p:cNvSpPr txBox="1">
            <a:spLocks noGrp="1"/>
          </p:cNvSpPr>
          <p:nvPr>
            <p:ph type="body" idx="1"/>
          </p:nvPr>
        </p:nvSpPr>
        <p:spPr>
          <a:xfrm>
            <a:off x="594360" y="2553214"/>
            <a:ext cx="4822220" cy="3271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Dans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les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petites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communes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,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une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seule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personne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s’occupe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souvent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de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tout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. </a:t>
            </a:r>
          </a:p>
          <a:p>
            <a:b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</a:br>
            <a:r>
              <a:rPr lang="de-DE" dirty="0">
                <a:solidFill>
                  <a:srgbClr val="3F3F3F"/>
                </a:solidFill>
                <a:latin typeface="Aptos" panose="020B0004020202020204" pitchFamily="34" charset="0"/>
              </a:rPr>
              <a:t>NOTRE OBJECTIF: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Intégrer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le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développement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durable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pas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 à </a:t>
            </a:r>
            <a:r>
              <a:rPr lang="de-DE" b="0" dirty="0" err="1">
                <a:solidFill>
                  <a:srgbClr val="3F3F3F"/>
                </a:solidFill>
                <a:latin typeface="Aptos" panose="020B0004020202020204" pitchFamily="34" charset="0"/>
              </a:rPr>
              <a:t>pas</a:t>
            </a:r>
            <a:r>
              <a:rPr lang="de-DE" b="0" dirty="0">
                <a:solidFill>
                  <a:srgbClr val="3F3F3F"/>
                </a:solidFill>
                <a:latin typeface="Aptos" panose="020B0004020202020204" pitchFamily="34" charset="0"/>
              </a:rPr>
              <a:t>!</a:t>
            </a:r>
            <a:endParaRPr lang="de-DE" b="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E9072E9-96E3-E058-9047-0433A43B8A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91" r="9086"/>
          <a:stretch>
            <a:fillRect/>
          </a:stretch>
        </p:blipFill>
        <p:spPr bwMode="auto">
          <a:xfrm>
            <a:off x="7007650" y="1589314"/>
            <a:ext cx="4822218" cy="3679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4DF5E31-4A70-D309-A402-2801A8371B17}"/>
              </a:ext>
            </a:extLst>
          </p:cNvPr>
          <p:cNvSpPr txBox="1"/>
          <p:nvPr/>
        </p:nvSpPr>
        <p:spPr>
          <a:xfrm>
            <a:off x="594360" y="6622455"/>
            <a:ext cx="19984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>
                <a:latin typeface="Aptos" panose="020B0004020202020204" pitchFamily="34" charset="0"/>
              </a:rPr>
              <a:t>Bildquelle: </a:t>
            </a:r>
            <a:r>
              <a:rPr lang="de-DE" sz="900" dirty="0" err="1">
                <a:latin typeface="Aptos" panose="020B0004020202020204" pitchFamily="34" charset="0"/>
              </a:rPr>
              <a:t>Pexels</a:t>
            </a:r>
            <a:endParaRPr lang="de-DE" sz="9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1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Ce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que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le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formateur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/la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formatrice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doit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faire</a:t>
            </a:r>
            <a:r>
              <a:rPr lang="de-DE" dirty="0">
                <a:solidFill>
                  <a:schemeClr val="lt2"/>
                </a:solidFill>
                <a:latin typeface="Aptos Serif" panose="02020604070405020304" pitchFamily="18" charset="0"/>
                <a:cs typeface="Aptos Serif" panose="02020604070405020304" pitchFamily="18" charset="0"/>
              </a:rPr>
              <a:t>🡪</a:t>
            </a:r>
            <a:endParaRPr dirty="0">
              <a:solidFill>
                <a:schemeClr val="lt2"/>
              </a:solidFill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grpSp>
        <p:nvGrpSpPr>
          <p:cNvPr id="92" name="Google Shape;92;p31"/>
          <p:cNvGrpSpPr/>
          <p:nvPr/>
        </p:nvGrpSpPr>
        <p:grpSpPr>
          <a:xfrm>
            <a:off x="1290551" y="2213248"/>
            <a:ext cx="9504350" cy="4253320"/>
            <a:chOff x="60" y="735177"/>
            <a:chExt cx="9504350" cy="4253320"/>
          </a:xfrm>
        </p:grpSpPr>
        <p:sp>
          <p:nvSpPr>
            <p:cNvPr id="93" name="Google Shape;93;p31"/>
            <p:cNvSpPr/>
            <p:nvPr/>
          </p:nvSpPr>
          <p:spPr>
            <a:xfrm rot="5400000">
              <a:off x="590350" y="1763166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FBB50A"/>
            </a:solidFill>
            <a:ln w="25400" cap="flat" cmpd="sng">
              <a:solidFill>
                <a:srgbClr val="FAB5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94" name="Google Shape;94;p31"/>
            <p:cNvSpPr/>
            <p:nvPr/>
          </p:nvSpPr>
          <p:spPr>
            <a:xfrm>
              <a:off x="293551" y="264715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95" name="Google Shape;95;p31"/>
            <p:cNvSpPr txBox="1"/>
            <p:nvPr/>
          </p:nvSpPr>
          <p:spPr>
            <a:xfrm>
              <a:off x="293551" y="264715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lvl="0">
                <a:lnSpc>
                  <a:spcPct val="90000"/>
                </a:lnSpc>
              </a:pPr>
              <a:r>
                <a:rPr lang="de-DE" sz="1800" dirty="0">
                  <a:latin typeface="Aptos" panose="020B0004020202020204" pitchFamily="34" charset="0"/>
                </a:rPr>
                <a:t>Parler </a:t>
              </a:r>
              <a:r>
                <a:rPr lang="de-DE" sz="1800" dirty="0" err="1">
                  <a:latin typeface="Aptos" panose="020B0004020202020204" pitchFamily="34" charset="0"/>
                </a:rPr>
                <a:t>un</a:t>
              </a:r>
              <a:r>
                <a:rPr lang="de-DE" sz="1800" dirty="0">
                  <a:latin typeface="Aptos" panose="020B0004020202020204" pitchFamily="34" charset="0"/>
                </a:rPr>
                <a:t> </a:t>
              </a:r>
              <a:r>
                <a:rPr lang="de-DE" sz="1800" b="1" dirty="0" err="1">
                  <a:latin typeface="Aptos" panose="020B0004020202020204" pitchFamily="34" charset="0"/>
                </a:rPr>
                <a:t>langage</a:t>
              </a:r>
              <a:r>
                <a:rPr lang="de-DE" sz="1800" b="1" dirty="0">
                  <a:latin typeface="Aptos" panose="020B0004020202020204" pitchFamily="34" charset="0"/>
                </a:rPr>
                <a:t> simple et </a:t>
              </a:r>
              <a:r>
                <a:rPr lang="de-DE" sz="1800" b="1" dirty="0" err="1">
                  <a:latin typeface="Aptos" panose="020B0004020202020204" pitchFamily="34" charset="0"/>
                </a:rPr>
                <a:t>pratique</a:t>
              </a:r>
              <a:r>
                <a:rPr lang="de-DE" sz="1800" b="1" dirty="0">
                  <a:latin typeface="Aptos" panose="020B0004020202020204" pitchFamily="34" charset="0"/>
                </a:rPr>
                <a:t>. </a:t>
              </a:r>
              <a:endParaRPr sz="1800" b="1" i="0" u="none" strike="noStrike" cap="none" dirty="0">
                <a:solidFill>
                  <a:srgbClr val="3F3F3F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96" name="Google Shape;96;p31"/>
            <p:cNvSpPr/>
            <p:nvPr/>
          </p:nvSpPr>
          <p:spPr>
            <a:xfrm>
              <a:off x="2460637" y="1545349"/>
              <a:ext cx="503973" cy="503973"/>
            </a:xfrm>
            <a:prstGeom prst="triangle">
              <a:avLst>
                <a:gd name="adj" fmla="val 100000"/>
              </a:avLst>
            </a:prstGeom>
            <a:solidFill>
              <a:srgbClr val="5FB135"/>
            </a:solidFill>
            <a:ln w="25400" cap="flat" cmpd="sng">
              <a:solidFill>
                <a:srgbClr val="5FB13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97" name="Google Shape;97;p31"/>
            <p:cNvSpPr/>
            <p:nvPr/>
          </p:nvSpPr>
          <p:spPr>
            <a:xfrm rot="5400000">
              <a:off x="3860250" y="954026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A3C429"/>
            </a:solidFill>
            <a:ln w="25400" cap="flat" cmpd="sng">
              <a:solidFill>
                <a:srgbClr val="A3C42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98" name="Google Shape;98;p31"/>
            <p:cNvSpPr/>
            <p:nvPr/>
          </p:nvSpPr>
          <p:spPr>
            <a:xfrm>
              <a:off x="3563450" y="183801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99" name="Google Shape;99;p31"/>
            <p:cNvSpPr txBox="1"/>
            <p:nvPr/>
          </p:nvSpPr>
          <p:spPr>
            <a:xfrm>
              <a:off x="3563450" y="183801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r>
                <a:rPr lang="de-DE" sz="1800" dirty="0">
                  <a:latin typeface="Aptos" panose="020B0004020202020204" pitchFamily="34" charset="0"/>
                </a:rPr>
                <a:t>Se </a:t>
              </a:r>
              <a:r>
                <a:rPr lang="de-DE" sz="1800" dirty="0" err="1">
                  <a:latin typeface="Aptos" panose="020B0004020202020204" pitchFamily="34" charset="0"/>
                </a:rPr>
                <a:t>concentrer</a:t>
              </a:r>
              <a:r>
                <a:rPr lang="de-DE" sz="1800" dirty="0">
                  <a:latin typeface="Aptos" panose="020B0004020202020204" pitchFamily="34" charset="0"/>
                </a:rPr>
                <a:t> </a:t>
              </a:r>
              <a:r>
                <a:rPr lang="de-DE" sz="1800" b="1" dirty="0" err="1">
                  <a:latin typeface="Aptos" panose="020B0004020202020204" pitchFamily="34" charset="0"/>
                </a:rPr>
                <a:t>sur</a:t>
              </a:r>
              <a:r>
                <a:rPr lang="de-DE" sz="1800" b="1" dirty="0">
                  <a:latin typeface="Aptos" panose="020B0004020202020204" pitchFamily="34" charset="0"/>
                </a:rPr>
                <a:t> des </a:t>
              </a:r>
              <a:r>
                <a:rPr lang="de-DE" sz="1800" b="1" dirty="0" err="1">
                  <a:latin typeface="Aptos" panose="020B0004020202020204" pitchFamily="34" charset="0"/>
                </a:rPr>
                <a:t>critères</a:t>
              </a:r>
              <a:r>
                <a:rPr lang="de-DE" sz="1800" b="1" dirty="0">
                  <a:latin typeface="Aptos" panose="020B0004020202020204" pitchFamily="34" charset="0"/>
                </a:rPr>
                <a:t> </a:t>
              </a:r>
              <a:r>
                <a:rPr lang="de-DE" sz="1800" b="1" dirty="0" err="1">
                  <a:latin typeface="Aptos" panose="020B0004020202020204" pitchFamily="34" charset="0"/>
                </a:rPr>
                <a:t>réalisables</a:t>
              </a:r>
              <a:endParaRPr lang="de-DE" sz="1800" dirty="0">
                <a:effectLst/>
                <a:latin typeface="Aptos" panose="020B0004020202020204" pitchFamily="34" charset="0"/>
              </a:endParaRPr>
            </a:p>
          </p:txBody>
        </p:sp>
        <p:sp>
          <p:nvSpPr>
            <p:cNvPr id="100" name="Google Shape;100;p31"/>
            <p:cNvSpPr/>
            <p:nvPr/>
          </p:nvSpPr>
          <p:spPr>
            <a:xfrm>
              <a:off x="5730537" y="736209"/>
              <a:ext cx="503973" cy="503973"/>
            </a:xfrm>
            <a:prstGeom prst="triangle">
              <a:avLst>
                <a:gd name="adj" fmla="val 100000"/>
              </a:avLst>
            </a:prstGeom>
            <a:solidFill>
              <a:srgbClr val="045854"/>
            </a:solidFill>
            <a:ln w="25400" cap="flat" cmpd="sng">
              <a:solidFill>
                <a:srgbClr val="04585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01" name="Google Shape;101;p31"/>
            <p:cNvSpPr/>
            <p:nvPr/>
          </p:nvSpPr>
          <p:spPr>
            <a:xfrm rot="5400000">
              <a:off x="7130149" y="144887"/>
              <a:ext cx="1778041" cy="2958621"/>
            </a:xfrm>
            <a:prstGeom prst="corner">
              <a:avLst>
                <a:gd name="adj1" fmla="val 16120"/>
                <a:gd name="adj2" fmla="val 16110"/>
              </a:avLst>
            </a:prstGeom>
            <a:solidFill>
              <a:srgbClr val="65B1BE"/>
            </a:solidFill>
            <a:ln w="25400" cap="flat" cmpd="sng">
              <a:solidFill>
                <a:srgbClr val="65B1B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02" name="Google Shape;102;p31"/>
            <p:cNvSpPr/>
            <p:nvPr/>
          </p:nvSpPr>
          <p:spPr>
            <a:xfrm>
              <a:off x="6833350" y="1028877"/>
              <a:ext cx="267106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03" name="Google Shape;103;p31"/>
            <p:cNvSpPr txBox="1"/>
            <p:nvPr/>
          </p:nvSpPr>
          <p:spPr>
            <a:xfrm>
              <a:off x="6833350" y="1028877"/>
              <a:ext cx="2665130" cy="23413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r>
                <a:rPr lang="de-DE" sz="1800" dirty="0" err="1">
                  <a:latin typeface="Aptos" panose="020B0004020202020204" pitchFamily="34" charset="0"/>
                </a:rPr>
                <a:t>Fournir</a:t>
              </a:r>
              <a:r>
                <a:rPr lang="de-DE" sz="1800" dirty="0">
                  <a:latin typeface="Aptos" panose="020B0004020202020204" pitchFamily="34" charset="0"/>
                </a:rPr>
                <a:t> des </a:t>
              </a:r>
              <a:r>
                <a:rPr lang="de-DE" sz="1800" b="1" dirty="0" err="1">
                  <a:latin typeface="Aptos" panose="020B0004020202020204" pitchFamily="34" charset="0"/>
                </a:rPr>
                <a:t>documents</a:t>
              </a:r>
              <a:r>
                <a:rPr lang="de-DE" sz="1800" dirty="0">
                  <a:latin typeface="Aptos" panose="020B0004020202020204" pitchFamily="34" charset="0"/>
                </a:rPr>
                <a:t> </a:t>
              </a:r>
              <a:r>
                <a:rPr lang="de-DE" sz="1800" dirty="0" err="1">
                  <a:latin typeface="Aptos" panose="020B0004020202020204" pitchFamily="34" charset="0"/>
                </a:rPr>
                <a:t>qui</a:t>
              </a:r>
              <a:r>
                <a:rPr lang="de-DE" sz="1800" dirty="0">
                  <a:latin typeface="Aptos" panose="020B0004020202020204" pitchFamily="34" charset="0"/>
                </a:rPr>
                <a:t> </a:t>
              </a:r>
              <a:r>
                <a:rPr lang="de-DE" sz="1800" dirty="0" err="1">
                  <a:latin typeface="Aptos" panose="020B0004020202020204" pitchFamily="34" charset="0"/>
                </a:rPr>
                <a:t>peuvent</a:t>
              </a:r>
              <a:r>
                <a:rPr lang="de-DE" sz="1800" dirty="0">
                  <a:latin typeface="Aptos" panose="020B0004020202020204" pitchFamily="34" charset="0"/>
                </a:rPr>
                <a:t> </a:t>
              </a:r>
              <a:r>
                <a:rPr lang="de-DE" sz="1800" dirty="0" err="1">
                  <a:latin typeface="Aptos" panose="020B0004020202020204" pitchFamily="34" charset="0"/>
                </a:rPr>
                <a:t>être</a:t>
              </a:r>
              <a:r>
                <a:rPr lang="de-DE" sz="1800" dirty="0">
                  <a:latin typeface="Aptos" panose="020B0004020202020204" pitchFamily="34" charset="0"/>
                </a:rPr>
                <a:t> </a:t>
              </a:r>
              <a:r>
                <a:rPr lang="de-DE" sz="1800" dirty="0" err="1">
                  <a:latin typeface="Aptos" panose="020B0004020202020204" pitchFamily="34" charset="0"/>
                </a:rPr>
                <a:t>utilisés</a:t>
              </a:r>
              <a:r>
                <a:rPr lang="de-DE" sz="1800" dirty="0">
                  <a:latin typeface="Aptos" panose="020B0004020202020204" pitchFamily="34" charset="0"/>
                </a:rPr>
                <a:t> </a:t>
              </a:r>
              <a:r>
                <a:rPr lang="de-DE" sz="1800" dirty="0" err="1">
                  <a:latin typeface="Aptos" panose="020B0004020202020204" pitchFamily="34" charset="0"/>
                </a:rPr>
                <a:t>dans</a:t>
              </a:r>
              <a:r>
                <a:rPr lang="de-DE" sz="1800" dirty="0">
                  <a:latin typeface="Aptos" panose="020B0004020202020204" pitchFamily="34" charset="0"/>
                </a:rPr>
                <a:t> </a:t>
              </a:r>
              <a:r>
                <a:rPr lang="de-DE" sz="1800" dirty="0" err="1">
                  <a:latin typeface="Aptos" panose="020B0004020202020204" pitchFamily="34" charset="0"/>
                </a:rPr>
                <a:t>les</a:t>
              </a:r>
              <a:r>
                <a:rPr lang="de-DE" sz="1800" dirty="0">
                  <a:latin typeface="Aptos" panose="020B0004020202020204" pitchFamily="34" charset="0"/>
                </a:rPr>
                <a:t> </a:t>
              </a:r>
              <a:r>
                <a:rPr lang="de-DE" sz="1800" b="1" dirty="0" err="1">
                  <a:latin typeface="Aptos" panose="020B0004020202020204" pitchFamily="34" charset="0"/>
                </a:rPr>
                <a:t>appels</a:t>
              </a:r>
              <a:r>
                <a:rPr lang="de-DE" sz="1800" b="1" dirty="0">
                  <a:latin typeface="Aptos" panose="020B0004020202020204" pitchFamily="34" charset="0"/>
                </a:rPr>
                <a:t> </a:t>
              </a:r>
              <a:r>
                <a:rPr lang="de-DE" sz="1800" b="1" dirty="0" err="1">
                  <a:latin typeface="Aptos" panose="020B0004020202020204" pitchFamily="34" charset="0"/>
                </a:rPr>
                <a:t>d’offres</a:t>
              </a:r>
              <a:r>
                <a:rPr lang="de-DE" sz="1800" dirty="0">
                  <a:latin typeface="Aptos" panose="020B0004020202020204" pitchFamily="34" charset="0"/>
                </a:rPr>
                <a:t>.</a:t>
              </a:r>
              <a:endParaRPr lang="de-DE" sz="1800" dirty="0">
                <a:effectLst/>
                <a:latin typeface="Aptos" panose="020B00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 txBox="1">
            <a:spLocks noGrp="1"/>
          </p:cNvSpPr>
          <p:nvPr>
            <p:ph type="title"/>
          </p:nvPr>
        </p:nvSpPr>
        <p:spPr>
          <a:xfrm>
            <a:off x="594360" y="318345"/>
            <a:ext cx="7394608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Pourquoi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l‘adaptation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est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-elle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importante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?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10" name="Google Shape;110;p3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fld id="{00000000-1234-1234-1234-123412341234}" type="slidenum">
              <a:rPr lang="de-DE"/>
              <a:t>6</a:t>
            </a:fld>
            <a:endParaRPr/>
          </a:p>
        </p:txBody>
      </p:sp>
      <p:sp>
        <p:nvSpPr>
          <p:cNvPr id="111" name="Google Shape;111;p3"/>
          <p:cNvSpPr txBox="1"/>
          <p:nvPr/>
        </p:nvSpPr>
        <p:spPr>
          <a:xfrm>
            <a:off x="594546" y="2528704"/>
            <a:ext cx="11002908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de-DE" sz="2000" b="1" dirty="0" err="1">
                <a:latin typeface="Aptos" panose="020B0004020202020204" pitchFamily="34" charset="0"/>
              </a:rPr>
              <a:t>L’approvisionnement</a:t>
            </a:r>
            <a:r>
              <a:rPr lang="de-DE" sz="2000" b="1" dirty="0">
                <a:latin typeface="Aptos" panose="020B0004020202020204" pitchFamily="34" charset="0"/>
              </a:rPr>
              <a:t> durable </a:t>
            </a:r>
            <a:r>
              <a:rPr lang="de-DE" sz="2000" b="1" dirty="0" err="1">
                <a:latin typeface="Aptos" panose="020B0004020202020204" pitchFamily="34" charset="0"/>
              </a:rPr>
              <a:t>doit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être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compatible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avec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les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conditions</a:t>
            </a:r>
            <a:r>
              <a:rPr lang="de-DE" sz="2000" b="1" dirty="0">
                <a:latin typeface="Aptos" panose="020B0004020202020204" pitchFamily="34" charset="0"/>
              </a:rPr>
              <a:t> </a:t>
            </a:r>
            <a:r>
              <a:rPr lang="de-DE" sz="2000" b="1" dirty="0" err="1">
                <a:latin typeface="Aptos" panose="020B0004020202020204" pitchFamily="34" charset="0"/>
              </a:rPr>
              <a:t>locales</a:t>
            </a:r>
            <a:r>
              <a:rPr lang="de-DE" sz="2000" b="1" dirty="0">
                <a:latin typeface="Aptos" panose="020B0004020202020204" pitchFamily="34" charset="0"/>
              </a:rPr>
              <a:t> : </a:t>
            </a:r>
            <a:endParaRPr lang="de-DE" sz="2000" dirty="0">
              <a:effectLst/>
              <a:latin typeface="Aptos" panose="020B0004020202020204" pitchFamily="34" charset="0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783100" y="3428775"/>
            <a:ext cx="2569800" cy="2519400"/>
          </a:xfrm>
          <a:prstGeom prst="flowChartConnector">
            <a:avLst/>
          </a:prstGeom>
          <a:solidFill>
            <a:srgbClr val="65B1BE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 err="1">
                <a:latin typeface="Aptos" panose="020B0004020202020204" pitchFamily="34" charset="0"/>
              </a:rPr>
              <a:t>Chaque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commune</a:t>
            </a:r>
            <a:r>
              <a:rPr lang="de-DE" dirty="0">
                <a:latin typeface="Aptos" panose="020B0004020202020204" pitchFamily="34" charset="0"/>
              </a:rPr>
              <a:t> a </a:t>
            </a:r>
            <a:r>
              <a:rPr lang="de-DE" dirty="0" err="1">
                <a:latin typeface="Aptos" panose="020B0004020202020204" pitchFamily="34" charset="0"/>
              </a:rPr>
              <a:t>ses</a:t>
            </a:r>
            <a:r>
              <a:rPr lang="de-DE" dirty="0">
                <a:latin typeface="Aptos" panose="020B0004020202020204" pitchFamily="34" charset="0"/>
              </a:rPr>
              <a:t> propres </a:t>
            </a:r>
            <a:r>
              <a:rPr lang="de-DE" dirty="0" err="1">
                <a:latin typeface="Aptos" panose="020B0004020202020204" pitchFamily="34" charset="0"/>
              </a:rPr>
              <a:t>défis</a:t>
            </a:r>
            <a:r>
              <a:rPr lang="de-DE" dirty="0">
                <a:latin typeface="Aptos" panose="020B0004020202020204" pitchFamily="34" charset="0"/>
              </a:rPr>
              <a:t> et </a:t>
            </a:r>
            <a:r>
              <a:rPr lang="de-DE" dirty="0" err="1">
                <a:latin typeface="Aptos" panose="020B0004020202020204" pitchFamily="34" charset="0"/>
              </a:rPr>
              <a:t>son</a:t>
            </a:r>
            <a:r>
              <a:rPr lang="de-DE" dirty="0">
                <a:latin typeface="Aptos" panose="020B0004020202020204" pitchFamily="34" charset="0"/>
              </a:rPr>
              <a:t> propre </a:t>
            </a:r>
            <a:r>
              <a:rPr lang="de-DE" dirty="0" err="1">
                <a:latin typeface="Aptos" panose="020B0004020202020204" pitchFamily="34" charset="0"/>
              </a:rPr>
              <a:t>contexte</a:t>
            </a:r>
            <a:r>
              <a:rPr lang="de-DE" dirty="0">
                <a:latin typeface="Aptos" panose="020B0004020202020204" pitchFamily="34" charset="0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6516974" y="3375301"/>
            <a:ext cx="2381400" cy="2367600"/>
          </a:xfrm>
          <a:prstGeom prst="flowChartConnector">
            <a:avLst/>
          </a:prstGeom>
          <a:solidFill>
            <a:srgbClr val="FBB50A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personnels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sont</a:t>
            </a:r>
            <a:r>
              <a:rPr lang="de-DE" dirty="0">
                <a:latin typeface="Aptos" panose="020B0004020202020204" pitchFamily="34" charset="0"/>
              </a:rPr>
              <a:t> plus </a:t>
            </a:r>
            <a:r>
              <a:rPr lang="de-DE" dirty="0" err="1">
                <a:latin typeface="Aptos" panose="020B0004020202020204" pitchFamily="34" charset="0"/>
              </a:rPr>
              <a:t>enclins</a:t>
            </a:r>
            <a:r>
              <a:rPr lang="de-DE" dirty="0">
                <a:latin typeface="Aptos" panose="020B0004020202020204" pitchFamily="34" charset="0"/>
              </a:rPr>
              <a:t> à </a:t>
            </a:r>
            <a:r>
              <a:rPr lang="de-DE" dirty="0" err="1">
                <a:latin typeface="Aptos" panose="020B0004020202020204" pitchFamily="34" charset="0"/>
              </a:rPr>
              <a:t>agir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s’ils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reconnaissent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leur</a:t>
            </a:r>
            <a:r>
              <a:rPr lang="de-DE" dirty="0">
                <a:latin typeface="Aptos" panose="020B0004020202020204" pitchFamily="34" charset="0"/>
              </a:rPr>
              <a:t> propre </a:t>
            </a:r>
            <a:r>
              <a:rPr lang="de-DE" dirty="0" err="1">
                <a:latin typeface="Aptos" panose="020B0004020202020204" pitchFamily="34" charset="0"/>
              </a:rPr>
              <a:t>contexte</a:t>
            </a:r>
            <a:r>
              <a:rPr lang="de-DE" dirty="0">
                <a:latin typeface="Aptos" panose="020B0004020202020204" pitchFamily="34" charset="0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3483987" y="3612900"/>
            <a:ext cx="2901900" cy="2864100"/>
          </a:xfrm>
          <a:prstGeom prst="flowChartConnector">
            <a:avLst/>
          </a:prstGeom>
          <a:solidFill>
            <a:srgbClr val="A3C429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de-DE" dirty="0" err="1">
                <a:latin typeface="Aptos" panose="020B0004020202020204" pitchFamily="34" charset="0"/>
              </a:rPr>
              <a:t>L’adaptation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locale</a:t>
            </a:r>
            <a:r>
              <a:rPr lang="de-DE" dirty="0">
                <a:latin typeface="Aptos" panose="020B0004020202020204" pitchFamily="34" charset="0"/>
              </a:rPr>
              <a:t> transforme la </a:t>
            </a:r>
            <a:r>
              <a:rPr lang="de-DE" dirty="0" err="1">
                <a:latin typeface="Aptos" panose="020B0004020202020204" pitchFamily="34" charset="0"/>
              </a:rPr>
              <a:t>formation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i="1" dirty="0">
                <a:latin typeface="Aptos" panose="020B0004020202020204" pitchFamily="34" charset="0"/>
              </a:rPr>
              <a:t>de </a:t>
            </a:r>
            <a:r>
              <a:rPr lang="de-DE" i="1" dirty="0" err="1">
                <a:latin typeface="Aptos" panose="020B0004020202020204" pitchFamily="34" charset="0"/>
              </a:rPr>
              <a:t>l’échange</a:t>
            </a:r>
            <a:r>
              <a:rPr lang="de-DE" i="1" dirty="0">
                <a:latin typeface="Aptos" panose="020B0004020202020204" pitchFamily="34" charset="0"/>
              </a:rPr>
              <a:t> </a:t>
            </a:r>
            <a:r>
              <a:rPr lang="de-DE" i="1" dirty="0" err="1">
                <a:latin typeface="Aptos" panose="020B0004020202020204" pitchFamily="34" charset="0"/>
              </a:rPr>
              <a:t>d’informations</a:t>
            </a:r>
            <a:r>
              <a:rPr lang="de-DE" i="1" dirty="0">
                <a:latin typeface="Aptos" panose="020B0004020202020204" pitchFamily="34" charset="0"/>
              </a:rPr>
              <a:t> en </a:t>
            </a:r>
            <a:r>
              <a:rPr lang="de-DE" i="1" dirty="0" err="1">
                <a:latin typeface="Aptos" panose="020B0004020202020204" pitchFamily="34" charset="0"/>
              </a:rPr>
              <a:t>planification</a:t>
            </a:r>
            <a:r>
              <a:rPr lang="de-DE" i="1" dirty="0">
                <a:latin typeface="Aptos" panose="020B0004020202020204" pitchFamily="34" charset="0"/>
              </a:rPr>
              <a:t> </a:t>
            </a:r>
            <a:r>
              <a:rPr lang="de-DE" i="1" dirty="0" err="1">
                <a:latin typeface="Aptos" panose="020B0004020202020204" pitchFamily="34" charset="0"/>
              </a:rPr>
              <a:t>d’actions</a:t>
            </a:r>
            <a:r>
              <a:rPr lang="de-DE" i="1" dirty="0">
                <a:latin typeface="Aptos" panose="020B0004020202020204" pitchFamily="34" charset="0"/>
              </a:rPr>
              <a:t>.</a:t>
            </a:r>
            <a:endParaRPr sz="1400" b="0" i="1" u="none" strike="noStrike" cap="none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15" name="Google Shape;115;p3"/>
          <p:cNvSpPr/>
          <p:nvPr/>
        </p:nvSpPr>
        <p:spPr>
          <a:xfrm>
            <a:off x="9032601" y="3428675"/>
            <a:ext cx="2778300" cy="2519400"/>
          </a:xfrm>
          <a:prstGeom prst="flowChartConnector">
            <a:avLst/>
          </a:prstGeom>
          <a:solidFill>
            <a:srgbClr val="5FB135"/>
          </a:solidFill>
          <a:ln w="25400" cap="flat" cmpd="sng">
            <a:solidFill>
              <a:srgbClr val="47595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de-DE" dirty="0" err="1">
                <a:latin typeface="Aptos" panose="020B0004020202020204" pitchFamily="34" charset="0"/>
              </a:rPr>
              <a:t>L’adaptation</a:t>
            </a:r>
            <a:r>
              <a:rPr lang="de-DE" dirty="0">
                <a:latin typeface="Aptos" panose="020B0004020202020204" pitchFamily="34" charset="0"/>
              </a:rPr>
              <a:t> du </a:t>
            </a:r>
            <a:r>
              <a:rPr lang="de-DE" dirty="0" err="1">
                <a:latin typeface="Aptos" panose="020B0004020202020204" pitchFamily="34" charset="0"/>
              </a:rPr>
              <a:t>contenu</a:t>
            </a:r>
            <a:r>
              <a:rPr lang="de-DE" dirty="0">
                <a:latin typeface="Aptos" panose="020B0004020202020204" pitchFamily="34" charset="0"/>
              </a:rPr>
              <a:t> de la </a:t>
            </a:r>
            <a:r>
              <a:rPr lang="de-DE" dirty="0" err="1">
                <a:latin typeface="Aptos" panose="020B0004020202020204" pitchFamily="34" charset="0"/>
              </a:rPr>
              <a:t>formation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aux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réalités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contribue</a:t>
            </a:r>
            <a:r>
              <a:rPr lang="de-DE" dirty="0">
                <a:latin typeface="Aptos" panose="020B0004020202020204" pitchFamily="34" charset="0"/>
              </a:rPr>
              <a:t> à </a:t>
            </a:r>
            <a:r>
              <a:rPr lang="de-DE" dirty="0" err="1">
                <a:latin typeface="Aptos" panose="020B0004020202020204" pitchFamily="34" charset="0"/>
              </a:rPr>
              <a:t>renforcer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coopération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avec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les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acteurs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locaux</a:t>
            </a:r>
            <a:r>
              <a:rPr lang="de-DE" dirty="0">
                <a:latin typeface="Aptos" panose="020B0004020202020204" pitchFamily="34" charset="0"/>
              </a:rPr>
              <a:t>.</a:t>
            </a:r>
            <a:endParaRPr lang="de-DE" dirty="0">
              <a:effectLst/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2"/>
          <p:cNvSpPr txBox="1">
            <a:spLocks noGrp="1"/>
          </p:cNvSpPr>
          <p:nvPr>
            <p:ph type="title"/>
          </p:nvPr>
        </p:nvSpPr>
        <p:spPr>
          <a:xfrm>
            <a:off x="594345" y="189575"/>
            <a:ext cx="9945300" cy="15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Adaptation du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matériel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au </a:t>
            </a:r>
            <a:b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contexte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local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21" name="Google Shape;121;p32"/>
          <p:cNvSpPr txBox="1">
            <a:spLocks noGrp="1"/>
          </p:cNvSpPr>
          <p:nvPr>
            <p:ph type="body" idx="1"/>
          </p:nvPr>
        </p:nvSpPr>
        <p:spPr>
          <a:xfrm>
            <a:off x="468368" y="2007136"/>
            <a:ext cx="11255263" cy="1037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r>
              <a:rPr lang="de-DE" dirty="0" err="1">
                <a:latin typeface="Aptos" panose="020B0004020202020204" pitchFamily="34" charset="0"/>
              </a:rPr>
              <a:t>L’adaptation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aide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les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communes</a:t>
            </a:r>
            <a:r>
              <a:rPr lang="de-DE" b="0" dirty="0">
                <a:latin typeface="Aptos" panose="020B0004020202020204" pitchFamily="34" charset="0"/>
              </a:rPr>
              <a:t> à </a:t>
            </a:r>
            <a:r>
              <a:rPr lang="de-DE" b="0" dirty="0" err="1">
                <a:latin typeface="Aptos" panose="020B0004020202020204" pitchFamily="34" charset="0"/>
              </a:rPr>
              <a:t>comprendre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ce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que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durabilité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signifie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pour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elles</a:t>
            </a:r>
            <a:r>
              <a:rPr lang="de-DE" dirty="0">
                <a:latin typeface="Aptos" panose="020B0004020202020204" pitchFamily="34" charset="0"/>
              </a:rPr>
              <a:t>. </a:t>
            </a:r>
            <a:r>
              <a:rPr lang="de-DE" b="0" dirty="0">
                <a:latin typeface="Aptos" panose="020B0004020202020204" pitchFamily="34" charset="0"/>
              </a:rPr>
              <a:t>Même </a:t>
            </a:r>
            <a:r>
              <a:rPr lang="de-DE" b="0" dirty="0" err="1">
                <a:latin typeface="Aptos" panose="020B0004020202020204" pitchFamily="34" charset="0"/>
              </a:rPr>
              <a:t>avec</a:t>
            </a:r>
            <a:r>
              <a:rPr lang="de-DE" b="0" dirty="0">
                <a:latin typeface="Aptos" panose="020B0004020202020204" pitchFamily="34" charset="0"/>
              </a:rPr>
              <a:t> des </a:t>
            </a:r>
            <a:r>
              <a:rPr lang="de-DE" b="0" dirty="0" err="1">
                <a:latin typeface="Aptos" panose="020B0004020202020204" pitchFamily="34" charset="0"/>
              </a:rPr>
              <a:t>ressources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humaines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limitées</a:t>
            </a:r>
            <a:r>
              <a:rPr lang="de-DE" b="0" dirty="0">
                <a:latin typeface="Aptos" panose="020B0004020202020204" pitchFamily="34" charset="0"/>
              </a:rPr>
              <a:t> et </a:t>
            </a:r>
            <a:r>
              <a:rPr lang="de-DE" b="0" dirty="0" err="1">
                <a:latin typeface="Aptos" panose="020B0004020202020204" pitchFamily="34" charset="0"/>
              </a:rPr>
              <a:t>peu</a:t>
            </a:r>
            <a:r>
              <a:rPr lang="de-DE" b="0" dirty="0">
                <a:latin typeface="Aptos" panose="020B0004020202020204" pitchFamily="34" charset="0"/>
              </a:rPr>
              <a:t> </a:t>
            </a:r>
            <a:r>
              <a:rPr lang="de-DE" b="0" dirty="0" err="1">
                <a:latin typeface="Aptos" panose="020B0004020202020204" pitchFamily="34" charset="0"/>
              </a:rPr>
              <a:t>d’expérience</a:t>
            </a:r>
            <a:r>
              <a:rPr lang="de-DE" b="0" dirty="0">
                <a:latin typeface="Aptos" panose="020B0004020202020204" pitchFamily="34" charset="0"/>
              </a:rPr>
              <a:t>, </a:t>
            </a:r>
            <a:r>
              <a:rPr lang="de-DE" dirty="0">
                <a:latin typeface="Aptos" panose="020B0004020202020204" pitchFamily="34" charset="0"/>
              </a:rPr>
              <a:t>il </a:t>
            </a:r>
            <a:r>
              <a:rPr lang="de-DE" dirty="0" err="1">
                <a:latin typeface="Aptos" panose="020B0004020202020204" pitchFamily="34" charset="0"/>
              </a:rPr>
              <a:t>est</a:t>
            </a:r>
            <a:r>
              <a:rPr lang="de-DE" dirty="0">
                <a:latin typeface="Aptos" panose="020B0004020202020204" pitchFamily="34" charset="0"/>
              </a:rPr>
              <a:t> possible </a:t>
            </a:r>
            <a:r>
              <a:rPr lang="de-DE" dirty="0" err="1">
                <a:latin typeface="Aptos" panose="020B0004020202020204" pitchFamily="34" charset="0"/>
              </a:rPr>
              <a:t>d’intégrer</a:t>
            </a:r>
            <a:r>
              <a:rPr lang="de-DE" dirty="0">
                <a:latin typeface="Aptos" panose="020B0004020202020204" pitchFamily="34" charset="0"/>
              </a:rPr>
              <a:t> la </a:t>
            </a:r>
            <a:r>
              <a:rPr lang="de-DE" dirty="0" err="1">
                <a:latin typeface="Aptos" panose="020B0004020202020204" pitchFamily="34" charset="0"/>
              </a:rPr>
              <a:t>durabilité</a:t>
            </a:r>
            <a:r>
              <a:rPr lang="de-DE" dirty="0">
                <a:latin typeface="Aptos" panose="020B0004020202020204" pitchFamily="34" charset="0"/>
              </a:rPr>
              <a:t> en </a:t>
            </a:r>
            <a:r>
              <a:rPr lang="de-DE" dirty="0" err="1">
                <a:latin typeface="Aptos" panose="020B0004020202020204" pitchFamily="34" charset="0"/>
              </a:rPr>
              <a:t>l’adaptant</a:t>
            </a:r>
            <a:r>
              <a:rPr lang="de-DE" dirty="0">
                <a:latin typeface="Aptos" panose="020B0004020202020204" pitchFamily="34" charset="0"/>
              </a:rPr>
              <a:t> au </a:t>
            </a:r>
            <a:r>
              <a:rPr lang="de-DE" dirty="0" err="1">
                <a:latin typeface="Aptos" panose="020B0004020202020204" pitchFamily="34" charset="0"/>
              </a:rPr>
              <a:t>contexte</a:t>
            </a:r>
            <a:r>
              <a:rPr lang="de-DE" dirty="0">
                <a:latin typeface="Aptos" panose="020B0004020202020204" pitchFamily="34" charset="0"/>
              </a:rPr>
              <a:t> </a:t>
            </a:r>
            <a:r>
              <a:rPr lang="de-DE" dirty="0" err="1">
                <a:latin typeface="Aptos" panose="020B0004020202020204" pitchFamily="34" charset="0"/>
              </a:rPr>
              <a:t>local</a:t>
            </a:r>
            <a:r>
              <a:rPr lang="de-DE" dirty="0">
                <a:latin typeface="Aptos" panose="020B0004020202020204" pitchFamily="34" charset="0"/>
              </a:rPr>
              <a:t> … COMME</a:t>
            </a:r>
            <a:endParaRPr lang="de-DE" sz="2000" dirty="0">
              <a:latin typeface="Aptos" panose="020B0004020202020204" pitchFamily="34" charset="0"/>
            </a:endParaRP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sz="200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  <a:p>
            <a:pPr marL="457200" lvl="0" indent="-2286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</a:pPr>
            <a:endParaRPr sz="200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2" name="Google Shape;122;p32"/>
          <p:cNvSpPr txBox="1"/>
          <p:nvPr/>
        </p:nvSpPr>
        <p:spPr>
          <a:xfrm>
            <a:off x="601650" y="3565850"/>
            <a:ext cx="5197571" cy="28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e-DE" sz="1800" dirty="0" err="1">
                <a:latin typeface="Aptos" panose="020B0004020202020204" pitchFamily="34" charset="0"/>
              </a:rPr>
              <a:t>Transposer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les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critères</a:t>
            </a:r>
            <a:r>
              <a:rPr lang="de-DE" sz="1800" b="1" dirty="0">
                <a:latin typeface="Aptos" panose="020B0004020202020204" pitchFamily="34" charset="0"/>
              </a:rPr>
              <a:t> de </a:t>
            </a:r>
            <a:r>
              <a:rPr lang="de-DE" sz="1800" b="1" dirty="0" err="1">
                <a:latin typeface="Aptos" panose="020B0004020202020204" pitchFamily="34" charset="0"/>
              </a:rPr>
              <a:t>l’UE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dans</a:t>
            </a:r>
            <a:r>
              <a:rPr lang="de-DE" sz="1800" b="1" dirty="0">
                <a:latin typeface="Aptos" panose="020B0004020202020204" pitchFamily="34" charset="0"/>
              </a:rPr>
              <a:t> la </a:t>
            </a:r>
            <a:r>
              <a:rPr lang="de-DE" sz="1800" b="1" dirty="0" err="1">
                <a:latin typeface="Aptos" panose="020B0004020202020204" pitchFamily="34" charset="0"/>
              </a:rPr>
              <a:t>législation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locale</a:t>
            </a:r>
            <a:r>
              <a:rPr lang="de-DE" sz="1800" b="1" dirty="0">
                <a:latin typeface="Aptos" panose="020B0004020202020204" pitchFamily="34" charset="0"/>
              </a:rPr>
              <a:t> et </a:t>
            </a:r>
            <a:r>
              <a:rPr lang="de-DE" sz="1800" b="1" dirty="0" err="1">
                <a:latin typeface="Aptos" panose="020B0004020202020204" pitchFamily="34" charset="0"/>
              </a:rPr>
              <a:t>les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cadres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juridiques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nationaux</a:t>
            </a:r>
            <a:r>
              <a:rPr lang="de-DE" sz="1800" b="1" dirty="0">
                <a:latin typeface="Aptos" panose="020B0004020202020204" pitchFamily="34" charset="0"/>
              </a:rPr>
              <a:t>.</a:t>
            </a:r>
            <a:endParaRPr lang="de-DE" sz="1800" dirty="0"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err="1">
                <a:latin typeface="Aptos" panose="020B0004020202020204" pitchFamily="34" charset="0"/>
              </a:rPr>
              <a:t>Analyser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ce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que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les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fournisseurs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locaux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peuvent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fournir</a:t>
            </a:r>
            <a:r>
              <a:rPr lang="de-DE" sz="1800" dirty="0">
                <a:latin typeface="Aptos" panose="020B0004020202020204" pitchFamily="34" charset="0"/>
              </a:rPr>
              <a:t> de </a:t>
            </a:r>
            <a:r>
              <a:rPr lang="de-DE" sz="1800" dirty="0" err="1">
                <a:latin typeface="Aptos" panose="020B0004020202020204" pitchFamily="34" charset="0"/>
              </a:rPr>
              <a:t>manière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réaliste</a:t>
            </a:r>
            <a:r>
              <a:rPr lang="de-DE" sz="1800" dirty="0">
                <a:latin typeface="Aptos" panose="020B0004020202020204" pitchFamily="34" charset="0"/>
              </a:rPr>
              <a:t>.</a:t>
            </a:r>
            <a:endParaRPr sz="1800" b="1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sp>
        <p:nvSpPr>
          <p:cNvPr id="123" name="Google Shape;123;p32"/>
          <p:cNvSpPr txBox="1"/>
          <p:nvPr/>
        </p:nvSpPr>
        <p:spPr>
          <a:xfrm>
            <a:off x="5896050" y="3565850"/>
            <a:ext cx="5914800" cy="3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de-DE" sz="1800" dirty="0" err="1">
                <a:latin typeface="Aptos" panose="020B0004020202020204" pitchFamily="34" charset="0"/>
              </a:rPr>
              <a:t>Commencer</a:t>
            </a:r>
            <a:r>
              <a:rPr lang="de-DE" sz="1800" dirty="0">
                <a:latin typeface="Aptos" panose="020B0004020202020204" pitchFamily="34" charset="0"/>
              </a:rPr>
              <a:t> par </a:t>
            </a:r>
            <a:r>
              <a:rPr lang="de-DE" sz="1800" dirty="0" err="1">
                <a:latin typeface="Aptos" panose="020B0004020202020204" pitchFamily="34" charset="0"/>
              </a:rPr>
              <a:t>appliquer</a:t>
            </a:r>
            <a:r>
              <a:rPr lang="de-DE" sz="1800" dirty="0">
                <a:latin typeface="Aptos" panose="020B0004020202020204" pitchFamily="34" charset="0"/>
              </a:rPr>
              <a:t> la </a:t>
            </a:r>
            <a:r>
              <a:rPr lang="de-DE" sz="1800" dirty="0" err="1">
                <a:latin typeface="Aptos" panose="020B0004020202020204" pitchFamily="34" charset="0"/>
              </a:rPr>
              <a:t>durabilité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aux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appels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d’offres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les</a:t>
            </a:r>
            <a:r>
              <a:rPr lang="de-DE" sz="1800" b="1" dirty="0">
                <a:latin typeface="Aptos" panose="020B0004020202020204" pitchFamily="34" charset="0"/>
              </a:rPr>
              <a:t> plus </a:t>
            </a:r>
            <a:r>
              <a:rPr lang="de-DE" sz="1800" b="1" dirty="0" err="1">
                <a:latin typeface="Aptos" panose="020B0004020202020204" pitchFamily="34" charset="0"/>
              </a:rPr>
              <a:t>courants</a:t>
            </a:r>
            <a:r>
              <a:rPr lang="de-DE" sz="1800" dirty="0">
                <a:latin typeface="Aptos" panose="020B0004020202020204" pitchFamily="34" charset="0"/>
              </a:rPr>
              <a:t>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800" dirty="0" err="1">
                <a:latin typeface="Aptos" panose="020B0004020202020204" pitchFamily="34" charset="0"/>
              </a:rPr>
              <a:t>Ajouter</a:t>
            </a:r>
            <a:r>
              <a:rPr lang="de-DE" sz="1800" dirty="0">
                <a:latin typeface="Aptos" panose="020B0004020202020204" pitchFamily="34" charset="0"/>
              </a:rPr>
              <a:t> des </a:t>
            </a:r>
            <a:r>
              <a:rPr lang="de-DE" sz="1800" dirty="0" err="1">
                <a:latin typeface="Aptos" panose="020B0004020202020204" pitchFamily="34" charset="0"/>
              </a:rPr>
              <a:t>matériaux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prêts</a:t>
            </a:r>
            <a:r>
              <a:rPr lang="de-DE" sz="1800" dirty="0">
                <a:latin typeface="Aptos" panose="020B0004020202020204" pitchFamily="34" charset="0"/>
              </a:rPr>
              <a:t> à </a:t>
            </a:r>
            <a:r>
              <a:rPr lang="de-DE" sz="1800" dirty="0" err="1">
                <a:latin typeface="Aptos" panose="020B0004020202020204" pitchFamily="34" charset="0"/>
              </a:rPr>
              <a:t>l’emploi</a:t>
            </a:r>
            <a:r>
              <a:rPr lang="de-DE" sz="1800" dirty="0">
                <a:latin typeface="Aptos" panose="020B0004020202020204" pitchFamily="34" charset="0"/>
              </a:rPr>
              <a:t> et des </a:t>
            </a:r>
            <a:r>
              <a:rPr lang="de-DE" sz="1800" dirty="0" err="1">
                <a:latin typeface="Aptos" panose="020B0004020202020204" pitchFamily="34" charset="0"/>
              </a:rPr>
              <a:t>exemples</a:t>
            </a:r>
            <a:r>
              <a:rPr lang="de-DE" sz="1800" dirty="0">
                <a:latin typeface="Aptos" panose="020B0004020202020204" pitchFamily="34" charset="0"/>
              </a:rPr>
              <a:t> de </a:t>
            </a:r>
            <a:r>
              <a:rPr lang="de-DE" sz="1800" b="1" dirty="0" err="1">
                <a:latin typeface="Aptos" panose="020B0004020202020204" pitchFamily="34" charset="0"/>
              </a:rPr>
              <a:t>communes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b="1" dirty="0" err="1">
                <a:latin typeface="Aptos" panose="020B0004020202020204" pitchFamily="34" charset="0"/>
              </a:rPr>
              <a:t>similaires</a:t>
            </a:r>
            <a:r>
              <a:rPr lang="de-DE" sz="1800" b="1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pour</a:t>
            </a:r>
            <a:r>
              <a:rPr lang="de-DE" sz="1800" dirty="0">
                <a:latin typeface="Aptos" panose="020B0004020202020204" pitchFamily="34" charset="0"/>
              </a:rPr>
              <a:t> </a:t>
            </a:r>
            <a:r>
              <a:rPr lang="de-DE" sz="1800" dirty="0" err="1">
                <a:latin typeface="Aptos" panose="020B0004020202020204" pitchFamily="34" charset="0"/>
              </a:rPr>
              <a:t>renforcer</a:t>
            </a:r>
            <a:r>
              <a:rPr lang="de-DE" sz="1800" dirty="0">
                <a:latin typeface="Aptos" panose="020B0004020202020204" pitchFamily="34" charset="0"/>
              </a:rPr>
              <a:t> la </a:t>
            </a:r>
            <a:r>
              <a:rPr lang="de-DE" sz="1800" dirty="0" err="1">
                <a:latin typeface="Aptos" panose="020B0004020202020204" pitchFamily="34" charset="0"/>
              </a:rPr>
              <a:t>confiance</a:t>
            </a:r>
            <a:r>
              <a:rPr lang="de-DE" sz="1800" dirty="0">
                <a:latin typeface="Aptos" panose="020B0004020202020204" pitchFamily="34" charset="0"/>
              </a:rPr>
              <a:t>.</a:t>
            </a:r>
            <a:endParaRPr sz="1800" b="1" i="0" u="none" strike="noStrike" cap="none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3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Simplifier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les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concepts</a:t>
            </a:r>
            <a:r>
              <a:rPr lang="de-DE" dirty="0">
                <a:latin typeface="Aptos Serif" panose="02020604070405020304" pitchFamily="18" charset="0"/>
                <a:cs typeface="Aptos Serif" panose="02020604070405020304" pitchFamily="18" charset="0"/>
              </a:rPr>
              <a:t> </a:t>
            </a:r>
            <a:r>
              <a:rPr lang="de-DE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complexes</a:t>
            </a:r>
            <a:endParaRPr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32" name="Google Shape;132;p3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240655" cy="1037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lvl="0"/>
            <a:r>
              <a:rPr lang="de-DE" dirty="0">
                <a:solidFill>
                  <a:srgbClr val="3F3F3F"/>
                </a:solidFill>
              </a:rPr>
              <a:t>Rendre le </a:t>
            </a:r>
            <a:r>
              <a:rPr lang="de-DE" dirty="0" err="1">
                <a:solidFill>
                  <a:srgbClr val="3F3F3F"/>
                </a:solidFill>
              </a:rPr>
              <a:t>développement</a:t>
            </a:r>
            <a:r>
              <a:rPr lang="de-DE" dirty="0">
                <a:solidFill>
                  <a:srgbClr val="3F3F3F"/>
                </a:solidFill>
              </a:rPr>
              <a:t> durable </a:t>
            </a:r>
            <a:r>
              <a:rPr lang="de-DE" dirty="0" err="1">
                <a:solidFill>
                  <a:srgbClr val="3F3F3F"/>
                </a:solidFill>
              </a:rPr>
              <a:t>compréhensible</a:t>
            </a:r>
            <a:r>
              <a:rPr lang="de-DE" dirty="0">
                <a:solidFill>
                  <a:srgbClr val="3F3F3F"/>
                </a:solidFill>
              </a:rPr>
              <a:t> et </a:t>
            </a:r>
            <a:r>
              <a:rPr lang="de-DE" dirty="0" err="1">
                <a:solidFill>
                  <a:srgbClr val="3F3F3F"/>
                </a:solidFill>
              </a:rPr>
              <a:t>réalisable</a:t>
            </a:r>
            <a:r>
              <a:rPr lang="de-DE" dirty="0">
                <a:solidFill>
                  <a:srgbClr val="3F3F3F"/>
                </a:solidFill>
              </a:rPr>
              <a:t> :</a:t>
            </a:r>
            <a:endParaRPr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  <p:grpSp>
        <p:nvGrpSpPr>
          <p:cNvPr id="133" name="Google Shape;133;p33"/>
          <p:cNvGrpSpPr/>
          <p:nvPr/>
        </p:nvGrpSpPr>
        <p:grpSpPr>
          <a:xfrm>
            <a:off x="767745" y="3559625"/>
            <a:ext cx="11026652" cy="1192070"/>
            <a:chOff x="5119" y="1776546"/>
            <a:chExt cx="11026652" cy="1192070"/>
          </a:xfrm>
        </p:grpSpPr>
        <p:sp>
          <p:nvSpPr>
            <p:cNvPr id="134" name="Google Shape;134;p33"/>
            <p:cNvSpPr/>
            <p:nvPr/>
          </p:nvSpPr>
          <p:spPr>
            <a:xfrm>
              <a:off x="5119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FBB50A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5" name="Google Shape;135;p33"/>
            <p:cNvSpPr txBox="1"/>
            <p:nvPr/>
          </p:nvSpPr>
          <p:spPr>
            <a:xfrm>
              <a:off x="601154" y="1853256"/>
              <a:ext cx="1788106" cy="11153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Remplacez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les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termes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techniques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par des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définitions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de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tâches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claires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.</a:t>
              </a:r>
              <a:endParaRPr lang="de-DE" sz="1600" dirty="0">
                <a:solidFill>
                  <a:schemeClr val="bg1"/>
                </a:solidFill>
                <a:effectLst/>
                <a:latin typeface="Aptos" panose="020B0004020202020204" pitchFamily="34" charset="0"/>
              </a:endParaRPr>
            </a:p>
          </p:txBody>
        </p:sp>
        <p:sp>
          <p:nvSpPr>
            <p:cNvPr id="136" name="Google Shape;136;p33"/>
            <p:cNvSpPr/>
            <p:nvPr/>
          </p:nvSpPr>
          <p:spPr>
            <a:xfrm>
              <a:off x="2687278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65B1BE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7" name="Google Shape;137;p33"/>
            <p:cNvSpPr txBox="1"/>
            <p:nvPr/>
          </p:nvSpPr>
          <p:spPr>
            <a:xfrm>
              <a:off x="3283313" y="1776546"/>
              <a:ext cx="1788106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Expliquez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un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seul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concept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à la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fois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.</a:t>
              </a:r>
              <a:endParaRPr sz="1600" b="0" i="0" u="none" strike="noStrike" cap="none" dirty="0">
                <a:solidFill>
                  <a:schemeClr val="bg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8" name="Google Shape;138;p33"/>
            <p:cNvSpPr/>
            <p:nvPr/>
          </p:nvSpPr>
          <p:spPr>
            <a:xfrm>
              <a:off x="5369437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005851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39" name="Google Shape;139;p33"/>
            <p:cNvSpPr txBox="1"/>
            <p:nvPr/>
          </p:nvSpPr>
          <p:spPr>
            <a:xfrm>
              <a:off x="5965472" y="1776546"/>
              <a:ext cx="1788106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lvl="0" algn="ctr">
                <a:lnSpc>
                  <a:spcPct val="90000"/>
                </a:lnSpc>
              </a:pP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Utilisez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des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outils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visuels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(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organigrammes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,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symboles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,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listes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de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contrôle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)</a:t>
              </a:r>
              <a:endParaRPr sz="1600" b="0" i="0" u="none" strike="noStrike" cap="none" dirty="0">
                <a:solidFill>
                  <a:schemeClr val="bg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40" name="Google Shape;140;p33"/>
            <p:cNvSpPr/>
            <p:nvPr/>
          </p:nvSpPr>
          <p:spPr>
            <a:xfrm>
              <a:off x="8051595" y="1776546"/>
              <a:ext cx="2980176" cy="1192070"/>
            </a:xfrm>
            <a:prstGeom prst="chevron">
              <a:avLst>
                <a:gd name="adj" fmla="val 50000"/>
              </a:avLst>
            </a:prstGeom>
            <a:solidFill>
              <a:srgbClr val="A3C429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Aptos" panose="020B0004020202020204" pitchFamily="34" charset="0"/>
                <a:sym typeface="Arial"/>
              </a:endParaRPr>
            </a:p>
          </p:txBody>
        </p:sp>
        <p:sp>
          <p:nvSpPr>
            <p:cNvPr id="141" name="Google Shape;141;p33"/>
            <p:cNvSpPr txBox="1"/>
            <p:nvPr/>
          </p:nvSpPr>
          <p:spPr>
            <a:xfrm>
              <a:off x="8647630" y="1776546"/>
              <a:ext cx="1788106" cy="11920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000" tIns="24000" rIns="24000" bIns="24000" anchor="ctr" anchorCtr="0">
              <a:noAutofit/>
            </a:bodyPr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Demandez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toujours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 : </a:t>
              </a:r>
              <a:endParaRPr lang="de-DE" sz="1600" dirty="0">
                <a:solidFill>
                  <a:schemeClr val="bg1"/>
                </a:solidFill>
                <a:latin typeface="Aptos" panose="020B0004020202020204" pitchFamily="34" charset="0"/>
              </a:endParaRPr>
            </a:p>
            <a:p>
              <a:pPr algn="ctr"/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« Quelles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sont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les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attentes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 </a:t>
              </a:r>
              <a:r>
                <a:rPr lang="de-DE" dirty="0" err="1">
                  <a:solidFill>
                    <a:schemeClr val="bg1"/>
                  </a:solidFill>
                  <a:latin typeface="Aptos" panose="020B0004020202020204" pitchFamily="34" charset="0"/>
                </a:rPr>
                <a:t>concrètes</a:t>
              </a:r>
              <a:r>
                <a:rPr lang="de-DE" dirty="0">
                  <a:solidFill>
                    <a:schemeClr val="bg1"/>
                  </a:solidFill>
                  <a:latin typeface="Aptos" panose="020B0004020202020204" pitchFamily="34" charset="0"/>
                </a:rPr>
                <a:t>? »</a:t>
              </a:r>
              <a:endParaRPr lang="de-DE" sz="1600" dirty="0">
                <a:solidFill>
                  <a:schemeClr val="bg1"/>
                </a:solidFill>
                <a:effectLst/>
                <a:latin typeface="Aptos" panose="020B00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4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502893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Encourager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le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changement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de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comportement</a:t>
            </a:r>
            <a:r>
              <a:rPr lang="de-DE" sz="3600" dirty="0">
                <a:latin typeface="Aptos Serif" panose="02020604070405020304" pitchFamily="18" charset="0"/>
                <a:cs typeface="Aptos Serif" panose="02020604070405020304" pitchFamily="18" charset="0"/>
              </a:rPr>
              <a:t> et la </a:t>
            </a:r>
            <a:r>
              <a:rPr lang="de-DE" sz="3600" dirty="0" err="1">
                <a:latin typeface="Aptos Serif" panose="02020604070405020304" pitchFamily="18" charset="0"/>
                <a:cs typeface="Aptos Serif" panose="02020604070405020304" pitchFamily="18" charset="0"/>
              </a:rPr>
              <a:t>coopération</a:t>
            </a:r>
            <a:endParaRPr sz="3600" dirty="0">
              <a:latin typeface="Aptos Serif" panose="02020604070405020304" pitchFamily="18" charset="0"/>
              <a:ea typeface="Arial"/>
              <a:cs typeface="Aptos Serif" panose="02020604070405020304" pitchFamily="18" charset="0"/>
              <a:sym typeface="Arial"/>
            </a:endParaRPr>
          </a:p>
        </p:txBody>
      </p:sp>
      <p:sp>
        <p:nvSpPr>
          <p:cNvPr id="147" name="Google Shape;147;p34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0690675" cy="4386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En tant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que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formateur∙rice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,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vous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commencez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par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expliquer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l’importance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du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changement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de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comportement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et de la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collaboration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!</a:t>
            </a:r>
          </a:p>
          <a:p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Expliquez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ensuite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principes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:</a:t>
            </a: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Commencez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modestement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-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choisissez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une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amélioration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dans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le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domaine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de la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durabilité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par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appel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d’offres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.</a:t>
            </a: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Discutez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avec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fournisseurs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à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un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stade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précoce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afin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de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pouvoir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adapter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les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critères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aux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conditions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locales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.</a:t>
            </a: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 fontAlgn="base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Restez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pratique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-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Utilisez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des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modèles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adaptables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et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expliquez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où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chaque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critère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doit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être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indiqué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dans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l’appel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d’offres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. </a:t>
            </a:r>
            <a:endParaRPr lang="de-DE" sz="2000" dirty="0">
              <a:solidFill>
                <a:srgbClr val="3F3F3F"/>
              </a:solidFill>
              <a:latin typeface="Aptos" panose="020B0004020202020204" pitchFamily="34" charset="0"/>
            </a:endParaRPr>
          </a:p>
          <a:p>
            <a:pPr marL="571500" indent="-342900">
              <a:buFont typeface="Arial" panose="020B0604020202020204" pitchFamily="34" charset="0"/>
              <a:buChar char="•"/>
            </a:pP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Célébrez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les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dirty="0" err="1">
                <a:solidFill>
                  <a:srgbClr val="3F3F3F"/>
                </a:solidFill>
                <a:latin typeface="Aptos" panose="020B0004020202020204" pitchFamily="34" charset="0"/>
              </a:rPr>
              <a:t>succès</a:t>
            </a:r>
            <a:r>
              <a:rPr lang="de-DE" sz="200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- la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reconnaissance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incite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à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prendre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d’autres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rgbClr val="3F3F3F"/>
                </a:solidFill>
                <a:latin typeface="Aptos" panose="020B0004020202020204" pitchFamily="34" charset="0"/>
              </a:rPr>
              <a:t>mesures</a:t>
            </a:r>
            <a:r>
              <a:rPr lang="de-DE" sz="2000" b="0" dirty="0">
                <a:solidFill>
                  <a:srgbClr val="3F3F3F"/>
                </a:solidFill>
                <a:latin typeface="Aptos" panose="020B0004020202020204" pitchFamily="34" charset="0"/>
              </a:rPr>
              <a:t>.</a:t>
            </a:r>
            <a:endParaRPr sz="2000" b="0" dirty="0">
              <a:solidFill>
                <a:srgbClr val="3F3F3F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554</Words>
  <Application>Microsoft Macintosh PowerPoint</Application>
  <PresentationFormat>Breitbild</PresentationFormat>
  <Paragraphs>52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Aptos</vt:lpstr>
      <vt:lpstr>Play</vt:lpstr>
      <vt:lpstr>Calibri</vt:lpstr>
      <vt:lpstr>Aptos Serif</vt:lpstr>
      <vt:lpstr>Benutzerdefiniert</vt:lpstr>
      <vt:lpstr>PowerPoint-Präsentation</vt:lpstr>
      <vt:lpstr>Offrir une formation locale efficace</vt:lpstr>
      <vt:lpstr>Organiser des formations locales</vt:lpstr>
      <vt:lpstr>Qui formez-vous?</vt:lpstr>
      <vt:lpstr>Ce que le formateur/la formatrice doit faire🡪</vt:lpstr>
      <vt:lpstr>Pourquoi l‘adaptation locale est-elle importante?</vt:lpstr>
      <vt:lpstr>Adaptation du matériel au  contexte local</vt:lpstr>
      <vt:lpstr>Simplifier les concepts complexes</vt:lpstr>
      <vt:lpstr>Encourager le changement de comportement et la coopération</vt:lpstr>
      <vt:lpstr>Merci beaucoup pour votre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6</cp:revision>
  <dcterms:created xsi:type="dcterms:W3CDTF">2024-09-16T10:50:40Z</dcterms:created>
  <dcterms:modified xsi:type="dcterms:W3CDTF">2026-04-30T12:26:06Z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