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Aptos Serif" panose="02020604070405020304" pitchFamily="18" charset="0"/>
      <p:regular r:id="rId11"/>
      <p:bold r:id="rId12"/>
      <p:italic r:id="rId13"/>
      <p:boldItalic r:id="rId14"/>
    </p:embeddedFont>
    <p:embeddedFont>
      <p:font typeface="Play" pitchFamily="2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hjG8HkzIfqCKpgV215BE0DEVk65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3F3F"/>
    <a:srgbClr val="65B1BE"/>
    <a:srgbClr val="5FB1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84"/>
  </p:normalViewPr>
  <p:slideViewPr>
    <p:cSldViewPr snapToGrid="0">
      <p:cViewPr varScale="1">
        <p:scale>
          <a:sx n="106" d="100"/>
          <a:sy n="106" d="100"/>
        </p:scale>
        <p:origin x="5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" name="Google Shape;12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6" name="Google Shape;16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2" name="Google Shape;18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1">
  <p:cSld name="Titel 1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9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8" name="Google Shape;18;p9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9"/>
          <p:cNvSpPr/>
          <p:nvPr/>
        </p:nvSpPr>
        <p:spPr>
          <a:xfrm rot="10800000">
            <a:off x="-130449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9"/>
          <p:cNvSpPr/>
          <p:nvPr/>
        </p:nvSpPr>
        <p:spPr>
          <a:xfrm rot="-5400000">
            <a:off x="-1055890" y="818688"/>
            <a:ext cx="2127278" cy="21272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>
  <p:cSld name="Titelinhalt und Tabelle"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86" name="Google Shape;86;p18"/>
          <p:cNvCxnSpPr/>
          <p:nvPr/>
        </p:nvCxnSpPr>
        <p:spPr>
          <a:xfrm>
            <a:off x="3670935" y="631317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603885" y="584005"/>
            <a:ext cx="2825115" cy="3999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743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4pPr>
            <a:lvl5pPr marL="2286000" lvl="4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2"/>
          </p:nvPr>
        </p:nvSpPr>
        <p:spPr>
          <a:xfrm>
            <a:off x="3670934" y="584005"/>
            <a:ext cx="7926705" cy="3999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91" name="Google Shape;91;p18"/>
          <p:cNvGrpSpPr/>
          <p:nvPr/>
        </p:nvGrpSpPr>
        <p:grpSpPr>
          <a:xfrm rot="-5400000">
            <a:off x="-1340601" y="4196010"/>
            <a:ext cx="3053166" cy="2270813"/>
            <a:chOff x="4881398" y="2159825"/>
            <a:chExt cx="3881604" cy="2778984"/>
          </a:xfrm>
        </p:grpSpPr>
        <p:sp>
          <p:nvSpPr>
            <p:cNvPr id="92" name="Google Shape;92;p18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18"/>
            <p:cNvSpPr/>
            <p:nvPr/>
          </p:nvSpPr>
          <p:spPr>
            <a:xfrm>
              <a:off x="4881398" y="2622831"/>
              <a:ext cx="1393345" cy="1412178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8"/>
            <p:cNvSpPr/>
            <p:nvPr/>
          </p:nvSpPr>
          <p:spPr>
            <a:xfrm>
              <a:off x="5871703" y="4132729"/>
              <a:ext cx="806080" cy="80608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">
  <p:cSld name="Titel und zwei Inhalte">
    <p:bg>
      <p:bgPr>
        <a:solidFill>
          <a:schemeClr val="lt1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97" name="Google Shape;97;p19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9"/>
          <p:cNvSpPr txBox="1">
            <a:spLocks noGrp="1"/>
          </p:cNvSpPr>
          <p:nvPr>
            <p:ph type="body" idx="1"/>
          </p:nvPr>
        </p:nvSpPr>
        <p:spPr>
          <a:xfrm>
            <a:off x="595523" y="2676525"/>
            <a:ext cx="574675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body" idx="2"/>
          </p:nvPr>
        </p:nvSpPr>
        <p:spPr>
          <a:xfrm>
            <a:off x="7620000" y="2676525"/>
            <a:ext cx="394716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19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9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102" name="Google Shape;102;p19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9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9"/>
          <p:cNvSpPr/>
          <p:nvPr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>
  <p:cSld name="Tabelle 2">
    <p:bg>
      <p:bgPr>
        <a:solidFill>
          <a:schemeClr val="lt1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>
            <a:spLocks noGrp="1"/>
          </p:cNvSpPr>
          <p:nvPr>
            <p:ph type="title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0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108" name="Google Shape;108;p20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09" name="Google Shape;109;p20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2" name="Google Shape;112;p21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>
  <p:cSld name="Agenda 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0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0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usammenfassung 2">
  <p:cSld name="Zusammenfassung 2"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>
            <a:spLocks noGrp="1"/>
          </p:cNvSpPr>
          <p:nvPr>
            <p:ph type="title"/>
          </p:nvPr>
        </p:nvSpPr>
        <p:spPr>
          <a:xfrm>
            <a:off x="594359" y="102875"/>
            <a:ext cx="11318837" cy="1680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1"/>
          </p:nvPr>
        </p:nvSpPr>
        <p:spPr>
          <a:xfrm>
            <a:off x="3657599" y="2282008"/>
            <a:ext cx="8130209" cy="3699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34" name="Google Shape;34;p11"/>
          <p:cNvGrpSpPr/>
          <p:nvPr/>
        </p:nvGrpSpPr>
        <p:grpSpPr>
          <a:xfrm rot="-5400000">
            <a:off x="-1510682" y="4366092"/>
            <a:ext cx="3033138" cy="1910624"/>
            <a:chOff x="4906860" y="2159825"/>
            <a:chExt cx="3856142" cy="2338190"/>
          </a:xfrm>
        </p:grpSpPr>
        <p:sp>
          <p:nvSpPr>
            <p:cNvPr id="35" name="Google Shape;35;p11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11"/>
            <p:cNvSpPr/>
            <p:nvPr/>
          </p:nvSpPr>
          <p:spPr>
            <a:xfrm>
              <a:off x="4906860" y="2724951"/>
              <a:ext cx="1177611" cy="1193527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11"/>
            <p:cNvSpPr/>
            <p:nvPr/>
          </p:nvSpPr>
          <p:spPr>
            <a:xfrm>
              <a:off x="6390367" y="3563171"/>
              <a:ext cx="806080" cy="806079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>
  <p:cSld name="Titel 3">
    <p:bg>
      <p:bgPr>
        <a:solidFill>
          <a:schemeClr val="lt1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2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body" idx="1"/>
          </p:nvPr>
        </p:nvSpPr>
        <p:spPr>
          <a:xfrm>
            <a:off x="594360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1" name="Google Shape;41;p12"/>
          <p:cNvCxnSpPr/>
          <p:nvPr/>
        </p:nvCxnSpPr>
        <p:spPr>
          <a:xfrm>
            <a:off x="594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2" name="Google Shape;42;p12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12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12"/>
          <p:cNvSpPr/>
          <p:nvPr/>
        </p:nvSpPr>
        <p:spPr>
          <a:xfrm rot="5400000">
            <a:off x="10295512" y="1532512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2">
  <p:cSld name="Titel 2">
    <p:bg>
      <p:bgPr>
        <a:solidFill>
          <a:schemeClr val="lt1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>
            <a:spLocks noGrp="1"/>
          </p:cNvSpPr>
          <p:nvPr>
            <p:ph type="ctrTitle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body" idx="1"/>
          </p:nvPr>
        </p:nvSpPr>
        <p:spPr>
          <a:xfrm>
            <a:off x="6299835" y="456860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8" name="Google Shape;48;p13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9" name="Google Shape;49;p13"/>
          <p:cNvSpPr>
            <a:spLocks noGrp="1"/>
          </p:cNvSpPr>
          <p:nvPr>
            <p:ph type="pic" idx="2"/>
          </p:nvPr>
        </p:nvSpPr>
        <p:spPr>
          <a:xfrm>
            <a:off x="0" y="-11113"/>
            <a:ext cx="5628068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">
  <p:cSld name="Titel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52" name="Google Shape;52;p14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3" name="Google Shape;53;p14"/>
          <p:cNvSpPr txBox="1">
            <a:spLocks noGrp="1"/>
          </p:cNvSpPr>
          <p:nvPr>
            <p:ph type="body" idx="1"/>
          </p:nvPr>
        </p:nvSpPr>
        <p:spPr>
          <a:xfrm>
            <a:off x="6309905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4"/>
          <p:cNvSpPr/>
          <p:nvPr/>
        </p:nvSpPr>
        <p:spPr>
          <a:xfrm rot="-5400000">
            <a:off x="-1994302" y="2784058"/>
            <a:ext cx="3988604" cy="4143593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4"/>
          <p:cNvSpPr/>
          <p:nvPr/>
        </p:nvSpPr>
        <p:spPr>
          <a:xfrm rot="10800000">
            <a:off x="1657654" y="5606713"/>
            <a:ext cx="2376839" cy="2502573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4"/>
          <p:cNvSpPr/>
          <p:nvPr/>
        </p:nvSpPr>
        <p:spPr>
          <a:xfrm rot="-8153822">
            <a:off x="691437" y="2439793"/>
            <a:ext cx="1375053" cy="140689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>
  <p:cSld name="Titel und zwei Inhalte 2">
    <p:bg>
      <p:bgPr>
        <a:solidFill>
          <a:schemeClr val="lt1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body" idx="1"/>
          </p:nvPr>
        </p:nvSpPr>
        <p:spPr>
          <a:xfrm>
            <a:off x="594360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2"/>
          </p:nvPr>
        </p:nvSpPr>
        <p:spPr>
          <a:xfrm>
            <a:off x="5881898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63" name="Google Shape;63;p15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4" name="Google Shape;64;p15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5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5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>
  <p:cSld name="Titel und Inhalt ">
    <p:bg>
      <p:bgPr>
        <a:solidFill>
          <a:schemeClr val="lt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>
            <a:spLocks noGrp="1"/>
          </p:cNvSpPr>
          <p:nvPr>
            <p:ph type="title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69" name="Google Shape;69;p16"/>
          <p:cNvCxnSpPr/>
          <p:nvPr/>
        </p:nvCxnSpPr>
        <p:spPr>
          <a:xfrm>
            <a:off x="6347460" y="631317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>
            <a:off x="603885" y="457201"/>
            <a:ext cx="5198269" cy="2305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743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rabicPeriod"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lphaLcPeriod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rabicParenR"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None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rabicPeriod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body" idx="2"/>
          </p:nvPr>
        </p:nvSpPr>
        <p:spPr>
          <a:xfrm>
            <a:off x="594360" y="2810595"/>
            <a:ext cx="5198269" cy="3319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/>
          <p:nvPr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6"/>
          <p:cNvSpPr/>
          <p:nvPr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6"/>
          <p:cNvSpPr/>
          <p:nvPr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Bild">
  <p:cSld name="Titelinhalt und Bild">
    <p:bg>
      <p:bgPr>
        <a:solidFill>
          <a:schemeClr val="lt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594360" y="3279579"/>
            <a:ext cx="5044440" cy="2994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0" name="Google Shape;80;p17"/>
          <p:cNvCxnSpPr/>
          <p:nvPr/>
        </p:nvCxnSpPr>
        <p:spPr>
          <a:xfrm>
            <a:off x="594360" y="2997459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1" name="Google Shape;81;p17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</p:sp>
      <p:sp>
        <p:nvSpPr>
          <p:cNvPr id="82" name="Google Shape;82;p17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pic>
        <p:nvPicPr>
          <p:cNvPr id="14" name="Google Shape;14;p8" descr="Logo ProCure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37131" y="4836746"/>
            <a:ext cx="5273749" cy="1904297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"/>
          <p:cNvSpPr txBox="1"/>
          <p:nvPr/>
        </p:nvSpPr>
        <p:spPr>
          <a:xfrm>
            <a:off x="6309904" y="4085366"/>
            <a:ext cx="274519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Date</a:t>
            </a:r>
            <a:endParaRPr sz="1400" b="0" i="0" u="none" strike="noStrike" cap="none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8" name="Google Shape;118;p1"/>
          <p:cNvSpPr txBox="1"/>
          <p:nvPr/>
        </p:nvSpPr>
        <p:spPr>
          <a:xfrm>
            <a:off x="6309900" y="1288554"/>
            <a:ext cx="5882100" cy="2640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lnSpc>
                <a:spcPct val="115000"/>
              </a:lnSpc>
              <a:buSzPts val="6000"/>
            </a:pPr>
            <a:r>
              <a:rPr lang="de-DE" sz="3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Importance</a:t>
            </a:r>
            <a:r>
              <a:rPr lang="de-DE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br>
              <a:rPr lang="de-DE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</a:br>
            <a:r>
              <a:rPr lang="de-DE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de </a:t>
            </a:r>
            <a:r>
              <a:rPr lang="de-DE" sz="3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l‘approvisionnement</a:t>
            </a:r>
            <a:r>
              <a:rPr lang="de-DE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durable </a:t>
            </a:r>
            <a:r>
              <a:rPr lang="de-DE" sz="3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pour</a:t>
            </a:r>
            <a:r>
              <a:rPr lang="de-DE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3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les</a:t>
            </a:r>
            <a:r>
              <a:rPr lang="de-DE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3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petites</a:t>
            </a:r>
            <a:r>
              <a:rPr lang="de-DE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3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communes</a:t>
            </a:r>
            <a:endParaRPr sz="3600" b="1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Aptos Serif" panose="02020604070405020304" pitchFamily="18" charset="0"/>
              <a:cs typeface="Aptos Serif" panose="02020604070405020304" pitchFamily="18" charset="0"/>
              <a:sym typeface="Arial"/>
            </a:endParaRPr>
          </a:p>
        </p:txBody>
      </p:sp>
      <p:pic>
        <p:nvPicPr>
          <p:cNvPr id="119" name="Google Shape;119;p1" descr="Ein Bild, das Screenshot, Grafiken, Schrift, Grafikdesign enthält.&#10;&#10;Automatisch generierte Beschreibu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86857" y="2224159"/>
            <a:ext cx="3409143" cy="1861207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"/>
          <p:cNvSpPr txBox="1"/>
          <p:nvPr/>
        </p:nvSpPr>
        <p:spPr>
          <a:xfrm>
            <a:off x="6309900" y="859389"/>
            <a:ext cx="4891496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Train </a:t>
            </a:r>
            <a:r>
              <a:rPr lang="de-DE" sz="1800" b="0" i="0" u="none" strike="noStrike" cap="none" dirty="0" err="1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the</a:t>
            </a: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 Trainer: 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25F6492-FEBB-3B1B-71C2-28018DA5642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"/>
          <p:cNvSpPr/>
          <p:nvPr/>
        </p:nvSpPr>
        <p:spPr>
          <a:xfrm>
            <a:off x="147117" y="231275"/>
            <a:ext cx="2911393" cy="2077144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12700" cap="flat" cmpd="sng">
            <a:solidFill>
              <a:srgbClr val="0043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Dépenses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publiques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,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leviers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du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changement</a:t>
            </a:r>
            <a:endParaRPr lang="de-DE" sz="2000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  <p:sp>
        <p:nvSpPr>
          <p:cNvPr id="128" name="Google Shape;128;p2"/>
          <p:cNvSpPr txBox="1"/>
          <p:nvPr/>
        </p:nvSpPr>
        <p:spPr>
          <a:xfrm>
            <a:off x="2946400" y="2192902"/>
            <a:ext cx="7112000" cy="163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de-DE" sz="2000" dirty="0">
                <a:latin typeface="Aptos" panose="020B0004020202020204" pitchFamily="34" charset="0"/>
              </a:rPr>
              <a:t>Pour </a:t>
            </a:r>
            <a:r>
              <a:rPr lang="de-DE" sz="2000" dirty="0" err="1">
                <a:latin typeface="Aptos" panose="020B0004020202020204" pitchFamily="34" charset="0"/>
              </a:rPr>
              <a:t>les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petites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communes</a:t>
            </a:r>
            <a:r>
              <a:rPr lang="de-DE" sz="2000" dirty="0">
                <a:latin typeface="Aptos" panose="020B0004020202020204" pitchFamily="34" charset="0"/>
              </a:rPr>
              <a:t>, </a:t>
            </a:r>
            <a:r>
              <a:rPr lang="de-DE" sz="2000" dirty="0" err="1">
                <a:latin typeface="Aptos" panose="020B0004020202020204" pitchFamily="34" charset="0"/>
              </a:rPr>
              <a:t>l’approvisionnement</a:t>
            </a:r>
            <a:r>
              <a:rPr lang="de-DE" sz="2000" dirty="0">
                <a:latin typeface="Aptos" panose="020B0004020202020204" pitchFamily="34" charset="0"/>
              </a:rPr>
              <a:t> durable </a:t>
            </a:r>
            <a:r>
              <a:rPr lang="de-DE" sz="2000" dirty="0" err="1">
                <a:latin typeface="Aptos" panose="020B0004020202020204" pitchFamily="34" charset="0"/>
              </a:rPr>
              <a:t>n’est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pas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une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contrainte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mais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un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latin typeface="Aptos" panose="020B0004020202020204" pitchFamily="34" charset="0"/>
              </a:rPr>
              <a:t>levier</a:t>
            </a:r>
            <a:r>
              <a:rPr lang="de-DE" sz="2000" b="1" dirty="0"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latin typeface="Aptos" panose="020B0004020202020204" pitchFamily="34" charset="0"/>
              </a:rPr>
              <a:t>absolu</a:t>
            </a:r>
            <a:r>
              <a:rPr lang="de-DE" sz="2000" b="1" dirty="0">
                <a:latin typeface="Aptos" panose="020B0004020202020204" pitchFamily="34" charset="0"/>
              </a:rPr>
              <a:t> du </a:t>
            </a:r>
            <a:r>
              <a:rPr lang="de-DE" sz="2000" b="1" dirty="0" err="1">
                <a:latin typeface="Aptos" panose="020B0004020202020204" pitchFamily="34" charset="0"/>
              </a:rPr>
              <a:t>développement</a:t>
            </a:r>
            <a:r>
              <a:rPr lang="de-DE" sz="2000" b="1" dirty="0"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latin typeface="Aptos" panose="020B0004020202020204" pitchFamily="34" charset="0"/>
              </a:rPr>
              <a:t>local</a:t>
            </a:r>
            <a:r>
              <a:rPr lang="de-DE" sz="2000" dirty="0">
                <a:latin typeface="Aptos" panose="020B0004020202020204" pitchFamily="34" charset="0"/>
              </a:rPr>
              <a:t>. </a:t>
            </a:r>
          </a:p>
          <a:p>
            <a:endParaRPr lang="de-DE" sz="2000" dirty="0">
              <a:latin typeface="Aptos" panose="020B0004020202020204" pitchFamily="34" charset="0"/>
            </a:endParaRPr>
          </a:p>
          <a:p>
            <a:r>
              <a:rPr lang="de-DE" sz="2000" dirty="0">
                <a:latin typeface="Aptos" panose="020B0004020202020204" pitchFamily="34" charset="0"/>
              </a:rPr>
              <a:t>Elles </a:t>
            </a:r>
            <a:r>
              <a:rPr lang="de-DE" sz="2000" dirty="0" err="1">
                <a:latin typeface="Aptos" panose="020B0004020202020204" pitchFamily="34" charset="0"/>
              </a:rPr>
              <a:t>combinent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trois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dimensions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stratégiques</a:t>
            </a:r>
            <a:r>
              <a:rPr lang="de-DE" sz="2000" dirty="0">
                <a:latin typeface="Aptos" panose="020B0004020202020204" pitchFamily="34" charset="0"/>
              </a:rPr>
              <a:t> :</a:t>
            </a:r>
            <a:endParaRPr lang="de-DE" sz="2000" dirty="0">
              <a:effectLst/>
              <a:latin typeface="Aptos" panose="020B0004020202020204" pitchFamily="34" charset="0"/>
            </a:endParaRPr>
          </a:p>
        </p:txBody>
      </p:sp>
      <p:grpSp>
        <p:nvGrpSpPr>
          <p:cNvPr id="129" name="Google Shape;129;p2"/>
          <p:cNvGrpSpPr/>
          <p:nvPr/>
        </p:nvGrpSpPr>
        <p:grpSpPr>
          <a:xfrm>
            <a:off x="2140794" y="4179959"/>
            <a:ext cx="8171667" cy="1290263"/>
            <a:chOff x="7194" y="1616980"/>
            <a:chExt cx="8171667" cy="1290263"/>
          </a:xfrm>
        </p:grpSpPr>
        <p:sp>
          <p:nvSpPr>
            <p:cNvPr id="130" name="Google Shape;130;p2"/>
            <p:cNvSpPr/>
            <p:nvPr/>
          </p:nvSpPr>
          <p:spPr>
            <a:xfrm>
              <a:off x="7194" y="1616980"/>
              <a:ext cx="2150438" cy="1290263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ln>
              <a:headEnd type="none" w="sm" len="sm"/>
              <a:tailEnd type="none" w="sm" len="sm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ptos" panose="020B0004020202020204" pitchFamily="34" charset="0"/>
              </a:endParaRPr>
            </a:p>
          </p:txBody>
        </p:sp>
        <p:sp>
          <p:nvSpPr>
            <p:cNvPr id="131" name="Google Shape;131;p2"/>
            <p:cNvSpPr txBox="1"/>
            <p:nvPr/>
          </p:nvSpPr>
          <p:spPr>
            <a:xfrm>
              <a:off x="44985" y="1654771"/>
              <a:ext cx="2074856" cy="12146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lvl="0" algn="ctr">
                <a:lnSpc>
                  <a:spcPct val="90000"/>
                </a:lnSpc>
                <a:buSzPts val="1800"/>
              </a:pPr>
              <a:r>
                <a:rPr lang="de-DE" sz="2000" b="1" dirty="0" err="1">
                  <a:solidFill>
                    <a:schemeClr val="bg1"/>
                  </a:solidFill>
                  <a:latin typeface="Aptos" panose="020B0004020202020204" pitchFamily="34" charset="0"/>
                  <a:cs typeface="Aptos Serif" panose="02020604070405020304" pitchFamily="18" charset="0"/>
                </a:rPr>
                <a:t>environnement</a:t>
              </a:r>
              <a:endParaRPr sz="2000" b="1" i="0" u="none" strike="noStrike" cap="none" dirty="0">
                <a:solidFill>
                  <a:schemeClr val="bg1"/>
                </a:solidFill>
                <a:latin typeface="Aptos" panose="020B0004020202020204" pitchFamily="34" charset="0"/>
                <a:cs typeface="Aptos Serif" panose="02020604070405020304" pitchFamily="18" charset="0"/>
                <a:sym typeface="Arial"/>
              </a:endParaRPr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2372677" y="1995457"/>
              <a:ext cx="455893" cy="53330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FAB506"/>
            </a:solidFill>
            <a:ln>
              <a:noFill/>
            </a:ln>
            <a:effectLst>
              <a:outerShdw blurRad="40000" dist="20000" dir="5400000" rotWithShape="0">
                <a:srgbClr val="000000">
                  <a:alpha val="38039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ptos" panose="020B0004020202020204" pitchFamily="34" charset="0"/>
              </a:endParaRPr>
            </a:p>
          </p:txBody>
        </p:sp>
        <p:sp>
          <p:nvSpPr>
            <p:cNvPr id="133" name="Google Shape;133;p2"/>
            <p:cNvSpPr txBox="1"/>
            <p:nvPr/>
          </p:nvSpPr>
          <p:spPr>
            <a:xfrm>
              <a:off x="2372677" y="2102119"/>
              <a:ext cx="319125" cy="3199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3017809" y="1616980"/>
              <a:ext cx="2150438" cy="1290263"/>
            </a:xfrm>
            <a:prstGeom prst="roundRect">
              <a:avLst>
                <a:gd name="adj" fmla="val 10000"/>
              </a:avLst>
            </a:prstGeom>
            <a:solidFill>
              <a:srgbClr val="5FB135"/>
            </a:solidFill>
            <a:ln w="38100" cap="flat" cmpd="sng">
              <a:solidFill>
                <a:srgbClr val="5FB135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8039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ptos" panose="020B0004020202020204" pitchFamily="34" charset="0"/>
              </a:endParaRPr>
            </a:p>
          </p:txBody>
        </p:sp>
        <p:sp>
          <p:nvSpPr>
            <p:cNvPr id="135" name="Google Shape;135;p2"/>
            <p:cNvSpPr txBox="1"/>
            <p:nvPr/>
          </p:nvSpPr>
          <p:spPr>
            <a:xfrm>
              <a:off x="3055600" y="1654771"/>
              <a:ext cx="2074856" cy="1214681"/>
            </a:xfrm>
            <a:prstGeom prst="rect">
              <a:avLst/>
            </a:prstGeom>
            <a:solidFill>
              <a:srgbClr val="5FB135"/>
            </a:solidFill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algn="ctr"/>
              <a:r>
                <a:rPr lang="de-DE" sz="2000" b="1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économie</a:t>
              </a:r>
              <a:endParaRPr lang="de-DE" sz="2000" dirty="0">
                <a:solidFill>
                  <a:schemeClr val="bg1"/>
                </a:solidFill>
                <a:effectLst/>
                <a:latin typeface="Aptos" panose="020B0004020202020204" pitchFamily="34" charset="0"/>
              </a:endParaRPr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5383291" y="1995457"/>
              <a:ext cx="455893" cy="53330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65B1BE"/>
            </a:solidFill>
            <a:ln>
              <a:noFill/>
            </a:ln>
            <a:effectLst>
              <a:outerShdw blurRad="40000" dist="20000" dir="5400000" rotWithShape="0">
                <a:srgbClr val="000000">
                  <a:alpha val="38039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ptos" panose="020B0004020202020204" pitchFamily="34" charset="0"/>
              </a:endParaRPr>
            </a:p>
          </p:txBody>
        </p:sp>
        <p:sp>
          <p:nvSpPr>
            <p:cNvPr id="137" name="Google Shape;137;p2"/>
            <p:cNvSpPr txBox="1"/>
            <p:nvPr/>
          </p:nvSpPr>
          <p:spPr>
            <a:xfrm>
              <a:off x="5383291" y="2102119"/>
              <a:ext cx="319125" cy="319984"/>
            </a:xfrm>
            <a:prstGeom prst="rect">
              <a:avLst/>
            </a:prstGeom>
            <a:solidFill>
              <a:srgbClr val="65B1BE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6028423" y="1616980"/>
              <a:ext cx="2150438" cy="1290263"/>
            </a:xfrm>
            <a:prstGeom prst="roundRect">
              <a:avLst>
                <a:gd name="adj" fmla="val 10000"/>
              </a:avLst>
            </a:prstGeom>
            <a:solidFill>
              <a:srgbClr val="65B1BE"/>
            </a:solidFill>
            <a:ln>
              <a:solidFill>
                <a:srgbClr val="65B1BE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ptos" panose="020B0004020202020204" pitchFamily="34" charset="0"/>
              </a:endParaRPr>
            </a:p>
          </p:txBody>
        </p:sp>
        <p:sp>
          <p:nvSpPr>
            <p:cNvPr id="139" name="Google Shape;139;p2"/>
            <p:cNvSpPr txBox="1"/>
            <p:nvPr/>
          </p:nvSpPr>
          <p:spPr>
            <a:xfrm>
              <a:off x="6066214" y="1654771"/>
              <a:ext cx="2074856" cy="1214681"/>
            </a:xfrm>
            <a:prstGeom prst="rect">
              <a:avLst/>
            </a:prstGeom>
            <a:solidFill>
              <a:srgbClr val="65B1BE"/>
            </a:solidFill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algn="ctr"/>
              <a:r>
                <a:rPr lang="de-DE" sz="2000" b="1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gouvernance</a:t>
              </a:r>
              <a:endParaRPr lang="de-DE" sz="2000" dirty="0">
                <a:solidFill>
                  <a:schemeClr val="bg1"/>
                </a:solidFill>
                <a:effectLst/>
                <a:latin typeface="Aptos" panose="020B00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2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Exemple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Économie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45" name="Google Shape;145;p22"/>
          <p:cNvSpPr txBox="1">
            <a:spLocks noGrp="1"/>
          </p:cNvSpPr>
          <p:nvPr>
            <p:ph type="body" idx="1"/>
          </p:nvPr>
        </p:nvSpPr>
        <p:spPr>
          <a:xfrm>
            <a:off x="2586445" y="1828387"/>
            <a:ext cx="7847512" cy="4373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Autofit/>
          </a:bodyPr>
          <a:lstStyle/>
          <a:p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Dans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petites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communes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où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mesures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n’ont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qu’une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faible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portée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économique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effets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sont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multiplicateurs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 :</a:t>
            </a:r>
            <a:endParaRPr lang="de-DE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appel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d’offres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municipal de 100 000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euros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visant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convertir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l’éclairage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public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en LED et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capteurs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intelligents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pourrait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réduire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la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consommation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d’énergie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60 % et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inciter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entreprises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locales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construction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d’installations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se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spécialiser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dans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technologies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vertes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</p:txBody>
      </p:sp>
      <p:pic>
        <p:nvPicPr>
          <p:cNvPr id="146" name="Google Shape;146;p22" descr="Luci accese con riempimento a tinta unita"/>
          <p:cNvPicPr preferRelativeResize="0"/>
          <p:nvPr/>
        </p:nvPicPr>
        <p:blipFill rotWithShape="1">
          <a:blip r:embed="rId3"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saturation sat="66000"/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993395" y="3722874"/>
            <a:ext cx="1165861" cy="11658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3"/>
          <p:cNvSpPr txBox="1">
            <a:spLocks noGrp="1"/>
          </p:cNvSpPr>
          <p:nvPr>
            <p:ph type="title"/>
          </p:nvPr>
        </p:nvSpPr>
        <p:spPr>
          <a:xfrm>
            <a:off x="603188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Exemple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Environnement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53" name="Google Shape;153;p23"/>
          <p:cNvSpPr txBox="1">
            <a:spLocks noGrp="1"/>
          </p:cNvSpPr>
          <p:nvPr>
            <p:ph type="body" idx="1"/>
          </p:nvPr>
        </p:nvSpPr>
        <p:spPr>
          <a:xfrm>
            <a:off x="2391700" y="2006222"/>
            <a:ext cx="8346735" cy="41910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Autofit/>
          </a:bodyPr>
          <a:lstStyle/>
          <a:p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L’introduction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d’un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approvisionnement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« 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vert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 »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l’entretien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espaces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verts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urbains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-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avec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machines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électriques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le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compostage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sur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site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l’utilisation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d’eau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recyclée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-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réduit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non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seulement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émissions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CO₂,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mais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aussi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coûts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d’exploitation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à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long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terme</a:t>
            </a:r>
            <a:r>
              <a:rPr lang="de-DE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  <a:endParaRPr lang="de-DE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cette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façon, le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changement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écologique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devient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partie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intégrante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la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gestion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quotidienne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dépenses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publiques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</p:txBody>
      </p:sp>
      <p:pic>
        <p:nvPicPr>
          <p:cNvPr id="154" name="Google Shape;154;p23" descr="Scena di pioggia con riempimento a tinta unita"/>
          <p:cNvPicPr preferRelativeResize="0"/>
          <p:nvPr/>
        </p:nvPicPr>
        <p:blipFill rotWithShape="1">
          <a:blip r:embed="rId3">
            <a:alphaModFix/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/>
        </p:blipFill>
        <p:spPr>
          <a:xfrm>
            <a:off x="603188" y="4400552"/>
            <a:ext cx="1348740" cy="13487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23" descr="Albero caducifoglio con riempimento a tinta unita"/>
          <p:cNvPicPr preferRelativeResize="0"/>
          <p:nvPr/>
        </p:nvPicPr>
        <p:blipFill rotWithShape="1">
          <a:blip r:embed="rId4">
            <a:alphaModFix/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/>
        </p:blipFill>
        <p:spPr>
          <a:xfrm>
            <a:off x="10738435" y="1783079"/>
            <a:ext cx="1064399" cy="1064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4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Exemple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Gouvernance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61" name="Google Shape;161;p24"/>
          <p:cNvSpPr txBox="1">
            <a:spLocks noGrp="1"/>
          </p:cNvSpPr>
          <p:nvPr>
            <p:ph type="body" idx="1"/>
          </p:nvPr>
        </p:nvSpPr>
        <p:spPr>
          <a:xfrm>
            <a:off x="437698" y="2005204"/>
            <a:ext cx="10690800" cy="455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Autofit/>
          </a:bodyPr>
          <a:lstStyle/>
          <a:p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Pour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petites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communes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l’application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critères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durabilité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aux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dépenses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publiques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signifie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également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renforcement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la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qualité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la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gouvernance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locale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réduction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des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risques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augmentation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la </a:t>
            </a:r>
            <a:r>
              <a:rPr lang="de-DE" sz="20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transparence</a:t>
            </a:r>
            <a:r>
              <a:rPr lang="de-DE" sz="20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  <a:endParaRPr lang="de-DE" sz="20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</a:endParaRPr>
          </a:p>
          <a:p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La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mise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en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place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d’un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système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contrôle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interne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pour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communes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une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formation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sur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le GPP (Green Public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Procurement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–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l’achat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public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écologique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)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pour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tous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fonctionnaires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réduira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erreurs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formelles et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les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litiges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conformément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aux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réglementations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européennes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nationales. </a:t>
            </a:r>
          </a:p>
          <a:p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Lorsqu’une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administration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fait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preuve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de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cohérence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entre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ses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principes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ses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actions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elle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renforce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sa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légitimité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et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sa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crédibilité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institutionnelle</a:t>
            </a:r>
            <a:r>
              <a:rPr lang="de-DE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</a:rPr>
              <a:t>.</a:t>
            </a:r>
          </a:p>
          <a:p>
            <a:pPr marL="457200" lvl="0" indent="-228600" algn="l" rtl="0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</a:pPr>
            <a:endParaRPr sz="2000" dirty="0"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"/>
          <p:cNvSpPr/>
          <p:nvPr/>
        </p:nvSpPr>
        <p:spPr>
          <a:xfrm>
            <a:off x="219237" y="378070"/>
            <a:ext cx="4366200" cy="1877700"/>
          </a:xfrm>
          <a:prstGeom prst="wedgeEllipseCallout">
            <a:avLst>
              <a:gd name="adj1" fmla="val -38946"/>
              <a:gd name="adj2" fmla="val 75662"/>
            </a:avLst>
          </a:prstGeom>
          <a:solidFill>
            <a:schemeClr val="lt2"/>
          </a:solidFill>
          <a:ln w="12700" cap="flat" cmpd="sng">
            <a:solidFill>
              <a:srgbClr val="0043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Promotion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économique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locale</a:t>
            </a:r>
            <a:endParaRPr sz="2000" b="1" i="0" u="none" strike="noStrike" cap="none" dirty="0">
              <a:solidFill>
                <a:schemeClr val="bg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70" name="Google Shape;170;p3"/>
          <p:cNvSpPr/>
          <p:nvPr/>
        </p:nvSpPr>
        <p:spPr>
          <a:xfrm>
            <a:off x="1680520" y="2165684"/>
            <a:ext cx="6537048" cy="4314246"/>
          </a:xfrm>
          <a:prstGeom prst="wedgeEllipseCallout">
            <a:avLst>
              <a:gd name="adj1" fmla="val 56049"/>
              <a:gd name="adj2" fmla="val 49724"/>
            </a:avLst>
          </a:prstGeom>
          <a:solidFill>
            <a:schemeClr val="accent4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Les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achats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durables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mettent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souvent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l’accent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sur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l’approvisionnement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auprès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de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fournisseurs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locaux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,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ce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qui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contribue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à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dynamiser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l’économie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locale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. En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soutenant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les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petites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entreprises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et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les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producteurs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locaux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,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les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collectivités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locales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peuvent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créer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des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emplois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,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encourager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l’esprit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d’entreprise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local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et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maintenir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les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ressources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financières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au sein de la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collectivité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. </a:t>
            </a:r>
            <a:endParaRPr lang="de-DE" sz="2000" dirty="0">
              <a:solidFill>
                <a:schemeClr val="bg1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71" name="Google Shape;171;p3"/>
          <p:cNvSpPr/>
          <p:nvPr/>
        </p:nvSpPr>
        <p:spPr>
          <a:xfrm>
            <a:off x="7310003" y="378070"/>
            <a:ext cx="4540122" cy="2671189"/>
          </a:xfrm>
          <a:prstGeom prst="wedgeEllipseCallout">
            <a:avLst>
              <a:gd name="adj1" fmla="val 46967"/>
              <a:gd name="adj2" fmla="val 61482"/>
            </a:avLst>
          </a:prstGeom>
          <a:solidFill>
            <a:srgbClr val="87C3CD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Cela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réduit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également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l’empreinte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carbone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liée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au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transport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de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marchandises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sur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de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longues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distances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.</a:t>
            </a:r>
            <a:endParaRPr sz="2000" b="0" i="0" u="none" strike="noStrike" cap="none" dirty="0">
              <a:solidFill>
                <a:schemeClr val="bg1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5"/>
          <p:cNvSpPr txBox="1">
            <a:spLocks noGrp="1"/>
          </p:cNvSpPr>
          <p:nvPr>
            <p:ph type="title"/>
          </p:nvPr>
        </p:nvSpPr>
        <p:spPr>
          <a:xfrm>
            <a:off x="578980" y="253326"/>
            <a:ext cx="11318837" cy="1224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Économie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circulaire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77" name="Google Shape;177;p25"/>
          <p:cNvSpPr txBox="1">
            <a:spLocks noGrp="1"/>
          </p:cNvSpPr>
          <p:nvPr>
            <p:ph type="body" idx="1"/>
          </p:nvPr>
        </p:nvSpPr>
        <p:spPr>
          <a:xfrm>
            <a:off x="667265" y="1438914"/>
            <a:ext cx="10803554" cy="4749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Autofit/>
          </a:bodyPr>
          <a:lstStyle/>
          <a:p>
            <a:pPr lvl="0"/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communes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peuvent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traduire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principes</a:t>
            </a:r>
            <a:r>
              <a:rPr lang="de-DE" dirty="0">
                <a:latin typeface="Aptos" panose="020B0004020202020204" pitchFamily="34" charset="0"/>
              </a:rPr>
              <a:t> de </a:t>
            </a:r>
            <a:r>
              <a:rPr lang="de-DE" dirty="0" err="1">
                <a:latin typeface="Aptos" panose="020B0004020202020204" pitchFamily="34" charset="0"/>
              </a:rPr>
              <a:t>l’économie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circulaire</a:t>
            </a:r>
            <a:r>
              <a:rPr lang="de-DE" dirty="0">
                <a:latin typeface="Aptos" panose="020B0004020202020204" pitchFamily="34" charset="0"/>
              </a:rPr>
              <a:t> en </a:t>
            </a:r>
            <a:r>
              <a:rPr lang="de-DE" dirty="0" err="1">
                <a:latin typeface="Aptos" panose="020B0004020202020204" pitchFamily="34" charset="0"/>
              </a:rPr>
              <a:t>pratiques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d’approvisionnement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concrètes</a:t>
            </a:r>
            <a:r>
              <a:rPr lang="de-DE" dirty="0">
                <a:latin typeface="Aptos" panose="020B0004020202020204" pitchFamily="34" charset="0"/>
              </a:rPr>
              <a:t> :</a:t>
            </a:r>
            <a:endParaRPr dirty="0"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 dirty="0"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 dirty="0"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 lang="de-DE" dirty="0"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 dirty="0"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 dirty="0"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 lang="de-DE" dirty="0">
              <a:latin typeface="Aptos" panose="020B0004020202020204" pitchFamily="34" charset="0"/>
            </a:endParaRPr>
          </a:p>
          <a:p>
            <a:pPr lvl="0"/>
            <a:r>
              <a:rPr lang="de-DE" dirty="0" err="1">
                <a:latin typeface="Aptos" panose="020B0004020202020204" pitchFamily="34" charset="0"/>
              </a:rPr>
              <a:t>Cette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approche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réduit</a:t>
            </a:r>
            <a:r>
              <a:rPr lang="de-DE" dirty="0">
                <a:latin typeface="Aptos" panose="020B0004020202020204" pitchFamily="34" charset="0"/>
              </a:rPr>
              <a:t> non </a:t>
            </a:r>
            <a:r>
              <a:rPr lang="de-DE" dirty="0" err="1">
                <a:latin typeface="Aptos" panose="020B0004020202020204" pitchFamily="34" charset="0"/>
              </a:rPr>
              <a:t>seulement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l’impact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environnemental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mais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favorise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également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économie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circulaire</a:t>
            </a:r>
            <a:r>
              <a:rPr lang="de-DE" dirty="0">
                <a:latin typeface="Aptos" panose="020B0004020202020204" pitchFamily="34" charset="0"/>
              </a:rPr>
              <a:t> et </a:t>
            </a:r>
            <a:r>
              <a:rPr lang="de-DE" dirty="0" err="1">
                <a:latin typeface="Aptos" panose="020B0004020202020204" pitchFamily="34" charset="0"/>
              </a:rPr>
              <a:t>une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économie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locale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résiliente</a:t>
            </a:r>
            <a:r>
              <a:rPr lang="de-DE" dirty="0">
                <a:latin typeface="Aptos" panose="020B0004020202020204" pitchFamily="34" charset="0"/>
              </a:rPr>
              <a:t>.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178" name="Google Shape;178;p25"/>
          <p:cNvSpPr/>
          <p:nvPr/>
        </p:nvSpPr>
        <p:spPr>
          <a:xfrm>
            <a:off x="1594023" y="2717602"/>
            <a:ext cx="4501978" cy="2682298"/>
          </a:xfrm>
          <a:prstGeom prst="ellipse">
            <a:avLst/>
          </a:prstGeom>
          <a:solidFill>
            <a:srgbClr val="FFC000"/>
          </a:solidFill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Critères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de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longévité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,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réparabilité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et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réemploi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dans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des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spécifications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techniques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(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mobilier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,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équipement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, TIC, etc.).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79" name="Google Shape;179;p25"/>
          <p:cNvSpPr/>
          <p:nvPr/>
        </p:nvSpPr>
        <p:spPr>
          <a:xfrm>
            <a:off x="6238399" y="2717602"/>
            <a:ext cx="4501978" cy="2682298"/>
          </a:xfrm>
          <a:prstGeom prst="ellipse">
            <a:avLst/>
          </a:prstGeom>
          <a:solidFill>
            <a:srgbClr val="65B1BE"/>
          </a:solidFill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Gestion durable des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déchets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et des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matériaux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dans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les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projets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de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construction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publique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,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promotion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du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recyclage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et de la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régénération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.</a:t>
            </a:r>
            <a:endParaRPr sz="2000" b="0" i="0" u="none" strike="noStrike" cap="none" dirty="0">
              <a:solidFill>
                <a:schemeClr val="bg1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7"/>
          <p:cNvSpPr txBox="1">
            <a:spLocks noGrp="1"/>
          </p:cNvSpPr>
          <p:nvPr>
            <p:ph type="ctrTitle"/>
          </p:nvPr>
        </p:nvSpPr>
        <p:spPr>
          <a:xfrm>
            <a:off x="594359" y="411479"/>
            <a:ext cx="10683241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Merci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beaucoup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!</a:t>
            </a:r>
            <a:endParaRPr sz="4000"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pic>
        <p:nvPicPr>
          <p:cNvPr id="186" name="Google Shape;186;p7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48711" y="4939612"/>
            <a:ext cx="5273749" cy="190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94F1B025-9FF8-2DA5-47B3-A27AE55F7B0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441</Words>
  <Application>Microsoft Macintosh PowerPoint</Application>
  <PresentationFormat>Breitbild</PresentationFormat>
  <Paragraphs>39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Aptos</vt:lpstr>
      <vt:lpstr>Play</vt:lpstr>
      <vt:lpstr>Calibri</vt:lpstr>
      <vt:lpstr>Aptos Serif</vt:lpstr>
      <vt:lpstr>Benutzerdefiniert</vt:lpstr>
      <vt:lpstr>PowerPoint-Präsentation</vt:lpstr>
      <vt:lpstr>PowerPoint-Präsentation</vt:lpstr>
      <vt:lpstr>Exemple Économie</vt:lpstr>
      <vt:lpstr>Exemple Environnement</vt:lpstr>
      <vt:lpstr>Exemple Gouvernance</vt:lpstr>
      <vt:lpstr>PowerPoint-Präsentation</vt:lpstr>
      <vt:lpstr>Économie circulaire </vt:lpstr>
      <vt:lpstr>Merci beaucoup!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nicole</dc:creator>
  <cp:lastModifiedBy>Katharina Gasteiger</cp:lastModifiedBy>
  <cp:revision>12</cp:revision>
  <dcterms:created xsi:type="dcterms:W3CDTF">2024-09-16T10:50:40Z</dcterms:created>
  <dcterms:modified xsi:type="dcterms:W3CDTF">2026-04-30T06:19:21Z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