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Aptos Serif" panose="02020604070405020304" pitchFamily="18" charset="0"/>
      <p:regular r:id="rId11"/>
      <p:bold r:id="rId12"/>
      <p:italic r:id="rId13"/>
      <p:boldItalic r:id="rId14"/>
    </p:embeddedFont>
    <p:embeddedFont>
      <p:font typeface="Play" pitchFamily="2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gKgBXTS/bDmcdEhBnxzARcPVK0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81"/>
  </p:normalViewPr>
  <p:slideViewPr>
    <p:cSldViewPr snapToGrid="0">
      <p:cViewPr varScale="1">
        <p:scale>
          <a:sx n="116" d="100"/>
          <a:sy n="116" d="100"/>
        </p:scale>
        <p:origin x="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8" name="Google Shape;1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1" name="Google Shape;1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9" name="Google Shape;14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3" name="Google Shape;1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und Inhalt ">
  <p:cSld name="Titel und Inhalt 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1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6318884" y="3499667"/>
            <a:ext cx="4939668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23" name="Google Shape;23;p11"/>
          <p:cNvCxnSpPr/>
          <p:nvPr/>
        </p:nvCxnSpPr>
        <p:spPr>
          <a:xfrm>
            <a:off x="6347459" y="6313170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4" name="Google Shape;24;p11"/>
          <p:cNvSpPr txBox="1">
            <a:spLocks noGrp="1"/>
          </p:cNvSpPr>
          <p:nvPr>
            <p:ph type="body" idx="1"/>
          </p:nvPr>
        </p:nvSpPr>
        <p:spPr>
          <a:xfrm>
            <a:off x="603884" y="457201"/>
            <a:ext cx="5198272" cy="2305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/>
          <p:nvPr/>
        </p:nvSpPr>
        <p:spPr>
          <a:xfrm>
            <a:off x="8601557" y="7977"/>
            <a:ext cx="2848222" cy="142411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/>
          <p:nvPr/>
        </p:nvSpPr>
        <p:spPr>
          <a:xfrm>
            <a:off x="6179401" y="7977"/>
            <a:ext cx="1807675" cy="916057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1"/>
          <p:cNvSpPr/>
          <p:nvPr/>
        </p:nvSpPr>
        <p:spPr>
          <a:xfrm>
            <a:off x="7827281" y="1627027"/>
            <a:ext cx="1307559" cy="1307559"/>
          </a:xfrm>
          <a:prstGeom prst="ellipse">
            <a:avLst/>
          </a:prstGeom>
          <a:solidFill>
            <a:srgbClr val="CCE279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594359" y="198407"/>
            <a:ext cx="10972801" cy="1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2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0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/>
          <p:nvPr/>
        </p:nvSpPr>
        <p:spPr>
          <a:xfrm>
            <a:off x="9762831" y="493293"/>
            <a:ext cx="806083" cy="8060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 2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10" name="Google Shape;110;p22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11" name="Google Shape;111;p22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2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2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inanzierung">
  <p:cSld name="Finanzierung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3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2179160" y="3113784"/>
            <a:ext cx="4749961" cy="2036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8" name="Google Shape;118;p23" descr="Grafik 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1069" y="2129065"/>
            <a:ext cx="3150693" cy="872961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Zusammenfassung 2">
  <p:cSld name="Zusammenfassung 2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1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" name="Google Shape;31;p12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594359" y="102874"/>
            <a:ext cx="11318838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3657598" y="2282007"/>
            <a:ext cx="8130211" cy="369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34" name="Google Shape;34;p12"/>
          <p:cNvGrpSpPr/>
          <p:nvPr/>
        </p:nvGrpSpPr>
        <p:grpSpPr>
          <a:xfrm>
            <a:off x="-4" y="3804831"/>
            <a:ext cx="961204" cy="3033144"/>
            <a:chOff x="-1" y="-1"/>
            <a:chExt cx="961204" cy="3033143"/>
          </a:xfrm>
        </p:grpSpPr>
        <p:sp>
          <p:nvSpPr>
            <p:cNvPr id="35" name="Google Shape;35;p12"/>
            <p:cNvSpPr/>
            <p:nvPr/>
          </p:nvSpPr>
          <p:spPr>
            <a:xfrm rot="-5400000">
              <a:off x="-436036" y="441921"/>
              <a:ext cx="1839161" cy="95531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12"/>
            <p:cNvSpPr/>
            <p:nvPr/>
          </p:nvSpPr>
          <p:spPr>
            <a:xfrm rot="-5400000">
              <a:off x="-219321" y="2326180"/>
              <a:ext cx="926281" cy="487641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12"/>
            <p:cNvSpPr/>
            <p:nvPr/>
          </p:nvSpPr>
          <p:spPr>
            <a:xfrm rot="-5400000">
              <a:off x="209622" y="1219890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" name="Google Shape;38;p12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3" descr="Google Shape;14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3" name="Google Shape;43;p13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44" name="Google Shape;44;p13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3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3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4B1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47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1">
  <p:cSld name="Titel 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4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4"/>
          <p:cNvSpPr/>
          <p:nvPr/>
        </p:nvSpPr>
        <p:spPr>
          <a:xfrm rot="10800000">
            <a:off x="331999" y="4831776"/>
            <a:ext cx="4356929" cy="202622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4"/>
          <p:cNvSpPr txBox="1">
            <a:spLocks noGrp="1"/>
          </p:cNvSpPr>
          <p:nvPr>
            <p:ph type="title"/>
          </p:nvPr>
        </p:nvSpPr>
        <p:spPr>
          <a:xfrm>
            <a:off x="6309902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4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53" name="Google Shape;53;p14"/>
          <p:cNvSpPr/>
          <p:nvPr/>
        </p:nvSpPr>
        <p:spPr>
          <a:xfrm rot="10800000">
            <a:off x="7748" y="5613104"/>
            <a:ext cx="1317315" cy="1244905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4"/>
          <p:cNvSpPr/>
          <p:nvPr/>
        </p:nvSpPr>
        <p:spPr>
          <a:xfrm rot="-5400000">
            <a:off x="-524072" y="1350507"/>
            <a:ext cx="2127281" cy="106364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 1">
  <p:cSld name="Agenda 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5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5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6787748" cy="15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1" name="Google Shape;61;p15"/>
          <p:cNvCxnSpPr/>
          <p:nvPr/>
        </p:nvCxnSpPr>
        <p:spPr>
          <a:xfrm>
            <a:off x="594360" y="2148839"/>
            <a:ext cx="2130552" cy="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62" name="Google Shape;62;p15"/>
          <p:cNvSpPr/>
          <p:nvPr/>
        </p:nvSpPr>
        <p:spPr>
          <a:xfrm>
            <a:off x="8076006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/>
          <p:nvPr/>
        </p:nvSpPr>
        <p:spPr>
          <a:xfrm>
            <a:off x="9723418" y="301731"/>
            <a:ext cx="846745" cy="80871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2">
  <p:cSld name="Titel 2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6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6"/>
          <p:cNvSpPr txBox="1">
            <a:spLocks noGrp="1"/>
          </p:cNvSpPr>
          <p:nvPr>
            <p:ph type="title"/>
          </p:nvPr>
        </p:nvSpPr>
        <p:spPr>
          <a:xfrm>
            <a:off x="6299834" y="43052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6299834" y="456860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9" name="Google Shape;69;p16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70" name="Google Shape;70;p16"/>
          <p:cNvSpPr>
            <a:spLocks noGrp="1"/>
          </p:cNvSpPr>
          <p:nvPr>
            <p:ph type="pic" idx="2"/>
          </p:nvPr>
        </p:nvSpPr>
        <p:spPr>
          <a:xfrm>
            <a:off x="-2" y="-11115"/>
            <a:ext cx="5628072" cy="6858002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594359" y="278129"/>
            <a:ext cx="9778367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>
            <a:off x="594359" y="2676525"/>
            <a:ext cx="449083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B0D8D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7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7"/>
          <p:cNvSpPr/>
          <p:nvPr/>
        </p:nvSpPr>
        <p:spPr>
          <a:xfrm>
            <a:off x="9624159" y="313423"/>
            <a:ext cx="1157489" cy="11574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7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Bild">
  <p:cSld name="Titelinhalt und Bild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8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575309" y="278129"/>
            <a:ext cx="5063493" cy="235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594359" y="3279578"/>
            <a:ext cx="5044443" cy="2994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3" name="Google Shape;83;p18"/>
          <p:cNvCxnSpPr/>
          <p:nvPr/>
        </p:nvCxnSpPr>
        <p:spPr>
          <a:xfrm>
            <a:off x="594359" y="2997457"/>
            <a:ext cx="2133602" cy="3994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4" name="Google Shape;84;p18"/>
          <p:cNvSpPr>
            <a:spLocks noGrp="1"/>
          </p:cNvSpPr>
          <p:nvPr>
            <p:ph type="pic" idx="2"/>
          </p:nvPr>
        </p:nvSpPr>
        <p:spPr>
          <a:xfrm flipH="1">
            <a:off x="6733503" y="0"/>
            <a:ext cx="5458498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18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Tabelle">
  <p:cSld name="Titelinhalt und Tabelle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9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2" cy="138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89" name="Google Shape;89;p19"/>
          <p:cNvCxnSpPr/>
          <p:nvPr/>
        </p:nvCxnSpPr>
        <p:spPr>
          <a:xfrm>
            <a:off x="3670933" y="6313170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603884" y="584005"/>
            <a:ext cx="2825116" cy="399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91" name="Google Shape;91;p19"/>
          <p:cNvGrpSpPr/>
          <p:nvPr/>
        </p:nvGrpSpPr>
        <p:grpSpPr>
          <a:xfrm>
            <a:off x="5885" y="3804833"/>
            <a:ext cx="1315507" cy="3053170"/>
            <a:chOff x="-2" y="-1"/>
            <a:chExt cx="1315504" cy="3053169"/>
          </a:xfrm>
        </p:grpSpPr>
        <p:sp>
          <p:nvSpPr>
            <p:cNvPr id="92" name="Google Shape;92;p19"/>
            <p:cNvSpPr/>
            <p:nvPr/>
          </p:nvSpPr>
          <p:spPr>
            <a:xfrm rot="-5400000">
              <a:off x="-441923" y="441921"/>
              <a:ext cx="1839160" cy="955317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9"/>
            <p:cNvSpPr/>
            <p:nvPr/>
          </p:nvSpPr>
          <p:spPr>
            <a:xfrm rot="-5400000">
              <a:off x="-259498" y="2216696"/>
              <a:ext cx="1095969" cy="576975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9"/>
            <p:cNvSpPr/>
            <p:nvPr/>
          </p:nvSpPr>
          <p:spPr>
            <a:xfrm rot="-5400000">
              <a:off x="669141" y="1627857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19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9" descr="Grafik 3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Google Shape;7;p9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" name="Google Shape;8;p9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7131" y="4836746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Date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309904" y="1839695"/>
            <a:ext cx="5882100" cy="2123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de-D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Formation des </a:t>
            </a:r>
            <a:r>
              <a:rPr lang="de-DE" sz="4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compétences</a:t>
            </a:r>
            <a:r>
              <a:rPr lang="de-D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–Exercice</a:t>
            </a:r>
            <a:endParaRPr lang="de-DE" sz="44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19" name="Google Shape;119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86857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6309904" y="1494036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25F6492-FEBB-3B1B-71C2-28018DA564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"/>
          <p:cNvSpPr txBox="1">
            <a:spLocks noGrp="1"/>
          </p:cNvSpPr>
          <p:nvPr>
            <p:ph type="body" idx="1"/>
          </p:nvPr>
        </p:nvSpPr>
        <p:spPr>
          <a:xfrm>
            <a:off x="723103" y="2488191"/>
            <a:ext cx="7502474" cy="3304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>
              <a:spcBef>
                <a:spcPts val="0"/>
              </a:spcBef>
              <a:buClr>
                <a:schemeClr val="accent4"/>
              </a:buClr>
              <a:buSzPts val="3600"/>
              <a:buNone/>
            </a:pPr>
            <a:r>
              <a:rPr lang="de-DE" sz="4400" b="1" dirty="0">
                <a:latin typeface="Aptos Serif" panose="02020604070405020304" pitchFamily="18" charset="0"/>
                <a:cs typeface="Aptos Serif" panose="02020604070405020304" pitchFamily="18" charset="0"/>
              </a:rPr>
              <a:t>Exercice </a:t>
            </a:r>
            <a:r>
              <a:rPr lang="de-DE" sz="4400" b="1" dirty="0" err="1">
                <a:latin typeface="Aptos Serif" panose="02020604070405020304" pitchFamily="18" charset="0"/>
                <a:cs typeface="Aptos Serif" panose="02020604070405020304" pitchFamily="18" charset="0"/>
              </a:rPr>
              <a:t>pour</a:t>
            </a:r>
            <a:r>
              <a:rPr lang="de-DE" sz="4400" b="1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400" b="1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l’entretien</a:t>
            </a:r>
            <a:endParaRPr sz="4400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  <a:sym typeface="Arial"/>
            </a:endParaRPr>
          </a:p>
          <a:p>
            <a:pPr marL="0" lvl="0" indent="0">
              <a:spcBef>
                <a:spcPts val="1000"/>
              </a:spcBef>
              <a:buClr>
                <a:schemeClr val="accent4"/>
              </a:buClr>
              <a:buSzPts val="3600"/>
              <a:buNone/>
            </a:pPr>
            <a:endParaRPr lang="de-DE" sz="2400" dirty="0">
              <a:latin typeface="Aptos" panose="020B0004020202020204" pitchFamily="34" charset="0"/>
            </a:endParaRPr>
          </a:p>
          <a:p>
            <a:pPr marL="0" lvl="0" indent="0">
              <a:spcBef>
                <a:spcPts val="1000"/>
              </a:spcBef>
              <a:buClr>
                <a:schemeClr val="accent4"/>
              </a:buClr>
              <a:buSzPts val="3600"/>
              <a:buNone/>
            </a:pPr>
            <a:r>
              <a:rPr lang="de-DE" sz="2400" dirty="0" err="1">
                <a:latin typeface="Aptos" panose="020B0004020202020204" pitchFamily="34" charset="0"/>
              </a:rPr>
              <a:t>Traitement</a:t>
            </a:r>
            <a:r>
              <a:rPr lang="de-DE" sz="2400" dirty="0">
                <a:latin typeface="Aptos" panose="020B0004020202020204" pitchFamily="34" charset="0"/>
              </a:rPr>
              <a:t> des </a:t>
            </a:r>
            <a:r>
              <a:rPr lang="de-DE" sz="2400" dirty="0" err="1">
                <a:latin typeface="Aptos" panose="020B0004020202020204" pitchFamily="34" charset="0"/>
              </a:rPr>
              <a:t>réserves</a:t>
            </a:r>
            <a:r>
              <a:rPr lang="de-DE" sz="2400" dirty="0">
                <a:latin typeface="Aptos" panose="020B0004020202020204" pitchFamily="34" charset="0"/>
              </a:rPr>
              <a:t> à </a:t>
            </a:r>
            <a:r>
              <a:rPr lang="de-DE" sz="2400" dirty="0" err="1">
                <a:latin typeface="Aptos" panose="020B0004020202020204" pitchFamily="34" charset="0"/>
              </a:rPr>
              <a:t>l’encontre</a:t>
            </a:r>
            <a:r>
              <a:rPr lang="de-DE" sz="2400" dirty="0">
                <a:latin typeface="Aptos" panose="020B0004020202020204" pitchFamily="34" charset="0"/>
              </a:rPr>
              <a:t> de </a:t>
            </a:r>
            <a:r>
              <a:rPr lang="de-DE" sz="2400" dirty="0" err="1">
                <a:latin typeface="Aptos" panose="020B0004020202020204" pitchFamily="34" charset="0"/>
              </a:rPr>
              <a:t>l’approvisionnement</a:t>
            </a:r>
            <a:r>
              <a:rPr lang="de-DE" sz="2400" dirty="0">
                <a:latin typeface="Aptos" panose="020B0004020202020204" pitchFamily="34" charset="0"/>
              </a:rPr>
              <a:t> durable et </a:t>
            </a:r>
            <a:r>
              <a:rPr lang="de-DE" sz="2400" dirty="0" err="1">
                <a:latin typeface="Aptos" panose="020B0004020202020204" pitchFamily="34" charset="0"/>
              </a:rPr>
              <a:t>équitable</a:t>
            </a:r>
            <a:endParaRPr sz="240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31" name="Google Shape;131;p2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1.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Objectif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7" name="Google Shape;137;p3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Exercez-vous</a:t>
            </a:r>
            <a:r>
              <a:rPr lang="de-DE" dirty="0">
                <a:latin typeface="Aptos" panose="020B0004020202020204" pitchFamily="34" charset="0"/>
              </a:rPr>
              <a:t> à </a:t>
            </a:r>
            <a:r>
              <a:rPr lang="de-DE" dirty="0" err="1">
                <a:latin typeface="Aptos" panose="020B0004020202020204" pitchFamily="34" charset="0"/>
              </a:rPr>
              <a:t>gérer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objections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réserves</a:t>
            </a:r>
            <a:endParaRPr lang="de-DE" dirty="0"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Exercez-vous</a:t>
            </a:r>
            <a:r>
              <a:rPr lang="de-DE" dirty="0">
                <a:latin typeface="Aptos" panose="020B0004020202020204" pitchFamily="34" charset="0"/>
              </a:rPr>
              <a:t> à </a:t>
            </a:r>
            <a:r>
              <a:rPr lang="de-DE" dirty="0" err="1">
                <a:latin typeface="Aptos" panose="020B0004020202020204" pitchFamily="34" charset="0"/>
              </a:rPr>
              <a:t>mener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entretiens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valorisants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axés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solutions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Reconnaissez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diversité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perspectives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</p:txBody>
      </p:sp>
      <p:sp>
        <p:nvSpPr>
          <p:cNvPr id="138" name="Google Shape;138;p3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10000"/>
          </a:bodyPr>
          <a:lstStyle/>
          <a:p>
            <a:pPr marL="0" lvl="0" indent="0">
              <a:lnSpc>
                <a:spcPct val="72000"/>
              </a:lnSpc>
              <a:spcBef>
                <a:spcPts val="0"/>
              </a:spcBef>
              <a:buClr>
                <a:srgbClr val="829C21"/>
              </a:buClr>
              <a:buSzPts val="2134"/>
            </a:pPr>
            <a:r>
              <a:rPr lang="de-DE" dirty="0" err="1">
                <a:solidFill>
                  <a:schemeClr val="accent6"/>
                </a:solidFill>
                <a:latin typeface="Aptos" panose="020B0004020202020204" pitchFamily="34" charset="0"/>
              </a:rPr>
              <a:t>L’animateur·rice</a:t>
            </a:r>
            <a:r>
              <a:rPr lang="de-DE" dirty="0">
                <a:solidFill>
                  <a:schemeClr val="accent6"/>
                </a:solidFill>
                <a:latin typeface="Aptos" panose="020B0004020202020204" pitchFamily="34" charset="0"/>
              </a:rPr>
              <a:t> :</a:t>
            </a:r>
          </a:p>
          <a:p>
            <a:pPr marL="0" lvl="0" indent="0">
              <a:lnSpc>
                <a:spcPct val="72000"/>
              </a:lnSpc>
              <a:spcBef>
                <a:spcPts val="0"/>
              </a:spcBef>
              <a:buClr>
                <a:srgbClr val="829C21"/>
              </a:buClr>
              <a:buSzPts val="2134"/>
            </a:pPr>
            <a:endParaRPr lang="de-DE" dirty="0">
              <a:latin typeface="Aptos" panose="020B0004020202020204" pitchFamily="34" charset="0"/>
              <a:sym typeface="Arial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mène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discussions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constructives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approvisionnement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équitable</a:t>
            </a:r>
            <a:r>
              <a:rPr lang="de-DE" dirty="0">
                <a:latin typeface="Aptos" panose="020B0004020202020204" pitchFamily="34" charset="0"/>
              </a:rPr>
              <a:t>,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écoute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activement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pose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questions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souligne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avantages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</a:endParaRPr>
          </a:p>
          <a:p>
            <a:pPr marL="0" lvl="0" indent="0">
              <a:lnSpc>
                <a:spcPct val="72000"/>
              </a:lnSpc>
              <a:spcBef>
                <a:spcPts val="1700"/>
              </a:spcBef>
              <a:buSzPts val="2134"/>
            </a:pPr>
            <a:r>
              <a:rPr lang="de-DE" dirty="0" err="1">
                <a:solidFill>
                  <a:schemeClr val="accent3"/>
                </a:solidFill>
                <a:latin typeface="Aptos" panose="020B0004020202020204" pitchFamily="34" charset="0"/>
              </a:rPr>
              <a:t>Certain·e·s</a:t>
            </a:r>
            <a:r>
              <a:rPr lang="de-DE" dirty="0">
                <a:solidFill>
                  <a:schemeClr val="accent3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accent3"/>
                </a:solidFill>
                <a:latin typeface="Aptos" panose="020B0004020202020204" pitchFamily="34" charset="0"/>
              </a:rPr>
              <a:t>participant∙e∙s</a:t>
            </a:r>
            <a:r>
              <a:rPr lang="de-DE" dirty="0">
                <a:solidFill>
                  <a:schemeClr val="accent3"/>
                </a:solidFill>
                <a:latin typeface="Aptos" panose="020B0004020202020204" pitchFamily="34" charset="0"/>
              </a:rPr>
              <a:t> :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manifestent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réserves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concrètes</a:t>
            </a:r>
            <a:r>
              <a:rPr lang="de-DE" dirty="0">
                <a:latin typeface="Aptos" panose="020B0004020202020204" pitchFamily="34" charset="0"/>
              </a:rPr>
              <a:t> et du </a:t>
            </a:r>
            <a:r>
              <a:rPr lang="de-DE" dirty="0" err="1">
                <a:latin typeface="Aptos" panose="020B0004020202020204" pitchFamily="34" charset="0"/>
              </a:rPr>
              <a:t>scepticisme</a:t>
            </a:r>
            <a:r>
              <a:rPr lang="de-DE" dirty="0">
                <a:latin typeface="Aptos" panose="020B0004020202020204" pitchFamily="34" charset="0"/>
              </a:rPr>
              <a:t>,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remettent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discussion</a:t>
            </a:r>
            <a:r>
              <a:rPr lang="de-DE" dirty="0">
                <a:latin typeface="Aptos" panose="020B0004020202020204" pitchFamily="34" charset="0"/>
              </a:rPr>
              <a:t> en </a:t>
            </a:r>
            <a:r>
              <a:rPr lang="de-DE" dirty="0" err="1">
                <a:latin typeface="Aptos" panose="020B0004020202020204" pitchFamily="34" charset="0"/>
              </a:rPr>
              <a:t>question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</a:endParaRPr>
          </a:p>
          <a:p>
            <a:pPr marL="0" lvl="0" indent="0">
              <a:lnSpc>
                <a:spcPct val="72000"/>
              </a:lnSpc>
              <a:spcBef>
                <a:spcPts val="1700"/>
              </a:spcBef>
              <a:buSzPts val="2134"/>
            </a:pPr>
            <a:r>
              <a:rPr lang="de-DE" dirty="0" err="1">
                <a:solidFill>
                  <a:schemeClr val="accent2"/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accent2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accent2"/>
                </a:solidFill>
                <a:latin typeface="Aptos" panose="020B0004020202020204" pitchFamily="34" charset="0"/>
              </a:rPr>
              <a:t>participant∙e∙s</a:t>
            </a:r>
            <a:r>
              <a:rPr lang="de-DE" dirty="0">
                <a:solidFill>
                  <a:schemeClr val="accent2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accent2"/>
                </a:solidFill>
                <a:latin typeface="Aptos" panose="020B0004020202020204" pitchFamily="34" charset="0"/>
              </a:rPr>
              <a:t>neutres</a:t>
            </a:r>
            <a:r>
              <a:rPr lang="de-DE" dirty="0">
                <a:solidFill>
                  <a:schemeClr val="accent2"/>
                </a:solidFill>
                <a:latin typeface="Aptos" panose="020B0004020202020204" pitchFamily="34" charset="0"/>
              </a:rPr>
              <a:t> :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manifestent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intérêt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objectif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posent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questions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clarifier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compréhension</a:t>
            </a:r>
            <a:r>
              <a:rPr lang="de-DE" dirty="0">
                <a:latin typeface="Aptos" panose="020B0004020202020204" pitchFamily="34" charset="0"/>
              </a:rPr>
              <a:t>,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observent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également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l’orientation</a:t>
            </a:r>
            <a:r>
              <a:rPr lang="de-DE" dirty="0">
                <a:latin typeface="Aptos" panose="020B0004020202020204" pitchFamily="34" charset="0"/>
              </a:rPr>
              <a:t> de la </a:t>
            </a:r>
            <a:r>
              <a:rPr lang="de-DE" dirty="0" err="1">
                <a:latin typeface="Aptos" panose="020B0004020202020204" pitchFamily="34" charset="0"/>
              </a:rPr>
              <a:t>discussion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144" name="Google Shape;144;p4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145" name="Google Shape;145;p4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2.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Répartition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des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rôles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45719" y="-80081"/>
            <a:ext cx="127001" cy="61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>
            <a:spLocks noGrp="1"/>
          </p:cNvSpPr>
          <p:nvPr>
            <p:ph type="body" idx="1"/>
          </p:nvPr>
        </p:nvSpPr>
        <p:spPr>
          <a:xfrm>
            <a:off x="1366519" y="2518590"/>
            <a:ext cx="10446539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685800" indent="-457200" fontAlgn="base">
              <a:buFont typeface="+mj-lt"/>
              <a:buAutoNum type="alphaLcPeriod"/>
            </a:pPr>
            <a:r>
              <a:rPr lang="de-DE" dirty="0" err="1">
                <a:latin typeface="Aptos" panose="020B0004020202020204" pitchFamily="34" charset="0"/>
              </a:rPr>
              <a:t>Introduction</a:t>
            </a:r>
            <a:r>
              <a:rPr lang="de-DE" dirty="0">
                <a:latin typeface="Aptos" panose="020B0004020202020204" pitchFamily="34" charset="0"/>
              </a:rPr>
              <a:t> (5 min) : </a:t>
            </a:r>
            <a:r>
              <a:rPr lang="de-DE" dirty="0" err="1">
                <a:latin typeface="Aptos" panose="020B0004020202020204" pitchFamily="34" charset="0"/>
              </a:rPr>
              <a:t>présenter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rôles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former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groupes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travail</a:t>
            </a:r>
            <a:endParaRPr lang="de-DE" dirty="0">
              <a:latin typeface="Aptos" panose="020B0004020202020204" pitchFamily="34" charset="0"/>
            </a:endParaRPr>
          </a:p>
          <a:p>
            <a:pPr marL="685800" indent="-457200" fontAlgn="base">
              <a:buFont typeface="+mj-lt"/>
              <a:buAutoNum type="alphaLcPeriod"/>
            </a:pPr>
            <a:r>
              <a:rPr lang="de-DE" dirty="0">
                <a:latin typeface="Aptos" panose="020B0004020202020204" pitchFamily="34" charset="0"/>
              </a:rPr>
              <a:t>Jeu de </a:t>
            </a:r>
            <a:r>
              <a:rPr lang="de-DE" dirty="0" err="1">
                <a:latin typeface="Aptos" panose="020B0004020202020204" pitchFamily="34" charset="0"/>
              </a:rPr>
              <a:t>rôle</a:t>
            </a:r>
            <a:r>
              <a:rPr lang="de-DE" dirty="0">
                <a:latin typeface="Aptos" panose="020B0004020202020204" pitchFamily="34" charset="0"/>
              </a:rPr>
              <a:t> (10 min) : </a:t>
            </a:r>
            <a:r>
              <a:rPr lang="de-DE" dirty="0" err="1">
                <a:latin typeface="Aptos" panose="020B0004020202020204" pitchFamily="34" charset="0"/>
              </a:rPr>
              <a:t>simulation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d’entretien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l’approvisionnement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équitable</a:t>
            </a:r>
            <a:endParaRPr lang="de-DE" dirty="0">
              <a:latin typeface="Aptos" panose="020B0004020202020204" pitchFamily="34" charset="0"/>
            </a:endParaRPr>
          </a:p>
          <a:p>
            <a:pPr marL="685800" indent="-457200" fontAlgn="base">
              <a:buFont typeface="+mj-lt"/>
              <a:buAutoNum type="alphaLcPeriod"/>
            </a:pPr>
            <a:r>
              <a:rPr lang="de-DE" dirty="0">
                <a:latin typeface="Aptos" panose="020B0004020202020204" pitchFamily="34" charset="0"/>
              </a:rPr>
              <a:t>Retour </a:t>
            </a:r>
            <a:r>
              <a:rPr lang="de-DE" dirty="0" err="1">
                <a:latin typeface="Aptos" panose="020B0004020202020204" pitchFamily="34" charset="0"/>
              </a:rPr>
              <a:t>d’information</a:t>
            </a:r>
            <a:r>
              <a:rPr lang="de-DE" dirty="0">
                <a:latin typeface="Aptos" panose="020B0004020202020204" pitchFamily="34" charset="0"/>
              </a:rPr>
              <a:t> en </a:t>
            </a:r>
            <a:r>
              <a:rPr lang="de-DE" dirty="0" err="1">
                <a:latin typeface="Aptos" panose="020B0004020202020204" pitchFamily="34" charset="0"/>
              </a:rPr>
              <a:t>groupe</a:t>
            </a:r>
            <a:r>
              <a:rPr lang="de-DE" dirty="0">
                <a:latin typeface="Aptos" panose="020B0004020202020204" pitchFamily="34" charset="0"/>
              </a:rPr>
              <a:t> (10 min) : </a:t>
            </a:r>
            <a:r>
              <a:rPr lang="de-DE" dirty="0" err="1">
                <a:latin typeface="Aptos" panose="020B0004020202020204" pitchFamily="34" charset="0"/>
              </a:rPr>
              <a:t>qu’est-ce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s’est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bien</a:t>
            </a:r>
            <a:r>
              <a:rPr lang="de-DE" dirty="0">
                <a:latin typeface="Aptos" panose="020B0004020202020204" pitchFamily="34" charset="0"/>
              </a:rPr>
              <a:t> passé? </a:t>
            </a:r>
            <a:r>
              <a:rPr lang="de-DE" dirty="0" err="1">
                <a:latin typeface="Aptos" panose="020B0004020202020204" pitchFamily="34" charset="0"/>
              </a:rPr>
              <a:t>Qu’est-ce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qui</a:t>
            </a:r>
            <a:r>
              <a:rPr lang="de-DE" dirty="0">
                <a:latin typeface="Aptos" panose="020B0004020202020204" pitchFamily="34" charset="0"/>
              </a:rPr>
              <a:t> a </a:t>
            </a:r>
            <a:r>
              <a:rPr lang="de-DE" dirty="0" err="1">
                <a:latin typeface="Aptos" panose="020B0004020202020204" pitchFamily="34" charset="0"/>
              </a:rPr>
              <a:t>été</a:t>
            </a:r>
            <a:r>
              <a:rPr lang="de-DE" dirty="0">
                <a:latin typeface="Aptos" panose="020B0004020202020204" pitchFamily="34" charset="0"/>
              </a:rPr>
              <a:t> difficile?</a:t>
            </a:r>
          </a:p>
          <a:p>
            <a:pPr marL="685800" indent="-457200" fontAlgn="base">
              <a:buFont typeface="+mj-lt"/>
              <a:buAutoNum type="alphaLcPeriod"/>
            </a:pPr>
            <a:r>
              <a:rPr lang="de-DE" dirty="0">
                <a:latin typeface="Aptos" panose="020B0004020202020204" pitchFamily="34" charset="0"/>
              </a:rPr>
              <a:t>Retour </a:t>
            </a:r>
            <a:r>
              <a:rPr lang="de-DE" dirty="0" err="1">
                <a:latin typeface="Aptos" panose="020B0004020202020204" pitchFamily="34" charset="0"/>
              </a:rPr>
              <a:t>d’information</a:t>
            </a:r>
            <a:r>
              <a:rPr lang="de-DE" dirty="0">
                <a:latin typeface="Aptos" panose="020B0004020202020204" pitchFamily="34" charset="0"/>
              </a:rPr>
              <a:t> en </a:t>
            </a:r>
            <a:r>
              <a:rPr lang="de-DE" dirty="0" err="1">
                <a:latin typeface="Aptos" panose="020B0004020202020204" pitchFamily="34" charset="0"/>
              </a:rPr>
              <a:t>séance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plénière</a:t>
            </a:r>
            <a:r>
              <a:rPr lang="de-DE" dirty="0">
                <a:latin typeface="Aptos" panose="020B0004020202020204" pitchFamily="34" charset="0"/>
              </a:rPr>
              <a:t> (5 min) : </a:t>
            </a:r>
            <a:r>
              <a:rPr lang="de-DE" dirty="0" err="1">
                <a:latin typeface="Aptos" panose="020B0004020202020204" pitchFamily="34" charset="0"/>
              </a:rPr>
              <a:t>collecte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connaissances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stratégies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utiles</a:t>
            </a:r>
            <a:endParaRPr lang="de-DE" dirty="0">
              <a:latin typeface="Aptos" panose="020B0004020202020204" pitchFamily="34" charset="0"/>
            </a:endParaRPr>
          </a:p>
        </p:txBody>
      </p:sp>
      <p:sp>
        <p:nvSpPr>
          <p:cNvPr id="152" name="Google Shape;152;p5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153" name="Google Shape;153;p5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3.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Déroulement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0">
              <a:buSzPts val="4400"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4. 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Retour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d’information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en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groupe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–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questions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59" name="Google Shape;159;p6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Comment </a:t>
            </a:r>
            <a:r>
              <a:rPr lang="de-DE" dirty="0" err="1">
                <a:latin typeface="Aptos" panose="020B0004020202020204" pitchFamily="34" charset="0"/>
              </a:rPr>
              <a:t>vous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sentiez-vous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dans</a:t>
            </a:r>
            <a:r>
              <a:rPr lang="de-DE" dirty="0">
                <a:latin typeface="Aptos" panose="020B0004020202020204" pitchFamily="34" charset="0"/>
              </a:rPr>
              <a:t> le </a:t>
            </a:r>
            <a:r>
              <a:rPr lang="de-DE" dirty="0" err="1">
                <a:latin typeface="Aptos" panose="020B0004020202020204" pitchFamily="34" charset="0"/>
              </a:rPr>
              <a:t>rôle</a:t>
            </a:r>
            <a:r>
              <a:rPr lang="de-DE" dirty="0">
                <a:latin typeface="Aptos" panose="020B0004020202020204" pitchFamily="34" charset="0"/>
              </a:rPr>
              <a:t> 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Qu’est-ce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qui</a:t>
            </a:r>
            <a:r>
              <a:rPr lang="de-DE" dirty="0">
                <a:latin typeface="Aptos" panose="020B0004020202020204" pitchFamily="34" charset="0"/>
              </a:rPr>
              <a:t> a </a:t>
            </a:r>
            <a:r>
              <a:rPr lang="de-DE" dirty="0" err="1">
                <a:latin typeface="Aptos" panose="020B0004020202020204" pitchFamily="34" charset="0"/>
              </a:rPr>
              <a:t>influencé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positivement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conversation</a:t>
            </a:r>
            <a:r>
              <a:rPr lang="de-DE" dirty="0">
                <a:latin typeface="Aptos" panose="020B0004020202020204" pitchFamily="34" charset="0"/>
              </a:rPr>
              <a:t> 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Qu’est-ce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l’animateur·rice</a:t>
            </a:r>
            <a:r>
              <a:rPr lang="de-DE" dirty="0">
                <a:latin typeface="Aptos" panose="020B0004020202020204" pitchFamily="34" charset="0"/>
              </a:rPr>
              <a:t> a fait 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Quels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arguments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étaient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convaincants</a:t>
            </a:r>
            <a:r>
              <a:rPr lang="de-DE" dirty="0">
                <a:latin typeface="Aptos" panose="020B0004020202020204" pitchFamily="34" charset="0"/>
              </a:rPr>
              <a:t> 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Qu’est-ce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vous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feriez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différemment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dans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véritable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entretien</a:t>
            </a:r>
            <a:r>
              <a:rPr lang="de-DE" dirty="0">
                <a:latin typeface="Aptos" panose="020B0004020202020204" pitchFamily="34" charset="0"/>
              </a:rPr>
              <a:t> ?</a:t>
            </a:r>
          </a:p>
        </p:txBody>
      </p:sp>
      <p:sp>
        <p:nvSpPr>
          <p:cNvPr id="160" name="Google Shape;160;p6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0">
              <a:buSzPts val="4400"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5. 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Retour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d’information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en </a:t>
            </a:r>
            <a:b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séance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plénière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66" name="Google Shape;166;p7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167" name="Google Shape;167;p7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/>
              <a:t>Quelles </a:t>
            </a:r>
            <a:r>
              <a:rPr lang="de-DE" dirty="0" err="1"/>
              <a:t>étaient</a:t>
            </a:r>
            <a:r>
              <a:rPr lang="de-DE" dirty="0"/>
              <a:t> </a:t>
            </a:r>
            <a:r>
              <a:rPr lang="de-DE" dirty="0" err="1"/>
              <a:t>les</a:t>
            </a:r>
            <a:r>
              <a:rPr lang="de-DE" dirty="0"/>
              <a:t> </a:t>
            </a:r>
            <a:r>
              <a:rPr lang="de-DE" dirty="0" err="1"/>
              <a:t>réserves</a:t>
            </a:r>
            <a:r>
              <a:rPr lang="de-DE" dirty="0"/>
              <a:t> </a:t>
            </a:r>
            <a:r>
              <a:rPr lang="de-DE" dirty="0" err="1"/>
              <a:t>typiques</a:t>
            </a:r>
            <a:r>
              <a:rPr lang="de-DE" dirty="0"/>
              <a:t>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/>
              <a:t>Quelles </a:t>
            </a:r>
            <a:r>
              <a:rPr lang="de-DE" dirty="0" err="1"/>
              <a:t>stratégies</a:t>
            </a:r>
            <a:r>
              <a:rPr lang="de-DE" dirty="0"/>
              <a:t> </a:t>
            </a:r>
            <a:r>
              <a:rPr lang="de-DE" dirty="0" err="1"/>
              <a:t>ont</a:t>
            </a:r>
            <a:r>
              <a:rPr lang="de-DE" dirty="0"/>
              <a:t> </a:t>
            </a:r>
            <a:r>
              <a:rPr lang="de-DE" dirty="0" err="1"/>
              <a:t>été</a:t>
            </a:r>
            <a:r>
              <a:rPr lang="de-DE" dirty="0"/>
              <a:t> </a:t>
            </a:r>
            <a:r>
              <a:rPr lang="de-DE" dirty="0" err="1"/>
              <a:t>utiles</a:t>
            </a:r>
            <a:r>
              <a:rPr lang="de-DE" dirty="0"/>
              <a:t> </a:t>
            </a:r>
            <a:r>
              <a:rPr lang="de-DE" dirty="0" err="1"/>
              <a:t>pour</a:t>
            </a:r>
            <a:r>
              <a:rPr lang="de-DE" dirty="0"/>
              <a:t> </a:t>
            </a:r>
            <a:r>
              <a:rPr lang="de-DE" dirty="0" err="1"/>
              <a:t>les</a:t>
            </a:r>
            <a:r>
              <a:rPr lang="de-DE" dirty="0"/>
              <a:t> </a:t>
            </a:r>
            <a:r>
              <a:rPr lang="de-DE" dirty="0" err="1"/>
              <a:t>gérer</a:t>
            </a:r>
            <a:r>
              <a:rPr lang="de-DE" dirty="0"/>
              <a:t> ?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/>
              <a:t>Quels</a:t>
            </a:r>
            <a:r>
              <a:rPr lang="de-DE" dirty="0"/>
              <a:t> </a:t>
            </a:r>
            <a:r>
              <a:rPr lang="de-DE" dirty="0" err="1"/>
              <a:t>enseignements</a:t>
            </a:r>
            <a:r>
              <a:rPr lang="de-DE" dirty="0"/>
              <a:t> allez-</a:t>
            </a:r>
            <a:r>
              <a:rPr lang="de-DE" dirty="0" err="1"/>
              <a:t>vous</a:t>
            </a:r>
            <a:r>
              <a:rPr lang="de-DE" dirty="0"/>
              <a:t> </a:t>
            </a:r>
            <a:r>
              <a:rPr lang="de-DE" dirty="0" err="1"/>
              <a:t>apporter</a:t>
            </a:r>
            <a:r>
              <a:rPr lang="de-DE" dirty="0"/>
              <a:t> à </a:t>
            </a:r>
            <a:r>
              <a:rPr lang="de-DE" dirty="0" err="1"/>
              <a:t>vos</a:t>
            </a:r>
            <a:r>
              <a:rPr lang="de-DE" dirty="0"/>
              <a:t> </a:t>
            </a:r>
            <a:r>
              <a:rPr lang="de-DE" dirty="0" err="1"/>
              <a:t>futures</a:t>
            </a:r>
            <a:r>
              <a:rPr lang="de-DE" dirty="0"/>
              <a:t> </a:t>
            </a:r>
            <a:r>
              <a:rPr lang="de-DE" dirty="0" err="1"/>
              <a:t>formations</a:t>
            </a:r>
            <a:r>
              <a:rPr lang="de-DE" dirty="0"/>
              <a:t>?</a:t>
            </a:r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600"/>
            </a:pPr>
            <a:br>
              <a:rPr lang="en-US" dirty="0">
                <a:latin typeface="Aptos" panose="020B0004020202020204" pitchFamily="34" charset="0"/>
                <a:sym typeface="Arial"/>
              </a:rPr>
            </a:b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8" descr="Google Shape;22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18249" y="4849669"/>
            <a:ext cx="5273751" cy="1904299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8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en-US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Merci beaucoup!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A851725-D991-4939-A526-FDBB0423ABF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Macintosh PowerPoint</Application>
  <PresentationFormat>Breitbild</PresentationFormat>
  <Paragraphs>46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Aptos</vt:lpstr>
      <vt:lpstr>Calibri</vt:lpstr>
      <vt:lpstr>Play</vt:lpstr>
      <vt:lpstr>Aptos Serif</vt:lpstr>
      <vt:lpstr>Benutzerdefiniert</vt:lpstr>
      <vt:lpstr>PowerPoint-Präsentation</vt:lpstr>
      <vt:lpstr>PowerPoint-Präsentation</vt:lpstr>
      <vt:lpstr>1. Objectif</vt:lpstr>
      <vt:lpstr>2. Répartition des rôles</vt:lpstr>
      <vt:lpstr>3. Déroulement</vt:lpstr>
      <vt:lpstr>4. Retour d’information en groupe – questions</vt:lpstr>
      <vt:lpstr>5. Retour d’information en  séance plénière</vt:lpstr>
      <vt:lpstr>Merci beaucoup!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Katharina Gasteiger</cp:lastModifiedBy>
  <cp:revision>3</cp:revision>
  <dcterms:modified xsi:type="dcterms:W3CDTF">2026-04-30T10:01:50Z</dcterms:modified>
</cp:coreProperties>
</file>