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Aptos Serif" panose="02020604070405020304" pitchFamily="18" charset="0"/>
      <p:regular r:id="rId22"/>
      <p:bold r:id="rId23"/>
      <p:italic r:id="rId24"/>
      <p:boldItalic r:id="rId25"/>
    </p:embeddedFont>
    <p:embeddedFont>
      <p:font typeface="Play"/>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JLI0GdYM6wDEQlgATy/3Ae8pd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en Füh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94825"/>
  </p:normalViewPr>
  <p:slideViewPr>
    <p:cSldViewPr snapToGrid="0">
      <p:cViewPr varScale="1">
        <p:scale>
          <a:sx n="112" d="100"/>
          <a:sy n="112" d="100"/>
        </p:scale>
        <p:origin x="4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3T06:23:19.303" idx="1">
    <p:pos x="7680" y="0"/>
    <p:text>Insert one photo per product in each slide.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hbM_xp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98" name="Google Shape;1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06" name="Google Shape;2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22" name="Google Shape;22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0" name="Google Shape;2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8" name="Google Shape;2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61" name="Google Shape;26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34" name="Google Shape;13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8" name="Google Shape;15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74" name="Google Shape;1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82" name="Google Shape;18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25"/>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25"/>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 name="Google Shape;18;p25"/>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25"/>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25"/>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
  <p:cSld name="Titel und Inhalt ">
    <p:bg>
      <p:bgPr>
        <a:solidFill>
          <a:schemeClr val="lt1"/>
        </a:solidFill>
        <a:effectLst/>
      </p:bgPr>
    </p:bg>
    <p:spTree>
      <p:nvGrpSpPr>
        <p:cNvPr id="1" name="Shape 86"/>
        <p:cNvGrpSpPr/>
        <p:nvPr/>
      </p:nvGrpSpPr>
      <p:grpSpPr>
        <a:xfrm>
          <a:off x="0" y="0"/>
          <a:ext cx="0" cy="0"/>
          <a:chOff x="0" y="0"/>
          <a:chExt cx="0" cy="0"/>
        </a:xfrm>
      </p:grpSpPr>
      <p:sp>
        <p:nvSpPr>
          <p:cNvPr id="87" name="Google Shape;87;p34"/>
          <p:cNvSpPr txBox="1">
            <a:spLocks noGrp="1"/>
          </p:cNvSpPr>
          <p:nvPr>
            <p:ph type="title"/>
          </p:nvPr>
        </p:nvSpPr>
        <p:spPr>
          <a:xfrm>
            <a:off x="6318885" y="3499667"/>
            <a:ext cx="4939666" cy="254281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8" name="Google Shape;88;p34"/>
          <p:cNvCxnSpPr/>
          <p:nvPr/>
        </p:nvCxnSpPr>
        <p:spPr>
          <a:xfrm>
            <a:off x="6347460"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9" name="Google Shape;89;p34"/>
          <p:cNvSpPr txBox="1">
            <a:spLocks noGrp="1"/>
          </p:cNvSpPr>
          <p:nvPr>
            <p:ph type="body" idx="1"/>
          </p:nvPr>
        </p:nvSpPr>
        <p:spPr>
          <a:xfrm>
            <a:off x="603885" y="457201"/>
            <a:ext cx="5198269" cy="2305050"/>
          </a:xfrm>
          <a:prstGeom prst="rect">
            <a:avLst/>
          </a:prstGeom>
          <a:noFill/>
          <a:ln>
            <a:noFill/>
          </a:ln>
        </p:spPr>
        <p:txBody>
          <a:bodyPr spcFirstLastPara="1" wrap="square" lIns="0" tIns="274300" rIns="91425" bIns="45700" anchor="t" anchorCtr="0">
            <a:normAutofit/>
          </a:bodyPr>
          <a:lstStyle>
            <a:lvl1pPr marL="457200" lvl="0" indent="-355600" algn="l">
              <a:lnSpc>
                <a:spcPct val="90000"/>
              </a:lnSpc>
              <a:spcBef>
                <a:spcPts val="1800"/>
              </a:spcBef>
              <a:spcAft>
                <a:spcPts val="0"/>
              </a:spcAft>
              <a:buClr>
                <a:srgbClr val="3F3F3F"/>
              </a:buClr>
              <a:buSzPts val="2000"/>
              <a:buFont typeface="Play"/>
              <a:buAutoNum type="arabicPeriod"/>
              <a:defRPr sz="2000"/>
            </a:lvl1pPr>
            <a:lvl2pPr marL="914400" lvl="1" indent="-355600" algn="l">
              <a:lnSpc>
                <a:spcPct val="90000"/>
              </a:lnSpc>
              <a:spcBef>
                <a:spcPts val="1800"/>
              </a:spcBef>
              <a:spcAft>
                <a:spcPts val="0"/>
              </a:spcAft>
              <a:buClr>
                <a:srgbClr val="3F3F3F"/>
              </a:buClr>
              <a:buSzPts val="2000"/>
              <a:buFont typeface="Play"/>
              <a:buAutoNum type="alphaLcPeriod"/>
              <a:defRPr sz="2000"/>
            </a:lvl2pPr>
            <a:lvl3pPr marL="1371600" lvl="2" indent="-355600" algn="l">
              <a:lnSpc>
                <a:spcPct val="90000"/>
              </a:lnSpc>
              <a:spcBef>
                <a:spcPts val="1800"/>
              </a:spcBef>
              <a:spcAft>
                <a:spcPts val="0"/>
              </a:spcAft>
              <a:buClr>
                <a:srgbClr val="3F3F3F"/>
              </a:buClr>
              <a:buSzPts val="2000"/>
              <a:buFont typeface="Play"/>
              <a:buAutoNum type="arabicParenR"/>
              <a:defRPr sz="2000"/>
            </a:lvl3pPr>
            <a:lvl4pPr marL="1828800" lvl="3" indent="-228600" algn="l">
              <a:lnSpc>
                <a:spcPct val="90000"/>
              </a:lnSpc>
              <a:spcBef>
                <a:spcPts val="1800"/>
              </a:spcBef>
              <a:spcAft>
                <a:spcPts val="0"/>
              </a:spcAft>
              <a:buClr>
                <a:srgbClr val="3F3F3F"/>
              </a:buClr>
              <a:buSzPts val="2000"/>
              <a:buFont typeface="Play"/>
              <a:buNone/>
              <a:defRPr sz="2000"/>
            </a:lvl4pPr>
            <a:lvl5pPr marL="2286000" lvl="4" indent="-355600" algn="l">
              <a:lnSpc>
                <a:spcPct val="90000"/>
              </a:lnSpc>
              <a:spcBef>
                <a:spcPts val="1800"/>
              </a:spcBef>
              <a:spcAft>
                <a:spcPts val="0"/>
              </a:spcAft>
              <a:buClr>
                <a:srgbClr val="3F3F3F"/>
              </a:buClr>
              <a:buSzPts val="2000"/>
              <a:buFont typeface="Play"/>
              <a:buAutoNum type="arabicPeriod"/>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34"/>
          <p:cNvSpPr txBox="1">
            <a:spLocks noGrp="1"/>
          </p:cNvSpPr>
          <p:nvPr>
            <p:ph type="body" idx="2"/>
          </p:nvPr>
        </p:nvSpPr>
        <p:spPr>
          <a:xfrm>
            <a:off x="594360" y="2810595"/>
            <a:ext cx="5198269" cy="3319513"/>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3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92" name="Google Shape;92;p3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 name="Google Shape;94;p3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3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inhalt und Tabelle">
  <p:cSld name="Titelinhalt und Tabelle">
    <p:bg>
      <p:bgPr>
        <a:solidFill>
          <a:schemeClr val="lt1"/>
        </a:solidFill>
        <a:effectLst/>
      </p:bgPr>
    </p:bg>
    <p:spTree>
      <p:nvGrpSpPr>
        <p:cNvPr id="1" name="Shape 96"/>
        <p:cNvGrpSpPr/>
        <p:nvPr/>
      </p:nvGrpSpPr>
      <p:grpSpPr>
        <a:xfrm>
          <a:off x="0" y="0"/>
          <a:ext cx="0" cy="0"/>
          <a:chOff x="0" y="0"/>
          <a:chExt cx="0" cy="0"/>
        </a:xfrm>
      </p:grpSpPr>
      <p:sp>
        <p:nvSpPr>
          <p:cNvPr id="97" name="Google Shape;97;p35"/>
          <p:cNvSpPr txBox="1">
            <a:spLocks noGrp="1"/>
          </p:cNvSpPr>
          <p:nvPr>
            <p:ph type="title"/>
          </p:nvPr>
        </p:nvSpPr>
        <p:spPr>
          <a:xfrm>
            <a:off x="3661409" y="4661717"/>
            <a:ext cx="7936230"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8" name="Google Shape;98;p35"/>
          <p:cNvCxnSpPr/>
          <p:nvPr/>
        </p:nvCxnSpPr>
        <p:spPr>
          <a:xfrm>
            <a:off x="3670935"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99" name="Google Shape;99;p35"/>
          <p:cNvSpPr txBox="1">
            <a:spLocks noGrp="1"/>
          </p:cNvSpPr>
          <p:nvPr>
            <p:ph type="body" idx="1"/>
          </p:nvPr>
        </p:nvSpPr>
        <p:spPr>
          <a:xfrm>
            <a:off x="603885" y="584005"/>
            <a:ext cx="2825115" cy="3999060"/>
          </a:xfrm>
          <a:prstGeom prst="rect">
            <a:avLst/>
          </a:prstGeom>
          <a:noFill/>
          <a:ln>
            <a:noFill/>
          </a:ln>
        </p:spPr>
        <p:txBody>
          <a:bodyPr spcFirstLastPara="1" wrap="square" lIns="0" tIns="274300" rIns="91425" bIns="4570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228600" algn="l">
              <a:lnSpc>
                <a:spcPct val="90000"/>
              </a:lnSpc>
              <a:spcBef>
                <a:spcPts val="1800"/>
              </a:spcBef>
              <a:spcAft>
                <a:spcPts val="0"/>
              </a:spcAft>
              <a:buClr>
                <a:srgbClr val="3F3F3F"/>
              </a:buClr>
              <a:buSzPts val="2000"/>
              <a:buNone/>
              <a:defRPr sz="2000"/>
            </a:lvl2pPr>
            <a:lvl3pPr marL="1371600" lvl="2" indent="-228600" algn="l">
              <a:lnSpc>
                <a:spcPct val="90000"/>
              </a:lnSpc>
              <a:spcBef>
                <a:spcPts val="1800"/>
              </a:spcBef>
              <a:spcAft>
                <a:spcPts val="0"/>
              </a:spcAft>
              <a:buClr>
                <a:srgbClr val="3F3F3F"/>
              </a:buClr>
              <a:buSzPts val="2000"/>
              <a:buNone/>
              <a:defRPr sz="2000"/>
            </a:lvl3pPr>
            <a:lvl4pPr marL="1828800" lvl="3" indent="-228600" algn="l">
              <a:lnSpc>
                <a:spcPct val="90000"/>
              </a:lnSpc>
              <a:spcBef>
                <a:spcPts val="1800"/>
              </a:spcBef>
              <a:spcAft>
                <a:spcPts val="0"/>
              </a:spcAft>
              <a:buClr>
                <a:srgbClr val="3F3F3F"/>
              </a:buClr>
              <a:buSzPts val="2000"/>
              <a:buNone/>
              <a:defRPr sz="2000"/>
            </a:lvl4pPr>
            <a:lvl5pPr marL="2286000" lvl="4" indent="-228600" algn="l">
              <a:lnSpc>
                <a:spcPct val="90000"/>
              </a:lnSpc>
              <a:spcBef>
                <a:spcPts val="1800"/>
              </a:spcBef>
              <a:spcAft>
                <a:spcPts val="0"/>
              </a:spcAft>
              <a:buClr>
                <a:srgbClr val="3F3F3F"/>
              </a:buClr>
              <a:buSzPts val="2000"/>
              <a:buNone/>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0" name="Google Shape;100;p35"/>
          <p:cNvSpPr txBox="1">
            <a:spLocks noGrp="1"/>
          </p:cNvSpPr>
          <p:nvPr>
            <p:ph type="body" idx="2"/>
          </p:nvPr>
        </p:nvSpPr>
        <p:spPr>
          <a:xfrm>
            <a:off x="3670934" y="584005"/>
            <a:ext cx="7926705" cy="399906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1" name="Google Shape;101;p3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02" name="Google Shape;102;p3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3" name="Google Shape;103;p35"/>
          <p:cNvGrpSpPr/>
          <p:nvPr/>
        </p:nvGrpSpPr>
        <p:grpSpPr>
          <a:xfrm rot="-5400000">
            <a:off x="-1340601" y="4196010"/>
            <a:ext cx="3053166" cy="2270813"/>
            <a:chOff x="4881398" y="2159825"/>
            <a:chExt cx="3881604" cy="2778984"/>
          </a:xfrm>
        </p:grpSpPr>
        <p:sp>
          <p:nvSpPr>
            <p:cNvPr id="104" name="Google Shape;104;p35"/>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35"/>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35"/>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36"/>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10" name="Google Shape;110;p3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1" name="Google Shape;111;p36"/>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37"/>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37"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26"/>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26"/>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6"/>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7" name="Google Shape;27;p26"/>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26"/>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26"/>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33" name="Google Shape;33;p27"/>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34" name="Google Shape;34;p27"/>
          <p:cNvSpPr>
            <a:spLocks noGrp="1"/>
          </p:cNvSpPr>
          <p:nvPr>
            <p:ph type="pic" idx="2"/>
          </p:nvPr>
        </p:nvSpPr>
        <p:spPr>
          <a:xfrm flipH="1">
            <a:off x="6733505" y="0"/>
            <a:ext cx="5458495" cy="6858000"/>
          </a:xfrm>
          <a:prstGeom prst="flowChartDelay">
            <a:avLst/>
          </a:prstGeom>
          <a:solidFill>
            <a:srgbClr val="87C3CD"/>
          </a:solidFill>
          <a:ln>
            <a:noFill/>
          </a:ln>
        </p:spPr>
      </p:sp>
      <p:sp>
        <p:nvSpPr>
          <p:cNvPr id="35" name="Google Shape;35;p27"/>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36" name="Google Shape;36;p27"/>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zwei Inhalte">
  <p:cSld name="Titel und zwei Inhalte">
    <p:bg>
      <p:bgPr>
        <a:solidFill>
          <a:schemeClr val="lt1"/>
        </a:solid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9" name="Google Shape;39;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0" name="Google Shape;40;p28"/>
          <p:cNvSpPr txBox="1">
            <a:spLocks noGrp="1"/>
          </p:cNvSpPr>
          <p:nvPr>
            <p:ph type="body" idx="1"/>
          </p:nvPr>
        </p:nvSpPr>
        <p:spPr>
          <a:xfrm>
            <a:off x="595523" y="2676525"/>
            <a:ext cx="5746750" cy="359747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1" name="Google Shape;41;p28"/>
          <p:cNvSpPr txBox="1">
            <a:spLocks noGrp="1"/>
          </p:cNvSpPr>
          <p:nvPr>
            <p:ph type="body" idx="2"/>
          </p:nvPr>
        </p:nvSpPr>
        <p:spPr>
          <a:xfrm>
            <a:off x="7620000" y="2676525"/>
            <a:ext cx="3947160" cy="3597470"/>
          </a:xfrm>
          <a:prstGeom prst="rect">
            <a:avLst/>
          </a:prstGeom>
          <a:noFill/>
          <a:ln>
            <a:noFill/>
          </a:ln>
        </p:spPr>
        <p:txBody>
          <a:bodyPr spcFirstLastPara="1" wrap="square" lIns="0" tIns="45700" rIns="91425" bIns="45700" anchor="t" anchorCtr="0">
            <a:normAutofit/>
          </a:bodyPr>
          <a:lstStyle>
            <a:lvl1pPr marL="457200" lvl="0" indent="-355600" algn="l">
              <a:lnSpc>
                <a:spcPct val="90000"/>
              </a:lnSpc>
              <a:spcBef>
                <a:spcPts val="1800"/>
              </a:spcBef>
              <a:spcAft>
                <a:spcPts val="0"/>
              </a:spcAft>
              <a:buClr>
                <a:srgbClr val="3F3F3F"/>
              </a:buClr>
              <a:buSzPts val="2000"/>
              <a:buFont typeface="Arial"/>
              <a:buChar char="•"/>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44" name="Google Shape;44;p28"/>
          <p:cNvSpPr/>
          <p:nvPr/>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28"/>
          <p:cNvSpPr/>
          <p:nvPr/>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p28"/>
          <p:cNvSpPr/>
          <p:nvPr/>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7"/>
        <p:cNvGrpSpPr/>
        <p:nvPr/>
      </p:nvGrpSpPr>
      <p:grpSpPr>
        <a:xfrm>
          <a:off x="0" y="0"/>
          <a:ext cx="0" cy="0"/>
          <a:chOff x="0" y="0"/>
          <a:chExt cx="0" cy="0"/>
        </a:xfrm>
      </p:grpSpPr>
      <p:sp>
        <p:nvSpPr>
          <p:cNvPr id="48" name="Google Shape;48;p29"/>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9"/>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9"/>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29"/>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29"/>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54"/>
        <p:cNvGrpSpPr/>
        <p:nvPr/>
      </p:nvGrpSpPr>
      <p:grpSpPr>
        <a:xfrm>
          <a:off x="0" y="0"/>
          <a:ext cx="0" cy="0"/>
          <a:chOff x="0" y="0"/>
          <a:chExt cx="0" cy="0"/>
        </a:xfrm>
      </p:grpSpPr>
      <p:sp>
        <p:nvSpPr>
          <p:cNvPr id="55" name="Google Shape;55;p30"/>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7" name="Google Shape;57;p30"/>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8" name="Google Shape;58;p30"/>
          <p:cNvSpPr>
            <a:spLocks noGrp="1"/>
          </p:cNvSpPr>
          <p:nvPr>
            <p:ph type="pic" idx="2"/>
          </p:nvPr>
        </p:nvSpPr>
        <p:spPr>
          <a:xfrm>
            <a:off x="0" y="-11113"/>
            <a:ext cx="5628068" cy="6858000"/>
          </a:xfrm>
          <a:prstGeom prst="flowChartDelay">
            <a:avLst/>
          </a:prstGeom>
          <a:solidFill>
            <a:srgbClr val="87C3CD"/>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usammenfassung 2">
  <p:cSld name="Zusammenfassung 2">
    <p:bg>
      <p:bgPr>
        <a:solidFill>
          <a:schemeClr val="lt1"/>
        </a:solidFill>
        <a:effectLst/>
      </p:bgPr>
    </p:bg>
    <p:spTree>
      <p:nvGrpSpPr>
        <p:cNvPr id="1" name="Shape 59"/>
        <p:cNvGrpSpPr/>
        <p:nvPr/>
      </p:nvGrpSpPr>
      <p:grpSpPr>
        <a:xfrm>
          <a:off x="0" y="0"/>
          <a:ext cx="0" cy="0"/>
          <a:chOff x="0" y="0"/>
          <a:chExt cx="0" cy="0"/>
        </a:xfrm>
      </p:grpSpPr>
      <p:cxnSp>
        <p:nvCxnSpPr>
          <p:cNvPr id="60" name="Google Shape;60;p31"/>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1" name="Google Shape;61;p31"/>
          <p:cNvSpPr txBox="1">
            <a:spLocks noGrp="1"/>
          </p:cNvSpPr>
          <p:nvPr>
            <p:ph type="title"/>
          </p:nvPr>
        </p:nvSpPr>
        <p:spPr>
          <a:xfrm>
            <a:off x="594359" y="102875"/>
            <a:ext cx="11318837" cy="168020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657599" y="2282008"/>
            <a:ext cx="8130209" cy="3699328"/>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31"/>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64" name="Google Shape;64;p31"/>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5" name="Google Shape;65;p31"/>
          <p:cNvGrpSpPr/>
          <p:nvPr/>
        </p:nvGrpSpPr>
        <p:grpSpPr>
          <a:xfrm rot="-5400000">
            <a:off x="-1510682" y="4366092"/>
            <a:ext cx="3033138" cy="1910624"/>
            <a:chOff x="4906860" y="2159825"/>
            <a:chExt cx="3856142" cy="2338190"/>
          </a:xfrm>
        </p:grpSpPr>
        <p:sp>
          <p:nvSpPr>
            <p:cNvPr id="66" name="Google Shape;66;p31"/>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31"/>
            <p:cNvSpPr/>
            <p:nvPr/>
          </p:nvSpPr>
          <p:spPr>
            <a:xfrm>
              <a:off x="4906860" y="2724951"/>
              <a:ext cx="1177611" cy="119352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31"/>
            <p:cNvSpPr/>
            <p:nvPr/>
          </p:nvSpPr>
          <p:spPr>
            <a:xfrm>
              <a:off x="6390367" y="3563171"/>
              <a:ext cx="806080" cy="806079"/>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69"/>
        <p:cNvGrpSpPr/>
        <p:nvPr/>
      </p:nvGrpSpPr>
      <p:grpSpPr>
        <a:xfrm>
          <a:off x="0" y="0"/>
          <a:ext cx="0" cy="0"/>
          <a:chOff x="0" y="0"/>
          <a:chExt cx="0" cy="0"/>
        </a:xfrm>
      </p:grpSpPr>
      <p:sp>
        <p:nvSpPr>
          <p:cNvPr id="70" name="Google Shape;70;p3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1" name="Google Shape;71;p3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2" name="Google Shape;72;p3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 name="Google Shape;73;p3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3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3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3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0" name="Google Shape;80;p3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81" name="Google Shape;81;p3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2" name="Google Shape;82;p3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3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3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3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24"/>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24" descr="Logo ProCure"/>
          <p:cNvPicPr preferRelativeResize="0"/>
          <p:nvPr/>
        </p:nvPicPr>
        <p:blipFill rotWithShape="1">
          <a:blip r:embed="rId15">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fr-FR" noProof="0" dirty="0">
                <a:latin typeface="Aptos Serif" panose="02020604070405020304" pitchFamily="18" charset="0"/>
                <a:cs typeface="Aptos Serif" panose="02020604070405020304" pitchFamily="18" charset="0"/>
              </a:rPr>
              <a:t>Ce qu‘il ne faut pas acheter </a:t>
            </a:r>
            <a:r>
              <a:rPr lang="fr-FR" sz="6000" b="1" i="0" u="none" strike="noStrike" cap="none" noProof="0" dirty="0">
                <a:solidFill>
                  <a:srgbClr val="3F3F3F"/>
                </a:solidFill>
                <a:latin typeface="Aptos Serif" panose="02020604070405020304" pitchFamily="18" charset="0"/>
                <a:cs typeface="Aptos Serif" panose="02020604070405020304" pitchFamily="18" charset="0"/>
                <a:sym typeface="Play"/>
              </a:rPr>
              <a:t>– </a:t>
            </a:r>
            <a:br>
              <a:rPr lang="fr-FR" sz="6000" b="1" i="0" u="none" strike="noStrike" cap="none" noProof="0" dirty="0">
                <a:solidFill>
                  <a:srgbClr val="3F3F3F"/>
                </a:solidFill>
                <a:latin typeface="Aptos Serif" panose="02020604070405020304" pitchFamily="18" charset="0"/>
                <a:cs typeface="Aptos Serif" panose="02020604070405020304" pitchFamily="18" charset="0"/>
                <a:sym typeface="Play"/>
              </a:rPr>
            </a:br>
            <a:r>
              <a:rPr lang="fr-FR" noProof="0" dirty="0">
                <a:latin typeface="Aptos Serif" panose="02020604070405020304" pitchFamily="18" charset="0"/>
                <a:cs typeface="Aptos Serif" panose="02020604070405020304" pitchFamily="18" charset="0"/>
              </a:rPr>
              <a:t>liste négative</a:t>
            </a:r>
            <a:endParaRPr lang="fr-FR" sz="40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pic>
        <p:nvPicPr>
          <p:cNvPr id="121" name="Google Shape;121;p1" descr="Ein Bild, das Text, Schrift, Screenshot, Grafiken enthält.&#10;&#10;Automatisch generierte Beschreibung"/>
          <p:cNvPicPr preferRelativeResize="0"/>
          <p:nvPr/>
        </p:nvPicPr>
        <p:blipFill rotWithShape="1">
          <a:blip r:embed="rId3">
            <a:alphaModFix/>
          </a:blip>
          <a:srcRect/>
          <a:stretch/>
        </p:blipFill>
        <p:spPr>
          <a:xfrm>
            <a:off x="6597808" y="4953703"/>
            <a:ext cx="5273749" cy="1904297"/>
          </a:xfrm>
          <a:prstGeom prst="rect">
            <a:avLst/>
          </a:prstGeom>
          <a:noFill/>
          <a:ln>
            <a:noFill/>
          </a:ln>
        </p:spPr>
      </p:pic>
      <p:pic>
        <p:nvPicPr>
          <p:cNvPr id="3" name="Grafik 2">
            <a:extLst>
              <a:ext uri="{FF2B5EF4-FFF2-40B4-BE49-F238E27FC236}">
                <a16:creationId xmlns:a16="http://schemas.microsoft.com/office/drawing/2014/main" id="{4A495B3E-6C88-3EF5-DE97-B64368DE9D24}"/>
              </a:ext>
            </a:extLst>
          </p:cNvPr>
          <p:cNvPicPr>
            <a:picLocks noChangeAspect="1"/>
          </p:cNvPicPr>
          <p:nvPr/>
        </p:nvPicPr>
        <p:blipFill>
          <a:blip r:embed="rId4"/>
          <a:stretch>
            <a:fillRect/>
          </a:stretch>
        </p:blipFill>
        <p:spPr>
          <a:xfrm>
            <a:off x="221069" y="5121698"/>
            <a:ext cx="4074484" cy="16297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575298" y="278125"/>
            <a:ext cx="60351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Produits nettoyants et cosmétiques contenant des microplastiques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93" name="Google Shape;193;p12"/>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Lessives, produits d’entretien et produits cosmétiques contenant des microplastiques.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Milchprodukte, Essen enthält.&#10;&#10;KI-generierte Inhalte können fehlerhaft sein.">
            <a:extLst>
              <a:ext uri="{FF2B5EF4-FFF2-40B4-BE49-F238E27FC236}">
                <a16:creationId xmlns:a16="http://schemas.microsoft.com/office/drawing/2014/main" id="{D12CF43C-4E48-6E1F-B5A7-9D84C1A6120A}"/>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BBC69D62-8A4E-D1C1-342C-D4E35417F028}"/>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575297" y="278125"/>
            <a:ext cx="6344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Textiles et cuirs issus d‘une production enfreignant les droits humains</a:t>
            </a:r>
          </a:p>
        </p:txBody>
      </p:sp>
      <p:sp>
        <p:nvSpPr>
          <p:cNvPr id="201" name="Google Shape;201;p1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Tapis, cuir, vêtements (vêtements de travail) provenant de pays du Sud (voir liste du CAD) qui n'ont pas été fabriqués dans le respect des normes fondamentales de l'OIT.</a:t>
            </a:r>
          </a:p>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Liste du CAD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p:txBody>
      </p:sp>
      <p:pic>
        <p:nvPicPr>
          <p:cNvPr id="5" name="Bildplatzhalter 4" descr="Ein Bild, das Buch, Decke, Stoff, Im Haus enthält.&#10;&#10;KI-generierte Inhalte können fehlerhaft sein.">
            <a:extLst>
              <a:ext uri="{FF2B5EF4-FFF2-40B4-BE49-F238E27FC236}">
                <a16:creationId xmlns:a16="http://schemas.microsoft.com/office/drawing/2014/main" id="{0C3BF2CE-D087-9C6E-1E9D-4BB22A163E48}"/>
              </a:ext>
            </a:extLst>
          </p:cNvPr>
          <p:cNvPicPr>
            <a:picLocks noGrp="1" noChangeAspect="1"/>
          </p:cNvPicPr>
          <p:nvPr>
            <p:ph type="pic" idx="2"/>
          </p:nvPr>
        </p:nvPicPr>
        <p:blipFill>
          <a:blip r:embed="rId4"/>
          <a:srcRect l="10208" r="10208"/>
          <a:stretch>
            <a:fillRect/>
          </a:stretch>
        </p:blipFill>
        <p:spPr/>
      </p:pic>
      <p:sp>
        <p:nvSpPr>
          <p:cNvPr id="2" name="Textfeld 1">
            <a:extLst>
              <a:ext uri="{FF2B5EF4-FFF2-40B4-BE49-F238E27FC236}">
                <a16:creationId xmlns:a16="http://schemas.microsoft.com/office/drawing/2014/main" id="{F6ED2AE4-9943-FEE6-6406-519DDA8C6369}"/>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575300" y="278125"/>
            <a:ext cx="68448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Produits en caoutchouc naturel dont la fabrication </a:t>
            </a:r>
            <a:br>
              <a:rPr lang="fr-FR" sz="4000" dirty="0">
                <a:latin typeface="Aptos Serif" panose="02020604070405020304" pitchFamily="18" charset="0"/>
                <a:cs typeface="Aptos Serif" panose="02020604070405020304" pitchFamily="18" charset="0"/>
              </a:rPr>
            </a:br>
            <a:r>
              <a:rPr lang="fr-FR" sz="4000" dirty="0">
                <a:latin typeface="Aptos Serif" panose="02020604070405020304" pitchFamily="18" charset="0"/>
                <a:cs typeface="Aptos Serif" panose="02020604070405020304" pitchFamily="18" charset="0"/>
              </a:rPr>
              <a:t>a enfreint des droits humains</a:t>
            </a:r>
            <a:endParaRPr sz="4000" dirty="0">
              <a:latin typeface="Aptos Serif" panose="02020604070405020304" pitchFamily="18" charset="0"/>
              <a:cs typeface="Aptos Serif" panose="02020604070405020304" pitchFamily="18" charset="0"/>
            </a:endParaRPr>
          </a:p>
        </p:txBody>
      </p:sp>
      <p:sp>
        <p:nvSpPr>
          <p:cNvPr id="209" name="Google Shape;209;p14"/>
          <p:cNvSpPr txBox="1">
            <a:spLocks noGrp="1"/>
          </p:cNvSpPr>
          <p:nvPr>
            <p:ph type="body" idx="1"/>
          </p:nvPr>
        </p:nvSpPr>
        <p:spPr>
          <a:xfrm>
            <a:off x="594348" y="3279575"/>
            <a:ext cx="59802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t>Produits en caoutchouc naturel (gants de travail, tapis anti-poussière, etc.) provenant de pays du Sud (voir liste du CAD) qui n'ont pas été fabriqués dans le respect des normes fondamentales de l'OIT.</a:t>
            </a:r>
            <a:endParaRPr sz="2000" b="0" i="0" u="none" strike="noStrike" cap="none" dirty="0">
              <a:solidFill>
                <a:srgbClr val="3F3F3F"/>
              </a:solidFill>
              <a:latin typeface="Arial"/>
              <a:ea typeface="Arial"/>
              <a:cs typeface="Arial"/>
              <a:sym typeface="Arial"/>
            </a:endParaRPr>
          </a:p>
          <a:p>
            <a:pPr marL="0" lvl="0" indent="0" algn="l" rtl="0">
              <a:lnSpc>
                <a:spcPct val="90000"/>
              </a:lnSpc>
              <a:spcBef>
                <a:spcPts val="0"/>
              </a:spcBef>
              <a:spcAft>
                <a:spcPts val="0"/>
              </a:spcAft>
              <a:buClr>
                <a:srgbClr val="3F3F3F"/>
              </a:buClr>
              <a:buSzPts val="2000"/>
              <a:buNone/>
            </a:pPr>
            <a:endParaRPr dirty="0"/>
          </a:p>
          <a:p>
            <a:pPr marL="0" lvl="0" indent="0" algn="l" rtl="0">
              <a:lnSpc>
                <a:spcPct val="90000"/>
              </a:lnSpc>
              <a:spcBef>
                <a:spcPts val="0"/>
              </a:spcBef>
              <a:spcAft>
                <a:spcPts val="0"/>
              </a:spcAft>
              <a:buClr>
                <a:srgbClr val="3F3F3F"/>
              </a:buClr>
              <a:buSzPts val="2000"/>
              <a:buNone/>
            </a:pPr>
            <a:r>
              <a:rPr lang="de-DE" dirty="0"/>
              <a:t>Liste du CAD : </a:t>
            </a:r>
            <a:r>
              <a:rPr lang="de-DE" u="sng" dirty="0">
                <a:solidFill>
                  <a:schemeClr val="accent4"/>
                </a:solidFill>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t> </a:t>
            </a:r>
            <a:endParaRPr dirty="0"/>
          </a:p>
        </p:txBody>
      </p:sp>
      <p:pic>
        <p:nvPicPr>
          <p:cNvPr id="5" name="Bildplatzhalter 4" descr="Ein Bild, das Handschuhe, Person, Sicherheitshandschuh, gelb enthält.&#10;&#10;KI-generierte Inhalte können fehlerhaft sein.">
            <a:extLst>
              <a:ext uri="{FF2B5EF4-FFF2-40B4-BE49-F238E27FC236}">
                <a16:creationId xmlns:a16="http://schemas.microsoft.com/office/drawing/2014/main" id="{3A694A81-E9DF-9950-D46D-2C6A17EC780C}"/>
              </a:ext>
            </a:extLst>
          </p:cNvPr>
          <p:cNvPicPr>
            <a:picLocks noGrp="1" noChangeAspect="1"/>
          </p:cNvPicPr>
          <p:nvPr>
            <p:ph type="pic" idx="2"/>
          </p:nvPr>
        </p:nvPicPr>
        <p:blipFill>
          <a:blip r:embed="rId4"/>
          <a:srcRect l="10208" r="10208"/>
          <a:stretch>
            <a:fillRect/>
          </a:stretch>
        </p:blipFill>
        <p:spPr/>
      </p:pic>
      <p:sp>
        <p:nvSpPr>
          <p:cNvPr id="2" name="Textfeld 1">
            <a:extLst>
              <a:ext uri="{FF2B5EF4-FFF2-40B4-BE49-F238E27FC236}">
                <a16:creationId xmlns:a16="http://schemas.microsoft.com/office/drawing/2014/main" id="{5DFBA8AA-6C6F-A2C9-3343-341E74202846}"/>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575298" y="278125"/>
            <a:ext cx="5963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dirty="0">
                <a:latin typeface="Aptos Serif" panose="02020604070405020304" pitchFamily="18" charset="0"/>
                <a:cs typeface="Aptos Serif" panose="02020604070405020304" pitchFamily="18" charset="0"/>
              </a:rPr>
              <a:t>Appareils électriques non économes en énergie</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17" name="Google Shape;217;p15"/>
          <p:cNvSpPr txBox="1">
            <a:spLocks noGrp="1"/>
          </p:cNvSpPr>
          <p:nvPr>
            <p:ph type="body" idx="1"/>
          </p:nvPr>
        </p:nvSpPr>
        <p:spPr>
          <a:xfrm>
            <a:off x="594348" y="3279575"/>
            <a:ext cx="60636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Appareils électriques avec un étiquetage énergétique (A-G) qui n’appartiennent pas à l'une des classes d'efficacité les plus élevées de leur groupe de produits.</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sz="2000" b="0" i="0" u="none" strike="noStrike" cap="none" dirty="0">
              <a:solidFill>
                <a:srgbClr val="3F3F3F"/>
              </a:solidFill>
              <a:latin typeface="Arial"/>
              <a:ea typeface="Arial"/>
              <a:cs typeface="Arial"/>
              <a:sym typeface="Arial"/>
            </a:endParaRPr>
          </a:p>
        </p:txBody>
      </p:sp>
      <p:pic>
        <p:nvPicPr>
          <p:cNvPr id="5" name="Bildplatzhalter 4" descr="Ein Bild, das Gerät, Küchengerät, Kühlschrank, Haushaltsgerät enthält.&#10;&#10;KI-generierte Inhalte können fehlerhaft sein.">
            <a:extLst>
              <a:ext uri="{FF2B5EF4-FFF2-40B4-BE49-F238E27FC236}">
                <a16:creationId xmlns:a16="http://schemas.microsoft.com/office/drawing/2014/main" id="{050CD90F-7A3E-AD28-B390-FBB0823D54A7}"/>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48326289-12E7-22E8-83EB-EB7ECEEAA14B}"/>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a:spLocks noGrp="1"/>
          </p:cNvSpPr>
          <p:nvPr>
            <p:ph type="title"/>
          </p:nvPr>
        </p:nvSpPr>
        <p:spPr>
          <a:xfrm>
            <a:off x="575298" y="278125"/>
            <a:ext cx="62733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Jouets et articles de sport dont la fabrication a enfreint les droits humains</a:t>
            </a:r>
            <a:endParaRPr sz="4000" dirty="0">
              <a:latin typeface="Aptos Serif" panose="02020604070405020304" pitchFamily="18" charset="0"/>
              <a:cs typeface="Aptos Serif" panose="02020604070405020304" pitchFamily="18" charset="0"/>
            </a:endParaRPr>
          </a:p>
        </p:txBody>
      </p:sp>
      <p:sp>
        <p:nvSpPr>
          <p:cNvPr id="225" name="Google Shape;225;p18"/>
          <p:cNvSpPr txBox="1">
            <a:spLocks noGrp="1"/>
          </p:cNvSpPr>
          <p:nvPr>
            <p:ph type="body" idx="1"/>
          </p:nvPr>
        </p:nvSpPr>
        <p:spPr>
          <a:xfrm>
            <a:off x="594348" y="3279575"/>
            <a:ext cx="58731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Jouets et articles de sport provenant de pays du Sud (voir liste du CAD) qui n'ont pas été fabriqués dans le respect des normes fondamentales de l'OIT.</a:t>
            </a:r>
            <a:endParaRPr sz="2000" b="0" i="0" u="none" strike="noStrike" cap="none" dirty="0">
              <a:solidFill>
                <a:srgbClr val="3F3F3F"/>
              </a:solidFill>
              <a:latin typeface="Aptos" panose="020B0004020202020204" pitchFamily="34" charset="0"/>
              <a:sym typeface="Arial"/>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p>
        </p:txBody>
      </p:sp>
      <p:pic>
        <p:nvPicPr>
          <p:cNvPr id="5" name="Bildplatzhalter 4" descr="Ein Bild, das Gras, Ball, Fußball, Sportausrüstung enthält.&#10;&#10;KI-generierte Inhalte können fehlerhaft sein.">
            <a:extLst>
              <a:ext uri="{FF2B5EF4-FFF2-40B4-BE49-F238E27FC236}">
                <a16:creationId xmlns:a16="http://schemas.microsoft.com/office/drawing/2014/main" id="{9D882437-CE88-C614-504D-5EB6FB185349}"/>
              </a:ext>
            </a:extLst>
          </p:cNvPr>
          <p:cNvPicPr>
            <a:picLocks noGrp="1" noChangeAspect="1"/>
          </p:cNvPicPr>
          <p:nvPr>
            <p:ph type="pic" idx="2"/>
          </p:nvPr>
        </p:nvPicPr>
        <p:blipFill>
          <a:blip r:embed="rId4"/>
          <a:srcRect l="10208" r="10208"/>
          <a:stretch>
            <a:fillRect/>
          </a:stretch>
        </p:blipFill>
        <p:spPr/>
      </p:pic>
      <p:sp>
        <p:nvSpPr>
          <p:cNvPr id="2" name="Textfeld 1">
            <a:extLst>
              <a:ext uri="{FF2B5EF4-FFF2-40B4-BE49-F238E27FC236}">
                <a16:creationId xmlns:a16="http://schemas.microsoft.com/office/drawing/2014/main" id="{1673E3EB-683D-ADA3-BA8D-BA3AB4A0CDF0}"/>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575298" y="278125"/>
            <a:ext cx="61581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Pierres naturelles dont l'extraction a enfreint les droits de l'homme</a:t>
            </a:r>
            <a:endParaRPr sz="4000" dirty="0">
              <a:latin typeface="Aptos Serif" panose="02020604070405020304" pitchFamily="18" charset="0"/>
              <a:cs typeface="Aptos Serif" panose="02020604070405020304" pitchFamily="18" charset="0"/>
            </a:endParaRPr>
          </a:p>
        </p:txBody>
      </p:sp>
      <p:sp>
        <p:nvSpPr>
          <p:cNvPr id="233" name="Google Shape;233;p1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Pierres naturelles et pavés provenant de pays du Sud (voir liste du CAD) qui n’ont pas été produits conformément aux normes fondamentales de l'OIT.</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p>
        </p:txBody>
      </p:sp>
      <p:pic>
        <p:nvPicPr>
          <p:cNvPr id="9" name="Bildplatzhalter 8" descr="Ein Bild, das Gelände, Gehwegplatte, Stein enthält.&#10;&#10;KI-generierte Inhalte können fehlerhaft sein.">
            <a:extLst>
              <a:ext uri="{FF2B5EF4-FFF2-40B4-BE49-F238E27FC236}">
                <a16:creationId xmlns:a16="http://schemas.microsoft.com/office/drawing/2014/main" id="{91308D83-4867-D5FC-BABA-784B45C1879F}"/>
              </a:ext>
            </a:extLst>
          </p:cNvPr>
          <p:cNvPicPr>
            <a:picLocks noGrp="1" noChangeAspect="1"/>
          </p:cNvPicPr>
          <p:nvPr>
            <p:ph type="pic" idx="2"/>
          </p:nvPr>
        </p:nvPicPr>
        <p:blipFill>
          <a:blip r:embed="rId4"/>
          <a:srcRect l="10208" r="10208"/>
          <a:stretch>
            <a:fillRect/>
          </a:stretch>
        </p:blipFill>
        <p:spPr/>
      </p:pic>
      <p:sp>
        <p:nvSpPr>
          <p:cNvPr id="2" name="Textfeld 1">
            <a:extLst>
              <a:ext uri="{FF2B5EF4-FFF2-40B4-BE49-F238E27FC236}">
                <a16:creationId xmlns:a16="http://schemas.microsoft.com/office/drawing/2014/main" id="{F344BC9E-9059-A86D-6C1B-2012D5210E2B}"/>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PVC</a:t>
            </a:r>
            <a:endParaRPr dirty="0">
              <a:latin typeface="Aptos Serif" panose="02020604070405020304" pitchFamily="18" charset="0"/>
              <a:cs typeface="Aptos Serif" panose="02020604070405020304" pitchFamily="18" charset="0"/>
            </a:endParaRPr>
          </a:p>
        </p:txBody>
      </p:sp>
      <p:sp>
        <p:nvSpPr>
          <p:cNvPr id="241" name="Google Shape;241;p20"/>
          <p:cNvSpPr txBox="1">
            <a:spLocks noGrp="1"/>
          </p:cNvSpPr>
          <p:nvPr>
            <p:ph type="body" idx="1"/>
          </p:nvPr>
        </p:nvSpPr>
        <p:spPr>
          <a:xfrm>
            <a:off x="594350" y="3279575"/>
            <a:ext cx="57780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1800"/>
              </a:spcBef>
              <a:spcAft>
                <a:spcPts val="0"/>
              </a:spcAft>
              <a:buClr>
                <a:srgbClr val="3F3F3F"/>
              </a:buClr>
              <a:buSzPts val="2000"/>
              <a:buNone/>
            </a:pPr>
            <a:r>
              <a:rPr lang="fr-FR" dirty="0">
                <a:latin typeface="Aptos" panose="020B0004020202020204" pitchFamily="34" charset="0"/>
              </a:rPr>
              <a:t>Produits en PVC (également connu sous le nom de polychlorure de vinyle ou simplement vinyle) à éviter. La combustion du PVC, que ce soit dans des usines de traitement des déchets ou lors d’incinérations non contrôlées, peut libérer des dioxines hautement toxiques. Les dioxines comptent parmi les polluants les plus dangereux pour l'environnement et représentent un risque grave pour la santé humaine.</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Pfeife Flöte Rohr enthält.&#10;&#10;KI-generierte Inhalte können fehlerhaft sein.">
            <a:extLst>
              <a:ext uri="{FF2B5EF4-FFF2-40B4-BE49-F238E27FC236}">
                <a16:creationId xmlns:a16="http://schemas.microsoft.com/office/drawing/2014/main" id="{B621DB4F-4D2D-6B5B-AB89-9AF9629F7F72}"/>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58F0263D-0CBF-74A8-B051-D92AAF3435D5}"/>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rPr>
              <a:t>Pestic</a:t>
            </a:r>
            <a:r>
              <a:rPr lang="fr-FR" noProof="0" dirty="0">
                <a:latin typeface="Aptos Serif" panose="02020604070405020304" pitchFamily="18" charset="0"/>
                <a:cs typeface="Aptos Serif" panose="02020604070405020304" pitchFamily="18" charset="0"/>
              </a:rPr>
              <a:t>ides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249" name="Google Shape;249;p2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sz="2000" b="0" i="0" u="none" strike="noStrike" cap="none" dirty="0">
                <a:solidFill>
                  <a:srgbClr val="3F3F3F"/>
                </a:solidFill>
                <a:latin typeface="Aptos" panose="020B0004020202020204" pitchFamily="34" charset="0"/>
                <a:sym typeface="Arial"/>
              </a:rPr>
              <a:t>Pesticides (herbicides, fongicides, insecticides) pour les espaces verts publics et les zones de loisirs.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Gras, draußen, Pflanze, orange enthält.&#10;&#10;KI-generierte Inhalte können fehlerhaft sein.">
            <a:extLst>
              <a:ext uri="{FF2B5EF4-FFF2-40B4-BE49-F238E27FC236}">
                <a16:creationId xmlns:a16="http://schemas.microsoft.com/office/drawing/2014/main" id="{25C661FB-445E-448E-41AE-44F10BDED2ED}"/>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E5112790-85D1-1965-44E2-FD3A64532CF2}"/>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Exceptions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257" name="Google Shape;257;p22"/>
          <p:cNvSpPr txBox="1">
            <a:spLocks noGrp="1"/>
          </p:cNvSpPr>
          <p:nvPr>
            <p:ph type="body" idx="1"/>
          </p:nvPr>
        </p:nvSpPr>
        <p:spPr>
          <a:xfrm>
            <a:off x="594350" y="2676525"/>
            <a:ext cx="6641100" cy="3597600"/>
          </a:xfrm>
          <a:prstGeom prst="rect">
            <a:avLst/>
          </a:prstGeom>
          <a:noFill/>
          <a:ln>
            <a:noFill/>
          </a:ln>
        </p:spPr>
        <p:txBody>
          <a:bodyPr spcFirstLastPara="1" wrap="square" lIns="0" tIns="45700" rIns="91425" bIns="45700" anchor="t" anchorCtr="0">
            <a:normAutofit/>
          </a:bodyPr>
          <a:lstStyle/>
          <a:p>
            <a:pPr marL="0" marR="0" lvl="0" indent="0" algn="l" rtl="0">
              <a:lnSpc>
                <a:spcPct val="90000"/>
              </a:lnSpc>
              <a:spcBef>
                <a:spcPts val="0"/>
              </a:spcBef>
              <a:spcAft>
                <a:spcPts val="0"/>
              </a:spcAft>
              <a:buClr>
                <a:srgbClr val="3F3F3F"/>
              </a:buClr>
              <a:buSzPts val="2000"/>
              <a:buFont typeface="Arial"/>
              <a:buNone/>
            </a:pPr>
            <a:r>
              <a:rPr lang="fr-FR" dirty="0">
                <a:latin typeface="Aptos" panose="020B0004020202020204" pitchFamily="34" charset="0"/>
              </a:rPr>
              <a:t>Des exceptions à cette liste négative sont possibles, mais elles doivent être justifiées.</a:t>
            </a:r>
            <a:endParaRPr sz="2000" b="0" i="0" u="none" strike="noStrike" cap="none" dirty="0">
              <a:solidFill>
                <a:srgbClr val="3F3F3F"/>
              </a:solidFill>
              <a:latin typeface="Aptos" panose="020B0004020202020204" pitchFamily="34" charset="0"/>
              <a:sym typeface="Arial"/>
            </a:endParaRPr>
          </a:p>
          <a:p>
            <a:pPr marL="0" marR="0" lvl="0" indent="0" algn="l" rtl="0">
              <a:lnSpc>
                <a:spcPct val="90000"/>
              </a:lnSpc>
              <a:spcBef>
                <a:spcPts val="0"/>
              </a:spcBef>
              <a:spcAft>
                <a:spcPts val="0"/>
              </a:spcAft>
              <a:buClr>
                <a:srgbClr val="3F3F3F"/>
              </a:buClr>
              <a:buSzPts val="2000"/>
              <a:buFont typeface="Arial"/>
              <a:buNone/>
            </a:pPr>
            <a:endParaRPr dirty="0">
              <a:latin typeface="Aptos" panose="020B0004020202020204" pitchFamily="34" charset="0"/>
            </a:endParaRPr>
          </a:p>
          <a:p>
            <a:pPr marL="0" marR="0" lvl="0" indent="0" algn="l" rtl="0">
              <a:lnSpc>
                <a:spcPct val="90000"/>
              </a:lnSpc>
              <a:spcBef>
                <a:spcPts val="1800"/>
              </a:spcBef>
              <a:spcAft>
                <a:spcPts val="0"/>
              </a:spcAft>
              <a:buClr>
                <a:srgbClr val="3F3F3F"/>
              </a:buClr>
              <a:buSzPts val="2000"/>
              <a:buFont typeface="Arial"/>
              <a:buNone/>
            </a:pPr>
            <a:endParaRPr sz="2000" b="0" i="0" u="none" strike="noStrike" cap="none" dirty="0">
              <a:solidFill>
                <a:srgbClr val="3F3F3F"/>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ctrTitle"/>
          </p:nvPr>
        </p:nvSpPr>
        <p:spPr>
          <a:xfrm>
            <a:off x="594360" y="411479"/>
            <a:ext cx="5486400" cy="960121"/>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dirty="0">
                <a:latin typeface="Aptos Serif" panose="02020604070405020304" pitchFamily="18" charset="0"/>
                <a:cs typeface="Aptos Serif" panose="02020604070405020304" pitchFamily="18" charset="0"/>
              </a:rPr>
              <a:t>Contact</a:t>
            </a:r>
            <a:endParaRPr sz="4400" dirty="0">
              <a:latin typeface="Aptos Serif" panose="02020604070405020304" pitchFamily="18" charset="0"/>
              <a:cs typeface="Aptos Serif" panose="02020604070405020304" pitchFamily="18" charset="0"/>
            </a:endParaRPr>
          </a:p>
        </p:txBody>
      </p:sp>
      <p:pic>
        <p:nvPicPr>
          <p:cNvPr id="264" name="Google Shape;264;p23" descr="Ein Bild, das Text, Schrift, Screenshot, Grafiken enthält.&#10;&#10;Automatisch generierte Beschreibung"/>
          <p:cNvPicPr preferRelativeResize="0"/>
          <p:nvPr/>
        </p:nvPicPr>
        <p:blipFill rotWithShape="1">
          <a:blip r:embed="rId3">
            <a:alphaModFix/>
          </a:blip>
          <a:srcRect/>
          <a:stretch/>
        </p:blipFill>
        <p:spPr>
          <a:xfrm>
            <a:off x="6407464" y="4953703"/>
            <a:ext cx="5273749" cy="1904297"/>
          </a:xfrm>
          <a:prstGeom prst="rect">
            <a:avLst/>
          </a:prstGeom>
          <a:noFill/>
          <a:ln>
            <a:noFill/>
          </a:ln>
        </p:spPr>
      </p:pic>
      <p:sp>
        <p:nvSpPr>
          <p:cNvPr id="267" name="Google Shape;267;p23"/>
          <p:cNvSpPr txBox="1"/>
          <p:nvPr/>
        </p:nvSpPr>
        <p:spPr>
          <a:xfrm>
            <a:off x="594350" y="2329850"/>
            <a:ext cx="6218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dirty="0">
                <a:solidFill>
                  <a:schemeClr val="dk1"/>
                </a:solidFill>
                <a:highlight>
                  <a:srgbClr val="FFFF00"/>
                </a:highlight>
                <a:latin typeface="Aptos" panose="020B0004020202020204" pitchFamily="34" charset="0"/>
              </a:rPr>
              <a:t>Si vous avez l'intention d’utiliser cette liste négative – ou une version adaptée de celle-ci – dans votre commune, veuillez indiquer ici le nom de la personne responsable des achats durables dans votre commune.</a:t>
            </a:r>
            <a:endParaRPr sz="1800" dirty="0">
              <a:solidFill>
                <a:schemeClr val="dk1"/>
              </a:solidFill>
              <a:highlight>
                <a:srgbClr val="FFFF00"/>
              </a:highlight>
              <a:latin typeface="Aptos" panose="020B0004020202020204" pitchFamily="34" charset="0"/>
            </a:endParaRPr>
          </a:p>
        </p:txBody>
      </p:sp>
      <p:pic>
        <p:nvPicPr>
          <p:cNvPr id="2" name="Grafik 1">
            <a:extLst>
              <a:ext uri="{FF2B5EF4-FFF2-40B4-BE49-F238E27FC236}">
                <a16:creationId xmlns:a16="http://schemas.microsoft.com/office/drawing/2014/main" id="{1042726B-A8E2-8B61-02C5-84CB77B61AE0}"/>
              </a:ext>
            </a:extLst>
          </p:cNvPr>
          <p:cNvPicPr>
            <a:picLocks noChangeAspect="1"/>
          </p:cNvPicPr>
          <p:nvPr/>
        </p:nvPicPr>
        <p:blipFill>
          <a:blip r:embed="rId4"/>
          <a:stretch>
            <a:fillRect/>
          </a:stretch>
        </p:blipFill>
        <p:spPr>
          <a:xfrm>
            <a:off x="221069" y="5121698"/>
            <a:ext cx="4074484" cy="16297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Remarque</a:t>
            </a:r>
          </a:p>
        </p:txBody>
      </p:sp>
      <p:sp>
        <p:nvSpPr>
          <p:cNvPr id="130" name="Google Shape;130;p2"/>
          <p:cNvSpPr txBox="1">
            <a:spLocks noGrp="1"/>
          </p:cNvSpPr>
          <p:nvPr>
            <p:ph type="body" idx="1"/>
          </p:nvPr>
        </p:nvSpPr>
        <p:spPr>
          <a:xfrm>
            <a:off x="593725" y="2281238"/>
            <a:ext cx="6788150" cy="3709987"/>
          </a:xfrm>
          <a:prstGeom prst="rect">
            <a:avLst/>
          </a:prstGeom>
          <a:noFill/>
          <a:ln>
            <a:noFill/>
          </a:ln>
        </p:spPr>
        <p:txBody>
          <a:bodyPr spcFirstLastPara="1" wrap="square" lIns="0" tIns="457200" rIns="0" bIns="0" anchor="t" anchorCtr="0">
            <a:normAutofit/>
          </a:bodyPr>
          <a:lstStyle/>
          <a:p>
            <a:pPr marL="0" marR="0" lvl="0" indent="0" algn="l" rtl="0">
              <a:lnSpc>
                <a:spcPct val="115000"/>
              </a:lnSpc>
              <a:spcBef>
                <a:spcPts val="0"/>
              </a:spcBef>
              <a:spcAft>
                <a:spcPts val="0"/>
              </a:spcAft>
              <a:buClr>
                <a:schemeClr val="accent4"/>
              </a:buClr>
              <a:buSzPts val="2400"/>
              <a:buFont typeface="Arial"/>
              <a:buNone/>
            </a:pPr>
            <a:r>
              <a:rPr lang="fr-FR" noProof="0" dirty="0">
                <a:latin typeface="Aptos" panose="020B0004020202020204" pitchFamily="34" charset="0"/>
              </a:rPr>
              <a:t>Les diapositives suivantes présentent les produits et matériaux qui NE doivent PAS être achetés, car ils ne répondent pas aux normes environnementales et sociales applicables aux produits et services durables.</a:t>
            </a:r>
            <a:endParaRPr lang="fr-FR" sz="2400" b="1" i="0" u="none" strike="noStrike" cap="none" noProof="0" dirty="0">
              <a:solidFill>
                <a:schemeClr val="accent4"/>
              </a:solidFill>
              <a:latin typeface="Aptos" panose="020B000402020202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cs typeface="Aptos Serif" panose="02020604070405020304" pitchFamily="18" charset="0"/>
              </a:rPr>
              <a:t>Bois </a:t>
            </a:r>
            <a:r>
              <a:rPr lang="fr-FR" noProof="0" dirty="0">
                <a:latin typeface="Aptos Serif" panose="02020604070405020304" pitchFamily="18" charset="0"/>
                <a:cs typeface="Aptos Serif" panose="02020604070405020304" pitchFamily="18" charset="0"/>
              </a:rPr>
              <a:t>tropical</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37" name="Google Shape;137;p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Le bois tropical, lorsque des essences locales ou d'autres matériaux sont adaptés à l'usage prévu.</a:t>
            </a:r>
            <a:endParaRPr lang="fr-FR" sz="2000" b="0" i="0" u="none" strike="noStrike" cap="none" noProof="0" dirty="0">
              <a:solidFill>
                <a:srgbClr val="3F3F3F"/>
              </a:solidFill>
              <a:latin typeface="Aptos" panose="020B0004020202020204" pitchFamily="34" charset="0"/>
              <a:sym typeface="Arial"/>
            </a:endParaRPr>
          </a:p>
          <a:p>
            <a:pPr marL="0" lvl="0" indent="0" algn="l" rtl="0">
              <a:lnSpc>
                <a:spcPct val="90000"/>
              </a:lnSpc>
              <a:spcBef>
                <a:spcPts val="1800"/>
              </a:spcBef>
              <a:spcAft>
                <a:spcPts val="0"/>
              </a:spcAft>
              <a:buClr>
                <a:srgbClr val="3F3F3F"/>
              </a:buClr>
              <a:buSzPts val="2000"/>
              <a:buNone/>
            </a:pPr>
            <a:endParaRPr sz="2000" b="0" i="0" u="none" strike="noStrike" cap="none" dirty="0">
              <a:solidFill>
                <a:srgbClr val="3F3F3F"/>
              </a:solidFill>
              <a:latin typeface="Arial"/>
              <a:ea typeface="Arial"/>
              <a:cs typeface="Arial"/>
              <a:sym typeface="Arial"/>
            </a:endParaRPr>
          </a:p>
        </p:txBody>
      </p:sp>
      <p:pic>
        <p:nvPicPr>
          <p:cNvPr id="5" name="Bildplatzhalter 4" descr="Ein Bild, das draußen, Rüssel Kofferraum, Gras, Pflanze enthält.&#10;&#10;KI-generierte Inhalte können fehlerhaft sein.">
            <a:extLst>
              <a:ext uri="{FF2B5EF4-FFF2-40B4-BE49-F238E27FC236}">
                <a16:creationId xmlns:a16="http://schemas.microsoft.com/office/drawing/2014/main" id="{093C2782-CD5A-3F2E-5CE6-E346D4634B8F}"/>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09D764EA-8943-E336-1D77-F740099FF3B7}"/>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575300" y="278125"/>
            <a:ext cx="5939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Bois issu d‘une gestion forestière non durable</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45" name="Google Shape;145;p4"/>
          <p:cNvSpPr txBox="1">
            <a:spLocks noGrp="1"/>
          </p:cNvSpPr>
          <p:nvPr>
            <p:ph type="body" idx="1"/>
          </p:nvPr>
        </p:nvSpPr>
        <p:spPr>
          <a:xfrm>
            <a:off x="594350" y="3279575"/>
            <a:ext cx="50634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Bois et produits dérivés dont l’origine issue d’une exploitation forestière légale et durable ne peut être prouvée. La preuve peut être apportée par une certification avec le label PEFC ou FSC, un label équivalent ou par des preuves individuelles.</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Abholzung, Baumstumpf, Holz, hölzern enthält.&#10;&#10;KI-generierte Inhalte können fehlerhaft sein.">
            <a:extLst>
              <a:ext uri="{FF2B5EF4-FFF2-40B4-BE49-F238E27FC236}">
                <a16:creationId xmlns:a16="http://schemas.microsoft.com/office/drawing/2014/main" id="{36FBFC91-74A4-C152-A183-02133BA72A18}"/>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CC814C09-E1F1-9545-FA5F-6AD5E5637B32}"/>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575299" y="278125"/>
            <a:ext cx="7095007"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Produits agricoles importés dont la production</a:t>
            </a:r>
            <a:r>
              <a:rPr lang="fr-FR" sz="4000" noProof="0" dirty="0">
                <a:latin typeface="Aptos Serif" panose="02020604070405020304" pitchFamily="18" charset="0"/>
                <a:cs typeface="Aptos Serif" panose="02020604070405020304" pitchFamily="18" charset="0"/>
              </a:rPr>
              <a:t> a entrainé des violations de droits humains</a:t>
            </a:r>
          </a:p>
        </p:txBody>
      </p:sp>
      <p:sp>
        <p:nvSpPr>
          <p:cNvPr id="153" name="Google Shape;153;p7"/>
          <p:cNvSpPr txBox="1">
            <a:spLocks noGrp="1"/>
          </p:cNvSpPr>
          <p:nvPr>
            <p:ph type="body" idx="1"/>
          </p:nvPr>
        </p:nvSpPr>
        <p:spPr>
          <a:xfrm>
            <a:off x="594348" y="3279575"/>
            <a:ext cx="59256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Produits agricoles importés de pays du Sud (voir liste du CAD) – tels que le café, le thé, le cacao, le riz, le sucre, le jus d’orange ou les roses – qui n’ont pas été produits dans le respect des normes fondamentales de l’OIT et qui ne sont pas certifiés par le label Fairtrade ou un label équivalent. </a:t>
            </a:r>
            <a:endParaRPr lang="fr-FR" sz="2000" b="0" i="0" u="none" strike="noStrike" cap="none" noProof="0" dirty="0">
              <a:solidFill>
                <a:srgbClr val="3F3F3F"/>
              </a:solidFill>
              <a:latin typeface="Aptos" panose="020B0004020202020204" pitchFamily="34" charset="0"/>
              <a:sym typeface="Arial"/>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hlink"/>
                </a:solidFill>
                <a:latin typeface="Aptos" panose="020B0004020202020204" pitchFamily="34" charset="0"/>
                <a:hlinkClick r:id="rId3"/>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p:txBody>
      </p:sp>
      <p:pic>
        <p:nvPicPr>
          <p:cNvPr id="5" name="Bildplatzhalter 4" descr="Ein Bild, das Nüsse &amp; Samen, Nuss Mutter, Essen, Schokolade enthält.&#10;&#10;KI-generierte Inhalte können fehlerhaft sein.">
            <a:extLst>
              <a:ext uri="{FF2B5EF4-FFF2-40B4-BE49-F238E27FC236}">
                <a16:creationId xmlns:a16="http://schemas.microsoft.com/office/drawing/2014/main" id="{80907E54-7149-C257-8C8C-BC88CCADDBDF}"/>
              </a:ext>
            </a:extLst>
          </p:cNvPr>
          <p:cNvPicPr>
            <a:picLocks noGrp="1" noChangeAspect="1"/>
          </p:cNvPicPr>
          <p:nvPr>
            <p:ph type="pic" idx="2"/>
          </p:nvPr>
        </p:nvPicPr>
        <p:blipFill>
          <a:blip r:embed="rId4"/>
          <a:srcRect l="10208" r="10208"/>
          <a:stretch>
            <a:fillRect/>
          </a:stretch>
        </p:blipFill>
        <p:spPr>
          <a:xfrm flipH="1">
            <a:off x="7352484" y="0"/>
            <a:ext cx="5458495" cy="6858000"/>
          </a:xfrm>
        </p:spPr>
      </p:pic>
      <p:sp>
        <p:nvSpPr>
          <p:cNvPr id="2" name="Textfeld 1">
            <a:extLst>
              <a:ext uri="{FF2B5EF4-FFF2-40B4-BE49-F238E27FC236}">
                <a16:creationId xmlns:a16="http://schemas.microsoft.com/office/drawing/2014/main" id="{D86B3B40-DFDB-9258-6E97-B7C862825774}"/>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Aliments génétiquement modifiés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61" name="Google Shape;161;p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Aliments génétiquement modifiés </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draußen, Pflanze, Stiel Stamm, Himmel enthält.&#10;&#10;KI-generierte Inhalte können fehlerhaft sein.">
            <a:extLst>
              <a:ext uri="{FF2B5EF4-FFF2-40B4-BE49-F238E27FC236}">
                <a16:creationId xmlns:a16="http://schemas.microsoft.com/office/drawing/2014/main" id="{6446B899-9582-6236-A75E-EB35ABC7220B}"/>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46430F71-1861-3170-C201-E5E59F33F407}"/>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575299" y="278125"/>
            <a:ext cx="57375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Boissons dans des emballages jetables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69" name="Google Shape;169;p9"/>
          <p:cNvSpPr txBox="1">
            <a:spLocks noGrp="1"/>
          </p:cNvSpPr>
          <p:nvPr>
            <p:ph type="body" idx="1"/>
          </p:nvPr>
        </p:nvSpPr>
        <p:spPr>
          <a:xfrm>
            <a:off x="594348" y="3279575"/>
            <a:ext cx="58731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Eau minérale, boissons rafraîchissantes et boissons alcoolisées dans des emballages jetables, à l'exception du vin et du champagne dans des bouteilles en verre. Cela ne s’applique pas aux événements où la distribution de boissons dans des emballages réutilisables représente un risque pour la sécurité.</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Essen, Getränk, Plastikflasche, Wasserflasche enthält.&#10;&#10;KI-generierte Inhalte können fehlerhaft sein.">
            <a:extLst>
              <a:ext uri="{FF2B5EF4-FFF2-40B4-BE49-F238E27FC236}">
                <a16:creationId xmlns:a16="http://schemas.microsoft.com/office/drawing/2014/main" id="{1B3A5C90-928C-BA4B-859B-561542896A5D}"/>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AE791D6B-8C0C-7FC1-9653-822D3A6BB547}"/>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Vaisselle jetable</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77" name="Google Shape;177;p1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Vaisselle et couverts jetables dans les cantines, les cafétaria et lors d‘évènements. Des exceptions peuvent être faites pour éviter les risques liés à la sécurité.</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Küchenutensil, Geschirr, Löffel enthält.&#10;&#10;KI-generierte Inhalte können fehlerhaft sein.">
            <a:extLst>
              <a:ext uri="{FF2B5EF4-FFF2-40B4-BE49-F238E27FC236}">
                <a16:creationId xmlns:a16="http://schemas.microsoft.com/office/drawing/2014/main" id="{207742BE-45DD-B7BC-86D1-AF061D40CFB4}"/>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F701D2CF-1784-E8C6-1223-DB2D725CF5F0}"/>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575309" y="278129"/>
            <a:ext cx="5520691"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Produits d‘entretien contenant des substances dangereuses</a:t>
            </a:r>
          </a:p>
        </p:txBody>
      </p:sp>
      <p:sp>
        <p:nvSpPr>
          <p:cNvPr id="185" name="Google Shape;185;p1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Produits nettoyants chlorés (hypochlorite et dichloroisocyanurate) ainsi que les additifs pour réservoirs de chasse d’eau et les désodorisants.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Spielzeug, Plastik, Im Haus enthält.&#10;&#10;KI-generierte Inhalte können fehlerhaft sein.">
            <a:extLst>
              <a:ext uri="{FF2B5EF4-FFF2-40B4-BE49-F238E27FC236}">
                <a16:creationId xmlns:a16="http://schemas.microsoft.com/office/drawing/2014/main" id="{109CB7C5-C6E5-63D1-58E1-2EF7D6B2FEF3}"/>
              </a:ext>
            </a:extLst>
          </p:cNvPr>
          <p:cNvPicPr>
            <a:picLocks noGrp="1" noChangeAspect="1"/>
          </p:cNvPicPr>
          <p:nvPr>
            <p:ph type="pic" idx="2"/>
          </p:nvPr>
        </p:nvPicPr>
        <p:blipFill>
          <a:blip r:embed="rId3"/>
          <a:srcRect l="10208" r="10208"/>
          <a:stretch>
            <a:fillRect/>
          </a:stretch>
        </p:blipFill>
        <p:spPr/>
      </p:pic>
      <p:sp>
        <p:nvSpPr>
          <p:cNvPr id="2" name="Textfeld 1">
            <a:extLst>
              <a:ext uri="{FF2B5EF4-FFF2-40B4-BE49-F238E27FC236}">
                <a16:creationId xmlns:a16="http://schemas.microsoft.com/office/drawing/2014/main" id="{C4D96BA0-6A91-2E37-CD43-8F95C9CD878A}"/>
              </a:ext>
            </a:extLst>
          </p:cNvPr>
          <p:cNvSpPr txBox="1"/>
          <p:nvPr/>
        </p:nvSpPr>
        <p:spPr>
          <a:xfrm>
            <a:off x="0" y="6579871"/>
            <a:ext cx="1725152" cy="261610"/>
          </a:xfrm>
          <a:prstGeom prst="rect">
            <a:avLst/>
          </a:prstGeom>
          <a:noFill/>
        </p:spPr>
        <p:txBody>
          <a:bodyPr wrap="none" rtlCol="0">
            <a:spAutoFit/>
          </a:bodyPr>
          <a:lstStyle/>
          <a:p>
            <a:r>
              <a:rPr lang="de-DE" sz="1100" dirty="0">
                <a:latin typeface="Aptos" panose="020B0004020202020204" pitchFamily="34" charset="0"/>
              </a:rPr>
              <a:t>Source de </a:t>
            </a:r>
            <a:r>
              <a:rPr lang="de-DE" sz="1100" dirty="0" err="1">
                <a:latin typeface="Aptos" panose="020B0004020202020204" pitchFamily="34" charset="0"/>
              </a:rPr>
              <a:t>l'image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895</Words>
  <Application>Microsoft Macintosh PowerPoint</Application>
  <PresentationFormat>Breitbild</PresentationFormat>
  <Paragraphs>82</Paragraphs>
  <Slides>19</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Aptos Serif</vt:lpstr>
      <vt:lpstr>Play</vt:lpstr>
      <vt:lpstr>Arial</vt:lpstr>
      <vt:lpstr>Aptos</vt:lpstr>
      <vt:lpstr>Calibri</vt:lpstr>
      <vt:lpstr>Benutzerdefiniert</vt:lpstr>
      <vt:lpstr>Ce qu‘il ne faut pas acheter –  liste négative</vt:lpstr>
      <vt:lpstr>Remarque</vt:lpstr>
      <vt:lpstr>Bois tropical</vt:lpstr>
      <vt:lpstr>Bois issu d‘une gestion forestière non durable</vt:lpstr>
      <vt:lpstr>Produits agricoles importés dont la production a entrainé des violations de droits humains</vt:lpstr>
      <vt:lpstr>Aliments génétiquement modifiés</vt:lpstr>
      <vt:lpstr>Boissons dans des emballages jetables</vt:lpstr>
      <vt:lpstr>Vaisselle jetable</vt:lpstr>
      <vt:lpstr>Produits d‘entretien contenant des substances dangereuses</vt:lpstr>
      <vt:lpstr>Produits nettoyants et cosmétiques contenant des microplastiques</vt:lpstr>
      <vt:lpstr>Textiles et cuirs issus d‘une production enfreignant les droits humains</vt:lpstr>
      <vt:lpstr>Produits en caoutchouc naturel dont la fabrication  a enfreint des droits humains</vt:lpstr>
      <vt:lpstr>Appareils électriques non économes en énergie</vt:lpstr>
      <vt:lpstr>Jouets et articles de sport dont la fabrication a enfreint les droits humains</vt:lpstr>
      <vt:lpstr>Pierres naturelles dont l'extraction a enfreint les droits de l'homme</vt:lpstr>
      <vt:lpstr>PVC</vt:lpstr>
      <vt:lpstr>Pesticides</vt:lpstr>
      <vt:lpstr>Exceptions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dc:creator>
  <cp:lastModifiedBy>Henrieta Winklhofer</cp:lastModifiedBy>
  <cp:revision>10</cp:revision>
  <dcterms:created xsi:type="dcterms:W3CDTF">2024-09-16T10:50:40Z</dcterms:created>
  <dcterms:modified xsi:type="dcterms:W3CDTF">2026-04-27T08:52:39Z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