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ptos Serif" panose="02020604070405020304" pitchFamily="18" charset="0"/>
      <p:regular r:id="rId34"/>
      <p:bold r:id="rId35"/>
      <p:italic r:id="rId36"/>
      <p:boldItalic r:id="rId37"/>
    </p:embeddedFont>
    <p:embeddedFont>
      <p:font typeface="Play"/>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uQi5Mktht9JKdfZGY4NYuzcuX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haeller\Desktop\Grafik%20Vergleich%20Allzweckreinig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0" i="0" u="none" strike="noStrike" baseline="0" noProof="0" dirty="0">
                <a:effectLst/>
                <a:latin typeface="Aptos" panose="020B0004020202020204" pitchFamily="34" charset="0"/>
              </a:rPr>
              <a:t>Impact environnemental de 1 000 kg de papier pour photocopieuse</a:t>
            </a:r>
            <a:br>
              <a:rPr lang="fr-FR" sz="1800" b="0" i="0" u="none" strike="noStrike" baseline="0" noProof="0" dirty="0">
                <a:effectLst/>
                <a:latin typeface="Aptos" panose="020B0004020202020204" pitchFamily="34" charset="0"/>
              </a:rPr>
            </a:br>
            <a:r>
              <a:rPr lang="fr-FR" sz="1800" b="0" i="0" u="none" strike="noStrike" baseline="0" noProof="0" dirty="0">
                <a:effectLst/>
                <a:latin typeface="Aptos" panose="020B0004020202020204" pitchFamily="34" charset="0"/>
              </a:rPr>
              <a:t>Comparaison papier fabriqué à partir fibres primaires et papier recyclé</a:t>
            </a:r>
            <a:endParaRPr lang="fr-FR" sz="1800" noProof="0" dirty="0">
              <a:latin typeface="Aptos" panose="020B0004020202020204" pitchFamily="34" charset="0"/>
            </a:endParaRPr>
          </a:p>
        </c:rich>
      </c:tx>
      <c:layout>
        <c:manualLayout>
          <c:xMode val="edge"/>
          <c:yMode val="edge"/>
          <c:x val="0.23324726952990527"/>
          <c:y val="6.674128969172970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7629267161794061E-2"/>
          <c:y val="0.24350506384852483"/>
          <c:w val="0.88345380329036138"/>
          <c:h val="0.55397011965314114"/>
        </c:manualLayout>
      </c:layout>
      <c:barChart>
        <c:barDir val="col"/>
        <c:grouping val="clustered"/>
        <c:varyColors val="0"/>
        <c:ser>
          <c:idx val="0"/>
          <c:order val="0"/>
          <c:tx>
            <c:strRef>
              <c:f>Tabelle1!$K$3</c:f>
              <c:strCache>
                <c:ptCount val="1"/>
                <c:pt idx="0">
                  <c:v>Primärfaser Durchschnitt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Tabelle1!$K$4:$K$6</c:f>
              <c:numCache>
                <c:formatCode>0%</c:formatCode>
                <c:ptCount val="3"/>
                <c:pt idx="0">
                  <c:v>1</c:v>
                </c:pt>
                <c:pt idx="1">
                  <c:v>1</c:v>
                </c:pt>
                <c:pt idx="2">
                  <c:v>1</c:v>
                </c:pt>
              </c:numCache>
            </c:numRef>
          </c:val>
          <c:extLst>
            <c:ext xmlns:c16="http://schemas.microsoft.com/office/drawing/2014/chart" uri="{C3380CC4-5D6E-409C-BE32-E72D297353CC}">
              <c16:uniqueId val="{00000000-4DF6-4C73-AA12-73228C2E95DB}"/>
            </c:ext>
          </c:extLst>
        </c:ser>
        <c:ser>
          <c:idx val="1"/>
          <c:order val="1"/>
          <c:tx>
            <c:strRef>
              <c:f>Tabelle1!$L$3</c:f>
              <c:strCache>
                <c:ptCount val="1"/>
                <c:pt idx="0">
                  <c:v>Recyclingfaser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Tabelle1!$J$4:$J$6</c:f>
              <c:strCache>
                <c:ptCount val="3"/>
                <c:pt idx="0">
                  <c:v>Klimawandel</c:v>
                </c:pt>
                <c:pt idx="1">
                  <c:v>Versauerung</c:v>
                </c:pt>
                <c:pt idx="2">
                  <c:v>Feinstaub</c:v>
                </c:pt>
              </c:strCache>
            </c:strRef>
          </c:cat>
          <c:val>
            <c:numRef>
              <c:f>Tabelle1!$L$4:$L$6</c:f>
              <c:numCache>
                <c:formatCode>0%</c:formatCode>
                <c:ptCount val="3"/>
                <c:pt idx="0">
                  <c:v>0.85</c:v>
                </c:pt>
                <c:pt idx="1">
                  <c:v>0.62</c:v>
                </c:pt>
                <c:pt idx="2">
                  <c:v>0.56000000000000005</c:v>
                </c:pt>
              </c:numCache>
            </c:numRef>
          </c:val>
          <c:extLst>
            <c:ext xmlns:c16="http://schemas.microsoft.com/office/drawing/2014/chart" uri="{C3380CC4-5D6E-409C-BE32-E72D297353CC}">
              <c16:uniqueId val="{00000001-4DF6-4C73-AA12-73228C2E95DB}"/>
            </c:ext>
          </c:extLst>
        </c:ser>
        <c:dLbls>
          <c:dLblPos val="outEnd"/>
          <c:showLegendKey val="0"/>
          <c:showVal val="1"/>
          <c:showCatName val="0"/>
          <c:showSerName val="0"/>
          <c:showPercent val="0"/>
          <c:showBubbleSize val="0"/>
        </c:dLbls>
        <c:gapWidth val="219"/>
        <c:overlap val="-27"/>
        <c:axId val="1186495536"/>
        <c:axId val="1186493616"/>
      </c:barChart>
      <c:catAx>
        <c:axId val="118649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crossAx val="1186493616"/>
        <c:crosses val="autoZero"/>
        <c:auto val="1"/>
        <c:lblAlgn val="ctr"/>
        <c:lblOffset val="100"/>
        <c:noMultiLvlLbl val="0"/>
      </c:catAx>
      <c:valAx>
        <c:axId val="1186493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186495536"/>
        <c:crosses val="autoZero"/>
        <c:crossBetween val="between"/>
      </c:valAx>
      <c:spPr>
        <a:noFill/>
        <a:ln>
          <a:noFill/>
        </a:ln>
        <a:effectLst/>
      </c:spPr>
    </c:plotArea>
    <c:legend>
      <c:legendPos val="b"/>
      <c:layout>
        <c:manualLayout>
          <c:xMode val="edge"/>
          <c:yMode val="edge"/>
          <c:x val="0.22981600984087519"/>
          <c:y val="0.89927281148679949"/>
          <c:w val="0.51252038881575135"/>
          <c:h val="7.43069929997191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5-07-14T11:03:50.788" idx="1">
    <p:pos x="6000" y="0"/>
    <p:text>Hier vielleicht tatsächlich ein Beispiel nennen? Möbel?</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nVr3Kl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ef4af8784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36ef4af878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0" name="Google Shape;22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7" name="Google Shape;23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6ef4af8784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6ef4af8784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ef4af8784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6ef4af8784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3" name="Google Shape;2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1" name="Google Shape;2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0" name="Google Shape;30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6ef4af8784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36ef4af8784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ef4af8784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6ef4af878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9" name="Google Shape;32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sz="1200">
                <a:solidFill>
                  <a:srgbClr val="323F4F"/>
                </a:solidFill>
              </a:rPr>
              <a:t>Quelle Bild: Ecolab https://de-at.ecolab.com/offerings/liquid-dishmachine-products/professional-dishwasher-liquid-rinse-aids</a:t>
            </a:r>
            <a:endParaRPr/>
          </a:p>
          <a:p>
            <a:pPr marL="457200" marR="0" lvl="0" indent="-228600" algn="l" rtl="0">
              <a:lnSpc>
                <a:spcPct val="100000"/>
              </a:lnSpc>
              <a:spcBef>
                <a:spcPts val="0"/>
              </a:spcBef>
              <a:spcAft>
                <a:spcPts val="0"/>
              </a:spcAft>
              <a:buSzPts val="1400"/>
              <a:buNone/>
            </a:pPr>
            <a:endParaRPr/>
          </a:p>
        </p:txBody>
      </p:sp>
      <p:sp>
        <p:nvSpPr>
          <p:cNvPr id="349" name="Google Shape;3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6ef4af8784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6ef4af8784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72" name="Google Shape;3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AT" dirty="0"/>
              <a:t>Klimawandel = </a:t>
            </a:r>
            <a:r>
              <a:rPr lang="de-AT" dirty="0" err="1"/>
              <a:t>changement</a:t>
            </a:r>
            <a:r>
              <a:rPr lang="de-AT" dirty="0"/>
              <a:t> </a:t>
            </a:r>
            <a:r>
              <a:rPr lang="de-AT" dirty="0" err="1"/>
              <a:t>climatique</a:t>
            </a:r>
            <a:endParaRPr lang="de-AT" dirty="0"/>
          </a:p>
          <a:p>
            <a:pPr marL="457200" marR="0" lvl="0" indent="-228600" algn="l" rtl="0">
              <a:lnSpc>
                <a:spcPct val="100000"/>
              </a:lnSpc>
              <a:spcBef>
                <a:spcPts val="0"/>
              </a:spcBef>
              <a:spcAft>
                <a:spcPts val="0"/>
              </a:spcAft>
              <a:buSzPts val="1400"/>
              <a:buNone/>
            </a:pPr>
            <a:r>
              <a:rPr lang="de-AT" dirty="0"/>
              <a:t>Versauerung = </a:t>
            </a:r>
            <a:r>
              <a:rPr lang="de-AT" dirty="0" err="1"/>
              <a:t>acidification</a:t>
            </a:r>
            <a:endParaRPr lang="de-AT" dirty="0"/>
          </a:p>
          <a:p>
            <a:pPr marL="457200" marR="0" lvl="0" indent="-228600" algn="l" rtl="0">
              <a:lnSpc>
                <a:spcPct val="100000"/>
              </a:lnSpc>
              <a:spcBef>
                <a:spcPts val="0"/>
              </a:spcBef>
              <a:spcAft>
                <a:spcPts val="0"/>
              </a:spcAft>
              <a:buSzPts val="1400"/>
              <a:buNone/>
            </a:pPr>
            <a:r>
              <a:rPr lang="de-AT" dirty="0"/>
              <a:t>Feinstaub = </a:t>
            </a:r>
            <a:r>
              <a:rPr lang="de-AT" dirty="0" err="1"/>
              <a:t>poussières</a:t>
            </a:r>
            <a:r>
              <a:rPr lang="de-AT" dirty="0"/>
              <a:t> </a:t>
            </a:r>
            <a:r>
              <a:rPr lang="de-AT" dirty="0" err="1"/>
              <a:t>fines</a:t>
            </a:r>
            <a:endParaRPr lang="de-AT" dirty="0"/>
          </a:p>
          <a:p>
            <a:pPr marL="457200" marR="0" lvl="0" indent="-228600" algn="l" rtl="0">
              <a:lnSpc>
                <a:spcPct val="100000"/>
              </a:lnSpc>
              <a:spcBef>
                <a:spcPts val="0"/>
              </a:spcBef>
              <a:spcAft>
                <a:spcPts val="0"/>
              </a:spcAft>
              <a:buSzPts val="1400"/>
              <a:buNone/>
            </a:pPr>
            <a:r>
              <a:rPr lang="de-AT" dirty="0"/>
              <a:t>Primärfaser, Durchschnitt = </a:t>
            </a:r>
            <a:r>
              <a:rPr lang="de-AT" dirty="0" err="1"/>
              <a:t>fibre</a:t>
            </a:r>
            <a:r>
              <a:rPr lang="de-AT" dirty="0"/>
              <a:t> </a:t>
            </a:r>
            <a:r>
              <a:rPr lang="de-AT" dirty="0" err="1"/>
              <a:t>vierge</a:t>
            </a:r>
            <a:r>
              <a:rPr lang="de-AT" dirty="0"/>
              <a:t>, </a:t>
            </a:r>
            <a:r>
              <a:rPr lang="de-AT" dirty="0" err="1"/>
              <a:t>moyenne</a:t>
            </a:r>
            <a:endParaRPr lang="de-AT" dirty="0"/>
          </a:p>
          <a:p>
            <a:pPr marL="457200" marR="0" lvl="0" indent="-228600" algn="l" rtl="0">
              <a:lnSpc>
                <a:spcPct val="100000"/>
              </a:lnSpc>
              <a:spcBef>
                <a:spcPts val="0"/>
              </a:spcBef>
              <a:spcAft>
                <a:spcPts val="0"/>
              </a:spcAft>
              <a:buSzPts val="1400"/>
              <a:buNone/>
            </a:pPr>
            <a:r>
              <a:rPr lang="de-AT" dirty="0"/>
              <a:t>Recyclingfaser = </a:t>
            </a:r>
            <a:r>
              <a:rPr lang="de-AT" dirty="0" err="1"/>
              <a:t>fibre</a:t>
            </a:r>
            <a:r>
              <a:rPr lang="de-AT" dirty="0"/>
              <a:t> </a:t>
            </a:r>
            <a:r>
              <a:rPr lang="de-AT" dirty="0" err="1"/>
              <a:t>recyclé</a:t>
            </a:r>
            <a:endParaRPr dirty="0"/>
          </a:p>
        </p:txBody>
      </p:sp>
      <p:sp>
        <p:nvSpPr>
          <p:cNvPr id="139" name="Google Shape;13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 name="Google Shape;14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4" name="Google Shape;84;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5" name="Google Shape;85;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6" name="Google Shape;86;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7" name="Google Shape;87;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 name="Google Shape;88;p26"/>
          <p:cNvGrpSpPr/>
          <p:nvPr/>
        </p:nvGrpSpPr>
        <p:grpSpPr>
          <a:xfrm rot="-5400000">
            <a:off x="-1340601" y="4196010"/>
            <a:ext cx="3053166" cy="2270813"/>
            <a:chOff x="4881398" y="2159825"/>
            <a:chExt cx="3881604" cy="2778984"/>
          </a:xfrm>
        </p:grpSpPr>
        <p:sp>
          <p:nvSpPr>
            <p:cNvPr id="89" name="Google Shape;89;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4" name="Google Shape;94;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5" name="Google Shape;95;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6" name="Google Shape;96;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9" name="Google Shape;99;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04" name="Google Shape;10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5" name="Google Shape;35;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6" name="Google Shape;36;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7" name="Google Shape;37;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43" name="Google Shape;4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5"/>
          <p:cNvSpPr>
            <a:spLocks noGrp="1"/>
          </p:cNvSpPr>
          <p:nvPr>
            <p:ph type="pic" idx="2"/>
          </p:nvPr>
        </p:nvSpPr>
        <p:spPr>
          <a:xfrm flipH="1">
            <a:off x="6733505" y="0"/>
            <a:ext cx="5458495" cy="6858000"/>
          </a:xfrm>
          <a:prstGeom prst="flowChartDelay">
            <a:avLst/>
          </a:prstGeom>
          <a:solidFill>
            <a:srgbClr val="87C3CD"/>
          </a:solidFill>
          <a:ln>
            <a:noFill/>
          </a:ln>
        </p:spPr>
      </p:sp>
      <p:sp>
        <p:nvSpPr>
          <p:cNvPr id="45" name="Google Shape;4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6" name="Google Shape;4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0" name="Google Shape;5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9"/>
        <p:cNvGrpSpPr/>
        <p:nvPr/>
      </p:nvGrpSpPr>
      <p:grpSpPr>
        <a:xfrm>
          <a:off x="0" y="0"/>
          <a:ext cx="0" cy="0"/>
          <a:chOff x="0" y="0"/>
          <a:chExt cx="0" cy="0"/>
        </a:xfrm>
      </p:grpSpPr>
      <p:sp>
        <p:nvSpPr>
          <p:cNvPr id="60" name="Google Shape;60;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2" name="Google Shape;62;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3" name="Google Shape;63;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 name="Google Shape;73;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7" name="Google Shape;77;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4">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Ein Bild, das Text, Schrift, Screenshot, Grafiken enthält.&#10;&#10;Automatisch generierte Beschreibung"/>
          <p:cNvPicPr preferRelativeResize="0"/>
          <p:nvPr/>
        </p:nvPicPr>
        <p:blipFill rotWithShape="1">
          <a:blip r:embed="rId3">
            <a:alphaModFix/>
          </a:blip>
          <a:srcRect/>
          <a:stretch/>
        </p:blipFill>
        <p:spPr>
          <a:xfrm>
            <a:off x="6688879" y="4953703"/>
            <a:ext cx="5273749" cy="1904297"/>
          </a:xfrm>
          <a:prstGeom prst="rect">
            <a:avLst/>
          </a:prstGeom>
          <a:noFill/>
          <a:ln>
            <a:noFill/>
          </a:ln>
        </p:spPr>
      </p:pic>
      <p:sp>
        <p:nvSpPr>
          <p:cNvPr id="111" name="Google Shape;111;p1"/>
          <p:cNvSpPr txBox="1"/>
          <p:nvPr/>
        </p:nvSpPr>
        <p:spPr>
          <a:xfrm>
            <a:off x="6196142" y="601014"/>
            <a:ext cx="58821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40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rPr>
              <a:t>Avantages d’un approvisionnement durable et informations sur sa mise en œuvre</a:t>
            </a:r>
            <a:endParaRPr lang="fr-FR" sz="2000" noProof="0" dirty="0">
              <a:latin typeface="Aptos Serif" panose="02020604070405020304" pitchFamily="18" charset="0"/>
              <a:cs typeface="Aptos Serif" panose="02020604070405020304" pitchFamily="18" charset="0"/>
            </a:endParaRPr>
          </a:p>
        </p:txBody>
      </p:sp>
      <p:pic>
        <p:nvPicPr>
          <p:cNvPr id="112" name="Google Shape;112;p1" descr="Ein Bild, das Screenshot, Grafiken, Schrift, Grafikdesign enthält.&#10;&#10;Automatisch generierte Beschreibung"/>
          <p:cNvPicPr preferRelativeResize="0"/>
          <p:nvPr/>
        </p:nvPicPr>
        <p:blipFill rotWithShape="1">
          <a:blip r:embed="rId4">
            <a:alphaModFix/>
          </a:blip>
          <a:srcRect/>
          <a:stretch/>
        </p:blipFill>
        <p:spPr>
          <a:xfrm>
            <a:off x="1384300" y="1698642"/>
            <a:ext cx="3409143" cy="1861207"/>
          </a:xfrm>
          <a:prstGeom prst="rect">
            <a:avLst/>
          </a:prstGeom>
          <a:noFill/>
          <a:ln>
            <a:noFill/>
          </a:ln>
        </p:spPr>
      </p:pic>
      <p:pic>
        <p:nvPicPr>
          <p:cNvPr id="3" name="Grafik 2">
            <a:extLst>
              <a:ext uri="{FF2B5EF4-FFF2-40B4-BE49-F238E27FC236}">
                <a16:creationId xmlns:a16="http://schemas.microsoft.com/office/drawing/2014/main" id="{34A53041-C0E1-0D8F-7040-FAF7A7F42C1B}"/>
              </a:ext>
            </a:extLst>
          </p:cNvPr>
          <p:cNvPicPr>
            <a:picLocks noChangeAspect="1"/>
          </p:cNvPicPr>
          <p:nvPr/>
        </p:nvPicPr>
        <p:blipFill>
          <a:blip r:embed="rId5"/>
          <a:stretch>
            <a:fillRect/>
          </a:stretch>
        </p:blipFill>
        <p:spPr>
          <a:xfrm>
            <a:off x="229372" y="5128511"/>
            <a:ext cx="3880173" cy="1552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6ef4af8784_1_7"/>
          <p:cNvSpPr txBox="1">
            <a:spLocks noGrp="1"/>
          </p:cNvSpPr>
          <p:nvPr>
            <p:ph type="ctrTitle"/>
          </p:nvPr>
        </p:nvSpPr>
        <p:spPr>
          <a:xfrm>
            <a:off x="4938227" y="238484"/>
            <a:ext cx="7072542"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Quatre possibilités d‘approvisionnement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575309" y="405720"/>
            <a:ext cx="6835584"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Quatre possibilités d‘approvisionnement</a:t>
            </a:r>
            <a:endParaRPr lang="fr-FR" sz="2400" noProof="0" dirty="0">
              <a:solidFill>
                <a:schemeClr val="accent4"/>
              </a:solidFill>
              <a:latin typeface="Aptos Serif" panose="02020604070405020304" pitchFamily="18" charset="0"/>
              <a:ea typeface="Arial"/>
              <a:cs typeface="Aptos Serif" panose="02020604070405020304" pitchFamily="18" charset="0"/>
              <a:sym typeface="Arial"/>
            </a:endParaRPr>
          </a:p>
        </p:txBody>
      </p:sp>
      <p:sp>
        <p:nvSpPr>
          <p:cNvPr id="205" name="Google Shape;205;p36"/>
          <p:cNvSpPr txBox="1">
            <a:spLocks noGrp="1"/>
          </p:cNvSpPr>
          <p:nvPr>
            <p:ph type="body" idx="1"/>
          </p:nvPr>
        </p:nvSpPr>
        <p:spPr>
          <a:xfrm>
            <a:off x="381000" y="3205717"/>
            <a:ext cx="11430000" cy="3024962"/>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000"/>
              <a:buNone/>
            </a:pPr>
            <a:r>
              <a:rPr lang="fr-FR" sz="2800" noProof="0" dirty="0">
                <a:latin typeface="Aptos" panose="020B0004020202020204" pitchFamily="34" charset="0"/>
              </a:rPr>
              <a:t>1. Achat inférieur au seuil d’appel d’offres : procédures simplifiées</a:t>
            </a:r>
            <a:endParaRPr lang="fr-FR" noProof="0" dirty="0">
              <a:latin typeface="Aptos" panose="020B0004020202020204" pitchFamily="34" charset="0"/>
            </a:endParaRP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2. Réalisation d’appels d’offres </a:t>
            </a: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3. Achats via un service centralisé </a:t>
            </a:r>
          </a:p>
          <a:p>
            <a:pPr marL="457200" lvl="0" indent="-228600" algn="l" rtl="0">
              <a:lnSpc>
                <a:spcPct val="100000"/>
              </a:lnSpc>
              <a:spcBef>
                <a:spcPts val="1200"/>
              </a:spcBef>
              <a:spcAft>
                <a:spcPts val="0"/>
              </a:spcAft>
              <a:buSzPts val="2000"/>
              <a:buNone/>
            </a:pPr>
            <a:r>
              <a:rPr lang="fr-FR" sz="2800" noProof="0" dirty="0">
                <a:latin typeface="Aptos" panose="020B0004020202020204" pitchFamily="34" charset="0"/>
              </a:rPr>
              <a:t>4. Achats communs avec d’autres communes</a:t>
            </a:r>
            <a:endParaRPr lang="fr-FR" noProof="0" dirty="0">
              <a:latin typeface="Aptos" panose="020B0004020202020204" pitchFamily="34" charset="0"/>
            </a:endParaRPr>
          </a:p>
        </p:txBody>
      </p:sp>
      <p:pic>
        <p:nvPicPr>
          <p:cNvPr id="206" name="Google Shape;206;p36" descr="Ein Bild, das Text, Kreis, Screenshot, Cartoon enthält.&#10;&#10;KI-generierte Inhalte können fehlerhaft sein."/>
          <p:cNvPicPr preferRelativeResize="0"/>
          <p:nvPr/>
        </p:nvPicPr>
        <p:blipFill rotWithShape="1">
          <a:blip r:embed="rId3">
            <a:alphaModFix/>
          </a:blip>
          <a:srcRect t="20698" b="22659"/>
          <a:stretch/>
        </p:blipFill>
        <p:spPr>
          <a:xfrm>
            <a:off x="6413500" y="206234"/>
            <a:ext cx="5689600" cy="3222766"/>
          </a:xfrm>
          <a:prstGeom prst="rect">
            <a:avLst/>
          </a:prstGeom>
          <a:noFill/>
          <a:ln>
            <a:noFill/>
          </a:ln>
        </p:spPr>
      </p:pic>
      <p:sp>
        <p:nvSpPr>
          <p:cNvPr id="207" name="Google Shape;207;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575309" y="278129"/>
            <a:ext cx="10664191" cy="1895228"/>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1. </a:t>
            </a:r>
            <a:r>
              <a:rPr lang="fr-FR" sz="4000" noProof="0" dirty="0">
                <a:latin typeface="Aptos Serif" panose="02020604070405020304" pitchFamily="18" charset="0"/>
                <a:cs typeface="Aptos Serif" panose="02020604070405020304" pitchFamily="18" charset="0"/>
              </a:rPr>
              <a:t>Achats inférieurs au seuil d‘appel d‘offres</a:t>
            </a:r>
            <a:endParaRPr sz="4000" dirty="0">
              <a:latin typeface="Aptos Serif" panose="02020604070405020304" pitchFamily="18" charset="0"/>
              <a:cs typeface="Aptos Serif" panose="02020604070405020304" pitchFamily="18" charset="0"/>
            </a:endParaRPr>
          </a:p>
        </p:txBody>
      </p:sp>
      <p:sp>
        <p:nvSpPr>
          <p:cNvPr id="213" name="Google Shape;213;p37"/>
          <p:cNvSpPr txBox="1">
            <a:spLocks noGrp="1"/>
          </p:cNvSpPr>
          <p:nvPr>
            <p:ph type="body" idx="1"/>
          </p:nvPr>
        </p:nvSpPr>
        <p:spPr>
          <a:xfrm>
            <a:off x="594358" y="3279579"/>
            <a:ext cx="8433527" cy="2994415"/>
          </a:xfrm>
          <a:prstGeom prst="rect">
            <a:avLst/>
          </a:prstGeom>
          <a:noFill/>
          <a:ln>
            <a:noFill/>
          </a:ln>
        </p:spPr>
        <p:txBody>
          <a:bodyPr spcFirstLastPara="1" wrap="square" lIns="0" tIns="228600" rIns="0" bIns="0" anchor="t" anchorCtr="0">
            <a:normAutofit/>
          </a:bodyPr>
          <a:lstStyle/>
          <a:p>
            <a:pPr marL="0" lvl="0" indent="0" algn="l" rtl="0">
              <a:lnSpc>
                <a:spcPct val="90000"/>
              </a:lnSpc>
              <a:spcBef>
                <a:spcPts val="1800"/>
              </a:spcBef>
              <a:spcAft>
                <a:spcPts val="0"/>
              </a:spcAft>
              <a:buSzPts val="2000"/>
              <a:buNone/>
            </a:pPr>
            <a:r>
              <a:rPr lang="fr-FR" sz="2800" dirty="0">
                <a:latin typeface="Aptos" panose="020B0004020202020204" pitchFamily="34" charset="0"/>
              </a:rPr>
              <a:t>Si la valeur d’un achat est inférieure au seuil d’appel d’offres, un achat direct ou une procédure simplifiée peuvent être utilisés. </a:t>
            </a:r>
            <a:endParaRPr dirty="0">
              <a:latin typeface="Aptos" panose="020B0004020202020204" pitchFamily="34" charset="0"/>
            </a:endParaRPr>
          </a:p>
        </p:txBody>
      </p:sp>
      <p:pic>
        <p:nvPicPr>
          <p:cNvPr id="214" name="Google Shape;214;p37" descr="Ein Bild, das Geburtstagstorte, Darstellung enthält.&#10;&#10;KI-generierte Inhalte können fehlerhaft sein."/>
          <p:cNvPicPr preferRelativeResize="0"/>
          <p:nvPr/>
        </p:nvPicPr>
        <p:blipFill rotWithShape="1">
          <a:blip r:embed="rId3">
            <a:alphaModFix/>
          </a:blip>
          <a:srcRect l="17244" r="3162" b="-2"/>
          <a:stretch/>
        </p:blipFill>
        <p:spPr>
          <a:xfrm>
            <a:off x="8461893" y="781878"/>
            <a:ext cx="4451431" cy="5492116"/>
          </a:xfrm>
          <a:prstGeom prst="flowChartDelay">
            <a:avLst/>
          </a:prstGeom>
          <a:noFill/>
          <a:ln>
            <a:noFill/>
          </a:ln>
        </p:spPr>
      </p:pic>
      <p:sp>
        <p:nvSpPr>
          <p:cNvPr id="215" name="Google Shape;215;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
        <p:nvSpPr>
          <p:cNvPr id="216" name="Google Shape;216;p37"/>
          <p:cNvSpPr txBox="1"/>
          <p:nvPr/>
        </p:nvSpPr>
        <p:spPr>
          <a:xfrm>
            <a:off x="1117600" y="5131891"/>
            <a:ext cx="863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0" i="1" u="none" strike="noStrike" cap="none" dirty="0">
                <a:solidFill>
                  <a:srgbClr val="7A931F"/>
                </a:solidFill>
                <a:latin typeface="Aptos" panose="020B0004020202020204" pitchFamily="34" charset="0"/>
                <a:sym typeface="Arial"/>
              </a:rPr>
              <a:t>L’achat direct et les procédures simplifiées offrent de nombreuses possibilités d’acquérir des produits ou des services durables.</a:t>
            </a:r>
            <a:endParaRPr sz="2400" b="0" i="1" u="none" strike="noStrike" cap="none" dirty="0">
              <a:solidFill>
                <a:srgbClr val="7A931F"/>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575309" y="278129"/>
            <a:ext cx="8111491"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2. </a:t>
            </a:r>
            <a:r>
              <a:rPr lang="fr-FR" sz="4000" noProof="0" dirty="0">
                <a:latin typeface="Aptos Serif" panose="02020604070405020304" pitchFamily="18" charset="0"/>
                <a:cs typeface="Aptos Serif" panose="02020604070405020304" pitchFamily="18" charset="0"/>
              </a:rPr>
              <a:t>Réalisation d‘un appel d‘offres</a:t>
            </a:r>
            <a:endParaRPr sz="4000" dirty="0">
              <a:latin typeface="Aptos Serif" panose="02020604070405020304" pitchFamily="18" charset="0"/>
              <a:cs typeface="Aptos Serif" panose="02020604070405020304" pitchFamily="18" charset="0"/>
            </a:endParaRPr>
          </a:p>
        </p:txBody>
      </p:sp>
      <p:sp>
        <p:nvSpPr>
          <p:cNvPr id="223" name="Google Shape;223;p38"/>
          <p:cNvSpPr txBox="1">
            <a:spLocks noGrp="1"/>
          </p:cNvSpPr>
          <p:nvPr>
            <p:ph type="body" idx="1"/>
          </p:nvPr>
        </p:nvSpPr>
        <p:spPr>
          <a:xfrm>
            <a:off x="594360" y="3200916"/>
            <a:ext cx="11235690" cy="3276084"/>
          </a:xfrm>
          <a:prstGeom prst="rect">
            <a:avLst/>
          </a:prstGeom>
          <a:noFill/>
          <a:ln>
            <a:noFill/>
          </a:ln>
        </p:spPr>
        <p:txBody>
          <a:bodyPr spcFirstLastPara="1" wrap="square" lIns="0" tIns="228600" rIns="0" bIns="0" anchor="t" anchorCtr="0">
            <a:normAutofit fontScale="85000" lnSpcReduction="20000"/>
          </a:bodyPr>
          <a:lstStyle/>
          <a:p>
            <a:pPr marL="0" lvl="0" indent="0" algn="l" rtl="0">
              <a:lnSpc>
                <a:spcPct val="120000"/>
              </a:lnSpc>
              <a:spcBef>
                <a:spcPts val="300"/>
              </a:spcBef>
              <a:spcAft>
                <a:spcPts val="0"/>
              </a:spcAft>
              <a:buSzPct val="71301"/>
              <a:buNone/>
            </a:pPr>
            <a:r>
              <a:rPr lang="fr-FR" sz="3300" b="0" dirty="0">
                <a:latin typeface="Aptos" panose="020B0004020202020204" pitchFamily="34" charset="0"/>
              </a:rPr>
              <a:t>Possibilités de prendre en compte les critères de durabilité dans l’appel </a:t>
            </a:r>
            <a:r>
              <a:rPr lang="fr-FR" sz="3300" b="0" noProof="0" dirty="0">
                <a:latin typeface="Aptos" panose="020B0004020202020204" pitchFamily="34" charset="0"/>
              </a:rPr>
              <a:t>d’offres :</a:t>
            </a:r>
            <a:endParaRPr lang="fr-FR" noProof="0"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Cahier de charges</a:t>
            </a: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Critères d’adjudication</a:t>
            </a: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Conditions contractuelles</a:t>
            </a:r>
            <a:endParaRPr lang="fr-FR" noProof="0" dirty="0">
              <a:latin typeface="Aptos" panose="020B0004020202020204" pitchFamily="34" charset="0"/>
            </a:endParaRPr>
          </a:p>
          <a:p>
            <a:pPr marL="342900" lvl="0" indent="-342900" algn="l" rtl="0">
              <a:lnSpc>
                <a:spcPct val="120000"/>
              </a:lnSpc>
              <a:spcBef>
                <a:spcPts val="600"/>
              </a:spcBef>
              <a:spcAft>
                <a:spcPts val="0"/>
              </a:spcAft>
              <a:buSzPct val="71301"/>
              <a:buFont typeface="Arial"/>
              <a:buChar char="•"/>
            </a:pPr>
            <a:r>
              <a:rPr lang="fr-FR" sz="3300" b="0" noProof="0" dirty="0">
                <a:latin typeface="Aptos" panose="020B0004020202020204" pitchFamily="34" charset="0"/>
              </a:rPr>
              <a:t>Critères de sélection</a:t>
            </a:r>
            <a:endParaRPr lang="fr-FR" sz="1100" b="0" noProof="0" dirty="0">
              <a:latin typeface="Aptos" panose="020B0004020202020204" pitchFamily="34" charset="0"/>
            </a:endParaRPr>
          </a:p>
        </p:txBody>
      </p:sp>
      <p:pic>
        <p:nvPicPr>
          <p:cNvPr id="224" name="Google Shape;224;p38" descr="Ein Bild, das Cartoon, Clipart enthält.&#10;&#10;KI-generierte Inhalte können fehlerhaft sein."/>
          <p:cNvPicPr preferRelativeResize="0"/>
          <p:nvPr/>
        </p:nvPicPr>
        <p:blipFill rotWithShape="1">
          <a:blip r:embed="rId3">
            <a:alphaModFix/>
          </a:blip>
          <a:srcRect l="12979" r="7425" b="-2"/>
          <a:stretch/>
        </p:blipFill>
        <p:spPr>
          <a:xfrm>
            <a:off x="7747121" y="-1232558"/>
            <a:ext cx="4815331" cy="6049926"/>
          </a:xfrm>
          <a:prstGeom prst="flowChartDelay">
            <a:avLst/>
          </a:prstGeom>
          <a:noFill/>
          <a:ln>
            <a:noFill/>
          </a:ln>
        </p:spPr>
      </p:pic>
      <p:sp>
        <p:nvSpPr>
          <p:cNvPr id="225" name="Google Shape;225;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a:latin typeface="Aptos Serif" panose="02020604070405020304" pitchFamily="18" charset="0"/>
                <a:cs typeface="Aptos Serif" panose="02020604070405020304" pitchFamily="18" charset="0"/>
              </a:rPr>
              <a:t>3. </a:t>
            </a:r>
            <a:r>
              <a:rPr lang="fr-FR" sz="4000" noProof="0" dirty="0">
                <a:latin typeface="Aptos Serif" panose="02020604070405020304" pitchFamily="18" charset="0"/>
                <a:cs typeface="Aptos Serif" panose="02020604070405020304" pitchFamily="18" charset="0"/>
              </a:rPr>
              <a:t>Achats via un service centralisé</a:t>
            </a:r>
            <a:endParaRPr dirty="0">
              <a:latin typeface="Aptos Serif" panose="02020604070405020304" pitchFamily="18" charset="0"/>
              <a:cs typeface="Aptos Serif" panose="02020604070405020304" pitchFamily="18" charset="0"/>
            </a:endParaRPr>
          </a:p>
        </p:txBody>
      </p:sp>
      <p:pic>
        <p:nvPicPr>
          <p:cNvPr id="231" name="Google Shape;231;p39"/>
          <p:cNvPicPr preferRelativeResize="0"/>
          <p:nvPr/>
        </p:nvPicPr>
        <p:blipFill rotWithShape="1">
          <a:blip r:embed="rId3">
            <a:alphaModFix/>
          </a:blip>
          <a:srcRect l="958" t="8061" r="1018" b="5737"/>
          <a:stretch/>
        </p:blipFill>
        <p:spPr>
          <a:xfrm>
            <a:off x="6720114" y="1783079"/>
            <a:ext cx="4709657" cy="2329689"/>
          </a:xfrm>
          <a:prstGeom prst="rect">
            <a:avLst/>
          </a:prstGeom>
          <a:noFill/>
          <a:ln>
            <a:noFill/>
          </a:ln>
        </p:spPr>
      </p:pic>
      <p:sp>
        <p:nvSpPr>
          <p:cNvPr id="232" name="Google Shape;232;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
        <p:nvSpPr>
          <p:cNvPr id="233" name="Google Shape;233;p39"/>
          <p:cNvSpPr txBox="1">
            <a:spLocks noGrp="1"/>
          </p:cNvSpPr>
          <p:nvPr>
            <p:ph type="body" idx="1"/>
          </p:nvPr>
        </p:nvSpPr>
        <p:spPr>
          <a:xfrm>
            <a:off x="594360" y="3947886"/>
            <a:ext cx="11235690" cy="2841614"/>
          </a:xfrm>
          <a:prstGeom prst="rect">
            <a:avLst/>
          </a:prstGeom>
          <a:noFill/>
          <a:ln>
            <a:noFill/>
          </a:ln>
        </p:spPr>
        <p:txBody>
          <a:bodyPr spcFirstLastPara="1" wrap="square" lIns="0" tIns="228600" rIns="0" bIns="0" anchor="t" anchorCtr="0">
            <a:normAutofit/>
          </a:bodyPr>
          <a:lstStyle/>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Les centrales d’achat proposent généralement des produits et des services issus d’accords-cadres</a:t>
            </a:r>
          </a:p>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Vérifiez si des solutions durables sont proposées</a:t>
            </a:r>
          </a:p>
          <a:p>
            <a:pPr marL="342900" lvl="0" indent="-342900" algn="l" rtl="0">
              <a:lnSpc>
                <a:spcPct val="120000"/>
              </a:lnSpc>
              <a:spcBef>
                <a:spcPts val="300"/>
              </a:spcBef>
              <a:spcAft>
                <a:spcPts val="0"/>
              </a:spcAft>
              <a:buClr>
                <a:srgbClr val="3F3F3F"/>
              </a:buClr>
              <a:buSzPts val="2000"/>
              <a:buFont typeface="Arial"/>
              <a:buChar char="•"/>
            </a:pPr>
            <a:r>
              <a:rPr lang="fr-FR" sz="3000" b="0" dirty="0">
                <a:solidFill>
                  <a:srgbClr val="3F3F3F"/>
                </a:solidFill>
                <a:latin typeface="Aptos" panose="020B0004020202020204" pitchFamily="34" charset="0"/>
              </a:rPr>
              <a:t>Certaines offres durables sont signalées</a:t>
            </a:r>
            <a:endParaRPr sz="2800" b="0" dirty="0">
              <a:solidFill>
                <a:srgbClr val="3F3F3F"/>
              </a:solidFill>
              <a:latin typeface="Aptos" panose="020B0004020202020204" pitchFamily="34" charset="0"/>
            </a:endParaRPr>
          </a:p>
          <a:p>
            <a:pPr marL="342900" lvl="0" indent="-215900" algn="l" rtl="0">
              <a:lnSpc>
                <a:spcPct val="120000"/>
              </a:lnSpc>
              <a:spcBef>
                <a:spcPts val="600"/>
              </a:spcBef>
              <a:spcAft>
                <a:spcPts val="0"/>
              </a:spcAft>
              <a:buClr>
                <a:srgbClr val="3F3F3F"/>
              </a:buClr>
              <a:buSzPts val="2000"/>
              <a:buFont typeface="Arial"/>
              <a:buNone/>
            </a:pPr>
            <a:endParaRPr sz="2800" b="0" dirty="0">
              <a:solidFill>
                <a:srgbClr val="3F3F3F"/>
              </a:solidFill>
            </a:endParaRPr>
          </a:p>
          <a:p>
            <a:pPr marL="0" lvl="0" indent="0" algn="l" rtl="0">
              <a:lnSpc>
                <a:spcPct val="80000"/>
              </a:lnSpc>
              <a:spcBef>
                <a:spcPts val="2500"/>
              </a:spcBef>
              <a:spcAft>
                <a:spcPts val="0"/>
              </a:spcAft>
              <a:buSzPts val="2400"/>
              <a:buNone/>
            </a:pPr>
            <a:endParaRPr sz="11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594360" y="189572"/>
            <a:ext cx="82448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4. Achats communs avec d‘autres communes</a:t>
            </a:r>
            <a:endParaRPr lang="fr-FR" noProof="0" dirty="0">
              <a:latin typeface="Aptos Serif" panose="02020604070405020304" pitchFamily="18" charset="0"/>
              <a:cs typeface="Aptos Serif" panose="02020604070405020304" pitchFamily="18" charset="0"/>
            </a:endParaRPr>
          </a:p>
        </p:txBody>
      </p:sp>
      <p:sp>
        <p:nvSpPr>
          <p:cNvPr id="240" name="Google Shape;240;p40"/>
          <p:cNvSpPr txBox="1">
            <a:spLocks noGrp="1"/>
          </p:cNvSpPr>
          <p:nvPr>
            <p:ph type="body" idx="1"/>
          </p:nvPr>
        </p:nvSpPr>
        <p:spPr>
          <a:xfrm>
            <a:off x="594360" y="2040835"/>
            <a:ext cx="11481526" cy="4539036"/>
          </a:xfrm>
          <a:prstGeom prst="rect">
            <a:avLst/>
          </a:prstGeom>
          <a:noFill/>
          <a:ln>
            <a:noFill/>
          </a:ln>
        </p:spPr>
        <p:txBody>
          <a:bodyPr spcFirstLastPara="1" wrap="square" lIns="0" tIns="228600" rIns="0" bIns="0" anchor="t" anchorCtr="0">
            <a:noAutofit/>
          </a:bodyPr>
          <a:lstStyle/>
          <a:p>
            <a:pPr marL="457200" lvl="0" indent="-228600" algn="l" rtl="0">
              <a:lnSpc>
                <a:spcPct val="100000"/>
              </a:lnSpc>
              <a:spcBef>
                <a:spcPts val="600"/>
              </a:spcBef>
              <a:spcAft>
                <a:spcPts val="0"/>
              </a:spcAft>
              <a:buSzPts val="2400"/>
              <a:buNone/>
            </a:pPr>
            <a:r>
              <a:rPr lang="fr-FR" sz="2800" b="0" noProof="0" dirty="0">
                <a:solidFill>
                  <a:srgbClr val="3F3F3F"/>
                </a:solidFill>
                <a:latin typeface="Aptos" panose="020B0004020202020204" pitchFamily="34" charset="0"/>
              </a:rPr>
              <a:t>Avantages de l'approvisionnement commun :</a:t>
            </a:r>
            <a:endParaRPr lang="fr-FR" noProof="0" dirty="0">
              <a:latin typeface="Aptos" panose="020B0004020202020204" pitchFamily="34" charset="0"/>
            </a:endParaRPr>
          </a:p>
          <a:p>
            <a:pPr marL="571500" indent="-342900">
              <a:lnSpc>
                <a:spcPct val="100000"/>
              </a:lnSpc>
              <a:spcBef>
                <a:spcPts val="1200"/>
              </a:spcBef>
              <a:buFont typeface="Arial"/>
              <a:buChar char="•"/>
            </a:pPr>
            <a:r>
              <a:rPr lang="fr-FR" sz="2800" b="0" noProof="0" dirty="0">
                <a:solidFill>
                  <a:srgbClr val="3F3F3F"/>
                </a:solidFill>
                <a:latin typeface="Aptos" panose="020B0004020202020204" pitchFamily="34" charset="0"/>
              </a:rPr>
              <a:t>Les </a:t>
            </a:r>
            <a:r>
              <a:rPr lang="fr-FR" sz="2800" b="0" dirty="0">
                <a:solidFill>
                  <a:srgbClr val="3F3F3F"/>
                </a:solidFill>
                <a:latin typeface="Aptos" panose="020B0004020202020204" pitchFamily="34" charset="0"/>
              </a:rPr>
              <a:t>critères de durabilité peuvent être appliqués plus facilement, car les fournisseurs sont plus disposés à répondre aux exigences (par exemple, la proportion de matériaux recyclés) lorsque les contrats sont financièrement attractifs.</a:t>
            </a:r>
            <a:endParaRPr lang="fr-FR" sz="2800" dirty="0">
              <a:latin typeface="Aptos" panose="020B0004020202020204" pitchFamily="34" charset="0"/>
            </a:endParaRPr>
          </a:p>
          <a:p>
            <a:pPr marL="571500" lvl="0" indent="-342900" algn="l" rtl="0">
              <a:lnSpc>
                <a:spcPct val="100000"/>
              </a:lnSpc>
              <a:spcBef>
                <a:spcPts val="1200"/>
              </a:spcBef>
              <a:spcAft>
                <a:spcPts val="0"/>
              </a:spcAft>
              <a:buSzPts val="2400"/>
              <a:buFont typeface="Arial"/>
              <a:buChar char="•"/>
            </a:pPr>
            <a:r>
              <a:rPr lang="fr-FR" sz="2800" b="0" noProof="0" dirty="0">
                <a:solidFill>
                  <a:srgbClr val="3F3F3F"/>
                </a:solidFill>
                <a:latin typeface="Aptos" panose="020B0004020202020204" pitchFamily="34" charset="0"/>
              </a:rPr>
              <a:t>Les prix sont plus avantageux lorsque les produits ou services sont achetés en grandes quantités. </a:t>
            </a:r>
          </a:p>
          <a:p>
            <a:pPr marL="571500" lvl="0" indent="-342900" algn="l" rtl="0">
              <a:lnSpc>
                <a:spcPct val="100000"/>
              </a:lnSpc>
              <a:spcBef>
                <a:spcPts val="1200"/>
              </a:spcBef>
              <a:spcAft>
                <a:spcPts val="0"/>
              </a:spcAft>
              <a:buSzPts val="2400"/>
              <a:buFont typeface="Arial"/>
              <a:buChar char="•"/>
            </a:pPr>
            <a:r>
              <a:rPr lang="fr-FR" sz="2800" b="0" noProof="0" dirty="0">
                <a:solidFill>
                  <a:srgbClr val="3F3F3F"/>
                </a:solidFill>
                <a:latin typeface="Aptos" panose="020B0004020202020204" pitchFamily="34" charset="0"/>
              </a:rPr>
              <a:t>L'efficacité des processus d'approvisionnement peut être améliorée et les coûts administratifs réduits.   </a:t>
            </a:r>
            <a:endParaRPr lang="fr-FR" noProof="0" dirty="0">
              <a:latin typeface="Aptos" panose="020B0004020202020204" pitchFamily="34" charset="0"/>
            </a:endParaRPr>
          </a:p>
        </p:txBody>
      </p:sp>
      <p:sp>
        <p:nvSpPr>
          <p:cNvPr id="241" name="Google Shape;241;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6ef4af8784_1_11"/>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Labels de qualité comme outils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Labels de qualités comme outils</a:t>
            </a:r>
          </a:p>
        </p:txBody>
      </p:sp>
      <p:pic>
        <p:nvPicPr>
          <p:cNvPr id="252" name="Google Shape;252;p41" descr="Europäisches Umweltzeichen – Wikipedia"/>
          <p:cNvPicPr preferRelativeResize="0"/>
          <p:nvPr/>
        </p:nvPicPr>
        <p:blipFill rotWithShape="1">
          <a:blip r:embed="rId3">
            <a:alphaModFix/>
          </a:blip>
          <a:srcRect/>
          <a:stretch/>
        </p:blipFill>
        <p:spPr>
          <a:xfrm>
            <a:off x="594360" y="3093963"/>
            <a:ext cx="974873" cy="974873"/>
          </a:xfrm>
          <a:prstGeom prst="rect">
            <a:avLst/>
          </a:prstGeom>
          <a:noFill/>
          <a:ln>
            <a:noFill/>
          </a:ln>
        </p:spPr>
      </p:pic>
      <p:pic>
        <p:nvPicPr>
          <p:cNvPr id="253" name="Google Shape;253;p41" descr="Österreichisches Umweltzeichen"/>
          <p:cNvPicPr preferRelativeResize="0"/>
          <p:nvPr/>
        </p:nvPicPr>
        <p:blipFill rotWithShape="1">
          <a:blip r:embed="rId4">
            <a:alphaModFix/>
          </a:blip>
          <a:srcRect/>
          <a:stretch/>
        </p:blipFill>
        <p:spPr>
          <a:xfrm>
            <a:off x="1801080" y="3049441"/>
            <a:ext cx="974872" cy="974872"/>
          </a:xfrm>
          <a:prstGeom prst="rect">
            <a:avLst/>
          </a:prstGeom>
          <a:noFill/>
          <a:ln>
            <a:noFill/>
          </a:ln>
        </p:spPr>
      </p:pic>
      <p:pic>
        <p:nvPicPr>
          <p:cNvPr id="254" name="Google Shape;254;p41" descr="Blauer Engel | Das deutsche Umweltzeichen"/>
          <p:cNvPicPr preferRelativeResize="0"/>
          <p:nvPr/>
        </p:nvPicPr>
        <p:blipFill rotWithShape="1">
          <a:blip r:embed="rId5">
            <a:alphaModFix/>
          </a:blip>
          <a:srcRect/>
          <a:stretch/>
        </p:blipFill>
        <p:spPr>
          <a:xfrm>
            <a:off x="2775952" y="2973241"/>
            <a:ext cx="2007084" cy="1129509"/>
          </a:xfrm>
          <a:prstGeom prst="rect">
            <a:avLst/>
          </a:prstGeom>
          <a:noFill/>
          <a:ln>
            <a:noFill/>
          </a:ln>
        </p:spPr>
      </p:pic>
      <p:pic>
        <p:nvPicPr>
          <p:cNvPr id="255" name="Google Shape;255;p41" descr="NF environnement - papier | écoconso"/>
          <p:cNvPicPr preferRelativeResize="0"/>
          <p:nvPr/>
        </p:nvPicPr>
        <p:blipFill rotWithShape="1">
          <a:blip r:embed="rId6">
            <a:alphaModFix/>
          </a:blip>
          <a:srcRect/>
          <a:stretch/>
        </p:blipFill>
        <p:spPr>
          <a:xfrm>
            <a:off x="4515449" y="3049441"/>
            <a:ext cx="1332324" cy="974871"/>
          </a:xfrm>
          <a:prstGeom prst="rect">
            <a:avLst/>
          </a:prstGeom>
          <a:noFill/>
          <a:ln>
            <a:noFill/>
          </a:ln>
        </p:spPr>
      </p:pic>
      <p:pic>
        <p:nvPicPr>
          <p:cNvPr id="256" name="Google Shape;256;p41" descr="Cradle to Cradle Certified Tyman International products"/>
          <p:cNvPicPr preferRelativeResize="0"/>
          <p:nvPr/>
        </p:nvPicPr>
        <p:blipFill rotWithShape="1">
          <a:blip r:embed="rId7">
            <a:alphaModFix/>
          </a:blip>
          <a:srcRect/>
          <a:stretch/>
        </p:blipFill>
        <p:spPr>
          <a:xfrm>
            <a:off x="6079620" y="3093963"/>
            <a:ext cx="885825" cy="885825"/>
          </a:xfrm>
          <a:prstGeom prst="rect">
            <a:avLst/>
          </a:prstGeom>
          <a:noFill/>
          <a:ln>
            <a:noFill/>
          </a:ln>
        </p:spPr>
      </p:pic>
      <p:sp>
        <p:nvSpPr>
          <p:cNvPr id="257" name="Google Shape;257;p41"/>
          <p:cNvSpPr txBox="1"/>
          <p:nvPr/>
        </p:nvSpPr>
        <p:spPr>
          <a:xfrm>
            <a:off x="594350" y="2310925"/>
            <a:ext cx="525342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 de qualité des initiatives de certification à grande échelle:</a:t>
            </a:r>
          </a:p>
        </p:txBody>
      </p:sp>
      <p:sp>
        <p:nvSpPr>
          <p:cNvPr id="258" name="Google Shape;258;p41"/>
          <p:cNvSpPr txBox="1"/>
          <p:nvPr/>
        </p:nvSpPr>
        <p:spPr>
          <a:xfrm>
            <a:off x="594350" y="4318475"/>
            <a:ext cx="7608746" cy="1247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Labels de qualité délivrés par des initiatives de certification proposant une gamme de produits plus restreinte:</a:t>
            </a:r>
          </a:p>
        </p:txBody>
      </p:sp>
      <p:pic>
        <p:nvPicPr>
          <p:cNvPr id="259" name="Google Shape;259;p41" descr="Die globale Nachhaltigkeitszertifizierung für IT-Produkte"/>
          <p:cNvPicPr preferRelativeResize="0"/>
          <p:nvPr/>
        </p:nvPicPr>
        <p:blipFill rotWithShape="1">
          <a:blip r:embed="rId8">
            <a:alphaModFix/>
          </a:blip>
          <a:srcRect/>
          <a:stretch/>
        </p:blipFill>
        <p:spPr>
          <a:xfrm>
            <a:off x="665625" y="5501392"/>
            <a:ext cx="1438275" cy="895350"/>
          </a:xfrm>
          <a:prstGeom prst="rect">
            <a:avLst/>
          </a:prstGeom>
          <a:noFill/>
          <a:ln>
            <a:noFill/>
          </a:ln>
        </p:spPr>
      </p:pic>
      <p:pic>
        <p:nvPicPr>
          <p:cNvPr id="260" name="Google Shape;260;p41" descr="OEKO-TEX® STANDARD 100"/>
          <p:cNvPicPr preferRelativeResize="0"/>
          <p:nvPr/>
        </p:nvPicPr>
        <p:blipFill rotWithShape="1">
          <a:blip r:embed="rId9">
            <a:alphaModFix/>
          </a:blip>
          <a:srcRect/>
          <a:stretch/>
        </p:blipFill>
        <p:spPr>
          <a:xfrm>
            <a:off x="2260515" y="5510506"/>
            <a:ext cx="1066800" cy="1009650"/>
          </a:xfrm>
          <a:prstGeom prst="rect">
            <a:avLst/>
          </a:prstGeom>
          <a:noFill/>
          <a:ln>
            <a:noFill/>
          </a:ln>
        </p:spPr>
      </p:pic>
      <p:pic>
        <p:nvPicPr>
          <p:cNvPr id="261" name="Google Shape;261;p41" descr="Global Organic Textile Standard Logo"/>
          <p:cNvPicPr preferRelativeResize="0"/>
          <p:nvPr/>
        </p:nvPicPr>
        <p:blipFill rotWithShape="1">
          <a:blip r:embed="rId10">
            <a:alphaModFix/>
          </a:blip>
          <a:srcRect/>
          <a:stretch/>
        </p:blipFill>
        <p:spPr>
          <a:xfrm>
            <a:off x="3412929" y="5587117"/>
            <a:ext cx="809625" cy="809625"/>
          </a:xfrm>
          <a:prstGeom prst="rect">
            <a:avLst/>
          </a:prstGeom>
          <a:noFill/>
          <a:ln>
            <a:noFill/>
          </a:ln>
        </p:spPr>
      </p:pic>
      <p:pic>
        <p:nvPicPr>
          <p:cNvPr id="262" name="Google Shape;262;p41" descr="ASC | Labelinfo"/>
          <p:cNvPicPr preferRelativeResize="0"/>
          <p:nvPr/>
        </p:nvPicPr>
        <p:blipFill rotWithShape="1">
          <a:blip r:embed="rId11">
            <a:alphaModFix/>
          </a:blip>
          <a:srcRect t="24657" b="24656"/>
          <a:stretch/>
        </p:blipFill>
        <p:spPr>
          <a:xfrm>
            <a:off x="4515449" y="5464741"/>
            <a:ext cx="1597331" cy="809625"/>
          </a:xfrm>
          <a:prstGeom prst="rect">
            <a:avLst/>
          </a:prstGeom>
          <a:noFill/>
          <a:ln>
            <a:noFill/>
          </a:ln>
        </p:spPr>
      </p:pic>
      <p:sp>
        <p:nvSpPr>
          <p:cNvPr id="263" name="Google Shape;263;p41"/>
          <p:cNvSpPr txBox="1"/>
          <p:nvPr/>
        </p:nvSpPr>
        <p:spPr>
          <a:xfrm>
            <a:off x="7849224" y="2310925"/>
            <a:ext cx="374841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0" dirty="0">
                <a:solidFill>
                  <a:schemeClr val="accent4"/>
                </a:solidFill>
                <a:latin typeface="Aptos" panose="020B0004020202020204" pitchFamily="34" charset="0"/>
                <a:sym typeface="Arial"/>
              </a:rPr>
              <a:t>Label de qualité prescrit par la loi:</a:t>
            </a:r>
          </a:p>
        </p:txBody>
      </p:sp>
      <p:pic>
        <p:nvPicPr>
          <p:cNvPr id="264" name="Google Shape;264;p41" descr="Bio-Logo - Europäische Kommission"/>
          <p:cNvPicPr preferRelativeResize="0"/>
          <p:nvPr/>
        </p:nvPicPr>
        <p:blipFill rotWithShape="1">
          <a:blip r:embed="rId12">
            <a:alphaModFix/>
          </a:blip>
          <a:srcRect/>
          <a:stretch/>
        </p:blipFill>
        <p:spPr>
          <a:xfrm>
            <a:off x="7886697" y="3342163"/>
            <a:ext cx="1419225" cy="942975"/>
          </a:xfrm>
          <a:prstGeom prst="rect">
            <a:avLst/>
          </a:prstGeom>
          <a:noFill/>
          <a:ln>
            <a:noFill/>
          </a:ln>
        </p:spPr>
      </p:pic>
      <p:pic>
        <p:nvPicPr>
          <p:cNvPr id="265" name="Google Shape;265;p41" descr="Kühl- und Gefriergeräte | Umweltbundesamt"/>
          <p:cNvPicPr preferRelativeResize="0"/>
          <p:nvPr/>
        </p:nvPicPr>
        <p:blipFill rotWithShape="1">
          <a:blip r:embed="rId13">
            <a:alphaModFix/>
          </a:blip>
          <a:srcRect l="37292" r="37838"/>
          <a:stretch/>
        </p:blipFill>
        <p:spPr>
          <a:xfrm>
            <a:off x="9584342" y="3342170"/>
            <a:ext cx="1031357" cy="2087083"/>
          </a:xfrm>
          <a:prstGeom prst="rect">
            <a:avLst/>
          </a:prstGeom>
          <a:noFill/>
          <a:ln>
            <a:noFill/>
          </a:ln>
        </p:spPr>
      </p:pic>
      <p:sp>
        <p:nvSpPr>
          <p:cNvPr id="266" name="Google Shape;266;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6ef4af8784_1_15"/>
          <p:cNvSpPr txBox="1">
            <a:spLocks noGrp="1"/>
          </p:cNvSpPr>
          <p:nvPr>
            <p:ph type="ctrTitle"/>
          </p:nvPr>
        </p:nvSpPr>
        <p:spPr>
          <a:xfrm>
            <a:off x="4643021" y="411479"/>
            <a:ext cx="7153283"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Création d‘un catalogue d‘approvisionnement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564114" y="829341"/>
            <a:ext cx="8774229"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889"/>
              <a:buFont typeface="Play"/>
              <a:buNone/>
            </a:pPr>
            <a:r>
              <a:rPr lang="fr-FR" sz="4011" noProof="0" dirty="0">
                <a:latin typeface="Aptos Serif" panose="02020604070405020304" pitchFamily="18" charset="0"/>
                <a:cs typeface="Aptos Serif" panose="02020604070405020304" pitchFamily="18" charset="0"/>
              </a:rPr>
              <a:t>Création d‘un catalogue d‘approvisionnement</a:t>
            </a:r>
            <a:endParaRPr lang="fr-FR" sz="3900" noProof="0" dirty="0">
              <a:latin typeface="Aptos Serif" panose="02020604070405020304" pitchFamily="18" charset="0"/>
              <a:cs typeface="Aptos Serif" panose="02020604070405020304" pitchFamily="18" charset="0"/>
            </a:endParaRPr>
          </a:p>
        </p:txBody>
      </p:sp>
      <p:sp>
        <p:nvSpPr>
          <p:cNvPr id="277" name="Google Shape;277;p42"/>
          <p:cNvSpPr txBox="1">
            <a:spLocks noGrp="1"/>
          </p:cNvSpPr>
          <p:nvPr>
            <p:ph type="body" idx="4294967295"/>
          </p:nvPr>
        </p:nvSpPr>
        <p:spPr>
          <a:xfrm>
            <a:off x="594360" y="3106057"/>
            <a:ext cx="11104154" cy="292260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0000"/>
              </a:buClr>
              <a:buSzPts val="2800"/>
              <a:buNone/>
            </a:pPr>
            <a:r>
              <a:rPr lang="fr-FR" b="0" i="0" u="none" strike="noStrike" cap="none" noProof="0" dirty="0">
                <a:latin typeface="Aptos" panose="020B0004020202020204" pitchFamily="34" charset="0"/>
              </a:rPr>
              <a:t>Étape 1 : Création de la structure du catalogue</a:t>
            </a:r>
          </a:p>
          <a:p>
            <a:pPr marL="457200" lvl="0" indent="-457200" algn="l" rtl="0">
              <a:lnSpc>
                <a:spcPct val="90000"/>
              </a:lnSpc>
              <a:spcBef>
                <a:spcPts val="1800"/>
              </a:spcBef>
              <a:spcAft>
                <a:spcPts val="0"/>
              </a:spcAft>
              <a:buClr>
                <a:srgbClr val="000000"/>
              </a:buClr>
              <a:buSzPts val="2800"/>
              <a:buNone/>
            </a:pPr>
            <a:r>
              <a:rPr lang="fr-FR" b="0" i="0" u="none" strike="noStrike" cap="none" noProof="0" dirty="0">
                <a:latin typeface="Aptos" panose="020B0004020202020204" pitchFamily="34" charset="0"/>
              </a:rPr>
              <a:t>Étape 2 : Identification et évaluation des fournisseurs</a:t>
            </a:r>
          </a:p>
          <a:p>
            <a:pPr marL="457200" lvl="0" indent="-457200" algn="l" rtl="0">
              <a:lnSpc>
                <a:spcPct val="90000"/>
              </a:lnSpc>
              <a:spcBef>
                <a:spcPts val="1800"/>
              </a:spcBef>
              <a:spcAft>
                <a:spcPts val="0"/>
              </a:spcAft>
              <a:buClr>
                <a:srgbClr val="000000"/>
              </a:buClr>
              <a:buSzPts val="2800"/>
              <a:buNone/>
            </a:pPr>
            <a:r>
              <a:rPr lang="fr-FR" b="0" i="0" u="none" strike="noStrike" cap="none" noProof="0" dirty="0">
                <a:latin typeface="Aptos" panose="020B0004020202020204" pitchFamily="34" charset="0"/>
              </a:rPr>
              <a:t>Étape 3 : Utilisation du catalogue</a:t>
            </a:r>
          </a:p>
          <a:p>
            <a:pPr lvl="0" indent="-457200">
              <a:spcBef>
                <a:spcPts val="1800"/>
              </a:spcBef>
              <a:spcAft>
                <a:spcPts val="1800"/>
              </a:spcAft>
              <a:buClr>
                <a:srgbClr val="000000"/>
              </a:buClr>
            </a:pPr>
            <a:r>
              <a:rPr lang="fr-FR" noProof="0" dirty="0">
                <a:latin typeface="Aptos" panose="020B0004020202020204" pitchFamily="34" charset="0"/>
              </a:rPr>
              <a:t>Étape</a:t>
            </a:r>
            <a:r>
              <a:rPr lang="fr-FR" b="0" i="0" u="none" strike="noStrike" cap="none" noProof="0" dirty="0">
                <a:latin typeface="Aptos" panose="020B0004020202020204" pitchFamily="34" charset="0"/>
              </a:rPr>
              <a:t> 4 : Contrôle et mise à jour réguliers</a:t>
            </a:r>
          </a:p>
        </p:txBody>
      </p:sp>
      <p:pic>
        <p:nvPicPr>
          <p:cNvPr id="278" name="Google Shape;278;p42" descr="Ein Bild, das Screenshot enthält.&#10;&#10;KI-generierte Inhalte können fehlerhaft sein."/>
          <p:cNvPicPr preferRelativeResize="0"/>
          <p:nvPr/>
        </p:nvPicPr>
        <p:blipFill rotWithShape="1">
          <a:blip r:embed="rId3">
            <a:alphaModFix/>
          </a:blip>
          <a:srcRect t="17765" r="1" b="24647"/>
          <a:stretch/>
        </p:blipFill>
        <p:spPr>
          <a:xfrm>
            <a:off x="7298830" y="-489535"/>
            <a:ext cx="5311140" cy="3058564"/>
          </a:xfrm>
          <a:prstGeom prst="rect">
            <a:avLst/>
          </a:prstGeom>
          <a:noFill/>
          <a:ln>
            <a:noFill/>
          </a:ln>
        </p:spPr>
      </p:pic>
      <p:sp>
        <p:nvSpPr>
          <p:cNvPr id="279" name="Google Shape;279;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Avantages sélectionnés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594360" y="189572"/>
            <a:ext cx="709298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Contenus du catalogue d‘approvisionnement</a:t>
            </a:r>
            <a:endParaRPr lang="fr-FR" noProof="0" dirty="0">
              <a:latin typeface="Aptos Serif" panose="02020604070405020304" pitchFamily="18" charset="0"/>
              <a:cs typeface="Aptos Serif" panose="02020604070405020304" pitchFamily="18" charset="0"/>
            </a:endParaRPr>
          </a:p>
        </p:txBody>
      </p:sp>
      <p:sp>
        <p:nvSpPr>
          <p:cNvPr id="286" name="Google Shape;286;p43"/>
          <p:cNvSpPr txBox="1">
            <a:spLocks noGrp="1"/>
          </p:cNvSpPr>
          <p:nvPr>
            <p:ph type="body" idx="1"/>
          </p:nvPr>
        </p:nvSpPr>
        <p:spPr>
          <a:xfrm>
            <a:off x="594360" y="2801256"/>
            <a:ext cx="11282208" cy="3428093"/>
          </a:xfrm>
          <a:prstGeom prst="rect">
            <a:avLst/>
          </a:prstGeom>
          <a:noFill/>
          <a:ln>
            <a:noFill/>
          </a:ln>
        </p:spPr>
        <p:txBody>
          <a:bodyPr spcFirstLastPara="1" wrap="square" lIns="0" tIns="228600" rIns="0" bIns="0" anchor="t" anchorCtr="0">
            <a:noAutofit/>
          </a:bodyPr>
          <a:lstStyle/>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Liste des produits et services régulièrement achetés</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Critères de durabilité pour les produits et services</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Informations sur la manière dont les produits et les services sont achetés par la commune</a:t>
            </a:r>
          </a:p>
          <a:p>
            <a:pPr marL="457200" lvl="0" indent="-457200" algn="l" rtl="0">
              <a:lnSpc>
                <a:spcPct val="90000"/>
              </a:lnSpc>
              <a:spcBef>
                <a:spcPts val="0"/>
              </a:spcBef>
              <a:spcAft>
                <a:spcPts val="0"/>
              </a:spcAft>
              <a:buClr>
                <a:srgbClr val="000000"/>
              </a:buClr>
              <a:buSzPts val="2800"/>
              <a:buFont typeface="Arial"/>
              <a:buChar char="•"/>
            </a:pPr>
            <a:endParaRPr lang="fr-FR" sz="2800" b="0" noProof="0" dirty="0">
              <a:solidFill>
                <a:srgbClr val="3F3F3F"/>
              </a:solidFill>
              <a:latin typeface="Aptos" panose="020B0004020202020204" pitchFamily="34" charset="0"/>
            </a:endParaRPr>
          </a:p>
          <a:p>
            <a:pPr marL="457200" lvl="0" indent="-457200" algn="l" rtl="0">
              <a:lnSpc>
                <a:spcPct val="90000"/>
              </a:lnSpc>
              <a:spcBef>
                <a:spcPts val="0"/>
              </a:spcBef>
              <a:spcAft>
                <a:spcPts val="0"/>
              </a:spcAft>
              <a:buClr>
                <a:srgbClr val="000000"/>
              </a:buClr>
              <a:buSzPts val="2800"/>
              <a:buFont typeface="Arial"/>
              <a:buChar char="•"/>
            </a:pPr>
            <a:r>
              <a:rPr lang="fr-FR" sz="2800" b="0" noProof="0" dirty="0">
                <a:solidFill>
                  <a:srgbClr val="3F3F3F"/>
                </a:solidFill>
                <a:latin typeface="Aptos" panose="020B0004020202020204" pitchFamily="34" charset="0"/>
              </a:rPr>
              <a:t>Informations sur les fournisseurs de produits et services durables</a:t>
            </a:r>
            <a:endParaRPr lang="fr-FR" noProof="0" dirty="0">
              <a:latin typeface="Aptos" panose="020B0004020202020204" pitchFamily="34" charset="0"/>
            </a:endParaRPr>
          </a:p>
        </p:txBody>
      </p:sp>
      <p:sp>
        <p:nvSpPr>
          <p:cNvPr id="287" name="Google Shape;287;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575295" y="278125"/>
            <a:ext cx="74592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Identification et évaluation des fournisseurs</a:t>
            </a:r>
            <a:endParaRPr lang="fr-FR" noProof="0" dirty="0">
              <a:latin typeface="Aptos Serif" panose="02020604070405020304" pitchFamily="18" charset="0"/>
              <a:cs typeface="Aptos Serif" panose="02020604070405020304" pitchFamily="18" charset="0"/>
            </a:endParaRPr>
          </a:p>
        </p:txBody>
      </p:sp>
      <p:sp>
        <p:nvSpPr>
          <p:cNvPr id="294" name="Google Shape;294;p44"/>
          <p:cNvSpPr txBox="1">
            <a:spLocks noGrp="1"/>
          </p:cNvSpPr>
          <p:nvPr>
            <p:ph type="body" idx="1"/>
          </p:nvPr>
        </p:nvSpPr>
        <p:spPr>
          <a:xfrm>
            <a:off x="594360" y="3119158"/>
            <a:ext cx="11216640" cy="2994415"/>
          </a:xfrm>
          <a:prstGeom prst="rect">
            <a:avLst/>
          </a:prstGeom>
          <a:noFill/>
          <a:ln>
            <a:noFill/>
          </a:ln>
        </p:spPr>
        <p:txBody>
          <a:bodyPr spcFirstLastPara="1" wrap="square" lIns="0" tIns="228600" rIns="0" bIns="0" anchor="t" anchorCtr="0">
            <a:noAutofit/>
          </a:bodyPr>
          <a:lstStyle/>
          <a:p>
            <a:pPr marL="685800" lvl="0" indent="-457200" algn="l" rtl="0">
              <a:lnSpc>
                <a:spcPct val="100000"/>
              </a:lnSpc>
              <a:spcBef>
                <a:spcPts val="300"/>
              </a:spcBef>
              <a:spcAft>
                <a:spcPts val="0"/>
              </a:spcAft>
              <a:buSzPts val="2000"/>
              <a:buFont typeface="Arial"/>
              <a:buChar char="•"/>
            </a:pPr>
            <a:r>
              <a:rPr lang="fr-FR" sz="2800" noProof="0" dirty="0">
                <a:latin typeface="Aptos" panose="020B0004020202020204" pitchFamily="34" charset="0"/>
              </a:rPr>
              <a:t>Enquête auprès </a:t>
            </a:r>
            <a:r>
              <a:rPr lang="fr-FR" sz="2800" dirty="0">
                <a:latin typeface="Aptos" panose="020B0004020202020204" pitchFamily="34" charset="0"/>
              </a:rPr>
              <a:t>d</a:t>
            </a:r>
            <a:r>
              <a:rPr lang="fr-FR" sz="2800" noProof="0" dirty="0">
                <a:latin typeface="Aptos" panose="020B0004020202020204" pitchFamily="34" charset="0"/>
              </a:rPr>
              <a:t>es fournisseurs potentiels pour savoir s’ils peuvent fournir des produits durables</a:t>
            </a:r>
          </a:p>
          <a:p>
            <a:pPr marL="685800" lvl="0" indent="-457200" algn="l" rtl="0">
              <a:lnSpc>
                <a:spcPct val="100000"/>
              </a:lnSpc>
              <a:spcBef>
                <a:spcPts val="300"/>
              </a:spcBef>
              <a:spcAft>
                <a:spcPts val="0"/>
              </a:spcAft>
              <a:buSzPts val="2000"/>
              <a:buFont typeface="Arial"/>
              <a:buChar char="•"/>
            </a:pPr>
            <a:r>
              <a:rPr lang="fr-FR" sz="2800" noProof="0" dirty="0">
                <a:latin typeface="Aptos" panose="020B0004020202020204" pitchFamily="34" charset="0"/>
              </a:rPr>
              <a:t>Obtention des preuves du respect des critères de durabilité</a:t>
            </a:r>
            <a:endParaRPr lang="fr-FR" noProof="0" dirty="0">
              <a:latin typeface="Aptos" panose="020B0004020202020204" pitchFamily="34" charset="0"/>
            </a:endParaRPr>
          </a:p>
          <a:p>
            <a:pPr marL="685800" lvl="0" indent="-4572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Vérification de ces preuves par la commune</a:t>
            </a:r>
            <a:endParaRPr lang="fr-FR" noProof="0" dirty="0">
              <a:latin typeface="Aptos" panose="020B0004020202020204" pitchFamily="34" charset="0"/>
            </a:endParaRPr>
          </a:p>
          <a:p>
            <a:pPr marL="685800" lvl="0" indent="-457200" algn="l" rtl="0">
              <a:lnSpc>
                <a:spcPct val="100000"/>
              </a:lnSpc>
              <a:spcBef>
                <a:spcPts val="600"/>
              </a:spcBef>
              <a:spcAft>
                <a:spcPts val="300"/>
              </a:spcAft>
              <a:buSzPts val="2000"/>
              <a:buFont typeface="Arial"/>
              <a:buChar char="•"/>
            </a:pPr>
            <a:r>
              <a:rPr lang="fr-FR" sz="2800" noProof="0" dirty="0">
                <a:latin typeface="Aptos" panose="020B0004020202020204" pitchFamily="34" charset="0"/>
              </a:rPr>
              <a:t>Comparaison des prix et inscription dans le catalogue </a:t>
            </a:r>
            <a:r>
              <a:rPr lang="fr-FR" sz="2800" dirty="0">
                <a:latin typeface="Aptos" panose="020B0004020202020204" pitchFamily="34" charset="0"/>
              </a:rPr>
              <a:t>d’</a:t>
            </a:r>
            <a:r>
              <a:rPr lang="fr-FR" sz="2800" noProof="0" dirty="0">
                <a:latin typeface="Aptos" panose="020B0004020202020204" pitchFamily="34" charset="0"/>
              </a:rPr>
              <a:t>approvisionnement</a:t>
            </a:r>
            <a:endParaRPr lang="fr-FR" noProof="0" dirty="0">
              <a:latin typeface="Aptos" panose="020B0004020202020204" pitchFamily="34" charset="0"/>
            </a:endParaRPr>
          </a:p>
        </p:txBody>
      </p:sp>
      <p:pic>
        <p:nvPicPr>
          <p:cNvPr id="295" name="Google Shape;295;p44" descr="Ein Bild, das Kreis, Screenshot enthält.&#10;&#10;KI-generierte Inhalte können fehlerhaft sein."/>
          <p:cNvPicPr preferRelativeResize="0"/>
          <p:nvPr/>
        </p:nvPicPr>
        <p:blipFill rotWithShape="1">
          <a:blip r:embed="rId3">
            <a:alphaModFix/>
          </a:blip>
          <a:srcRect/>
          <a:stretch/>
        </p:blipFill>
        <p:spPr>
          <a:xfrm>
            <a:off x="7724391" y="-638156"/>
            <a:ext cx="4698384" cy="4698384"/>
          </a:xfrm>
          <a:prstGeom prst="rect">
            <a:avLst/>
          </a:prstGeom>
          <a:noFill/>
          <a:ln>
            <a:noFill/>
          </a:ln>
        </p:spPr>
      </p:pic>
      <p:sp>
        <p:nvSpPr>
          <p:cNvPr id="296" name="Google Shape;296;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594359" y="605382"/>
            <a:ext cx="5942448"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Contrôles et mises à jour réguliers</a:t>
            </a:r>
            <a:endParaRPr lang="fr-FR" noProof="0" dirty="0">
              <a:latin typeface="Aptos Serif" panose="02020604070405020304" pitchFamily="18" charset="0"/>
              <a:cs typeface="Aptos Serif" panose="02020604070405020304" pitchFamily="18" charset="0"/>
            </a:endParaRPr>
          </a:p>
        </p:txBody>
      </p:sp>
      <p:sp>
        <p:nvSpPr>
          <p:cNvPr id="303" name="Google Shape;303;p45"/>
          <p:cNvSpPr txBox="1">
            <a:spLocks noGrp="1"/>
          </p:cNvSpPr>
          <p:nvPr>
            <p:ph type="body" idx="1"/>
          </p:nvPr>
        </p:nvSpPr>
        <p:spPr>
          <a:xfrm>
            <a:off x="381001" y="3279579"/>
            <a:ext cx="7239000" cy="2994415"/>
          </a:xfrm>
          <a:prstGeom prst="rect">
            <a:avLst/>
          </a:prstGeom>
          <a:noFill/>
          <a:ln>
            <a:noFill/>
          </a:ln>
        </p:spPr>
        <p:txBody>
          <a:bodyPr spcFirstLastPara="1" wrap="square" lIns="0" tIns="228600" rIns="0" bIns="0" anchor="t" anchorCtr="0">
            <a:noAutofit/>
          </a:bodyPr>
          <a:lstStyle/>
          <a:p>
            <a:pPr marL="228600" lvl="0" indent="0" algn="l" rtl="0">
              <a:lnSpc>
                <a:spcPct val="115000"/>
              </a:lnSpc>
              <a:spcBef>
                <a:spcPts val="1000"/>
              </a:spcBef>
              <a:spcAft>
                <a:spcPts val="0"/>
              </a:spcAft>
              <a:buSzPts val="2000"/>
              <a:buNone/>
            </a:pPr>
            <a:r>
              <a:rPr lang="fr-FR" sz="2800" dirty="0">
                <a:latin typeface="Aptos" panose="020B0004020202020204" pitchFamily="34" charset="0"/>
              </a:rPr>
              <a:t>Les marchés évoluant, le catalogue doit être régulièrement mis à jour.</a:t>
            </a:r>
            <a:r>
              <a:rPr lang="de-DE" sz="2800" dirty="0">
                <a:latin typeface="Aptos" panose="020B0004020202020204" pitchFamily="34" charset="0"/>
              </a:rPr>
              <a:t> </a:t>
            </a:r>
          </a:p>
          <a:p>
            <a:pPr marL="228600" lvl="0" indent="0" algn="l" rtl="0">
              <a:lnSpc>
                <a:spcPct val="115000"/>
              </a:lnSpc>
              <a:spcBef>
                <a:spcPts val="1000"/>
              </a:spcBef>
              <a:spcAft>
                <a:spcPts val="0"/>
              </a:spcAft>
              <a:buSzPts val="2000"/>
              <a:buNone/>
            </a:pPr>
            <a:r>
              <a:rPr lang="fr-FR" sz="2800" dirty="0">
                <a:latin typeface="Aptos" panose="020B0004020202020204" pitchFamily="34" charset="0"/>
              </a:rPr>
              <a:t>Une possibilité pour maintenir le catalogue à jour consiste à le transformer en boutique en ligne.</a:t>
            </a:r>
            <a:r>
              <a:rPr lang="de-DE" sz="2800" dirty="0">
                <a:latin typeface="Aptos" panose="020B0004020202020204" pitchFamily="34" charset="0"/>
              </a:rPr>
              <a:t> </a:t>
            </a:r>
            <a:endParaRPr dirty="0">
              <a:latin typeface="Aptos" panose="020B0004020202020204" pitchFamily="34" charset="0"/>
            </a:endParaRPr>
          </a:p>
        </p:txBody>
      </p:sp>
      <p:sp>
        <p:nvSpPr>
          <p:cNvPr id="304" name="Google Shape;304;p45"/>
          <p:cNvSpPr>
            <a:spLocks noGrp="1"/>
          </p:cNvSpPr>
          <p:nvPr>
            <p:ph type="pic" idx="2"/>
          </p:nvPr>
        </p:nvSpPr>
        <p:spPr>
          <a:xfrm flipH="1">
            <a:off x="7620001" y="0"/>
            <a:ext cx="4917998" cy="6858000"/>
          </a:xfrm>
          <a:prstGeom prst="flowChartDelay">
            <a:avLst/>
          </a:prstGeom>
          <a:solidFill>
            <a:srgbClr val="87C3CD"/>
          </a:solidFill>
          <a:ln>
            <a:noFill/>
          </a:ln>
        </p:spPr>
        <p:txBody>
          <a:bodyPr/>
          <a:lstStyle/>
          <a:p>
            <a:endParaRPr lang="de-AT"/>
          </a:p>
        </p:txBody>
      </p:sp>
      <p:sp>
        <p:nvSpPr>
          <p:cNvPr id="305" name="Google Shape;305;p45"/>
          <p:cNvSpPr txBox="1"/>
          <p:nvPr/>
        </p:nvSpPr>
        <p:spPr>
          <a:xfrm>
            <a:off x="8241957" y="1166862"/>
            <a:ext cx="4296042" cy="4524275"/>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400" b="0" i="0" u="none" strike="noStrike" cap="none" dirty="0">
                <a:solidFill>
                  <a:schemeClr val="lt1"/>
                </a:solidFill>
                <a:latin typeface="Aptos" panose="020B0004020202020204" pitchFamily="34" charset="0"/>
                <a:sym typeface="Arial"/>
              </a:rPr>
              <a:t>Une boutique en ligne permet aux responsables des achats de la commune de commander directement auprès de différents fournisseurs des produits et services présélectionnés, par exemple des produits de nettoyage auprès d’un fournisseur local ou des véhicules de pompiers via le service central des achats.</a:t>
            </a:r>
            <a:r>
              <a:rPr lang="de-DE" sz="2400" b="0" i="0" u="none" strike="noStrike" cap="none" dirty="0">
                <a:solidFill>
                  <a:schemeClr val="lt1"/>
                </a:solidFill>
                <a:latin typeface="Aptos" panose="020B0004020202020204" pitchFamily="34" charset="0"/>
                <a:sym typeface="Arial"/>
              </a:rPr>
              <a:t> </a:t>
            </a:r>
            <a:endParaRPr sz="1400" b="0" i="0" u="none" strike="noStrike" cap="none" dirty="0">
              <a:solidFill>
                <a:srgbClr val="000000"/>
              </a:solidFill>
              <a:latin typeface="Aptos" panose="020B0004020202020204" pitchFamily="34" charset="0"/>
              <a:sym typeface="Arial"/>
            </a:endParaRPr>
          </a:p>
        </p:txBody>
      </p:sp>
      <p:sp>
        <p:nvSpPr>
          <p:cNvPr id="306" name="Google Shape;306;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6ef4af8784_1_19"/>
          <p:cNvSpPr txBox="1">
            <a:spLocks noGrp="1"/>
          </p:cNvSpPr>
          <p:nvPr>
            <p:ph type="ctrTitle"/>
          </p:nvPr>
        </p:nvSpPr>
        <p:spPr>
          <a:xfrm>
            <a:off x="5314122" y="411479"/>
            <a:ext cx="6482182"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Approvisionnement local et régional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575310" y="371061"/>
            <a:ext cx="6158195" cy="210107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Approvisionnement local et régional</a:t>
            </a:r>
            <a:endParaRPr lang="fr-FR" noProof="0" dirty="0">
              <a:latin typeface="Aptos Serif" panose="02020604070405020304" pitchFamily="18" charset="0"/>
              <a:cs typeface="Aptos Serif" panose="02020604070405020304" pitchFamily="18" charset="0"/>
            </a:endParaRPr>
          </a:p>
        </p:txBody>
      </p:sp>
      <p:sp>
        <p:nvSpPr>
          <p:cNvPr id="317" name="Google Shape;317;p46"/>
          <p:cNvSpPr>
            <a:spLocks noGrp="1"/>
          </p:cNvSpPr>
          <p:nvPr>
            <p:ph type="pic" idx="2"/>
          </p:nvPr>
        </p:nvSpPr>
        <p:spPr>
          <a:xfrm flipH="1">
            <a:off x="8601829" y="0"/>
            <a:ext cx="5458495" cy="6858000"/>
          </a:xfrm>
          <a:prstGeom prst="flowChartDelay">
            <a:avLst/>
          </a:prstGeom>
          <a:solidFill>
            <a:srgbClr val="87C3CD"/>
          </a:solidFill>
          <a:ln>
            <a:noFill/>
          </a:ln>
        </p:spPr>
        <p:txBody>
          <a:bodyPr/>
          <a:lstStyle/>
          <a:p>
            <a:endParaRPr lang="de-AT"/>
          </a:p>
        </p:txBody>
      </p:sp>
      <p:sp>
        <p:nvSpPr>
          <p:cNvPr id="318" name="Google Shape;318;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24</a:t>
            </a:fld>
            <a:endParaRPr/>
          </a:p>
        </p:txBody>
      </p:sp>
      <p:sp>
        <p:nvSpPr>
          <p:cNvPr id="319" name="Google Shape;319;p46"/>
          <p:cNvSpPr txBox="1"/>
          <p:nvPr/>
        </p:nvSpPr>
        <p:spPr>
          <a:xfrm>
            <a:off x="154259" y="2905615"/>
            <a:ext cx="8949984" cy="2954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571500" lvl="0" indent="-342900">
              <a:lnSpc>
                <a:spcPct val="115000"/>
              </a:lnSpc>
              <a:spcBef>
                <a:spcPts val="300"/>
              </a:spcBef>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É</a:t>
            </a:r>
            <a:r>
              <a:rPr lang="fr-FR" sz="2400" noProof="0" dirty="0">
                <a:solidFill>
                  <a:srgbClr val="3F3F3F"/>
                </a:solidFill>
                <a:latin typeface="Aptos" panose="020B0004020202020204" pitchFamily="34" charset="0"/>
              </a:rPr>
              <a:t>valuation des é</a:t>
            </a:r>
            <a:r>
              <a:rPr lang="fr-FR" sz="2400" b="0" i="0" u="none" strike="noStrike" cap="none" noProof="0" dirty="0">
                <a:solidFill>
                  <a:srgbClr val="3F3F3F"/>
                </a:solidFill>
                <a:latin typeface="Aptos" panose="020B0004020202020204" pitchFamily="34" charset="0"/>
                <a:sym typeface="Arial"/>
              </a:rPr>
              <a:t>missions liées au transport</a:t>
            </a:r>
            <a:endParaRPr lang="fr-FR" sz="1200" noProof="0"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Répartition des commandes importantes en lots plus petits</a:t>
            </a:r>
            <a:endParaRPr lang="fr-FR" sz="1200" noProof="0" dirty="0">
              <a:latin typeface="Aptos" panose="020B0004020202020204" pitchFamily="34" charset="0"/>
            </a:endParaRP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Définition de délais de livraison ou de réaction courts</a:t>
            </a:r>
          </a:p>
          <a:p>
            <a:pPr marL="571500" marR="0" lvl="0" indent="-342900" algn="l" rtl="0">
              <a:lnSpc>
                <a:spcPct val="115000"/>
              </a:lnSpc>
              <a:spcBef>
                <a:spcPts val="600"/>
              </a:spcBef>
              <a:spcAft>
                <a:spcPts val="0"/>
              </a:spcAft>
              <a:buClr>
                <a:schemeClr val="accent4"/>
              </a:buClr>
              <a:buSzPts val="2400"/>
              <a:buFont typeface="Arial"/>
              <a:buChar char="•"/>
            </a:pPr>
            <a:r>
              <a:rPr lang="fr-FR" sz="2400" b="0" i="0" u="none" strike="noStrike" cap="none" noProof="0" dirty="0">
                <a:solidFill>
                  <a:srgbClr val="3F3F3F"/>
                </a:solidFill>
                <a:latin typeface="Aptos" panose="020B0004020202020204" pitchFamily="34" charset="0"/>
                <a:sym typeface="Arial"/>
              </a:rPr>
              <a:t>Définition de critères de qualité que les fournisseurs locaux/régionaux sont plus à même de remplir</a:t>
            </a:r>
            <a:endParaRPr lang="fr-FR" sz="1200" noProof="0" dirty="0">
              <a:latin typeface="Aptos" panose="020B0004020202020204" pitchFamily="34" charset="0"/>
            </a:endParaRPr>
          </a:p>
          <a:p>
            <a:pPr marL="285750" marR="0" lvl="0" indent="-177800" algn="l" rtl="0">
              <a:lnSpc>
                <a:spcPct val="100000"/>
              </a:lnSpc>
              <a:spcBef>
                <a:spcPts val="300"/>
              </a:spcBef>
              <a:spcAft>
                <a:spcPts val="0"/>
              </a:spcAft>
              <a:buClr>
                <a:srgbClr val="000000"/>
              </a:buClr>
              <a:buSzPts val="1700"/>
              <a:buFont typeface="Arial"/>
              <a:buNone/>
            </a:pPr>
            <a:endParaRPr sz="1700" b="0" i="0" u="none" strike="noStrike" cap="none" dirty="0">
              <a:solidFill>
                <a:srgbClr val="3F3F3F"/>
              </a:solidFill>
              <a:latin typeface="Arial"/>
              <a:ea typeface="Arial"/>
              <a:cs typeface="Arial"/>
              <a:sym typeface="Arial"/>
            </a:endParaRPr>
          </a:p>
        </p:txBody>
      </p:sp>
      <p:sp>
        <p:nvSpPr>
          <p:cNvPr id="320" name="Google Shape;320;p46"/>
          <p:cNvSpPr txBox="1"/>
          <p:nvPr/>
        </p:nvSpPr>
        <p:spPr>
          <a:xfrm>
            <a:off x="9543913" y="1778472"/>
            <a:ext cx="4145554" cy="3539390"/>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800" b="0" i="0" u="none" strike="noStrike" cap="none" dirty="0">
                <a:solidFill>
                  <a:schemeClr val="lt1"/>
                </a:solidFill>
                <a:latin typeface="Aptos" panose="020B0004020202020204" pitchFamily="34" charset="0"/>
                <a:sym typeface="Arial"/>
              </a:rPr>
              <a:t>En mettant en œuvre ces stratégies, les communes peuvent promouvoir l’économie locale et régionale tout en garantissant la conformité juridique des marchés publics.</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6ef4af8784_1_23"/>
          <p:cNvSpPr txBox="1">
            <a:spLocks noGrp="1"/>
          </p:cNvSpPr>
          <p:nvPr>
            <p:ph type="ctrTitle"/>
          </p:nvPr>
        </p:nvSpPr>
        <p:spPr>
          <a:xfrm>
            <a:off x="6309904" y="411479"/>
            <a:ext cx="5486400" cy="3291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Gestion des risques et des obstacles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575298" y="278125"/>
            <a:ext cx="6768300" cy="23541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Gestion des risques dans le cas d‘un approvisionnement durable</a:t>
            </a:r>
            <a:endParaRPr lang="fr-FR" noProof="0" dirty="0">
              <a:latin typeface="Aptos Serif" panose="02020604070405020304" pitchFamily="18" charset="0"/>
              <a:cs typeface="Aptos Serif" panose="02020604070405020304" pitchFamily="18" charset="0"/>
            </a:endParaRPr>
          </a:p>
        </p:txBody>
      </p:sp>
      <p:sp>
        <p:nvSpPr>
          <p:cNvPr id="332" name="Google Shape;332;p47"/>
          <p:cNvSpPr txBox="1">
            <a:spLocks noGrp="1"/>
          </p:cNvSpPr>
          <p:nvPr>
            <p:ph type="body" idx="1"/>
          </p:nvPr>
        </p:nvSpPr>
        <p:spPr>
          <a:xfrm>
            <a:off x="124691" y="2937165"/>
            <a:ext cx="7495309" cy="3729450"/>
          </a:xfrm>
          <a:prstGeom prst="rect">
            <a:avLst/>
          </a:prstGeom>
          <a:noFill/>
          <a:ln>
            <a:noFill/>
          </a:ln>
        </p:spPr>
        <p:txBody>
          <a:bodyPr spcFirstLastPara="1" wrap="square" lIns="0" tIns="228600" rIns="0" bIns="0" anchor="t" anchorCtr="0">
            <a:noAutofit/>
          </a:bodyPr>
          <a:lstStyle/>
          <a:p>
            <a:pPr marL="457200" lvl="0" indent="0" algn="l" rtl="0">
              <a:lnSpc>
                <a:spcPct val="100000"/>
              </a:lnSpc>
              <a:spcBef>
                <a:spcPts val="300"/>
              </a:spcBef>
              <a:spcAft>
                <a:spcPts val="0"/>
              </a:spcAft>
              <a:buSzPts val="2000"/>
              <a:buNone/>
            </a:pPr>
            <a:r>
              <a:rPr lang="fr-FR" sz="2800" noProof="0" dirty="0">
                <a:latin typeface="Aptos" panose="020B0004020202020204" pitchFamily="34" charset="0"/>
              </a:rPr>
              <a:t>Risques potentiels:</a:t>
            </a:r>
            <a:endParaRPr lang="fr-FR" noProof="0"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Le produit ne répond pas aux attentes</a:t>
            </a:r>
            <a:endParaRPr lang="fr-FR" noProof="0" dirty="0">
              <a:latin typeface="Aptos" panose="020B0004020202020204" pitchFamily="34" charset="0"/>
            </a:endParaRPr>
          </a:p>
          <a:p>
            <a:pPr marL="800100" lvl="0" indent="-342900" algn="l" rtl="0">
              <a:lnSpc>
                <a:spcPct val="100000"/>
              </a:lnSpc>
              <a:spcBef>
                <a:spcPts val="600"/>
              </a:spcBef>
              <a:spcAft>
                <a:spcPts val="0"/>
              </a:spcAft>
              <a:buSzPts val="2000"/>
              <a:buFont typeface="Arial"/>
              <a:buChar char="•"/>
            </a:pPr>
            <a:r>
              <a:rPr lang="fr-FR" sz="2800" noProof="0" dirty="0">
                <a:latin typeface="Aptos" panose="020B0004020202020204" pitchFamily="34" charset="0"/>
              </a:rPr>
              <a:t>Les solutions durables sont plus chères à l’achat</a:t>
            </a:r>
            <a:endParaRPr lang="fr-FR" noProof="0" dirty="0">
              <a:latin typeface="Aptos" panose="020B0004020202020204" pitchFamily="34" charset="0"/>
            </a:endParaRPr>
          </a:p>
          <a:p>
            <a:pPr marL="800100" lvl="0" indent="-342900" algn="l" rtl="0">
              <a:lnSpc>
                <a:spcPct val="100000"/>
              </a:lnSpc>
              <a:spcBef>
                <a:spcPts val="600"/>
              </a:spcBef>
              <a:spcAft>
                <a:spcPts val="300"/>
              </a:spcAft>
              <a:buSzPts val="2000"/>
              <a:buFont typeface="Arial"/>
              <a:buChar char="•"/>
            </a:pPr>
            <a:r>
              <a:rPr lang="fr-FR" sz="2800" dirty="0">
                <a:latin typeface="Aptos" panose="020B0004020202020204" pitchFamily="34" charset="0"/>
              </a:rPr>
              <a:t>Disponibilité</a:t>
            </a:r>
            <a:r>
              <a:rPr lang="fr-FR" sz="2800" noProof="0" dirty="0">
                <a:latin typeface="Aptos" panose="020B0004020202020204" pitchFamily="34" charset="0"/>
              </a:rPr>
              <a:t> limitée des produits et services durables</a:t>
            </a:r>
            <a:endParaRPr lang="fr-FR" noProof="0" dirty="0">
              <a:latin typeface="Aptos" panose="020B0004020202020204" pitchFamily="34" charset="0"/>
            </a:endParaRPr>
          </a:p>
        </p:txBody>
      </p:sp>
      <p:sp>
        <p:nvSpPr>
          <p:cNvPr id="333" name="Google Shape;333;p47"/>
          <p:cNvSpPr>
            <a:spLocks noGrp="1"/>
          </p:cNvSpPr>
          <p:nvPr>
            <p:ph type="pic" idx="2"/>
          </p:nvPr>
        </p:nvSpPr>
        <p:spPr>
          <a:xfrm flipH="1">
            <a:off x="7651173" y="-191385"/>
            <a:ext cx="5044442" cy="6858000"/>
          </a:xfrm>
          <a:prstGeom prst="flowChartDelay">
            <a:avLst/>
          </a:prstGeom>
          <a:solidFill>
            <a:srgbClr val="87C3CD"/>
          </a:solidFill>
          <a:ln>
            <a:noFill/>
          </a:ln>
        </p:spPr>
        <p:txBody>
          <a:bodyPr/>
          <a:lstStyle/>
          <a:p>
            <a:endParaRPr lang="de-AT"/>
          </a:p>
        </p:txBody>
      </p:sp>
      <p:sp>
        <p:nvSpPr>
          <p:cNvPr id="334" name="Google Shape;334;p47"/>
          <p:cNvSpPr txBox="1"/>
          <p:nvPr/>
        </p:nvSpPr>
        <p:spPr>
          <a:xfrm>
            <a:off x="7838673" y="2305615"/>
            <a:ext cx="4104167" cy="1815841"/>
          </a:xfrm>
          <a:prstGeom prst="rect">
            <a:avLst/>
          </a:prstGeom>
          <a:solidFill>
            <a:srgbClr val="87C3CD"/>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fr-FR" sz="2800" b="0" i="0" u="none" strike="noStrike" cap="none" noProof="0" dirty="0">
                <a:solidFill>
                  <a:schemeClr val="lt1"/>
                </a:solidFill>
                <a:latin typeface="Aptos" panose="020B0004020202020204" pitchFamily="34" charset="0"/>
                <a:sym typeface="Arial"/>
              </a:rPr>
              <a:t>En matière d’achat durable, il est important de prendre en compte les risques potentiels.</a:t>
            </a:r>
            <a:endParaRPr lang="fr-FR" noProof="0" dirty="0">
              <a:latin typeface="Aptos" panose="020B0004020202020204" pitchFamily="34" charset="0"/>
            </a:endParaRPr>
          </a:p>
        </p:txBody>
      </p:sp>
      <p:sp>
        <p:nvSpPr>
          <p:cNvPr id="335" name="Google Shape;335;p4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594359" y="349060"/>
            <a:ext cx="8411418"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Risque: le produit ne répond pas aux attentes</a:t>
            </a:r>
            <a:endParaRPr lang="fr-FR" noProof="0" dirty="0">
              <a:latin typeface="Aptos Serif" panose="02020604070405020304" pitchFamily="18" charset="0"/>
              <a:cs typeface="Aptos Serif" panose="02020604070405020304" pitchFamily="18" charset="0"/>
            </a:endParaRPr>
          </a:p>
        </p:txBody>
      </p:sp>
      <p:sp>
        <p:nvSpPr>
          <p:cNvPr id="341" name="Google Shape;341;p48"/>
          <p:cNvSpPr txBox="1">
            <a:spLocks noGrp="1"/>
          </p:cNvSpPr>
          <p:nvPr>
            <p:ph type="body" idx="1"/>
          </p:nvPr>
        </p:nvSpPr>
        <p:spPr>
          <a:xfrm>
            <a:off x="594359" y="2281918"/>
            <a:ext cx="6285412" cy="4227022"/>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fr-FR" sz="2800" b="0" noProof="0" dirty="0">
                <a:solidFill>
                  <a:srgbClr val="3F3F3F"/>
                </a:solidFill>
                <a:latin typeface="Aptos" panose="020B0004020202020204" pitchFamily="34" charset="0"/>
              </a:rPr>
              <a:t>Exemples:</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Les vêtements s’abîment plus rapidement</a:t>
            </a: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Le café n’a pas bon goût</a:t>
            </a:r>
            <a:endParaRPr lang="fr-FR" noProof="0"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fr-FR" sz="2800" b="0" noProof="0" dirty="0">
                <a:solidFill>
                  <a:srgbClr val="3F3F3F"/>
                </a:solidFill>
                <a:latin typeface="Aptos" panose="020B0004020202020204" pitchFamily="34" charset="0"/>
              </a:rPr>
              <a:t>L’autonomie des voitures électriques diminue rapidement à l’usage</a:t>
            </a:r>
            <a:endParaRPr lang="fr-FR" noProof="0" dirty="0">
              <a:latin typeface="Aptos" panose="020B0004020202020204" pitchFamily="34" charset="0"/>
            </a:endParaRPr>
          </a:p>
        </p:txBody>
      </p:sp>
      <p:sp>
        <p:nvSpPr>
          <p:cNvPr id="342" name="Google Shape;342;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27</a:t>
            </a:fld>
            <a:endParaRPr/>
          </a:p>
        </p:txBody>
      </p:sp>
      <p:pic>
        <p:nvPicPr>
          <p:cNvPr id="343" name="Google Shape;343;p48" descr="Verschmutzte Kleidung mit einfarbiger Füllung"/>
          <p:cNvPicPr preferRelativeResize="0"/>
          <p:nvPr/>
        </p:nvPicPr>
        <p:blipFill rotWithShape="1">
          <a:blip r:embed="rId3">
            <a:alphaModFix/>
          </a:blip>
          <a:srcRect/>
          <a:stretch/>
        </p:blipFill>
        <p:spPr>
          <a:xfrm>
            <a:off x="7527497" y="2281918"/>
            <a:ext cx="1360170" cy="1360170"/>
          </a:xfrm>
          <a:prstGeom prst="rect">
            <a:avLst/>
          </a:prstGeom>
          <a:noFill/>
          <a:ln>
            <a:noFill/>
          </a:ln>
        </p:spPr>
      </p:pic>
      <p:pic>
        <p:nvPicPr>
          <p:cNvPr id="344" name="Google Shape;344;p48" descr="Kaffee mit einfarbiger Füllung"/>
          <p:cNvPicPr preferRelativeResize="0"/>
          <p:nvPr/>
        </p:nvPicPr>
        <p:blipFill rotWithShape="1">
          <a:blip r:embed="rId4">
            <a:alphaModFix/>
          </a:blip>
          <a:srcRect/>
          <a:stretch/>
        </p:blipFill>
        <p:spPr>
          <a:xfrm>
            <a:off x="7005526" y="3981439"/>
            <a:ext cx="1261110" cy="1261110"/>
          </a:xfrm>
          <a:prstGeom prst="rect">
            <a:avLst/>
          </a:prstGeom>
          <a:noFill/>
          <a:ln>
            <a:noFill/>
          </a:ln>
        </p:spPr>
      </p:pic>
      <p:pic>
        <p:nvPicPr>
          <p:cNvPr id="345" name="Google Shape;345;p48" descr="Automechaniker mit einfarbiger Füllung"/>
          <p:cNvPicPr preferRelativeResize="0"/>
          <p:nvPr/>
        </p:nvPicPr>
        <p:blipFill rotWithShape="1">
          <a:blip r:embed="rId5">
            <a:alphaModFix/>
          </a:blip>
          <a:srcRect/>
          <a:stretch/>
        </p:blipFill>
        <p:spPr>
          <a:xfrm>
            <a:off x="9176163" y="3600772"/>
            <a:ext cx="1143001" cy="1143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594361" y="278129"/>
            <a:ext cx="7720300" cy="1494596"/>
          </a:xfrm>
          <a:prstGeom prst="rect">
            <a:avLst/>
          </a:prstGeom>
          <a:noFill/>
          <a:ln>
            <a:noFill/>
          </a:ln>
        </p:spPr>
        <p:txBody>
          <a:bodyPr spcFirstLastPara="1" wrap="square" lIns="0" tIns="0" rIns="0" bIns="0" anchor="b" anchorCtr="0">
            <a:noAutofit/>
          </a:bodyPr>
          <a:lstStyle/>
          <a:p>
            <a:pPr lvl="0"/>
            <a:r>
              <a:rPr lang="fr-FR" sz="4000" dirty="0">
                <a:latin typeface="Aptos Serif" panose="02020604070405020304" pitchFamily="18" charset="0"/>
                <a:cs typeface="Aptos Serif" panose="02020604070405020304" pitchFamily="18" charset="0"/>
              </a:rPr>
              <a:t>Risque : le produit ne répond pas aux attentes</a:t>
            </a:r>
            <a:endParaRPr sz="4000" dirty="0">
              <a:latin typeface="Aptos Serif" panose="02020604070405020304" pitchFamily="18" charset="0"/>
              <a:cs typeface="Aptos Serif" panose="02020604070405020304" pitchFamily="18" charset="0"/>
            </a:endParaRPr>
          </a:p>
        </p:txBody>
      </p:sp>
      <p:sp>
        <p:nvSpPr>
          <p:cNvPr id="352" name="Google Shape;352;p49"/>
          <p:cNvSpPr txBox="1">
            <a:spLocks noGrp="1"/>
          </p:cNvSpPr>
          <p:nvPr>
            <p:ph type="body" idx="1"/>
          </p:nvPr>
        </p:nvSpPr>
        <p:spPr>
          <a:xfrm>
            <a:off x="381000" y="2209800"/>
            <a:ext cx="8271328" cy="4020879"/>
          </a:xfrm>
          <a:prstGeom prst="rect">
            <a:avLst/>
          </a:prstGeom>
          <a:noFill/>
          <a:ln>
            <a:noFill/>
          </a:ln>
        </p:spPr>
        <p:txBody>
          <a:bodyPr spcFirstLastPara="1" wrap="square" lIns="0" tIns="45700" rIns="0" bIns="0" anchor="t" anchorCtr="0">
            <a:normAutofit fontScale="85000" lnSpcReduction="20000"/>
          </a:bodyPr>
          <a:lstStyle/>
          <a:p>
            <a:pPr marL="457200" lvl="0" indent="-228600" algn="l" rtl="0">
              <a:lnSpc>
                <a:spcPct val="120000"/>
              </a:lnSpc>
              <a:spcBef>
                <a:spcPts val="600"/>
              </a:spcBef>
              <a:spcAft>
                <a:spcPts val="0"/>
              </a:spcAft>
              <a:buSzPct val="78201"/>
              <a:buNone/>
            </a:pPr>
            <a:r>
              <a:rPr lang="fr-FR" sz="3300" dirty="0">
                <a:latin typeface="Aptos" panose="020B0004020202020204" pitchFamily="34" charset="0"/>
              </a:rPr>
              <a:t>Solutions possibles :</a:t>
            </a:r>
            <a:endParaRPr lang="fr-FR"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Avant l’achat, recueillir le plus d’informations possibles sur le produit (avis, etc.)</a:t>
            </a:r>
            <a:endParaRPr lang="fr-FR" noProof="0"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Tester </a:t>
            </a:r>
            <a:r>
              <a:rPr lang="fr-FR" sz="3300" dirty="0">
                <a:latin typeface="Aptos" panose="020B0004020202020204" pitchFamily="34" charset="0"/>
              </a:rPr>
              <a:t>l</a:t>
            </a:r>
            <a:r>
              <a:rPr lang="fr-FR" sz="3300" noProof="0" dirty="0">
                <a:latin typeface="Aptos" panose="020B0004020202020204" pitchFamily="34" charset="0"/>
              </a:rPr>
              <a:t>e produit dans des conditions réelles (avec les </a:t>
            </a:r>
            <a:r>
              <a:rPr lang="fr-FR" sz="3300" dirty="0">
                <a:latin typeface="Aptos" panose="020B0004020202020204" pitchFamily="34" charset="0"/>
              </a:rPr>
              <a:t>personnes</a:t>
            </a:r>
            <a:r>
              <a:rPr lang="fr-FR" sz="3300" noProof="0" dirty="0">
                <a:latin typeface="Aptos" panose="020B0004020202020204" pitchFamily="34" charset="0"/>
              </a:rPr>
              <a:t> qui l’utiliseront plus tard, par ex. le personnel de nettoyage pour tester les produits d’entretien)</a:t>
            </a:r>
            <a:endParaRPr lang="fr-FR" noProof="0" dirty="0">
              <a:latin typeface="Aptos" panose="020B0004020202020204" pitchFamily="34" charset="0"/>
            </a:endParaRPr>
          </a:p>
          <a:p>
            <a:pPr marL="571500" lvl="0" indent="-342900" algn="l" rtl="0">
              <a:lnSpc>
                <a:spcPct val="120000"/>
              </a:lnSpc>
              <a:spcBef>
                <a:spcPts val="1200"/>
              </a:spcBef>
              <a:spcAft>
                <a:spcPts val="0"/>
              </a:spcAft>
              <a:buSzPct val="78201"/>
              <a:buFont typeface="Arial"/>
              <a:buChar char="•"/>
            </a:pPr>
            <a:r>
              <a:rPr lang="fr-FR" sz="3300" noProof="0" dirty="0">
                <a:latin typeface="Aptos" panose="020B0004020202020204" pitchFamily="34" charset="0"/>
              </a:rPr>
              <a:t>Commander d’abord de petites quantités</a:t>
            </a:r>
            <a:endParaRPr lang="fr-FR" noProof="0" dirty="0">
              <a:latin typeface="Aptos" panose="020B0004020202020204" pitchFamily="34" charset="0"/>
            </a:endParaRPr>
          </a:p>
          <a:p>
            <a:pPr marL="457200" lvl="0" indent="-228600" algn="l" rtl="0">
              <a:lnSpc>
                <a:spcPct val="90000"/>
              </a:lnSpc>
              <a:spcBef>
                <a:spcPts val="2400"/>
              </a:spcBef>
              <a:spcAft>
                <a:spcPts val="0"/>
              </a:spcAft>
              <a:buClr>
                <a:srgbClr val="3F3F3F"/>
              </a:buClr>
              <a:buSzPct val="129032"/>
              <a:buFont typeface="Arial"/>
              <a:buNone/>
            </a:pPr>
            <a:endParaRPr dirty="0"/>
          </a:p>
        </p:txBody>
      </p:sp>
      <p:sp>
        <p:nvSpPr>
          <p:cNvPr id="353" name="Google Shape;353;p4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28</a:t>
            </a:fld>
            <a:endParaRPr/>
          </a:p>
        </p:txBody>
      </p:sp>
      <p:pic>
        <p:nvPicPr>
          <p:cNvPr id="354" name="Google Shape;354;p49"/>
          <p:cNvPicPr preferRelativeResize="0"/>
          <p:nvPr/>
        </p:nvPicPr>
        <p:blipFill rotWithShape="1">
          <a:blip r:embed="rId3">
            <a:alphaModFix/>
          </a:blip>
          <a:srcRect l="16647" r="19388"/>
          <a:stretch/>
        </p:blipFill>
        <p:spPr>
          <a:xfrm>
            <a:off x="8652328" y="1508897"/>
            <a:ext cx="3158672" cy="27833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Budgets limités de la commune</a:t>
            </a:r>
            <a:endParaRPr lang="fr-FR" noProof="0" dirty="0">
              <a:latin typeface="Aptos Serif" panose="02020604070405020304" pitchFamily="18" charset="0"/>
              <a:cs typeface="Aptos Serif" panose="02020604070405020304" pitchFamily="18" charset="0"/>
            </a:endParaRPr>
          </a:p>
        </p:txBody>
      </p:sp>
      <p:sp>
        <p:nvSpPr>
          <p:cNvPr id="360" name="Google Shape;360;p50"/>
          <p:cNvSpPr txBox="1">
            <a:spLocks noGrp="1"/>
          </p:cNvSpPr>
          <p:nvPr>
            <p:ph type="body" idx="1"/>
          </p:nvPr>
        </p:nvSpPr>
        <p:spPr>
          <a:xfrm>
            <a:off x="594359" y="2281918"/>
            <a:ext cx="9783018" cy="3708517"/>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fr-FR" sz="2800" b="0" noProof="0" dirty="0">
                <a:solidFill>
                  <a:srgbClr val="3F3F3F"/>
                </a:solidFill>
                <a:latin typeface="Aptos" panose="020B0004020202020204" pitchFamily="34" charset="0"/>
              </a:rPr>
              <a:t>Solutions possibles :</a:t>
            </a:r>
            <a:endParaRPr lang="fr-FR" noProof="0"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Assurer la transparence des prix et des coûts</a:t>
            </a:r>
          </a:p>
          <a:p>
            <a:pPr marL="571500" lvl="0" indent="-368300" algn="l" rtl="0">
              <a:lnSpc>
                <a:spcPct val="110000"/>
              </a:lnSpc>
              <a:spcBef>
                <a:spcPts val="600"/>
              </a:spcBef>
              <a:spcAft>
                <a:spcPts val="0"/>
              </a:spcAft>
              <a:buClr>
                <a:srgbClr val="3F3F3F"/>
              </a:buClr>
              <a:buSzPts val="2800"/>
              <a:buChar char="•"/>
            </a:pPr>
            <a:r>
              <a:rPr lang="fr-FR" sz="2800" b="0" noProof="0" dirty="0">
                <a:solidFill>
                  <a:srgbClr val="3F3F3F"/>
                </a:solidFill>
                <a:latin typeface="Aptos" panose="020B0004020202020204" pitchFamily="34" charset="0"/>
              </a:rPr>
              <a:t>Réfléchir à la manière dont les quantités achetées peuvent être réduites</a:t>
            </a: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De meilleurs prix grâce à des services d’achats centralisés</a:t>
            </a:r>
            <a:endParaRPr lang="fr-FR" noProof="0" dirty="0">
              <a:latin typeface="Aptos" panose="020B0004020202020204" pitchFamily="34" charset="0"/>
            </a:endParaRPr>
          </a:p>
          <a:p>
            <a:pPr marL="571500" lvl="0" indent="-342900" algn="l" rtl="0">
              <a:lnSpc>
                <a:spcPct val="110000"/>
              </a:lnSpc>
              <a:spcBef>
                <a:spcPts val="600"/>
              </a:spcBef>
              <a:spcAft>
                <a:spcPts val="0"/>
              </a:spcAft>
              <a:buSzPts val="2400"/>
              <a:buFont typeface="Arial"/>
              <a:buChar char="•"/>
            </a:pPr>
            <a:r>
              <a:rPr lang="fr-FR" sz="2800" b="0" noProof="0" dirty="0">
                <a:solidFill>
                  <a:srgbClr val="3F3F3F"/>
                </a:solidFill>
                <a:latin typeface="Aptos" panose="020B0004020202020204" pitchFamily="34" charset="0"/>
              </a:rPr>
              <a:t>De meilleurs prix grâce à des achats groupés</a:t>
            </a:r>
            <a:endParaRPr lang="fr-FR" noProof="0" dirty="0">
              <a:latin typeface="Aptos" panose="020B0004020202020204" pitchFamily="34" charset="0"/>
            </a:endParaRPr>
          </a:p>
          <a:p>
            <a:pPr marL="571500" lvl="0" indent="-190500" algn="l" rtl="0">
              <a:lnSpc>
                <a:spcPct val="80000"/>
              </a:lnSpc>
              <a:spcBef>
                <a:spcPts val="2500"/>
              </a:spcBef>
              <a:spcAft>
                <a:spcPts val="0"/>
              </a:spcAft>
              <a:buSzPts val="2400"/>
              <a:buFont typeface="Arial"/>
              <a:buNone/>
            </a:pPr>
            <a:endParaRPr dirty="0"/>
          </a:p>
        </p:txBody>
      </p:sp>
      <p:sp>
        <p:nvSpPr>
          <p:cNvPr id="361" name="Google Shape;361;p5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Principaux avantages</a:t>
            </a:r>
          </a:p>
        </p:txBody>
      </p:sp>
      <p:grpSp>
        <p:nvGrpSpPr>
          <p:cNvPr id="126" name="Google Shape;126;p8"/>
          <p:cNvGrpSpPr/>
          <p:nvPr/>
        </p:nvGrpSpPr>
        <p:grpSpPr>
          <a:xfrm>
            <a:off x="3123739" y="2446623"/>
            <a:ext cx="5944519" cy="3679941"/>
            <a:chOff x="571335" y="1135"/>
            <a:chExt cx="5944519" cy="3679941"/>
          </a:xfrm>
        </p:grpSpPr>
        <p:sp>
          <p:nvSpPr>
            <p:cNvPr id="127" name="Google Shape;127;p8"/>
            <p:cNvSpPr/>
            <p:nvPr/>
          </p:nvSpPr>
          <p:spPr>
            <a:xfrm>
              <a:off x="571335"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txBox="1"/>
            <p:nvPr/>
          </p:nvSpPr>
          <p:spPr>
            <a:xfrm>
              <a:off x="571335"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Avantages écologiques</a:t>
              </a:r>
              <a:endParaRPr lang="fr-FR" noProof="0" dirty="0">
                <a:latin typeface="Aptos" panose="020B0004020202020204" pitchFamily="34" charset="0"/>
              </a:endParaRPr>
            </a:p>
          </p:txBody>
        </p:sp>
        <p:sp>
          <p:nvSpPr>
            <p:cNvPr id="129" name="Google Shape;129;p8"/>
            <p:cNvSpPr/>
            <p:nvPr/>
          </p:nvSpPr>
          <p:spPr>
            <a:xfrm>
              <a:off x="3685131" y="1135"/>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txBox="1"/>
            <p:nvPr/>
          </p:nvSpPr>
          <p:spPr>
            <a:xfrm>
              <a:off x="3685131" y="1135"/>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Bienfaits pour la santé</a:t>
              </a:r>
              <a:endParaRPr lang="fr-FR" noProof="0" dirty="0">
                <a:latin typeface="Aptos" panose="020B0004020202020204" pitchFamily="34" charset="0"/>
              </a:endParaRPr>
            </a:p>
          </p:txBody>
        </p:sp>
        <p:sp>
          <p:nvSpPr>
            <p:cNvPr id="131" name="Google Shape;131;p8"/>
            <p:cNvSpPr/>
            <p:nvPr/>
          </p:nvSpPr>
          <p:spPr>
            <a:xfrm>
              <a:off x="571335"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txBox="1"/>
            <p:nvPr/>
          </p:nvSpPr>
          <p:spPr>
            <a:xfrm>
              <a:off x="571335"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rial"/>
                  <a:ea typeface="Arial"/>
                  <a:cs typeface="Arial"/>
                  <a:sym typeface="Arial"/>
                </a:rPr>
                <a:t> </a:t>
              </a:r>
              <a:r>
                <a:rPr lang="fr-FR" sz="2800" noProof="0" dirty="0">
                  <a:solidFill>
                    <a:schemeClr val="lt1"/>
                  </a:solidFill>
                  <a:latin typeface="Aptos" panose="020B0004020202020204" pitchFamily="34" charset="0"/>
                </a:rPr>
                <a:t>A</a:t>
              </a:r>
              <a:r>
                <a:rPr lang="fr-FR" sz="2800" b="0" i="0" u="none" strike="noStrike" cap="none" noProof="0" dirty="0">
                  <a:solidFill>
                    <a:schemeClr val="lt1"/>
                  </a:solidFill>
                  <a:latin typeface="Aptos" panose="020B0004020202020204" pitchFamily="34" charset="0"/>
                  <a:sym typeface="Arial"/>
                </a:rPr>
                <a:t>vantages sociaux</a:t>
              </a:r>
              <a:endParaRPr lang="fr-FR" noProof="0" dirty="0">
                <a:latin typeface="Aptos" panose="020B0004020202020204" pitchFamily="34" charset="0"/>
              </a:endParaRPr>
            </a:p>
          </p:txBody>
        </p:sp>
        <p:sp>
          <p:nvSpPr>
            <p:cNvPr id="133" name="Google Shape;133;p8"/>
            <p:cNvSpPr/>
            <p:nvPr/>
          </p:nvSpPr>
          <p:spPr>
            <a:xfrm>
              <a:off x="3685131" y="1982642"/>
              <a:ext cx="2830723" cy="1698434"/>
            </a:xfrm>
            <a:prstGeom prst="rect">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p:nvPr/>
          </p:nvSpPr>
          <p:spPr>
            <a:xfrm>
              <a:off x="3685131" y="1982642"/>
              <a:ext cx="2830723" cy="169843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noProof="0" dirty="0">
                  <a:solidFill>
                    <a:schemeClr val="lt1"/>
                  </a:solidFill>
                  <a:latin typeface="Aptos" panose="020B0004020202020204" pitchFamily="34" charset="0"/>
                  <a:sym typeface="Arial"/>
                </a:rPr>
                <a:t>Avantages économiques</a:t>
              </a:r>
              <a:endParaRPr lang="fr-FR" noProof="0" dirty="0">
                <a:latin typeface="Aptos" panose="020B0004020202020204" pitchFamily="34" charset="0"/>
              </a:endParaRPr>
            </a:p>
          </p:txBody>
        </p:sp>
      </p:grpSp>
      <p:sp>
        <p:nvSpPr>
          <p:cNvPr id="135" name="Google Shape;135;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6ef4af8784_1_1"/>
          <p:cNvSpPr txBox="1">
            <a:spLocks noGrp="1"/>
          </p:cNvSpPr>
          <p:nvPr>
            <p:ph type="title"/>
          </p:nvPr>
        </p:nvSpPr>
        <p:spPr>
          <a:xfrm>
            <a:off x="594350" y="189575"/>
            <a:ext cx="7421700" cy="1872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Disponibilité limitée des produits et services durables</a:t>
            </a:r>
            <a:endParaRPr lang="fr-FR" noProof="0" dirty="0">
              <a:latin typeface="Aptos Serif" panose="02020604070405020304" pitchFamily="18" charset="0"/>
              <a:cs typeface="Aptos Serif" panose="02020604070405020304" pitchFamily="18" charset="0"/>
            </a:endParaRPr>
          </a:p>
        </p:txBody>
      </p:sp>
      <p:sp>
        <p:nvSpPr>
          <p:cNvPr id="367" name="Google Shape;367;g36ef4af8784_1_1"/>
          <p:cNvSpPr txBox="1">
            <a:spLocks noGrp="1"/>
          </p:cNvSpPr>
          <p:nvPr>
            <p:ph type="body" idx="1"/>
          </p:nvPr>
        </p:nvSpPr>
        <p:spPr>
          <a:xfrm>
            <a:off x="594359" y="2281918"/>
            <a:ext cx="9783000" cy="3708600"/>
          </a:xfrm>
          <a:prstGeom prst="rect">
            <a:avLst/>
          </a:prstGeom>
          <a:noFill/>
          <a:ln>
            <a:noFill/>
          </a:ln>
        </p:spPr>
        <p:txBody>
          <a:bodyPr spcFirstLastPara="1" wrap="square" lIns="0" tIns="228600" rIns="0" bIns="0" anchor="t" anchorCtr="0">
            <a:normAutofit/>
          </a:bodyPr>
          <a:lstStyle/>
          <a:p>
            <a:pPr marL="457200" lvl="0" indent="-228600" algn="l" rtl="0">
              <a:lnSpc>
                <a:spcPct val="110000"/>
              </a:lnSpc>
              <a:spcBef>
                <a:spcPts val="300"/>
              </a:spcBef>
              <a:spcAft>
                <a:spcPts val="0"/>
              </a:spcAft>
              <a:buSzPts val="2400"/>
              <a:buNone/>
            </a:pPr>
            <a:r>
              <a:rPr lang="fr-FR" sz="2800" b="0" noProof="0" dirty="0">
                <a:solidFill>
                  <a:srgbClr val="3F3F3F"/>
                </a:solidFill>
                <a:latin typeface="Aptos" panose="020B0004020202020204" pitchFamily="34" charset="0"/>
              </a:rPr>
              <a:t>Solutions possibles: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noProof="0" dirty="0">
                <a:solidFill>
                  <a:srgbClr val="3F3F3F"/>
                </a:solidFill>
                <a:latin typeface="Aptos" panose="020B0004020202020204" pitchFamily="34" charset="0"/>
              </a:rPr>
              <a:t>Collaboration avec d’autres communes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dirty="0">
                <a:solidFill>
                  <a:srgbClr val="3F3F3F"/>
                </a:solidFill>
                <a:latin typeface="Aptos" panose="020B0004020202020204" pitchFamily="34" charset="0"/>
              </a:rPr>
              <a:t>Collaboration avec les fournisseurs</a:t>
            </a:r>
            <a:endParaRPr lang="fr-FR" noProof="0" dirty="0">
              <a:latin typeface="Aptos" panose="020B0004020202020204" pitchFamily="34" charset="0"/>
            </a:endParaRPr>
          </a:p>
          <a:p>
            <a:pPr marL="457200" lvl="0" indent="-381000" algn="l" rtl="0">
              <a:lnSpc>
                <a:spcPct val="115000"/>
              </a:lnSpc>
              <a:spcBef>
                <a:spcPts val="1200"/>
              </a:spcBef>
              <a:spcAft>
                <a:spcPts val="0"/>
              </a:spcAft>
              <a:buSzPts val="2400"/>
              <a:buChar char="•"/>
            </a:pPr>
            <a:r>
              <a:rPr lang="fr-FR" sz="2800" b="0" noProof="0" dirty="0">
                <a:solidFill>
                  <a:srgbClr val="3F3F3F"/>
                </a:solidFill>
                <a:latin typeface="Aptos" panose="020B0004020202020204" pitchFamily="34" charset="0"/>
              </a:rPr>
              <a:t>Mise en œuvre progressive</a:t>
            </a:r>
          </a:p>
          <a:p>
            <a:pPr marL="571500" lvl="0" indent="-190500" algn="l" rtl="0">
              <a:lnSpc>
                <a:spcPct val="80000"/>
              </a:lnSpc>
              <a:spcBef>
                <a:spcPts val="2500"/>
              </a:spcBef>
              <a:spcAft>
                <a:spcPts val="0"/>
              </a:spcAft>
              <a:buSzPts val="2400"/>
              <a:buFont typeface="Arial"/>
              <a:buNone/>
            </a:pPr>
            <a:endParaRPr dirty="0"/>
          </a:p>
        </p:txBody>
      </p:sp>
      <p:sp>
        <p:nvSpPr>
          <p:cNvPr id="368" name="Google Shape;368;g36ef4af8784_1_1"/>
          <p:cNvSpPr txBox="1">
            <a:spLocks noGrp="1"/>
          </p:cNvSpPr>
          <p:nvPr>
            <p:ph type="sldNum" idx="12"/>
          </p:nvPr>
        </p:nvSpPr>
        <p:spPr>
          <a:xfrm>
            <a:off x="594360" y="6332220"/>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a:t>
            </a:r>
            <a:endParaRPr lang="fr-FR" noProof="0" dirty="0">
              <a:latin typeface="Aptos Serif" panose="02020604070405020304" pitchFamily="18" charset="0"/>
              <a:cs typeface="Aptos Serif" panose="02020604070405020304" pitchFamily="18" charset="0"/>
            </a:endParaRPr>
          </a:p>
        </p:txBody>
      </p:sp>
      <p:pic>
        <p:nvPicPr>
          <p:cNvPr id="375" name="Google Shape;375;p15" descr="Ein Bild, das Text, Schrift, Screenshot, Grafiken enthält.&#10;&#10;Automatisch generierte Beschreibung"/>
          <p:cNvPicPr preferRelativeResize="0"/>
          <p:nvPr/>
        </p:nvPicPr>
        <p:blipFill rotWithShape="1">
          <a:blip r:embed="rId3">
            <a:alphaModFix/>
          </a:blip>
          <a:srcRect/>
          <a:stretch/>
        </p:blipFill>
        <p:spPr>
          <a:xfrm>
            <a:off x="6691452" y="4953703"/>
            <a:ext cx="5273749" cy="1904297"/>
          </a:xfrm>
          <a:prstGeom prst="rect">
            <a:avLst/>
          </a:prstGeom>
          <a:noFill/>
          <a:ln>
            <a:noFill/>
          </a:ln>
        </p:spPr>
      </p:pic>
      <p:pic>
        <p:nvPicPr>
          <p:cNvPr id="2" name="Grafik 1">
            <a:extLst>
              <a:ext uri="{FF2B5EF4-FFF2-40B4-BE49-F238E27FC236}">
                <a16:creationId xmlns:a16="http://schemas.microsoft.com/office/drawing/2014/main" id="{FF75322C-1927-4859-F33A-D59A83275991}"/>
              </a:ext>
            </a:extLst>
          </p:cNvPr>
          <p:cNvPicPr>
            <a:picLocks noChangeAspect="1"/>
          </p:cNvPicPr>
          <p:nvPr/>
        </p:nvPicPr>
        <p:blipFill>
          <a:blip r:embed="rId4"/>
          <a:stretch>
            <a:fillRect/>
          </a:stretch>
        </p:blipFill>
        <p:spPr>
          <a:xfrm>
            <a:off x="229372" y="5128511"/>
            <a:ext cx="3880173" cy="15520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 : avantages écologiques</a:t>
            </a:r>
          </a:p>
        </p:txBody>
      </p:sp>
      <p:sp>
        <p:nvSpPr>
          <p:cNvPr id="142" name="Google Shape;142;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graphicFrame>
        <p:nvGraphicFramePr>
          <p:cNvPr id="143" name="Google Shape;143;p30"/>
          <p:cNvGraphicFramePr/>
          <p:nvPr>
            <p:extLst>
              <p:ext uri="{D42A27DB-BD31-4B8C-83A1-F6EECF244321}">
                <p14:modId xmlns:p14="http://schemas.microsoft.com/office/powerpoint/2010/main" val="4061105494"/>
              </p:ext>
            </p:extLst>
          </p:nvPr>
        </p:nvGraphicFramePr>
        <p:xfrm>
          <a:off x="1428898" y="2317172"/>
          <a:ext cx="912114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44" name="Google Shape;144;p30"/>
          <p:cNvSpPr txBox="1"/>
          <p:nvPr/>
        </p:nvSpPr>
        <p:spPr>
          <a:xfrm>
            <a:off x="1535430" y="6318261"/>
            <a:ext cx="861345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a:solidFill>
                  <a:srgbClr val="595959"/>
                </a:solidFill>
                <a:latin typeface="Aptos" panose="020B0004020202020204" pitchFamily="34" charset="0"/>
                <a:sym typeface="Arial"/>
              </a:rPr>
              <a:t>Source : Deutsches Umweltbundesamt 2022 „Aktualisierte Ökobilanz von Grafik- und Hygienepapier“, p.46 </a:t>
            </a:r>
            <a:br>
              <a:rPr lang="de-DE" sz="1400" b="0" i="0" u="none" strike="noStrike" cap="none" dirty="0">
                <a:solidFill>
                  <a:srgbClr val="727272"/>
                </a:solidFill>
                <a:latin typeface="Arial"/>
                <a:ea typeface="Arial"/>
                <a:cs typeface="Arial"/>
                <a:sym typeface="Arial"/>
              </a:rPr>
            </a:br>
            <a:endParaRPr sz="1400" b="0" i="0" u="none" strike="noStrike" cap="none" dirty="0">
              <a:solidFill>
                <a:srgbClr val="72727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bienfaits pour la santé</a:t>
            </a:r>
          </a:p>
        </p:txBody>
      </p:sp>
      <p:sp>
        <p:nvSpPr>
          <p:cNvPr id="151" name="Google Shape;151;p31"/>
          <p:cNvSpPr txBox="1">
            <a:spLocks noGrp="1"/>
          </p:cNvSpPr>
          <p:nvPr>
            <p:ph type="body" idx="2"/>
          </p:nvPr>
        </p:nvSpPr>
        <p:spPr>
          <a:xfrm>
            <a:off x="1" y="2209799"/>
            <a:ext cx="8110329" cy="4324901"/>
          </a:xfrm>
          <a:prstGeom prst="rect">
            <a:avLst/>
          </a:prstGeom>
          <a:noFill/>
          <a:ln>
            <a:noFill/>
          </a:ln>
        </p:spPr>
        <p:txBody>
          <a:bodyPr spcFirstLastPara="1" wrap="square" lIns="0" tIns="45700" rIns="0" bIns="0" anchor="t" anchorCtr="0">
            <a:normAutofit/>
          </a:bodyPr>
          <a:lstStyle/>
          <a:p>
            <a:pPr marL="685800" lvl="1" indent="0" algn="l" rtl="0">
              <a:lnSpc>
                <a:spcPct val="120000"/>
              </a:lnSpc>
              <a:spcBef>
                <a:spcPts val="1800"/>
              </a:spcBef>
              <a:spcAft>
                <a:spcPts val="0"/>
              </a:spcAft>
              <a:buSzPts val="2000"/>
              <a:buNone/>
            </a:pPr>
            <a:r>
              <a:rPr lang="fr-FR" dirty="0">
                <a:latin typeface="Aptos" panose="020B0004020202020204" pitchFamily="34" charset="0"/>
              </a:rPr>
              <a:t>Valeurs limites pour les substances toxiques pour la santé</a:t>
            </a:r>
            <a:endParaRPr dirty="0">
              <a:latin typeface="Aptos" panose="020B0004020202020204" pitchFamily="34" charset="0"/>
            </a:endParaRPr>
          </a:p>
          <a:p>
            <a:pPr marL="685800" lvl="1" indent="0" algn="l" rtl="0">
              <a:lnSpc>
                <a:spcPct val="120000"/>
              </a:lnSpc>
              <a:spcBef>
                <a:spcPts val="1800"/>
              </a:spcBef>
              <a:spcAft>
                <a:spcPts val="0"/>
              </a:spcAft>
              <a:buSzPts val="2000"/>
              <a:buNone/>
            </a:pPr>
            <a:endParaRPr sz="2800" dirty="0"/>
          </a:p>
        </p:txBody>
      </p:sp>
      <p:sp>
        <p:nvSpPr>
          <p:cNvPr id="152" name="Google Shape;152;p31"/>
          <p:cNvSpPr txBox="1">
            <a:spLocks noGrp="1"/>
          </p:cNvSpPr>
          <p:nvPr>
            <p:ph type="sldNum" idx="12"/>
          </p:nvPr>
        </p:nvSpPr>
        <p:spPr>
          <a:xfrm>
            <a:off x="289560" y="5987449"/>
            <a:ext cx="523200" cy="24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pic>
        <p:nvPicPr>
          <p:cNvPr id="153" name="Google Shape;153;p31" descr="Ein Bild, das Symbol enthält.&#10;&#10;KI-generierte Inhalte können fehlerhaft sein."/>
          <p:cNvPicPr preferRelativeResize="0"/>
          <p:nvPr/>
        </p:nvPicPr>
        <p:blipFill rotWithShape="1">
          <a:blip r:embed="rId3">
            <a:alphaModFix/>
          </a:blip>
          <a:srcRect/>
          <a:stretch/>
        </p:blipFill>
        <p:spPr>
          <a:xfrm>
            <a:off x="1029845" y="2963179"/>
            <a:ext cx="2143125" cy="2143125"/>
          </a:xfrm>
          <a:prstGeom prst="rect">
            <a:avLst/>
          </a:prstGeom>
          <a:noFill/>
          <a:ln>
            <a:noFill/>
          </a:ln>
        </p:spPr>
      </p:pic>
      <p:pic>
        <p:nvPicPr>
          <p:cNvPr id="154" name="Google Shape;154;p31" descr="Ein Bild, das Verkehrsschild enthält.&#10;&#10;KI-generierte Inhalte können fehlerhaft sein."/>
          <p:cNvPicPr preferRelativeResize="0"/>
          <p:nvPr/>
        </p:nvPicPr>
        <p:blipFill rotWithShape="1">
          <a:blip r:embed="rId4">
            <a:alphaModFix/>
          </a:blip>
          <a:srcRect l="1150" t="4169" r="-1150" b="2875"/>
          <a:stretch/>
        </p:blipFill>
        <p:spPr>
          <a:xfrm>
            <a:off x="4934170" y="2954729"/>
            <a:ext cx="2323650" cy="2160000"/>
          </a:xfrm>
          <a:prstGeom prst="rect">
            <a:avLst/>
          </a:prstGeom>
          <a:noFill/>
          <a:ln>
            <a:noFill/>
          </a:ln>
        </p:spPr>
      </p:pic>
      <p:sp>
        <p:nvSpPr>
          <p:cNvPr id="155" name="Google Shape;155;p31"/>
          <p:cNvSpPr txBox="1"/>
          <p:nvPr/>
        </p:nvSpPr>
        <p:spPr>
          <a:xfrm>
            <a:off x="485176" y="5211302"/>
            <a:ext cx="3330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000" b="0" i="0" u="none" strike="noStrike" cap="none" noProof="0" dirty="0">
                <a:solidFill>
                  <a:srgbClr val="000000"/>
                </a:solidFill>
                <a:latin typeface="Aptos" panose="020B0004020202020204" pitchFamily="34" charset="0"/>
                <a:sym typeface="Arial"/>
              </a:rPr>
              <a:t>e.a. cancer, </a:t>
            </a:r>
            <a:br>
              <a:rPr lang="fr-FR" sz="2000" b="0" i="0" u="none" strike="noStrike" cap="none" noProof="0" dirty="0">
                <a:solidFill>
                  <a:srgbClr val="000000"/>
                </a:solidFill>
                <a:latin typeface="Aptos" panose="020B0004020202020204" pitchFamily="34" charset="0"/>
                <a:sym typeface="Arial"/>
              </a:rPr>
            </a:br>
            <a:r>
              <a:rPr lang="fr-FR" sz="2000" b="0" i="0" u="none" strike="noStrike" cap="none" noProof="0" dirty="0">
                <a:solidFill>
                  <a:srgbClr val="000000"/>
                </a:solidFill>
                <a:latin typeface="Aptos" panose="020B0004020202020204" pitchFamily="34" charset="0"/>
                <a:sym typeface="Arial"/>
              </a:rPr>
              <a:t>modification du patrimoine génétique, sensibilisation des voies respiratoires</a:t>
            </a:r>
          </a:p>
        </p:txBody>
      </p:sp>
      <p:sp>
        <p:nvSpPr>
          <p:cNvPr id="156" name="Google Shape;156;p31"/>
          <p:cNvSpPr txBox="1"/>
          <p:nvPr/>
        </p:nvSpPr>
        <p:spPr>
          <a:xfrm>
            <a:off x="4300350" y="5218350"/>
            <a:ext cx="35913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000" b="0" i="0" u="none" strike="noStrike" cap="none" noProof="0" dirty="0">
                <a:solidFill>
                  <a:srgbClr val="000000"/>
                </a:solidFill>
                <a:latin typeface="Aptos" panose="020B0004020202020204" pitchFamily="34" charset="0"/>
                <a:sym typeface="Arial"/>
              </a:rPr>
              <a:t>e.a. irritations, allergie</a:t>
            </a:r>
            <a:r>
              <a:rPr lang="fr-FR" sz="2000" noProof="0" dirty="0">
                <a:latin typeface="Aptos" panose="020B0004020202020204" pitchFamily="34" charset="0"/>
              </a:rPr>
              <a:t>s</a:t>
            </a:r>
            <a:r>
              <a:rPr lang="fr-FR" sz="2000" b="0" i="0" u="none" strike="noStrike" cap="none" noProof="0" dirty="0">
                <a:solidFill>
                  <a:srgbClr val="000000"/>
                </a:solidFill>
                <a:latin typeface="Aptos" panose="020B0004020202020204" pitchFamily="34" charset="0"/>
                <a:sym typeface="Arial"/>
              </a:rPr>
              <a:t>, nocif pour la santé</a:t>
            </a:r>
            <a:r>
              <a:rPr lang="fr-FR" sz="2000" noProof="0" dirty="0">
                <a:latin typeface="Aptos" panose="020B0004020202020204" pitchFamily="34" charset="0"/>
              </a:rPr>
              <a:t> en cas d’inhalation ou par ingestion</a:t>
            </a:r>
            <a:endParaRPr lang="fr-FR" sz="2000" b="0" i="0" u="none" strike="noStrike" cap="none" noProof="0" dirty="0">
              <a:solidFill>
                <a:srgbClr val="000000"/>
              </a:solidFill>
              <a:latin typeface="Aptos" panose="020B0004020202020204" pitchFamily="34" charset="0"/>
              <a:sym typeface="Arial"/>
            </a:endParaRPr>
          </a:p>
        </p:txBody>
      </p:sp>
      <p:sp>
        <p:nvSpPr>
          <p:cNvPr id="157" name="Google Shape;157;p31"/>
          <p:cNvSpPr/>
          <p:nvPr/>
        </p:nvSpPr>
        <p:spPr>
          <a:xfrm>
            <a:off x="8015950" y="2323350"/>
            <a:ext cx="3978000" cy="351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400" noProof="0" dirty="0">
                <a:solidFill>
                  <a:schemeClr val="lt1"/>
                </a:solidFill>
                <a:latin typeface="Aptos" panose="020B0004020202020204" pitchFamily="34" charset="0"/>
              </a:rPr>
              <a:t>Les meubles issus d’une production durable n’émettent que de faibles quantités de Composés Organiques Volatils qui peuvent provoquer des irritations ou nuire à la santé à long terme (voir les symboles de danger à gauche).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avantages sociaux</a:t>
            </a:r>
          </a:p>
        </p:txBody>
      </p:sp>
      <p:sp>
        <p:nvSpPr>
          <p:cNvPr id="163" name="Google Shape;163;p32"/>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Les conditions de travail sont conformes aux principes fondamentaux de l'OIT (liberté d'association, absence de travail des enfants et de travail forcé, etc.)</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Commerce équitable : des salaires équitables en plus</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Emploi de personnes défavorisées sur le marché du travail (personnes âgées, personnes handicapées, jeunes/apprentis etc.)</a:t>
            </a:r>
            <a:endParaRPr lang="fr-FR" noProof="0"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a:p>
            <a:pPr marL="1028700" lvl="1" indent="-215900" algn="l" rtl="0">
              <a:lnSpc>
                <a:spcPct val="120000"/>
              </a:lnSpc>
              <a:spcBef>
                <a:spcPts val="1800"/>
              </a:spcBef>
              <a:spcAft>
                <a:spcPts val="0"/>
              </a:spcAft>
              <a:buSzPts val="2000"/>
              <a:buFont typeface="Arial"/>
              <a:buNone/>
            </a:pPr>
            <a:endParaRPr sz="2800" dirty="0"/>
          </a:p>
        </p:txBody>
      </p:sp>
      <p:sp>
        <p:nvSpPr>
          <p:cNvPr id="164" name="Google Shape;16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Exemples : avantages économiques</a:t>
            </a:r>
          </a:p>
        </p:txBody>
      </p:sp>
      <p:sp>
        <p:nvSpPr>
          <p:cNvPr id="170" name="Google Shape;170;p33"/>
          <p:cNvSpPr txBox="1">
            <a:spLocks noGrp="1"/>
          </p:cNvSpPr>
          <p:nvPr>
            <p:ph type="body" idx="2"/>
          </p:nvPr>
        </p:nvSpPr>
        <p:spPr>
          <a:xfrm>
            <a:off x="594359" y="2467978"/>
            <a:ext cx="11292841" cy="3864242"/>
          </a:xfrm>
          <a:prstGeom prst="rect">
            <a:avLst/>
          </a:prstGeom>
          <a:noFill/>
          <a:ln>
            <a:noFill/>
          </a:ln>
        </p:spPr>
        <p:txBody>
          <a:bodyPr spcFirstLastPara="1" wrap="square" lIns="0" tIns="45700" rIns="0" bIns="0" anchor="t" anchorCtr="0">
            <a:normAutofit/>
          </a:bodyPr>
          <a:lstStyle/>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Créer de la valeur ajoutée renforcée au niveau local ou régional</a:t>
            </a: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Réduire les coûts d‘approvisionnement en achetant des produits durables</a:t>
            </a:r>
            <a:endParaRPr lang="fr-FR" noProof="0" dirty="0">
              <a:latin typeface="Aptos" panose="020B0004020202020204" pitchFamily="34" charset="0"/>
            </a:endParaRPr>
          </a:p>
          <a:p>
            <a:pPr marL="1028700" lvl="1" indent="-342900" algn="l" rtl="0">
              <a:lnSpc>
                <a:spcPct val="120000"/>
              </a:lnSpc>
              <a:spcBef>
                <a:spcPts val="1800"/>
              </a:spcBef>
              <a:spcAft>
                <a:spcPts val="0"/>
              </a:spcAft>
              <a:buSzPts val="2000"/>
              <a:buFont typeface="Arial"/>
              <a:buChar char="•"/>
            </a:pPr>
            <a:r>
              <a:rPr lang="fr-FR" sz="2800" noProof="0" dirty="0">
                <a:latin typeface="Aptos" panose="020B0004020202020204" pitchFamily="34" charset="0"/>
              </a:rPr>
              <a:t>Réduire les coûts d‘exploitation grâce à l’achat de produits  à haute efficacité énergétique</a:t>
            </a:r>
            <a:endParaRPr lang="fr-FR" noProof="0" dirty="0">
              <a:latin typeface="Aptos" panose="020B0004020202020204" pitchFamily="34" charset="0"/>
            </a:endParaRPr>
          </a:p>
          <a:p>
            <a:pPr marL="1028700" lvl="1" indent="-215900" algn="l" rtl="0">
              <a:lnSpc>
                <a:spcPct val="120000"/>
              </a:lnSpc>
              <a:spcBef>
                <a:spcPts val="1800"/>
              </a:spcBef>
              <a:spcAft>
                <a:spcPts val="0"/>
              </a:spcAft>
              <a:buSzPts val="2000"/>
              <a:buFont typeface="Arial"/>
              <a:buNone/>
            </a:pPr>
            <a:endParaRPr sz="2800" dirty="0"/>
          </a:p>
        </p:txBody>
      </p:sp>
      <p:sp>
        <p:nvSpPr>
          <p:cNvPr id="171" name="Google Shape;171;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sz="5400" noProof="0" dirty="0">
                <a:latin typeface="Aptos Serif" panose="02020604070405020304" pitchFamily="18" charset="0"/>
                <a:cs typeface="Aptos Serif" panose="02020604070405020304" pitchFamily="18" charset="0"/>
              </a:rPr>
              <a:t>Mise en œuvre  de l’achat durable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594360" y="189572"/>
            <a:ext cx="7673340"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sz="4000" noProof="0" dirty="0">
                <a:latin typeface="Aptos Serif" panose="02020604070405020304" pitchFamily="18" charset="0"/>
                <a:cs typeface="Aptos Serif" panose="02020604070405020304" pitchFamily="18" charset="0"/>
              </a:rPr>
              <a:t>Mise en œuvre de l‘achat durable</a:t>
            </a:r>
          </a:p>
        </p:txBody>
      </p:sp>
      <p:grpSp>
        <p:nvGrpSpPr>
          <p:cNvPr id="182" name="Google Shape;182;p35"/>
          <p:cNvGrpSpPr/>
          <p:nvPr/>
        </p:nvGrpSpPr>
        <p:grpSpPr>
          <a:xfrm>
            <a:off x="594360" y="2383552"/>
            <a:ext cx="10058399" cy="3794880"/>
            <a:chOff x="0" y="0"/>
            <a:chExt cx="10058399" cy="3794880"/>
          </a:xfrm>
        </p:grpSpPr>
        <p:sp>
          <p:nvSpPr>
            <p:cNvPr id="183" name="Google Shape;183;p35"/>
            <p:cNvSpPr/>
            <p:nvPr/>
          </p:nvSpPr>
          <p:spPr>
            <a:xfrm>
              <a:off x="0" y="768876"/>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p:nvPr/>
          </p:nvSpPr>
          <p:spPr>
            <a:xfrm>
              <a:off x="34269" y="803145"/>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2. </a:t>
              </a:r>
              <a:r>
                <a:rPr lang="fr-FR" sz="2800" b="0" i="0" u="none" strike="noStrike" cap="none" noProof="0" dirty="0">
                  <a:solidFill>
                    <a:schemeClr val="lt1"/>
                  </a:solidFill>
                  <a:latin typeface="Aptos" panose="020B0004020202020204" pitchFamily="34" charset="0"/>
                  <a:sym typeface="Arial"/>
                </a:rPr>
                <a:t>Labels de qualité comme outils</a:t>
              </a:r>
              <a:endParaRPr sz="2800" dirty="0">
                <a:latin typeface="Aptos" panose="020B0004020202020204" pitchFamily="34" charset="0"/>
              </a:endParaRPr>
            </a:p>
          </p:txBody>
        </p:sp>
        <p:sp>
          <p:nvSpPr>
            <p:cNvPr id="185" name="Google Shape;185;p35"/>
            <p:cNvSpPr/>
            <p:nvPr/>
          </p:nvSpPr>
          <p:spPr>
            <a:xfrm>
              <a:off x="0" y="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txBox="1"/>
            <p:nvPr/>
          </p:nvSpPr>
          <p:spPr>
            <a:xfrm>
              <a:off x="34269" y="34269"/>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1. </a:t>
              </a:r>
              <a:r>
                <a:rPr lang="fr-FR" sz="2800" b="0" i="0" u="none" strike="noStrike" cap="none" noProof="0" dirty="0">
                  <a:solidFill>
                    <a:schemeClr val="lt1"/>
                  </a:solidFill>
                  <a:latin typeface="Aptos" panose="020B0004020202020204" pitchFamily="34" charset="0"/>
                  <a:sym typeface="Arial"/>
                </a:rPr>
                <a:t>Quatre possibilités d’approvisionnement</a:t>
              </a:r>
              <a:endParaRPr sz="2800" dirty="0">
                <a:latin typeface="Aptos" panose="020B0004020202020204" pitchFamily="34" charset="0"/>
              </a:endParaRPr>
            </a:p>
          </p:txBody>
        </p:sp>
        <p:sp>
          <p:nvSpPr>
            <p:cNvPr id="187" name="Google Shape;187;p35"/>
            <p:cNvSpPr/>
            <p:nvPr/>
          </p:nvSpPr>
          <p:spPr>
            <a:xfrm>
              <a:off x="0" y="156513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txBox="1"/>
            <p:nvPr/>
          </p:nvSpPr>
          <p:spPr>
            <a:xfrm>
              <a:off x="0" y="1565130"/>
              <a:ext cx="9772339"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3. </a:t>
              </a:r>
              <a:r>
                <a:rPr lang="fr-FR" sz="2800" b="0" i="0" u="none" strike="noStrike" cap="none" noProof="0" dirty="0">
                  <a:solidFill>
                    <a:schemeClr val="lt1"/>
                  </a:solidFill>
                  <a:latin typeface="Aptos" panose="020B0004020202020204" pitchFamily="34" charset="0"/>
                  <a:sym typeface="Arial"/>
                </a:rPr>
                <a:t>Création d’un catalogue d’approvisionnement</a:t>
              </a:r>
              <a:endParaRPr sz="1200" dirty="0">
                <a:latin typeface="Aptos" panose="020B0004020202020204" pitchFamily="34" charset="0"/>
              </a:endParaRPr>
            </a:p>
          </p:txBody>
        </p:sp>
        <p:sp>
          <p:nvSpPr>
            <p:cNvPr id="189" name="Google Shape;189;p35"/>
            <p:cNvSpPr/>
            <p:nvPr/>
          </p:nvSpPr>
          <p:spPr>
            <a:xfrm>
              <a:off x="0" y="2340371"/>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txBox="1"/>
            <p:nvPr/>
          </p:nvSpPr>
          <p:spPr>
            <a:xfrm>
              <a:off x="34269" y="2374640"/>
              <a:ext cx="9989861" cy="633462"/>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4. </a:t>
              </a:r>
              <a:r>
                <a:rPr lang="fr-FR" sz="2800" b="0" i="0" u="none" strike="noStrike" cap="none" noProof="0" dirty="0">
                  <a:solidFill>
                    <a:schemeClr val="lt1"/>
                  </a:solidFill>
                  <a:latin typeface="Aptos" panose="020B0004020202020204" pitchFamily="34" charset="0"/>
                  <a:sym typeface="Arial"/>
                </a:rPr>
                <a:t>Approvisionnement local et régional</a:t>
              </a:r>
              <a:endParaRPr sz="1200" dirty="0">
                <a:latin typeface="Aptos" panose="020B0004020202020204" pitchFamily="34" charset="0"/>
              </a:endParaRPr>
            </a:p>
          </p:txBody>
        </p:sp>
        <p:sp>
          <p:nvSpPr>
            <p:cNvPr id="191" name="Google Shape;191;p35"/>
            <p:cNvSpPr/>
            <p:nvPr/>
          </p:nvSpPr>
          <p:spPr>
            <a:xfrm>
              <a:off x="0" y="3092880"/>
              <a:ext cx="10058399" cy="702000"/>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txBox="1"/>
            <p:nvPr/>
          </p:nvSpPr>
          <p:spPr>
            <a:xfrm>
              <a:off x="34269" y="3127149"/>
              <a:ext cx="9990000" cy="6336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de-DE" sz="2800" b="0" i="0" u="none" strike="noStrike" cap="none" dirty="0">
                  <a:solidFill>
                    <a:schemeClr val="lt1"/>
                  </a:solidFill>
                  <a:latin typeface="Aptos" panose="020B0004020202020204" pitchFamily="34" charset="0"/>
                  <a:sym typeface="Arial"/>
                </a:rPr>
                <a:t>5. </a:t>
              </a:r>
              <a:r>
                <a:rPr lang="fr-FR" sz="2800" b="0" i="0" u="none" strike="noStrike" cap="none" noProof="0" dirty="0">
                  <a:solidFill>
                    <a:schemeClr val="lt1"/>
                  </a:solidFill>
                  <a:latin typeface="Aptos" panose="020B0004020202020204" pitchFamily="34" charset="0"/>
                  <a:sym typeface="Arial"/>
                </a:rPr>
                <a:t>Gestion des risques</a:t>
              </a:r>
              <a:endParaRPr sz="1200" dirty="0">
                <a:latin typeface="Aptos" panose="020B0004020202020204" pitchFamily="34" charset="0"/>
              </a:endParaRPr>
            </a:p>
          </p:txBody>
        </p:sp>
      </p:grpSp>
      <p:sp>
        <p:nvSpPr>
          <p:cNvPr id="193" name="Google Shape;193;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Macintosh PowerPoint</Application>
  <PresentationFormat>Breitbild</PresentationFormat>
  <Paragraphs>160</Paragraphs>
  <Slides>31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Aptos Serif</vt:lpstr>
      <vt:lpstr>Arial</vt:lpstr>
      <vt:lpstr>Play</vt:lpstr>
      <vt:lpstr>Aptos</vt:lpstr>
      <vt:lpstr>Calibri</vt:lpstr>
      <vt:lpstr>Benutzerdefiniert</vt:lpstr>
      <vt:lpstr>PowerPoint-Präsentation</vt:lpstr>
      <vt:lpstr>Avantages sélectionnés</vt:lpstr>
      <vt:lpstr>Principaux avantages</vt:lpstr>
      <vt:lpstr>Exemple : avantages écologiques</vt:lpstr>
      <vt:lpstr>Exemples : bienfaits pour la santé</vt:lpstr>
      <vt:lpstr>Exemples : avantages sociaux</vt:lpstr>
      <vt:lpstr>Exemples : avantages économiques</vt:lpstr>
      <vt:lpstr>Mise en œuvre  de l’achat durable</vt:lpstr>
      <vt:lpstr>Mise en œuvre de l‘achat durable</vt:lpstr>
      <vt:lpstr>Quatre possibilités d‘approvisionnement </vt:lpstr>
      <vt:lpstr>Quatre possibilités d‘approvisionnement</vt:lpstr>
      <vt:lpstr>1. Achats inférieurs au seuil d‘appel d‘offres</vt:lpstr>
      <vt:lpstr>2. Réalisation d‘un appel d‘offres</vt:lpstr>
      <vt:lpstr>3. Achats via un service centralisé</vt:lpstr>
      <vt:lpstr>4. Achats communs avec d‘autres communes</vt:lpstr>
      <vt:lpstr>Labels de qualité comme outils</vt:lpstr>
      <vt:lpstr>Labels de qualités comme outils</vt:lpstr>
      <vt:lpstr>Création d‘un catalogue d‘approvisionnement</vt:lpstr>
      <vt:lpstr>Création d‘un catalogue d‘approvisionnement</vt:lpstr>
      <vt:lpstr>Contenus du catalogue d‘approvisionnement</vt:lpstr>
      <vt:lpstr>Identification et évaluation des fournisseurs</vt:lpstr>
      <vt:lpstr>Contrôles et mises à jour réguliers</vt:lpstr>
      <vt:lpstr>Approvisionnement local et régional</vt:lpstr>
      <vt:lpstr>Approvisionnement local et régional</vt:lpstr>
      <vt:lpstr>Gestion des risques et des obstacles</vt:lpstr>
      <vt:lpstr>Gestion des risques dans le cas d‘un approvisionnement durable</vt:lpstr>
      <vt:lpstr>Risque: le produit ne répond pas aux attentes</vt:lpstr>
      <vt:lpstr>Risque : le produit ne répond pas aux attentes</vt:lpstr>
      <vt:lpstr>Budgets limités de la commune</vt:lpstr>
      <vt:lpstr>Disponibilité limitée des produits et services durables</vt:lpstr>
      <vt:lpstr>Merci beaucoup!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7</cp:revision>
  <dcterms:created xsi:type="dcterms:W3CDTF">2024-09-16T10:50:40Z</dcterms:created>
  <dcterms:modified xsi:type="dcterms:W3CDTF">2026-04-22T10:04:10Z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