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embeddedFontLst>
    <p:embeddedFont>
      <p:font typeface="Aptos Serif" panose="02020604070405020304" pitchFamily="18" charset="0"/>
      <p:regular r:id="rId26"/>
      <p:bold r:id="rId27"/>
      <p:italic r:id="rId28"/>
      <p:boldItalic r:id="rId29"/>
    </p:embeddedFont>
    <p:embeddedFont>
      <p:font typeface="Play"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nC9ZJmBvgJxxJj7343Dz/vbyn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8"/>
  </p:normalViewPr>
  <p:slideViewPr>
    <p:cSldViewPr snapToGrid="0">
      <p:cViewPr varScale="1">
        <p:scale>
          <a:sx n="113" d="100"/>
          <a:sy n="113" d="100"/>
        </p:scale>
        <p:origin x="5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98" name="Google Shape;9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800" b="0" i="0" u="none" strike="noStrike" cap="none" noProof="0" dirty="0">
                <a:solidFill>
                  <a:schemeClr val="bg1"/>
                </a:solidFill>
                <a:latin typeface="Arial"/>
                <a:ea typeface="Arial"/>
                <a:cs typeface="Arial"/>
                <a:sym typeface="Arial"/>
              </a:rPr>
              <a:t>Financé </a:t>
            </a:r>
            <a:r>
              <a:rPr lang="fr-FR" sz="800" noProof="0" dirty="0">
                <a:solidFill>
                  <a:schemeClr val="bg1"/>
                </a:solidFill>
              </a:rPr>
              <a:t>par l‘Union Européenne. </a:t>
            </a:r>
            <a:r>
              <a:rPr lang="fr-FR" sz="800" b="0" i="0" u="none" strike="noStrike" cap="none" noProof="0" dirty="0">
                <a:solidFill>
                  <a:schemeClr val="bg1"/>
                </a:solidFill>
                <a:latin typeface="Arial"/>
                <a:ea typeface="Arial"/>
                <a:cs typeface="Arial"/>
                <a:sym typeface="Arial"/>
              </a:rPr>
              <a:t>Les points de vue et les opinions exprimés correspondent toutefois exclusivement à ceux des </a:t>
            </a:r>
            <a:r>
              <a:rPr lang="fr-FR" sz="800" dirty="0" err="1">
                <a:solidFill>
                  <a:schemeClr val="bg1"/>
                </a:solidFill>
              </a:rPr>
              <a:t>auteur∙rice∙s</a:t>
            </a:r>
            <a:r>
              <a:rPr lang="fr-FR" sz="800" dirty="0">
                <a:solidFill>
                  <a:schemeClr val="bg1"/>
                </a:solidFill>
              </a:rPr>
              <a:t> </a:t>
            </a:r>
            <a:r>
              <a:rPr lang="fr-FR" sz="800" b="0" i="0" u="none" strike="noStrike" cap="none" noProof="0" dirty="0">
                <a:solidFill>
                  <a:schemeClr val="bg1"/>
                </a:solidFill>
                <a:latin typeface="Arial"/>
                <a:ea typeface="Arial"/>
                <a:cs typeface="Arial"/>
                <a:sym typeface="Arial"/>
              </a:rPr>
              <a:t>et ne reflètent pas nécessairement ceux de l’Union européenne ou de l’Agence exécutive européenne pour l’éducation et la culture (EACEA). Ni l’Union européenne ni l’EACEA ne peuvent être tenues pour responsables.</a:t>
            </a:r>
          </a:p>
          <a:p>
            <a:pPr marL="0" marR="0" lvl="0" indent="0" algn="l" rtl="0">
              <a:lnSpc>
                <a:spcPct val="100000"/>
              </a:lnSpc>
              <a:spcBef>
                <a:spcPts val="0"/>
              </a:spcBef>
              <a:spcAft>
                <a:spcPts val="0"/>
              </a:spcAft>
              <a:buSzPts val="1400"/>
              <a:buNone/>
            </a:pPr>
            <a:endParaRPr dirty="0"/>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9" name="Google Shape;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1" name="Google Shape;1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42" name="Google Shape;14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de-DE"/>
          </a:p>
        </p:txBody>
      </p:sp>
      <p:sp>
        <p:nvSpPr>
          <p:cNvPr id="149" name="Google Shape;1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50" name="Google Shape;150;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de-DE"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 1">
  <p:cSld name="Titel 1">
    <p:bg>
      <p:bgPr>
        <a:solidFill>
          <a:schemeClr val="lt1"/>
        </a:solidFill>
        <a:effectLst/>
      </p:bgPr>
    </p:bg>
    <p:spTree>
      <p:nvGrpSpPr>
        <p:cNvPr id="1" name="Shape 15"/>
        <p:cNvGrpSpPr/>
        <p:nvPr/>
      </p:nvGrpSpPr>
      <p:grpSpPr>
        <a:xfrm>
          <a:off x="0" y="0"/>
          <a:ext cx="0" cy="0"/>
          <a:chOff x="0" y="0"/>
          <a:chExt cx="0" cy="0"/>
        </a:xfrm>
      </p:grpSpPr>
      <p:sp>
        <p:nvSpPr>
          <p:cNvPr id="16" name="Google Shape;16;p17"/>
          <p:cNvSpPr/>
          <p:nvPr/>
        </p:nvSpPr>
        <p:spPr>
          <a:xfrm rot="10800000">
            <a:off x="332000" y="4831776"/>
            <a:ext cx="4356925" cy="4052448"/>
          </a:xfrm>
          <a:prstGeom prst="pie">
            <a:avLst>
              <a:gd name="adj1" fmla="val 0"/>
              <a:gd name="adj2" fmla="val 10801609"/>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7"/>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8" name="Google Shape;18;p17"/>
          <p:cNvCxnSpPr/>
          <p:nvPr/>
        </p:nvCxnSpPr>
        <p:spPr>
          <a:xfrm>
            <a:off x="6309360" y="3950208"/>
            <a:ext cx="2133600" cy="3992"/>
          </a:xfrm>
          <a:prstGeom prst="straightConnector1">
            <a:avLst/>
          </a:prstGeom>
          <a:noFill/>
          <a:ln w="101600" cap="flat" cmpd="sng">
            <a:solidFill>
              <a:schemeClr val="accent3"/>
            </a:solidFill>
            <a:prstDash val="solid"/>
            <a:miter lim="800000"/>
            <a:headEnd type="none" w="sm" len="sm"/>
            <a:tailEnd type="none" w="sm" len="sm"/>
          </a:ln>
        </p:spPr>
      </p:cxnSp>
      <p:sp>
        <p:nvSpPr>
          <p:cNvPr id="19" name="Google Shape;19;p17"/>
          <p:cNvSpPr/>
          <p:nvPr/>
        </p:nvSpPr>
        <p:spPr>
          <a:xfrm rot="10800000">
            <a:off x="-1304496" y="5613097"/>
            <a:ext cx="2624490" cy="2489806"/>
          </a:xfrm>
          <a:prstGeom prst="pie">
            <a:avLst>
              <a:gd name="adj1" fmla="val 5413995"/>
              <a:gd name="adj2" fmla="val 10826281"/>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 name="Google Shape;20;p17"/>
          <p:cNvSpPr/>
          <p:nvPr/>
        </p:nvSpPr>
        <p:spPr>
          <a:xfrm rot="-5400000">
            <a:off x="-1055890" y="818688"/>
            <a:ext cx="2127278" cy="2127278"/>
          </a:xfrm>
          <a:prstGeom prst="pie">
            <a:avLst>
              <a:gd name="adj1" fmla="val 0"/>
              <a:gd name="adj2" fmla="val 1085180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elle 2">
  <p:cSld name="Tabelle 2">
    <p:bg>
      <p:bgPr>
        <a:solidFill>
          <a:schemeClr val="lt1"/>
        </a:solidFill>
        <a:effectLst/>
      </p:bgPr>
    </p:bg>
    <p:spTree>
      <p:nvGrpSpPr>
        <p:cNvPr id="1" name="Shape 87"/>
        <p:cNvGrpSpPr/>
        <p:nvPr/>
      </p:nvGrpSpPr>
      <p:grpSpPr>
        <a:xfrm>
          <a:off x="0" y="0"/>
          <a:ext cx="0" cy="0"/>
          <a:chOff x="0" y="0"/>
          <a:chExt cx="0" cy="0"/>
        </a:xfrm>
      </p:grpSpPr>
      <p:sp>
        <p:nvSpPr>
          <p:cNvPr id="88" name="Google Shape;88;p28"/>
          <p:cNvSpPr txBox="1">
            <a:spLocks noGrp="1"/>
          </p:cNvSpPr>
          <p:nvPr>
            <p:ph type="title"/>
          </p:nvPr>
        </p:nvSpPr>
        <p:spPr>
          <a:xfrm>
            <a:off x="594360" y="202400"/>
            <a:ext cx="10972800" cy="1570325"/>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2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90" name="Google Shape;90;p2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 name="Google Shape;91;p28"/>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inanzierung">
  <p:cSld name="Finanzierung">
    <p:spTree>
      <p:nvGrpSpPr>
        <p:cNvPr id="1" name="Shape 92"/>
        <p:cNvGrpSpPr/>
        <p:nvPr/>
      </p:nvGrpSpPr>
      <p:grpSpPr>
        <a:xfrm>
          <a:off x="0" y="0"/>
          <a:ext cx="0" cy="0"/>
          <a:chOff x="0" y="0"/>
          <a:chExt cx="0" cy="0"/>
        </a:xfrm>
      </p:grpSpPr>
      <p:sp>
        <p:nvSpPr>
          <p:cNvPr id="93" name="Google Shape;93;p29"/>
          <p:cNvSpPr txBox="1">
            <a:spLocks noGrp="1"/>
          </p:cNvSpPr>
          <p:nvPr>
            <p:ph type="body" idx="1"/>
          </p:nvPr>
        </p:nvSpPr>
        <p:spPr>
          <a:xfrm>
            <a:off x="2179161" y="3113786"/>
            <a:ext cx="4749959" cy="20367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1800"/>
              <a:buNone/>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pic>
        <p:nvPicPr>
          <p:cNvPr id="94" name="Google Shape;94;p29" descr="Ein Bild, das Screenshot, Schrift, Text, Electric Blue (Farbe) enthält.&#10;&#10;Automatisch generierte Beschreibung"/>
          <p:cNvPicPr preferRelativeResize="0"/>
          <p:nvPr/>
        </p:nvPicPr>
        <p:blipFill rotWithShape="1">
          <a:blip r:embed="rId2">
            <a:alphaModFix/>
          </a:blip>
          <a:srcRect/>
          <a:stretch/>
        </p:blipFill>
        <p:spPr>
          <a:xfrm>
            <a:off x="2041071" y="2129065"/>
            <a:ext cx="3150689" cy="87296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genda 1">
  <p:cSld name="Agenda 1">
    <p:spTree>
      <p:nvGrpSpPr>
        <p:cNvPr id="1" name="Shape 21"/>
        <p:cNvGrpSpPr/>
        <p:nvPr/>
      </p:nvGrpSpPr>
      <p:grpSpPr>
        <a:xfrm>
          <a:off x="0" y="0"/>
          <a:ext cx="0" cy="0"/>
          <a:chOff x="0" y="0"/>
          <a:chExt cx="0" cy="0"/>
        </a:xfrm>
      </p:grpSpPr>
      <p:sp>
        <p:nvSpPr>
          <p:cNvPr id="22" name="Google Shape;22;p18"/>
          <p:cNvSpPr/>
          <p:nvPr/>
        </p:nvSpPr>
        <p:spPr>
          <a:xfrm>
            <a:off x="9879382" y="-116909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 name="Google Shape;23;p18"/>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8"/>
          <p:cNvSpPr txBox="1">
            <a:spLocks noGrp="1"/>
          </p:cNvSpPr>
          <p:nvPr>
            <p:ph type="body" idx="1"/>
          </p:nvPr>
        </p:nvSpPr>
        <p:spPr>
          <a:xfrm>
            <a:off x="594359" y="2281918"/>
            <a:ext cx="6787747" cy="3708517"/>
          </a:xfrm>
          <a:prstGeom prst="rect">
            <a:avLst/>
          </a:prstGeom>
          <a:noFill/>
          <a:ln>
            <a:noFill/>
          </a:ln>
        </p:spPr>
        <p:txBody>
          <a:bodyPr spcFirstLastPara="1" wrap="square" lIns="0" tIns="228600" rIns="0" bIns="0" anchor="t" anchorCtr="0">
            <a:normAutofit/>
          </a:bodyPr>
          <a:lstStyle>
            <a:lvl1pPr marL="457200" lvl="0" indent="-228600" algn="l">
              <a:lnSpc>
                <a:spcPct val="80000"/>
              </a:lnSpc>
              <a:spcBef>
                <a:spcPts val="2200"/>
              </a:spcBef>
              <a:spcAft>
                <a:spcPts val="0"/>
              </a:spcAft>
              <a:buClr>
                <a:schemeClr val="accent4"/>
              </a:buClr>
              <a:buSzPts val="2400"/>
              <a:buFont typeface="Arial"/>
              <a:buNone/>
              <a:defRPr sz="2400" b="1" i="0">
                <a:solidFill>
                  <a:schemeClr val="accent4"/>
                </a:solidFill>
                <a:latin typeface="Arial"/>
                <a:ea typeface="Arial"/>
                <a:cs typeface="Arial"/>
                <a:sym typeface="Arial"/>
              </a:defRPr>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1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26" name="Google Shape;26;p18"/>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27" name="Google Shape;27;p18"/>
          <p:cNvCxnSpPr/>
          <p:nvPr/>
        </p:nvCxnSpPr>
        <p:spPr>
          <a:xfrm>
            <a:off x="594360" y="2148840"/>
            <a:ext cx="2130552" cy="0"/>
          </a:xfrm>
          <a:prstGeom prst="straightConnector1">
            <a:avLst/>
          </a:prstGeom>
          <a:noFill/>
          <a:ln w="101600" cap="flat" cmpd="sng">
            <a:solidFill>
              <a:schemeClr val="accent4"/>
            </a:solidFill>
            <a:prstDash val="solid"/>
            <a:miter lim="800000"/>
            <a:headEnd type="none" w="sm" len="sm"/>
            <a:tailEnd type="none" w="sm" len="sm"/>
          </a:ln>
        </p:spPr>
      </p:cxnSp>
      <p:sp>
        <p:nvSpPr>
          <p:cNvPr id="28" name="Google Shape;28;p18"/>
          <p:cNvSpPr/>
          <p:nvPr/>
        </p:nvSpPr>
        <p:spPr>
          <a:xfrm>
            <a:off x="8076007" y="-706089"/>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 name="Google Shape;29;p18"/>
          <p:cNvSpPr/>
          <p:nvPr/>
        </p:nvSpPr>
        <p:spPr>
          <a:xfrm>
            <a:off x="9723419" y="301731"/>
            <a:ext cx="846741" cy="808715"/>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inhalt und Bild">
  <p:cSld name="Titelinhalt und Bild">
    <p:bg>
      <p:bgPr>
        <a:solidFill>
          <a:schemeClr val="lt1"/>
        </a:solidFill>
        <a:effectLst/>
      </p:bgPr>
    </p:bg>
    <p:spTree>
      <p:nvGrpSpPr>
        <p:cNvPr id="1" name="Shape 30"/>
        <p:cNvGrpSpPr/>
        <p:nvPr/>
      </p:nvGrpSpPr>
      <p:grpSpPr>
        <a:xfrm>
          <a:off x="0" y="0"/>
          <a:ext cx="0" cy="0"/>
          <a:chOff x="0" y="0"/>
          <a:chExt cx="0" cy="0"/>
        </a:xfrm>
      </p:grpSpPr>
      <p:sp>
        <p:nvSpPr>
          <p:cNvPr id="31" name="Google Shape;31;p25"/>
          <p:cNvSpPr txBox="1">
            <a:spLocks noGrp="1"/>
          </p:cNvSpPr>
          <p:nvPr>
            <p:ph type="title"/>
          </p:nvPr>
        </p:nvSpPr>
        <p:spPr>
          <a:xfrm>
            <a:off x="575310" y="278129"/>
            <a:ext cx="5063490" cy="235402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5"/>
          <p:cNvSpPr txBox="1">
            <a:spLocks noGrp="1"/>
          </p:cNvSpPr>
          <p:nvPr>
            <p:ph type="body" idx="1"/>
          </p:nvPr>
        </p:nvSpPr>
        <p:spPr>
          <a:xfrm>
            <a:off x="594360" y="3279579"/>
            <a:ext cx="5044440" cy="2994415"/>
          </a:xfrm>
          <a:prstGeom prst="rect">
            <a:avLst/>
          </a:prstGeom>
          <a:noFill/>
          <a:ln>
            <a:noFill/>
          </a:ln>
        </p:spPr>
        <p:txBody>
          <a:bodyPr spcFirstLastPara="1" wrap="square" lIns="0" tIns="2286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33" name="Google Shape;33;p25"/>
          <p:cNvCxnSpPr/>
          <p:nvPr/>
        </p:nvCxnSpPr>
        <p:spPr>
          <a:xfrm>
            <a:off x="594360" y="2997459"/>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34" name="Google Shape;34;p25"/>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35" name="Google Shape;35;p2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36" name="Google Shape;36;p25"/>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und Inhalt ">
  <p:cSld name="Titel und Inhalt ">
    <p:bg>
      <p:bgPr>
        <a:solidFill>
          <a:schemeClr val="lt1"/>
        </a:solidFill>
        <a:effectLst/>
      </p:bgPr>
    </p:bg>
    <p:spTree>
      <p:nvGrpSpPr>
        <p:cNvPr id="1" name="Shape 37"/>
        <p:cNvGrpSpPr/>
        <p:nvPr/>
      </p:nvGrpSpPr>
      <p:grpSpPr>
        <a:xfrm>
          <a:off x="0" y="0"/>
          <a:ext cx="0" cy="0"/>
          <a:chOff x="0" y="0"/>
          <a:chExt cx="0" cy="0"/>
        </a:xfrm>
      </p:grpSpPr>
      <p:sp>
        <p:nvSpPr>
          <p:cNvPr id="38" name="Google Shape;38;p24"/>
          <p:cNvSpPr txBox="1">
            <a:spLocks noGrp="1"/>
          </p:cNvSpPr>
          <p:nvPr>
            <p:ph type="title"/>
          </p:nvPr>
        </p:nvSpPr>
        <p:spPr>
          <a:xfrm>
            <a:off x="6318885" y="3499667"/>
            <a:ext cx="4939666" cy="254281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39" name="Google Shape;39;p24"/>
          <p:cNvCxnSpPr/>
          <p:nvPr/>
        </p:nvCxnSpPr>
        <p:spPr>
          <a:xfrm>
            <a:off x="6347460"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40" name="Google Shape;40;p24"/>
          <p:cNvSpPr txBox="1">
            <a:spLocks noGrp="1"/>
          </p:cNvSpPr>
          <p:nvPr>
            <p:ph type="body" idx="1"/>
          </p:nvPr>
        </p:nvSpPr>
        <p:spPr>
          <a:xfrm>
            <a:off x="603885" y="457201"/>
            <a:ext cx="5198269" cy="2305050"/>
          </a:xfrm>
          <a:prstGeom prst="rect">
            <a:avLst/>
          </a:prstGeom>
          <a:noFill/>
          <a:ln>
            <a:noFill/>
          </a:ln>
        </p:spPr>
        <p:txBody>
          <a:bodyPr spcFirstLastPara="1" wrap="square" lIns="0" tIns="274300" rIns="91425" bIns="45700" anchor="t" anchorCtr="0">
            <a:normAutofit/>
          </a:bodyPr>
          <a:lstStyle>
            <a:lvl1pPr marL="457200" lvl="0" indent="-355600" algn="l">
              <a:lnSpc>
                <a:spcPct val="90000"/>
              </a:lnSpc>
              <a:spcBef>
                <a:spcPts val="1800"/>
              </a:spcBef>
              <a:spcAft>
                <a:spcPts val="0"/>
              </a:spcAft>
              <a:buClr>
                <a:srgbClr val="3F3F3F"/>
              </a:buClr>
              <a:buSzPts val="2000"/>
              <a:buFont typeface="Play"/>
              <a:buAutoNum type="arabicPeriod"/>
              <a:defRPr sz="2000"/>
            </a:lvl1pPr>
            <a:lvl2pPr marL="914400" lvl="1" indent="-355600" algn="l">
              <a:lnSpc>
                <a:spcPct val="90000"/>
              </a:lnSpc>
              <a:spcBef>
                <a:spcPts val="1800"/>
              </a:spcBef>
              <a:spcAft>
                <a:spcPts val="0"/>
              </a:spcAft>
              <a:buClr>
                <a:srgbClr val="3F3F3F"/>
              </a:buClr>
              <a:buSzPts val="2000"/>
              <a:buFont typeface="Play"/>
              <a:buAutoNum type="alphaLcPeriod"/>
              <a:defRPr sz="2000"/>
            </a:lvl2pPr>
            <a:lvl3pPr marL="1371600" lvl="2" indent="-355600" algn="l">
              <a:lnSpc>
                <a:spcPct val="90000"/>
              </a:lnSpc>
              <a:spcBef>
                <a:spcPts val="1800"/>
              </a:spcBef>
              <a:spcAft>
                <a:spcPts val="0"/>
              </a:spcAft>
              <a:buClr>
                <a:srgbClr val="3F3F3F"/>
              </a:buClr>
              <a:buSzPts val="2000"/>
              <a:buFont typeface="Play"/>
              <a:buAutoNum type="arabicParenR"/>
              <a:defRPr sz="2000"/>
            </a:lvl3pPr>
            <a:lvl4pPr marL="1828800" lvl="3" indent="-228600" algn="l">
              <a:lnSpc>
                <a:spcPct val="90000"/>
              </a:lnSpc>
              <a:spcBef>
                <a:spcPts val="1800"/>
              </a:spcBef>
              <a:spcAft>
                <a:spcPts val="0"/>
              </a:spcAft>
              <a:buClr>
                <a:srgbClr val="3F3F3F"/>
              </a:buClr>
              <a:buSzPts val="2000"/>
              <a:buFont typeface="Play"/>
              <a:buNone/>
              <a:defRPr sz="2000"/>
            </a:lvl4pPr>
            <a:lvl5pPr marL="2286000" lvl="4" indent="-355600" algn="l">
              <a:lnSpc>
                <a:spcPct val="90000"/>
              </a:lnSpc>
              <a:spcBef>
                <a:spcPts val="1800"/>
              </a:spcBef>
              <a:spcAft>
                <a:spcPts val="0"/>
              </a:spcAft>
              <a:buClr>
                <a:srgbClr val="3F3F3F"/>
              </a:buClr>
              <a:buSzPts val="2000"/>
              <a:buFont typeface="Play"/>
              <a:buAutoNum type="arabicPeriod"/>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1" name="Google Shape;41;p24"/>
          <p:cNvSpPr txBox="1">
            <a:spLocks noGrp="1"/>
          </p:cNvSpPr>
          <p:nvPr>
            <p:ph type="body" idx="2"/>
          </p:nvPr>
        </p:nvSpPr>
        <p:spPr>
          <a:xfrm>
            <a:off x="594360" y="2810595"/>
            <a:ext cx="5198269" cy="3319513"/>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2" name="Google Shape;42;p2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43" name="Google Shape;43;p24"/>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p:nvPr/>
        </p:nvSpPr>
        <p:spPr>
          <a:xfrm>
            <a:off x="8601559" y="-1416132"/>
            <a:ext cx="2848220" cy="284822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24"/>
          <p:cNvSpPr/>
          <p:nvPr/>
        </p:nvSpPr>
        <p:spPr>
          <a:xfrm>
            <a:off x="6179401" y="-908076"/>
            <a:ext cx="1807674" cy="1832107"/>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 name="Google Shape;46;p24"/>
          <p:cNvSpPr/>
          <p:nvPr/>
        </p:nvSpPr>
        <p:spPr>
          <a:xfrm>
            <a:off x="7827282" y="1627027"/>
            <a:ext cx="1307555" cy="1307555"/>
          </a:xfrm>
          <a:prstGeom prst="ellipse">
            <a:avLst/>
          </a:prstGeom>
          <a:solidFill>
            <a:srgbClr val="CBE27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 und zwei Inhalte 2">
  <p:cSld name="Titel und zwei Inhalte 2">
    <p:bg>
      <p:bgPr>
        <a:solidFill>
          <a:schemeClr val="lt1"/>
        </a:solidFill>
        <a:effectLst/>
      </p:bgPr>
    </p:bg>
    <p:spTree>
      <p:nvGrpSpPr>
        <p:cNvPr id="1" name="Shape 47"/>
        <p:cNvGrpSpPr/>
        <p:nvPr/>
      </p:nvGrpSpPr>
      <p:grpSpPr>
        <a:xfrm>
          <a:off x="0" y="0"/>
          <a:ext cx="0" cy="0"/>
          <a:chOff x="0" y="0"/>
          <a:chExt cx="0" cy="0"/>
        </a:xfrm>
      </p:grpSpPr>
      <p:sp>
        <p:nvSpPr>
          <p:cNvPr id="48" name="Google Shape;48;p23"/>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body" idx="1"/>
          </p:nvPr>
        </p:nvSpPr>
        <p:spPr>
          <a:xfrm>
            <a:off x="594360"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23"/>
          <p:cNvSpPr txBox="1">
            <a:spLocks noGrp="1"/>
          </p:cNvSpPr>
          <p:nvPr>
            <p:ph type="body" idx="2"/>
          </p:nvPr>
        </p:nvSpPr>
        <p:spPr>
          <a:xfrm>
            <a:off x="5881898" y="2676525"/>
            <a:ext cx="4490827" cy="3597470"/>
          </a:xfrm>
          <a:prstGeom prst="rect">
            <a:avLst/>
          </a:prstGeom>
          <a:noFill/>
          <a:ln>
            <a:noFill/>
          </a:ln>
        </p:spPr>
        <p:txBody>
          <a:bodyPr spcFirstLastPara="1" wrap="square" lIns="0" tIns="45700" rIns="0" bIns="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355600" algn="l">
              <a:lnSpc>
                <a:spcPct val="90000"/>
              </a:lnSpc>
              <a:spcBef>
                <a:spcPts val="18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 name="Google Shape;51;p2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52" name="Google Shape;52;p23"/>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53" name="Google Shape;53;p23"/>
          <p:cNvCxnSpPr/>
          <p:nvPr/>
        </p:nvCxnSpPr>
        <p:spPr>
          <a:xfrm>
            <a:off x="594360" y="214884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54" name="Google Shape;54;p23"/>
          <p:cNvSpPr/>
          <p:nvPr/>
        </p:nvSpPr>
        <p:spPr>
          <a:xfrm>
            <a:off x="9879382" y="-1169095"/>
            <a:ext cx="2338190" cy="2338190"/>
          </a:xfrm>
          <a:prstGeom prst="pie">
            <a:avLst>
              <a:gd name="adj1" fmla="val 0"/>
              <a:gd name="adj2" fmla="val 10795612"/>
            </a:avLst>
          </a:prstGeom>
          <a:solidFill>
            <a:srgbClr val="AFD7D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5" name="Google Shape;55;p23"/>
          <p:cNvSpPr/>
          <p:nvPr/>
        </p:nvSpPr>
        <p:spPr>
          <a:xfrm>
            <a:off x="8335968" y="-706089"/>
            <a:ext cx="1393345" cy="1412178"/>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6" name="Google Shape;56;p23"/>
          <p:cNvSpPr/>
          <p:nvPr/>
        </p:nvSpPr>
        <p:spPr>
          <a:xfrm>
            <a:off x="9624160" y="313424"/>
            <a:ext cx="1157486" cy="1157486"/>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3">
  <p:cSld name="Titel 3">
    <p:bg>
      <p:bgPr>
        <a:solidFill>
          <a:schemeClr val="lt1"/>
        </a:solidFill>
        <a:effectLst/>
      </p:bgPr>
    </p:bg>
    <p:spTree>
      <p:nvGrpSpPr>
        <p:cNvPr id="1" name="Shape 57"/>
        <p:cNvGrpSpPr/>
        <p:nvPr/>
      </p:nvGrpSpPr>
      <p:grpSpPr>
        <a:xfrm>
          <a:off x="0" y="0"/>
          <a:ext cx="0" cy="0"/>
          <a:chOff x="0" y="0"/>
          <a:chExt cx="0" cy="0"/>
        </a:xfrm>
      </p:grpSpPr>
      <p:sp>
        <p:nvSpPr>
          <p:cNvPr id="58" name="Google Shape;58;p20"/>
          <p:cNvSpPr txBox="1">
            <a:spLocks noGrp="1"/>
          </p:cNvSpPr>
          <p:nvPr>
            <p:ph type="ctrTitle"/>
          </p:nvPr>
        </p:nvSpPr>
        <p:spPr>
          <a:xfrm>
            <a:off x="594360"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body" idx="1"/>
          </p:nvPr>
        </p:nvSpPr>
        <p:spPr>
          <a:xfrm>
            <a:off x="594360"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0" name="Google Shape;60;p20"/>
          <p:cNvCxnSpPr/>
          <p:nvPr/>
        </p:nvCxnSpPr>
        <p:spPr>
          <a:xfrm>
            <a:off x="594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1" name="Google Shape;61;p20"/>
          <p:cNvSpPr/>
          <p:nvPr/>
        </p:nvSpPr>
        <p:spPr>
          <a:xfrm>
            <a:off x="10879755" y="-1244903"/>
            <a:ext cx="2624490" cy="2489806"/>
          </a:xfrm>
          <a:prstGeom prst="pie">
            <a:avLst>
              <a:gd name="adj1" fmla="val 5413995"/>
              <a:gd name="adj2" fmla="val 1082628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20"/>
          <p:cNvSpPr/>
          <p:nvPr/>
        </p:nvSpPr>
        <p:spPr>
          <a:xfrm>
            <a:off x="6210036" y="-1896488"/>
            <a:ext cx="3792975" cy="3792975"/>
          </a:xfrm>
          <a:prstGeom prst="pie">
            <a:avLst>
              <a:gd name="adj1" fmla="val 0"/>
              <a:gd name="adj2" fmla="val 1085180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20"/>
          <p:cNvSpPr/>
          <p:nvPr/>
        </p:nvSpPr>
        <p:spPr>
          <a:xfrm rot="5400000">
            <a:off x="10295512" y="1532512"/>
            <a:ext cx="3792975" cy="3792975"/>
          </a:xfrm>
          <a:prstGeom prst="pie">
            <a:avLst>
              <a:gd name="adj1" fmla="val 0"/>
              <a:gd name="adj2" fmla="val 10837603"/>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2">
  <p:cSld name="Titel 2">
    <p:bg>
      <p:bgPr>
        <a:solidFill>
          <a:schemeClr val="lt1"/>
        </a:solidFill>
        <a:effectLst/>
      </p:bgPr>
    </p:bg>
    <p:spTree>
      <p:nvGrpSpPr>
        <p:cNvPr id="1" name="Shape 64"/>
        <p:cNvGrpSpPr/>
        <p:nvPr/>
      </p:nvGrpSpPr>
      <p:grpSpPr>
        <a:xfrm>
          <a:off x="0" y="0"/>
          <a:ext cx="0" cy="0"/>
          <a:chOff x="0" y="0"/>
          <a:chExt cx="0" cy="0"/>
        </a:xfrm>
      </p:grpSpPr>
      <p:sp>
        <p:nvSpPr>
          <p:cNvPr id="65" name="Google Shape;65;p21"/>
          <p:cNvSpPr txBox="1">
            <a:spLocks noGrp="1"/>
          </p:cNvSpPr>
          <p:nvPr>
            <p:ph type="ctrTitle"/>
          </p:nvPr>
        </p:nvSpPr>
        <p:spPr>
          <a:xfrm>
            <a:off x="6299835" y="43052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6299835" y="456860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cxnSp>
        <p:nvCxnSpPr>
          <p:cNvPr id="67" name="Google Shape;67;p21"/>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68" name="Google Shape;68;p21"/>
          <p:cNvSpPr>
            <a:spLocks noGrp="1"/>
          </p:cNvSpPr>
          <p:nvPr>
            <p:ph type="pic" idx="2"/>
          </p:nvPr>
        </p:nvSpPr>
        <p:spPr>
          <a:xfrm>
            <a:off x="0" y="-11113"/>
            <a:ext cx="5628068" cy="6858000"/>
          </a:xfrm>
          <a:prstGeom prst="flowChartDelay">
            <a:avLst/>
          </a:prstGeom>
          <a:solidFill>
            <a:srgbClr val="87C3CD"/>
          </a:solidFill>
          <a:ln>
            <a:noFill/>
          </a:ln>
        </p:spPr>
        <p:txBody>
          <a:bodyPr/>
          <a:lstStyle/>
          <a:p>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cSld name="Titel">
    <p:bg>
      <p:bgPr>
        <a:solidFill>
          <a:schemeClr val="lt1"/>
        </a:solidFill>
        <a:effectLst/>
      </p:bgPr>
    </p:bg>
    <p:spTree>
      <p:nvGrpSpPr>
        <p:cNvPr id="1" name="Shape 69"/>
        <p:cNvGrpSpPr/>
        <p:nvPr/>
      </p:nvGrpSpPr>
      <p:grpSpPr>
        <a:xfrm>
          <a:off x="0" y="0"/>
          <a:ext cx="0" cy="0"/>
          <a:chOff x="0" y="0"/>
          <a:chExt cx="0" cy="0"/>
        </a:xfrm>
      </p:grpSpPr>
      <p:sp>
        <p:nvSpPr>
          <p:cNvPr id="70" name="Google Shape;70;p22"/>
          <p:cNvSpPr txBox="1">
            <a:spLocks noGrp="1"/>
          </p:cNvSpPr>
          <p:nvPr>
            <p:ph type="ctrTitle"/>
          </p:nvPr>
        </p:nvSpPr>
        <p:spPr>
          <a:xfrm>
            <a:off x="6309904" y="411479"/>
            <a:ext cx="5486400" cy="329184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6000"/>
              <a:buFont typeface="Play"/>
              <a:buNone/>
              <a:defRPr sz="60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1" name="Google Shape;71;p22"/>
          <p:cNvCxnSpPr/>
          <p:nvPr/>
        </p:nvCxnSpPr>
        <p:spPr>
          <a:xfrm>
            <a:off x="6309360" y="3950208"/>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2" name="Google Shape;72;p22"/>
          <p:cNvSpPr txBox="1">
            <a:spLocks noGrp="1"/>
          </p:cNvSpPr>
          <p:nvPr>
            <p:ph type="body" idx="1"/>
          </p:nvPr>
        </p:nvSpPr>
        <p:spPr>
          <a:xfrm>
            <a:off x="6309905" y="4549552"/>
            <a:ext cx="5486400" cy="164592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1000"/>
              </a:spcBef>
              <a:spcAft>
                <a:spcPts val="0"/>
              </a:spcAft>
              <a:buClr>
                <a:schemeClr val="accent4"/>
              </a:buClr>
              <a:buSzPts val="2400"/>
              <a:buNone/>
              <a:defRPr sz="2400" b="1" i="0">
                <a:solidFill>
                  <a:schemeClr val="accent4"/>
                </a:solidFill>
                <a:latin typeface="Arial"/>
                <a:ea typeface="Arial"/>
                <a:cs typeface="Arial"/>
                <a:sym typeface="Arial"/>
              </a:defRPr>
            </a:lvl1pPr>
            <a:lvl2pPr marL="914400" lvl="1" indent="-482600" algn="l">
              <a:lnSpc>
                <a:spcPct val="90000"/>
              </a:lnSpc>
              <a:spcBef>
                <a:spcPts val="500"/>
              </a:spcBef>
              <a:spcAft>
                <a:spcPts val="0"/>
              </a:spcAft>
              <a:buClr>
                <a:srgbClr val="3F3F3F"/>
              </a:buClr>
              <a:buSzPts val="4000"/>
              <a:buChar char="•"/>
              <a:defRPr sz="4000"/>
            </a:lvl2pPr>
            <a:lvl3pPr marL="1371600" lvl="2" indent="-482600" algn="l">
              <a:lnSpc>
                <a:spcPct val="90000"/>
              </a:lnSpc>
              <a:spcBef>
                <a:spcPts val="500"/>
              </a:spcBef>
              <a:spcAft>
                <a:spcPts val="0"/>
              </a:spcAft>
              <a:buClr>
                <a:srgbClr val="3F3F3F"/>
              </a:buClr>
              <a:buSzPts val="4000"/>
              <a:buChar char="•"/>
              <a:defRPr sz="4000"/>
            </a:lvl3pPr>
            <a:lvl4pPr marL="1828800" lvl="3" indent="-482600" algn="l">
              <a:lnSpc>
                <a:spcPct val="90000"/>
              </a:lnSpc>
              <a:spcBef>
                <a:spcPts val="500"/>
              </a:spcBef>
              <a:spcAft>
                <a:spcPts val="0"/>
              </a:spcAft>
              <a:buClr>
                <a:srgbClr val="3F3F3F"/>
              </a:buClr>
              <a:buSzPts val="4000"/>
              <a:buChar char="•"/>
              <a:defRPr sz="4000"/>
            </a:lvl4pPr>
            <a:lvl5pPr marL="2286000" lvl="4" indent="-482600" algn="l">
              <a:lnSpc>
                <a:spcPct val="90000"/>
              </a:lnSpc>
              <a:spcBef>
                <a:spcPts val="500"/>
              </a:spcBef>
              <a:spcAft>
                <a:spcPts val="0"/>
              </a:spcAft>
              <a:buClr>
                <a:srgbClr val="3F3F3F"/>
              </a:buClr>
              <a:buSzPts val="4000"/>
              <a:buChar char="•"/>
              <a:defRPr sz="4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22"/>
          <p:cNvSpPr/>
          <p:nvPr/>
        </p:nvSpPr>
        <p:spPr>
          <a:xfrm rot="-5400000">
            <a:off x="-1994302" y="2784058"/>
            <a:ext cx="3988604" cy="4143593"/>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 name="Google Shape;74;p22"/>
          <p:cNvSpPr/>
          <p:nvPr/>
        </p:nvSpPr>
        <p:spPr>
          <a:xfrm rot="10800000">
            <a:off x="1657654" y="5606713"/>
            <a:ext cx="2376839" cy="2502573"/>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22"/>
          <p:cNvSpPr/>
          <p:nvPr/>
        </p:nvSpPr>
        <p:spPr>
          <a:xfrm rot="-8153822">
            <a:off x="691437" y="2439793"/>
            <a:ext cx="1375053" cy="140689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inhalt und Tabelle">
  <p:cSld name="Titelinhalt und Tabelle">
    <p:bg>
      <p:bgPr>
        <a:solidFill>
          <a:schemeClr val="lt1"/>
        </a:solidFill>
        <a:effectLst/>
      </p:bgPr>
    </p:bg>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a:off x="3661409" y="4661717"/>
            <a:ext cx="7936230" cy="1380760"/>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Clr>
                <a:srgbClr val="3F3F3F"/>
              </a:buClr>
              <a:buSzPts val="4400"/>
              <a:buFont typeface="Play"/>
              <a:buNone/>
              <a:defRPr sz="4400" b="1" i="0">
                <a:solidFill>
                  <a:srgbClr val="3F3F3F"/>
                </a:solidFill>
                <a:latin typeface="Play"/>
                <a:ea typeface="Play"/>
                <a:cs typeface="Play"/>
                <a:sym typeface="Pla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8" name="Google Shape;78;p26"/>
          <p:cNvCxnSpPr/>
          <p:nvPr/>
        </p:nvCxnSpPr>
        <p:spPr>
          <a:xfrm>
            <a:off x="3670935" y="6313170"/>
            <a:ext cx="2133600" cy="3992"/>
          </a:xfrm>
          <a:prstGeom prst="straightConnector1">
            <a:avLst/>
          </a:prstGeom>
          <a:noFill/>
          <a:ln w="101600" cap="flat" cmpd="sng">
            <a:solidFill>
              <a:schemeClr val="accent4"/>
            </a:solidFill>
            <a:prstDash val="solid"/>
            <a:miter lim="800000"/>
            <a:headEnd type="none" w="sm" len="sm"/>
            <a:tailEnd type="none" w="sm" len="sm"/>
          </a:ln>
        </p:spPr>
      </p:cxnSp>
      <p:sp>
        <p:nvSpPr>
          <p:cNvPr id="79" name="Google Shape;79;p26"/>
          <p:cNvSpPr txBox="1">
            <a:spLocks noGrp="1"/>
          </p:cNvSpPr>
          <p:nvPr>
            <p:ph type="body" idx="1"/>
          </p:nvPr>
        </p:nvSpPr>
        <p:spPr>
          <a:xfrm>
            <a:off x="603885" y="584005"/>
            <a:ext cx="2825115" cy="3999060"/>
          </a:xfrm>
          <a:prstGeom prst="rect">
            <a:avLst/>
          </a:prstGeom>
          <a:noFill/>
          <a:ln>
            <a:noFill/>
          </a:ln>
        </p:spPr>
        <p:txBody>
          <a:bodyPr spcFirstLastPara="1" wrap="square" lIns="0" tIns="274300" rIns="91425" bIns="45700" anchor="t" anchorCtr="0">
            <a:normAutofit/>
          </a:bodyPr>
          <a:lstStyle>
            <a:lvl1pPr marL="457200" lvl="0" indent="-228600" algn="l">
              <a:lnSpc>
                <a:spcPct val="90000"/>
              </a:lnSpc>
              <a:spcBef>
                <a:spcPts val="1800"/>
              </a:spcBef>
              <a:spcAft>
                <a:spcPts val="0"/>
              </a:spcAft>
              <a:buClr>
                <a:srgbClr val="3F3F3F"/>
              </a:buClr>
              <a:buSzPts val="2000"/>
              <a:buFont typeface="Arial"/>
              <a:buNone/>
              <a:defRPr sz="2000"/>
            </a:lvl1pPr>
            <a:lvl2pPr marL="914400" lvl="1" indent="-228600" algn="l">
              <a:lnSpc>
                <a:spcPct val="90000"/>
              </a:lnSpc>
              <a:spcBef>
                <a:spcPts val="1800"/>
              </a:spcBef>
              <a:spcAft>
                <a:spcPts val="0"/>
              </a:spcAft>
              <a:buClr>
                <a:srgbClr val="3F3F3F"/>
              </a:buClr>
              <a:buSzPts val="2000"/>
              <a:buNone/>
              <a:defRPr sz="2000"/>
            </a:lvl2pPr>
            <a:lvl3pPr marL="1371600" lvl="2" indent="-228600" algn="l">
              <a:lnSpc>
                <a:spcPct val="90000"/>
              </a:lnSpc>
              <a:spcBef>
                <a:spcPts val="1800"/>
              </a:spcBef>
              <a:spcAft>
                <a:spcPts val="0"/>
              </a:spcAft>
              <a:buClr>
                <a:srgbClr val="3F3F3F"/>
              </a:buClr>
              <a:buSzPts val="2000"/>
              <a:buNone/>
              <a:defRPr sz="2000"/>
            </a:lvl3pPr>
            <a:lvl4pPr marL="1828800" lvl="3" indent="-228600" algn="l">
              <a:lnSpc>
                <a:spcPct val="90000"/>
              </a:lnSpc>
              <a:spcBef>
                <a:spcPts val="1800"/>
              </a:spcBef>
              <a:spcAft>
                <a:spcPts val="0"/>
              </a:spcAft>
              <a:buClr>
                <a:srgbClr val="3F3F3F"/>
              </a:buClr>
              <a:buSzPts val="2000"/>
              <a:buNone/>
              <a:defRPr sz="2000"/>
            </a:lvl4pPr>
            <a:lvl5pPr marL="2286000" lvl="4" indent="-228600" algn="l">
              <a:lnSpc>
                <a:spcPct val="90000"/>
              </a:lnSpc>
              <a:spcBef>
                <a:spcPts val="1800"/>
              </a:spcBef>
              <a:spcAft>
                <a:spcPts val="0"/>
              </a:spcAft>
              <a:buClr>
                <a:srgbClr val="3F3F3F"/>
              </a:buClr>
              <a:buSzPts val="2000"/>
              <a:buNone/>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0" name="Google Shape;80;p26"/>
          <p:cNvSpPr txBox="1">
            <a:spLocks noGrp="1"/>
          </p:cNvSpPr>
          <p:nvPr>
            <p:ph type="body" idx="2"/>
          </p:nvPr>
        </p:nvSpPr>
        <p:spPr>
          <a:xfrm>
            <a:off x="3670934" y="584005"/>
            <a:ext cx="7926705" cy="3999060"/>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800"/>
              </a:spcBef>
              <a:spcAft>
                <a:spcPts val="0"/>
              </a:spcAft>
              <a:buClr>
                <a:srgbClr val="3F3F3F"/>
              </a:buClr>
              <a:buSzPts val="2000"/>
              <a:buNone/>
              <a:defRPr sz="2000"/>
            </a:lvl1pPr>
            <a:lvl2pPr marL="914400" lvl="1" indent="-355600" algn="l">
              <a:lnSpc>
                <a:spcPct val="90000"/>
              </a:lnSpc>
              <a:spcBef>
                <a:spcPts val="600"/>
              </a:spcBef>
              <a:spcAft>
                <a:spcPts val="0"/>
              </a:spcAft>
              <a:buClr>
                <a:srgbClr val="3F3F3F"/>
              </a:buClr>
              <a:buSzPts val="2000"/>
              <a:buChar char="•"/>
              <a:defRPr sz="2000"/>
            </a:lvl2pPr>
            <a:lvl3pPr marL="1371600" lvl="2" indent="-355600" algn="l">
              <a:lnSpc>
                <a:spcPct val="90000"/>
              </a:lnSpc>
              <a:spcBef>
                <a:spcPts val="1800"/>
              </a:spcBef>
              <a:spcAft>
                <a:spcPts val="0"/>
              </a:spcAft>
              <a:buClr>
                <a:srgbClr val="3F3F3F"/>
              </a:buClr>
              <a:buSzPts val="2000"/>
              <a:buChar char="•"/>
              <a:defRPr sz="2000"/>
            </a:lvl3pPr>
            <a:lvl4pPr marL="1828800" lvl="3" indent="-355600" algn="l">
              <a:lnSpc>
                <a:spcPct val="90000"/>
              </a:lnSpc>
              <a:spcBef>
                <a:spcPts val="1800"/>
              </a:spcBef>
              <a:spcAft>
                <a:spcPts val="0"/>
              </a:spcAft>
              <a:buClr>
                <a:srgbClr val="3F3F3F"/>
              </a:buClr>
              <a:buSzPts val="2000"/>
              <a:buChar char="•"/>
              <a:defRPr sz="2000"/>
            </a:lvl4pPr>
            <a:lvl5pPr marL="2286000" lvl="4" indent="-355600" algn="l">
              <a:lnSpc>
                <a:spcPct val="90000"/>
              </a:lnSpc>
              <a:spcBef>
                <a:spcPts val="1800"/>
              </a:spcBef>
              <a:spcAft>
                <a:spcPts val="0"/>
              </a:spcAft>
              <a:buClr>
                <a:srgbClr val="3F3F3F"/>
              </a:buClr>
              <a:buSzPts val="2000"/>
              <a:buChar char="•"/>
              <a:defRPr sz="2000"/>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2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sp>
        <p:nvSpPr>
          <p:cNvPr id="82" name="Google Shape;82;p2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3" name="Google Shape;83;p26"/>
          <p:cNvGrpSpPr/>
          <p:nvPr/>
        </p:nvGrpSpPr>
        <p:grpSpPr>
          <a:xfrm rot="-5400000">
            <a:off x="-1340601" y="4196010"/>
            <a:ext cx="3053166" cy="2270813"/>
            <a:chOff x="4881398" y="2159825"/>
            <a:chExt cx="3881604" cy="2778984"/>
          </a:xfrm>
        </p:grpSpPr>
        <p:sp>
          <p:nvSpPr>
            <p:cNvPr id="84" name="Google Shape;84;p26"/>
            <p:cNvSpPr/>
            <p:nvPr/>
          </p:nvSpPr>
          <p:spPr>
            <a:xfrm>
              <a:off x="6424812" y="2159825"/>
              <a:ext cx="2338190" cy="2338190"/>
            </a:xfrm>
            <a:prstGeom prst="pie">
              <a:avLst>
                <a:gd name="adj1" fmla="val 0"/>
                <a:gd name="adj2" fmla="val 10795612"/>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4881398" y="2622831"/>
              <a:ext cx="1393345" cy="1412178"/>
            </a:xfrm>
            <a:prstGeom prst="pie">
              <a:avLst>
                <a:gd name="adj1" fmla="val 0"/>
                <a:gd name="adj2" fmla="val 10851802"/>
              </a:avLst>
            </a:prstGeom>
            <a:solidFill>
              <a:srgbClr val="64B1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6" name="Google Shape;86;p26"/>
            <p:cNvSpPr/>
            <p:nvPr/>
          </p:nvSpPr>
          <p:spPr>
            <a:xfrm>
              <a:off x="5871703" y="4132729"/>
              <a:ext cx="806080" cy="806080"/>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9" orient="horz"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body" idx="1"/>
          </p:nvPr>
        </p:nvSpPr>
        <p:spPr>
          <a:xfrm>
            <a:off x="594360" y="1825625"/>
            <a:ext cx="11003280" cy="4351338"/>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3F3F3F"/>
              </a:buClr>
              <a:buSzPts val="2800"/>
              <a:buFont typeface="Arial"/>
              <a:buNone/>
              <a:defRPr sz="2800" b="0" i="0" u="none" strike="noStrike" cap="none">
                <a:solidFill>
                  <a:srgbClr val="3F3F3F"/>
                </a:solidFill>
                <a:latin typeface="Arial"/>
                <a:ea typeface="Arial"/>
                <a:cs typeface="Arial"/>
                <a:sym typeface="Arial"/>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11" name="Google Shape;11;p16"/>
          <p:cNvSpPr txBox="1">
            <a:spLocks noGrp="1"/>
          </p:cNvSpPr>
          <p:nvPr>
            <p:ph type="title"/>
          </p:nvPr>
        </p:nvSpPr>
        <p:spPr>
          <a:xfrm>
            <a:off x="594360" y="365125"/>
            <a:ext cx="11003280" cy="1325563"/>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3F3F3F"/>
              </a:buClr>
              <a:buSzPts val="4400"/>
              <a:buFont typeface="Play"/>
              <a:buNone/>
              <a:defRPr sz="4400" b="1" i="0" u="none" strike="noStrike" cap="none">
                <a:solidFill>
                  <a:srgbClr val="3F3F3F"/>
                </a:solidFill>
                <a:latin typeface="Play"/>
                <a:ea typeface="Play"/>
                <a:cs typeface="Play"/>
                <a:sym typeface="Pla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2"/>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133648" y="6332220"/>
            <a:ext cx="1313180" cy="247651"/>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3" name="Google Shape;13;p1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DE"/>
              <a:t>‹Nr.›</a:t>
            </a:fld>
            <a:endParaRPr/>
          </a:p>
        </p:txBody>
      </p:sp>
      <p:pic>
        <p:nvPicPr>
          <p:cNvPr id="14" name="Google Shape;14;p16" descr="Logo ProCure"/>
          <p:cNvPicPr preferRelativeResize="0"/>
          <p:nvPr/>
        </p:nvPicPr>
        <p:blipFill rotWithShape="1">
          <a:blip r:embed="rId13">
            <a:alphaModFix/>
          </a:blip>
          <a:srcRect/>
          <a:stretch/>
        </p:blipFill>
        <p:spPr>
          <a:xfrm>
            <a:off x="10419633" y="5890912"/>
            <a:ext cx="1307555" cy="7138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 descr="Ein Bild, das Text, Schrift, Screenshot, Grafiken enthält.&#10;&#10;Automatisch generierte Beschreibung"/>
          <p:cNvPicPr preferRelativeResize="0"/>
          <p:nvPr/>
        </p:nvPicPr>
        <p:blipFill rotWithShape="1">
          <a:blip r:embed="rId3">
            <a:alphaModFix/>
          </a:blip>
          <a:srcRect/>
          <a:stretch/>
        </p:blipFill>
        <p:spPr>
          <a:xfrm>
            <a:off x="6741643" y="4881805"/>
            <a:ext cx="5273749" cy="1904297"/>
          </a:xfrm>
          <a:prstGeom prst="rect">
            <a:avLst/>
          </a:prstGeom>
          <a:noFill/>
          <a:ln>
            <a:noFill/>
          </a:ln>
        </p:spPr>
      </p:pic>
      <p:sp>
        <p:nvSpPr>
          <p:cNvPr id="101" name="Google Shape;101;p1"/>
          <p:cNvSpPr txBox="1"/>
          <p:nvPr/>
        </p:nvSpPr>
        <p:spPr>
          <a:xfrm>
            <a:off x="6309904" y="4085366"/>
            <a:ext cx="27451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de-DE" sz="1800" b="0" i="0" u="none" strike="noStrike" cap="none" dirty="0">
                <a:solidFill>
                  <a:srgbClr val="3F3F3F"/>
                </a:solidFill>
                <a:latin typeface="Aptos" panose="020B0004020202020204" pitchFamily="34" charset="0"/>
                <a:sym typeface="Arial"/>
              </a:rPr>
              <a:t>Date</a:t>
            </a:r>
            <a:endParaRPr sz="1400" b="0" i="0" u="none" strike="noStrike" cap="none" dirty="0">
              <a:solidFill>
                <a:srgbClr val="000000"/>
              </a:solidFill>
              <a:latin typeface="Aptos" panose="020B0004020202020204" pitchFamily="34" charset="0"/>
              <a:sym typeface="Arial"/>
            </a:endParaRPr>
          </a:p>
        </p:txBody>
      </p:sp>
      <p:sp>
        <p:nvSpPr>
          <p:cNvPr id="102" name="Google Shape;102;p1"/>
          <p:cNvSpPr txBox="1"/>
          <p:nvPr/>
        </p:nvSpPr>
        <p:spPr>
          <a:xfrm>
            <a:off x="6287126" y="3109057"/>
            <a:ext cx="5882100"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3200" b="1" noProof="0" dirty="0">
                <a:solidFill>
                  <a:srgbClr val="3F3F3F"/>
                </a:solidFill>
                <a:latin typeface="Aptos Serif" panose="02020604070405020304" pitchFamily="18" charset="0"/>
                <a:ea typeface="Play"/>
                <a:cs typeface="Aptos Serif" panose="02020604070405020304" pitchFamily="18" charset="0"/>
                <a:sym typeface="Play"/>
              </a:rPr>
              <a:t>Suivi et évaluation</a:t>
            </a:r>
            <a:endParaRPr lang="fr-FR" sz="3200" b="1" i="0" u="none" strike="noStrike" cap="none" noProof="0" dirty="0">
              <a:solidFill>
                <a:srgbClr val="3F3F3F"/>
              </a:solidFill>
              <a:latin typeface="Aptos Serif" panose="02020604070405020304" pitchFamily="18" charset="0"/>
              <a:ea typeface="Play"/>
              <a:cs typeface="Aptos Serif" panose="02020604070405020304" pitchFamily="18" charset="0"/>
              <a:sym typeface="Play"/>
            </a:endParaRPr>
          </a:p>
        </p:txBody>
      </p:sp>
      <p:pic>
        <p:nvPicPr>
          <p:cNvPr id="103" name="Google Shape;103;p1" descr="Ein Bild, das Screenshot, Grafiken, Schrift, Grafikdesign enthält.&#10;&#10;Automatisch generierte Beschreibung"/>
          <p:cNvPicPr preferRelativeResize="0"/>
          <p:nvPr/>
        </p:nvPicPr>
        <p:blipFill rotWithShape="1">
          <a:blip r:embed="rId4">
            <a:alphaModFix/>
          </a:blip>
          <a:srcRect/>
          <a:stretch/>
        </p:blipFill>
        <p:spPr>
          <a:xfrm>
            <a:off x="2671385" y="2224159"/>
            <a:ext cx="3409143" cy="1861207"/>
          </a:xfrm>
          <a:prstGeom prst="rect">
            <a:avLst/>
          </a:prstGeom>
          <a:noFill/>
          <a:ln>
            <a:noFill/>
          </a:ln>
        </p:spPr>
      </p:pic>
      <p:pic>
        <p:nvPicPr>
          <p:cNvPr id="104" name="Google Shape;104;p1" descr="Ein Bild, das Text, Schrift, Electric Blue (Farbe), Symbol enthält.&#10;&#10;Automatisch generierte Beschreibung"/>
          <p:cNvPicPr preferRelativeResize="0"/>
          <p:nvPr/>
        </p:nvPicPr>
        <p:blipFill rotWithShape="1">
          <a:blip r:embed="rId5">
            <a:alphaModFix/>
          </a:blip>
          <a:srcRect/>
          <a:stretch/>
        </p:blipFill>
        <p:spPr>
          <a:xfrm>
            <a:off x="2813482" y="6172795"/>
            <a:ext cx="2768600" cy="580324"/>
          </a:xfrm>
          <a:prstGeom prst="rect">
            <a:avLst/>
          </a:prstGeom>
          <a:noFill/>
          <a:ln>
            <a:noFill/>
          </a:ln>
        </p:spPr>
      </p:pic>
      <p:sp>
        <p:nvSpPr>
          <p:cNvPr id="106" name="Google Shape;106;p1"/>
          <p:cNvSpPr txBox="1"/>
          <p:nvPr/>
        </p:nvSpPr>
        <p:spPr>
          <a:xfrm>
            <a:off x="6287126" y="2464837"/>
            <a:ext cx="52716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fr-FR" sz="1800" b="1" i="0" u="none" strike="noStrike" cap="none" noProof="0" dirty="0">
                <a:solidFill>
                  <a:srgbClr val="000000"/>
                </a:solidFill>
                <a:latin typeface="Aptos" panose="020B0004020202020204" pitchFamily="34" charset="0"/>
                <a:ea typeface="Play"/>
                <a:cs typeface="Play"/>
                <a:sym typeface="Play"/>
              </a:rPr>
              <a:t>Former le formateur/la formatrice</a:t>
            </a:r>
            <a:r>
              <a:rPr lang="fr-FR" sz="1800" b="1" dirty="0">
                <a:latin typeface="Aptos" panose="020B0004020202020204" pitchFamily="34" charset="0"/>
                <a:ea typeface="Play"/>
                <a:cs typeface="Play"/>
                <a:sym typeface="Play"/>
              </a:rPr>
              <a:t> :</a:t>
            </a:r>
            <a:r>
              <a:rPr lang="fr-FR" sz="1800" b="1" i="0" u="none" strike="noStrike" cap="none" noProof="0" dirty="0">
                <a:solidFill>
                  <a:srgbClr val="000000"/>
                </a:solidFill>
                <a:latin typeface="Aptos" panose="020B0004020202020204" pitchFamily="34" charset="0"/>
                <a:ea typeface="Play"/>
                <a:cs typeface="Play"/>
                <a:sym typeface="Play"/>
              </a:rPr>
              <a:t> </a:t>
            </a:r>
            <a:r>
              <a:rPr lang="fr-FR" sz="1800" b="1" noProof="0" dirty="0">
                <a:latin typeface="Aptos" panose="020B0004020202020204" pitchFamily="34" charset="0"/>
                <a:ea typeface="Play"/>
                <a:cs typeface="Play"/>
                <a:sym typeface="Play"/>
              </a:rPr>
              <a:t>Programme pédagogique sur l‘approvisionnement durable</a:t>
            </a:r>
            <a:br>
              <a:rPr lang="fr-FR" sz="1800" b="0" i="0" u="none" strike="noStrike" cap="none" noProof="0" dirty="0">
                <a:solidFill>
                  <a:srgbClr val="000000"/>
                </a:solidFill>
                <a:latin typeface="Aptos" panose="020B0004020202020204" pitchFamily="34" charset="0"/>
                <a:sym typeface="Arial"/>
              </a:rPr>
            </a:br>
            <a:endParaRPr lang="fr-FR" sz="1800" b="1" i="0" u="none" strike="noStrike" cap="none" noProof="0" dirty="0">
              <a:solidFill>
                <a:srgbClr val="3F3F3F"/>
              </a:solidFill>
              <a:latin typeface="Aptos" panose="020B0004020202020204" pitchFamily="34" charset="0"/>
              <a:ea typeface="Play"/>
              <a:cs typeface="Play"/>
              <a:sym typeface="Play"/>
            </a:endParaRPr>
          </a:p>
        </p:txBody>
      </p:sp>
      <p:sp>
        <p:nvSpPr>
          <p:cNvPr id="2" name="Google Shape;121;p22">
            <a:extLst>
              <a:ext uri="{FF2B5EF4-FFF2-40B4-BE49-F238E27FC236}">
                <a16:creationId xmlns:a16="http://schemas.microsoft.com/office/drawing/2014/main" id="{2B110100-6879-A684-5BD5-75E48B3DA885}"/>
              </a:ext>
            </a:extLst>
          </p:cNvPr>
          <p:cNvSpPr txBox="1"/>
          <p:nvPr/>
        </p:nvSpPr>
        <p:spPr>
          <a:xfrm>
            <a:off x="277295" y="6139812"/>
            <a:ext cx="2536187" cy="646290"/>
          </a:xfrm>
          <a:prstGeom prst="rect">
            <a:avLst/>
          </a:prstGeom>
          <a:noFill/>
          <a:ln>
            <a:noFill/>
          </a:ln>
        </p:spPr>
        <p:txBody>
          <a:bodyPr spcFirstLastPara="1" wrap="square" lIns="91425" tIns="45700" rIns="91425" bIns="45700" anchor="t" anchorCtr="0">
            <a:spAutoFit/>
          </a:bodyPr>
          <a:lstStyle/>
          <a:p>
            <a:pPr lvl="0" algn="r"/>
            <a:r>
              <a:rPr lang="fr-FR" sz="600" dirty="0">
                <a:solidFill>
                  <a:schemeClr val="bg1"/>
                </a:solidFill>
                <a:latin typeface="Aptos" panose="020B0004020202020204" pitchFamily="34" charset="0"/>
              </a:rPr>
              <a:t>Financé par l‘Union Européenne. Les points de vue et les opinions exprimés correspondent toutefois exclusivement à ceux des </a:t>
            </a:r>
            <a:r>
              <a:rPr lang="fr-FR" sz="600" dirty="0" err="1">
                <a:solidFill>
                  <a:schemeClr val="bg1"/>
                </a:solidFill>
                <a:latin typeface="Aptos" panose="020B0004020202020204" pitchFamily="34" charset="0"/>
              </a:rPr>
              <a:t>auteur∙rice∙s</a:t>
            </a:r>
            <a:r>
              <a:rPr lang="fr-FR" sz="600" dirty="0">
                <a:solidFill>
                  <a:schemeClr val="bg1"/>
                </a:solidFill>
                <a:latin typeface="Aptos" panose="020B0004020202020204" pitchFamily="34" charset="0"/>
              </a:rPr>
              <a:t> et ne reflètent pas nécessairement ceux de l’Union européenne ou de l’Agence exécutive européenne pour l’éducation et la culture (EACEA). Ni l’Union européenne ni l’EACEA ne peuvent être tenues pour responsables.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6"/>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Qu‘est-ce qu‘un indicateur clé de performance (KPI) ?</a:t>
            </a:r>
            <a:endParaRPr dirty="0">
              <a:latin typeface="Aptos Serif" panose="02020604070405020304" pitchFamily="18" charset="0"/>
              <a:cs typeface="Aptos Serif" panose="02020604070405020304" pitchFamily="18" charset="0"/>
            </a:endParaRPr>
          </a:p>
        </p:txBody>
      </p:sp>
      <p:sp>
        <p:nvSpPr>
          <p:cNvPr id="167" name="Google Shape;167;p36"/>
          <p:cNvSpPr txBox="1">
            <a:spLocks noGrp="1"/>
          </p:cNvSpPr>
          <p:nvPr>
            <p:ph type="body" idx="1"/>
          </p:nvPr>
        </p:nvSpPr>
        <p:spPr>
          <a:xfrm>
            <a:off x="465815" y="2506698"/>
            <a:ext cx="5146273" cy="1177000"/>
          </a:xfrm>
          <a:prstGeom prst="rect">
            <a:avLst/>
          </a:prstGeom>
          <a:noFill/>
          <a:ln>
            <a:noFill/>
          </a:ln>
        </p:spPr>
        <p:txBody>
          <a:bodyPr spcFirstLastPara="1" wrap="square" lIns="0" tIns="45700" rIns="0" bIns="0" anchor="t" anchorCtr="0">
            <a:normAutofit/>
          </a:bodyPr>
          <a:lstStyle/>
          <a:p>
            <a:pPr lvl="0"/>
            <a:r>
              <a:rPr lang="fr-FR" b="1" noProof="0" dirty="0">
                <a:solidFill>
                  <a:schemeClr val="accent4"/>
                </a:solidFill>
                <a:latin typeface="Aptos" panose="020B0004020202020204" pitchFamily="34" charset="0"/>
              </a:rPr>
              <a:t>Extrait de l’outil « Modèle de rapport de suivi sur l’approvisionnement durable »  </a:t>
            </a:r>
            <a:endParaRPr b="1" dirty="0">
              <a:solidFill>
                <a:schemeClr val="accent4"/>
              </a:solidFill>
              <a:latin typeface="Aptos" panose="020B0004020202020204" pitchFamily="34" charset="0"/>
            </a:endParaRPr>
          </a:p>
        </p:txBody>
      </p:sp>
      <p:sp>
        <p:nvSpPr>
          <p:cNvPr id="168" name="Google Shape;168;p3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10</a:t>
            </a:fld>
            <a:endParaRPr/>
          </a:p>
        </p:txBody>
      </p:sp>
      <p:pic>
        <p:nvPicPr>
          <p:cNvPr id="169" name="Google Shape;169;p36"/>
          <p:cNvPicPr preferRelativeResize="0"/>
          <p:nvPr/>
        </p:nvPicPr>
        <p:blipFill rotWithShape="1">
          <a:blip r:embed="rId3">
            <a:alphaModFix/>
          </a:blip>
          <a:srcRect l="19767" t="30431" r="26670" b="8515"/>
          <a:stretch/>
        </p:blipFill>
        <p:spPr>
          <a:xfrm>
            <a:off x="5483542" y="1865399"/>
            <a:ext cx="6530540" cy="418701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7"/>
          <p:cNvSpPr txBox="1">
            <a:spLocks noGrp="1"/>
          </p:cNvSpPr>
          <p:nvPr>
            <p:ph type="title"/>
          </p:nvPr>
        </p:nvSpPr>
        <p:spPr>
          <a:xfrm>
            <a:off x="594360" y="189572"/>
            <a:ext cx="9800371"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Suivi des progrès</a:t>
            </a:r>
          </a:p>
        </p:txBody>
      </p:sp>
      <p:sp>
        <p:nvSpPr>
          <p:cNvPr id="175" name="Google Shape;175;p37"/>
          <p:cNvSpPr txBox="1">
            <a:spLocks noGrp="1"/>
          </p:cNvSpPr>
          <p:nvPr>
            <p:ph type="body" idx="1"/>
          </p:nvPr>
        </p:nvSpPr>
        <p:spPr>
          <a:xfrm>
            <a:off x="594360" y="2020186"/>
            <a:ext cx="10554904" cy="4316819"/>
          </a:xfrm>
          <a:prstGeom prst="rect">
            <a:avLst/>
          </a:prstGeom>
          <a:noFill/>
          <a:ln>
            <a:noFill/>
          </a:ln>
        </p:spPr>
        <p:txBody>
          <a:bodyPr spcFirstLastPara="1" wrap="square" lIns="0" tIns="228600" rIns="0" bIns="0" anchor="t" anchorCtr="0">
            <a:normAutofit fontScale="92500"/>
          </a:bodyPr>
          <a:lstStyle/>
          <a:p>
            <a:pPr lvl="0" indent="0">
              <a:lnSpc>
                <a:spcPct val="100000"/>
              </a:lnSpc>
            </a:pPr>
            <a:r>
              <a:rPr lang="fr-FR" dirty="0">
                <a:latin typeface="Aptos" panose="020B0004020202020204" pitchFamily="34" charset="0"/>
              </a:rPr>
              <a:t>Étape 1 : vérification des types de données collectées par la commune</a:t>
            </a:r>
          </a:p>
          <a:p>
            <a:pPr lvl="0" indent="0">
              <a:lnSpc>
                <a:spcPct val="100000"/>
              </a:lnSpc>
            </a:pPr>
            <a:r>
              <a:rPr lang="fr-FR" dirty="0">
                <a:solidFill>
                  <a:schemeClr val="accent1">
                    <a:lumMod val="75000"/>
                  </a:schemeClr>
                </a:solidFill>
                <a:latin typeface="Aptos" panose="020B0004020202020204" pitchFamily="34" charset="0"/>
              </a:rPr>
              <a:t>Étape 2 : élaboration d’indicateurs clés sur la base des données existantes</a:t>
            </a:r>
          </a:p>
          <a:p>
            <a:pPr lvl="0" indent="0">
              <a:lnSpc>
                <a:spcPct val="100000"/>
              </a:lnSpc>
            </a:pPr>
            <a:r>
              <a:rPr lang="fr-FR" dirty="0">
                <a:solidFill>
                  <a:schemeClr val="accent1">
                    <a:lumMod val="75000"/>
                  </a:schemeClr>
                </a:solidFill>
                <a:latin typeface="Aptos" panose="020B0004020202020204" pitchFamily="34" charset="0"/>
              </a:rPr>
              <a:t>Étape 3 : élaboration d’indicateurs clés supplémentaires</a:t>
            </a:r>
          </a:p>
          <a:p>
            <a:pPr indent="0">
              <a:lnSpc>
                <a:spcPct val="100000"/>
              </a:lnSpc>
            </a:pPr>
            <a:r>
              <a:rPr lang="fr-FR" dirty="0">
                <a:solidFill>
                  <a:schemeClr val="accent1">
                    <a:lumMod val="75000"/>
                  </a:schemeClr>
                </a:solidFill>
                <a:latin typeface="Aptos" panose="020B0004020202020204" pitchFamily="34" charset="0"/>
              </a:rPr>
              <a:t>Étape 4 : mise au point d’un système pour assurer une livraison régulière des données</a:t>
            </a:r>
            <a:endParaRPr lang="fr-FR" dirty="0">
              <a:latin typeface="Aptos" panose="020B0004020202020204" pitchFamily="34" charset="0"/>
            </a:endParaRPr>
          </a:p>
          <a:p>
            <a:pPr lvl="0" indent="0">
              <a:lnSpc>
                <a:spcPct val="100000"/>
              </a:lnSpc>
            </a:pPr>
            <a:r>
              <a:rPr lang="fr-FR" dirty="0">
                <a:solidFill>
                  <a:schemeClr val="accent1">
                    <a:lumMod val="75000"/>
                  </a:schemeClr>
                </a:solidFill>
                <a:latin typeface="Aptos" panose="020B0004020202020204" pitchFamily="34" charset="0"/>
              </a:rPr>
              <a:t>Étape 5 : analyse régulière des données</a:t>
            </a:r>
          </a:p>
          <a:p>
            <a:pPr lvl="0" indent="0">
              <a:lnSpc>
                <a:spcPct val="100000"/>
              </a:lnSpc>
            </a:pPr>
            <a:r>
              <a:rPr lang="fr-FR" dirty="0">
                <a:latin typeface="Aptos" panose="020B0004020202020204" pitchFamily="34" charset="0"/>
              </a:rPr>
              <a:t>Étape 6 : discussion et compte rendu des résultats</a:t>
            </a:r>
            <a:endParaRPr dirty="0">
              <a:latin typeface="Aptos" panose="020B0004020202020204" pitchFamily="34" charset="0"/>
            </a:endParaRPr>
          </a:p>
        </p:txBody>
      </p:sp>
      <p:sp>
        <p:nvSpPr>
          <p:cNvPr id="176" name="Google Shape;176;p37"/>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8"/>
          <p:cNvSpPr txBox="1">
            <a:spLocks noGrp="1"/>
          </p:cNvSpPr>
          <p:nvPr>
            <p:ph type="title"/>
          </p:nvPr>
        </p:nvSpPr>
        <p:spPr>
          <a:xfrm>
            <a:off x="575310" y="391017"/>
            <a:ext cx="6629081" cy="2354026"/>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Étape 2 : élaboration d’indicateurs clés sur la base des données existantes</a:t>
            </a:r>
            <a:endParaRPr dirty="0">
              <a:latin typeface="Aptos Serif" panose="02020604070405020304" pitchFamily="18" charset="0"/>
              <a:cs typeface="Aptos Serif" panose="02020604070405020304" pitchFamily="18" charset="0"/>
            </a:endParaRPr>
          </a:p>
        </p:txBody>
      </p:sp>
      <p:sp>
        <p:nvSpPr>
          <p:cNvPr id="182" name="Google Shape;182;p38"/>
          <p:cNvSpPr txBox="1">
            <a:spLocks noGrp="1"/>
          </p:cNvSpPr>
          <p:nvPr>
            <p:ph type="body" idx="1"/>
          </p:nvPr>
        </p:nvSpPr>
        <p:spPr>
          <a:xfrm>
            <a:off x="575310" y="3157103"/>
            <a:ext cx="5976097" cy="2994415"/>
          </a:xfrm>
          <a:prstGeom prst="rect">
            <a:avLst/>
          </a:prstGeom>
          <a:noFill/>
          <a:ln>
            <a:noFill/>
          </a:ln>
        </p:spPr>
        <p:txBody>
          <a:bodyPr spcFirstLastPara="1" wrap="square" lIns="0" tIns="228600" rIns="0" bIns="0" anchor="t" anchorCtr="0">
            <a:normAutofit fontScale="92500" lnSpcReduction="20000"/>
          </a:bodyPr>
          <a:lstStyle/>
          <a:p>
            <a:pPr lvl="0">
              <a:buSzPct val="120120"/>
            </a:pPr>
            <a:r>
              <a:rPr lang="fr-FR" sz="1800" dirty="0">
                <a:latin typeface="Aptos" panose="020B0004020202020204" pitchFamily="34" charset="0"/>
              </a:rPr>
              <a:t>Il existe au moins trois types de données qui peuvent être utilisées pour élaborer des indicateurs clés :</a:t>
            </a:r>
          </a:p>
          <a:p>
            <a:pPr lvl="0">
              <a:buSzPct val="120120"/>
            </a:pPr>
            <a:r>
              <a:rPr lang="de-DE" sz="1800" dirty="0">
                <a:latin typeface="Aptos" panose="020B0004020202020204" pitchFamily="34" charset="0"/>
              </a:rPr>
              <a:t>1. </a:t>
            </a:r>
            <a:r>
              <a:rPr lang="fr-FR" sz="1800" dirty="0">
                <a:latin typeface="Aptos" panose="020B0004020202020204" pitchFamily="34" charset="0"/>
              </a:rPr>
              <a:t>Données relatives à l’approvisionnement et aux contrats par exemple - le produit acheté porte t-il un label écologique?</a:t>
            </a:r>
          </a:p>
          <a:p>
            <a:pPr>
              <a:buSzPct val="120120"/>
            </a:pPr>
            <a:r>
              <a:rPr lang="de-DE" sz="1800" dirty="0">
                <a:latin typeface="Aptos" panose="020B0004020202020204" pitchFamily="34" charset="0"/>
              </a:rPr>
              <a:t>2. </a:t>
            </a:r>
            <a:r>
              <a:rPr lang="fr-FR" sz="1800" dirty="0">
                <a:latin typeface="Aptos" panose="020B0004020202020204" pitchFamily="34" charset="0"/>
              </a:rPr>
              <a:t>Données relatives aux fournisseurs, par exemple la localisation du fournisseur - s’agit-il d’un fournisseur régional?</a:t>
            </a:r>
            <a:endParaRPr lang="de-DE" sz="1800" dirty="0">
              <a:latin typeface="Aptos" panose="020B0004020202020204" pitchFamily="34" charset="0"/>
            </a:endParaRPr>
          </a:p>
          <a:p>
            <a:pPr>
              <a:buSzPct val="120120"/>
            </a:pPr>
            <a:r>
              <a:rPr lang="de-DE" sz="1800" dirty="0">
                <a:latin typeface="Aptos" panose="020B0004020202020204" pitchFamily="34" charset="0"/>
              </a:rPr>
              <a:t>3. </a:t>
            </a:r>
            <a:r>
              <a:rPr lang="fr-FR" sz="1800" dirty="0">
                <a:latin typeface="Aptos" panose="020B0004020202020204" pitchFamily="34" charset="0"/>
              </a:rPr>
              <a:t>Données d’impact, par exemple la consommation électrique de la commune</a:t>
            </a:r>
            <a:endParaRPr lang="de-DE" sz="1800" dirty="0">
              <a:latin typeface="Aptos" panose="020B0004020202020204" pitchFamily="34" charset="0"/>
            </a:endParaRPr>
          </a:p>
          <a:p>
            <a:pPr lvl="0">
              <a:buSzPct val="120120"/>
            </a:pPr>
            <a:endParaRPr sz="1800" dirty="0">
              <a:latin typeface="Aptos" panose="020B0004020202020204" pitchFamily="34" charset="0"/>
            </a:endParaRPr>
          </a:p>
        </p:txBody>
      </p:sp>
      <p:sp>
        <p:nvSpPr>
          <p:cNvPr id="183" name="Google Shape;183;p38"/>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184" name="Google Shape;184;p38"/>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12</a:t>
            </a:fld>
            <a:endParaRPr/>
          </a:p>
        </p:txBody>
      </p:sp>
      <p:sp>
        <p:nvSpPr>
          <p:cNvPr id="185" name="Google Shape;185;p38"/>
          <p:cNvSpPr txBox="1"/>
          <p:nvPr/>
        </p:nvSpPr>
        <p:spPr>
          <a:xfrm>
            <a:off x="7646112" y="1659285"/>
            <a:ext cx="4104167" cy="3108503"/>
          </a:xfrm>
          <a:prstGeom prst="rect">
            <a:avLst/>
          </a:prstGeom>
          <a:solidFill>
            <a:srgbClr val="87C3CD"/>
          </a:solidFill>
          <a:ln>
            <a:noFill/>
          </a:ln>
        </p:spPr>
        <p:txBody>
          <a:bodyPr spcFirstLastPara="1" wrap="square" lIns="91425" tIns="45700" rIns="91425" bIns="45700" anchor="t" anchorCtr="0">
            <a:spAutoFit/>
          </a:bodyPr>
          <a:lstStyle/>
          <a:p>
            <a:pPr lvl="0" algn="ctr"/>
            <a:r>
              <a:rPr lang="fr-FR" sz="2800" dirty="0">
                <a:solidFill>
                  <a:schemeClr val="lt1"/>
                </a:solidFill>
                <a:latin typeface="Aptos" panose="020B0004020202020204" pitchFamily="34" charset="0"/>
              </a:rPr>
              <a:t>Il est essentiel d’examiner quelles données déjà collectées par la commune peuvent contribuer à déterminer si l’approvisionnement va dans la bonne direction.</a:t>
            </a:r>
            <a:endParaRPr sz="2800" b="0" i="0" u="none" strike="noStrike" cap="none" dirty="0">
              <a:solidFill>
                <a:schemeClr val="lt1"/>
              </a:solidFill>
              <a:latin typeface="Aptos" panose="020B000402020202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9"/>
          <p:cNvSpPr txBox="1">
            <a:spLocks noGrp="1"/>
          </p:cNvSpPr>
          <p:nvPr>
            <p:ph type="title"/>
          </p:nvPr>
        </p:nvSpPr>
        <p:spPr>
          <a:xfrm>
            <a:off x="575309" y="278129"/>
            <a:ext cx="6281099" cy="2354026"/>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Étape 3 : élaboration d’indicateurs clés supplémentaires</a:t>
            </a:r>
            <a:endParaRPr sz="4400" dirty="0">
              <a:latin typeface="Aptos Serif" panose="02020604070405020304" pitchFamily="18" charset="0"/>
              <a:cs typeface="Aptos Serif" panose="02020604070405020304" pitchFamily="18" charset="0"/>
            </a:endParaRPr>
          </a:p>
        </p:txBody>
      </p:sp>
      <p:sp>
        <p:nvSpPr>
          <p:cNvPr id="191" name="Google Shape;191;p39"/>
          <p:cNvSpPr txBox="1">
            <a:spLocks noGrp="1"/>
          </p:cNvSpPr>
          <p:nvPr>
            <p:ph type="body" idx="1"/>
          </p:nvPr>
        </p:nvSpPr>
        <p:spPr>
          <a:xfrm>
            <a:off x="321333" y="2896635"/>
            <a:ext cx="6412171" cy="3610500"/>
          </a:xfrm>
          <a:prstGeom prst="rect">
            <a:avLst/>
          </a:prstGeom>
          <a:noFill/>
          <a:ln>
            <a:noFill/>
          </a:ln>
        </p:spPr>
        <p:txBody>
          <a:bodyPr spcFirstLastPara="1" wrap="square" lIns="0" tIns="228600" rIns="0" bIns="0" anchor="t" anchorCtr="0">
            <a:noAutofit/>
          </a:bodyPr>
          <a:lstStyle/>
          <a:p>
            <a:pPr lvl="0"/>
            <a:r>
              <a:rPr lang="fr-FR" sz="1400" dirty="0">
                <a:latin typeface="Aptos" panose="020B0004020202020204" pitchFamily="34" charset="0"/>
              </a:rPr>
              <a:t>Si d’autres indicateurs clés sont nécessaires, il existe de nombreuses possibilités de les développer et ils peuvent être liés aux facteurs suivants :</a:t>
            </a:r>
            <a:endParaRPr lang="de-DE" sz="1400" dirty="0">
              <a:latin typeface="Aptos" panose="020B0004020202020204" pitchFamily="34" charset="0"/>
            </a:endParaRPr>
          </a:p>
          <a:p>
            <a:pPr marL="514350" lvl="0" indent="-285750">
              <a:buFont typeface="Arial" panose="020B0604020202020204" pitchFamily="34" charset="0"/>
              <a:buChar char="•"/>
            </a:pPr>
            <a:r>
              <a:rPr lang="fr-FR" sz="1400" dirty="0">
                <a:latin typeface="Aptos" panose="020B0004020202020204" pitchFamily="34" charset="0"/>
              </a:rPr>
              <a:t>données collectées au cours du processus d’achat et du contrat, par exemple des informations indiquant si le produit porte un label spécifique ou si le fournisseur dispose d’un système de gestion sociale spécifique ;</a:t>
            </a:r>
            <a:endParaRPr lang="de-DE" sz="1400" dirty="0">
              <a:latin typeface="Aptos" panose="020B0004020202020204" pitchFamily="34" charset="0"/>
            </a:endParaRPr>
          </a:p>
          <a:p>
            <a:pPr marL="514350" lvl="0" indent="-285750">
              <a:buFont typeface="Arial" panose="020B0604020202020204" pitchFamily="34" charset="0"/>
              <a:buChar char="•"/>
            </a:pPr>
            <a:r>
              <a:rPr lang="fr-FR" sz="1400" dirty="0">
                <a:latin typeface="Aptos" panose="020B0004020202020204" pitchFamily="34" charset="0"/>
              </a:rPr>
              <a:t>données fournies par les fournisseurs/prestataires de services, telles que des informations indiquant si les produits qu’ils fournissent à la commune répondent aux critères établis ; et</a:t>
            </a:r>
          </a:p>
          <a:p>
            <a:pPr marL="514350" lvl="0" indent="-285750">
              <a:buFont typeface="Arial" panose="020B0604020202020204" pitchFamily="34" charset="0"/>
              <a:buChar char="•"/>
            </a:pPr>
            <a:r>
              <a:rPr lang="fr-FR" sz="1400" dirty="0">
                <a:latin typeface="Aptos" panose="020B0004020202020204" pitchFamily="34" charset="0"/>
              </a:rPr>
              <a:t>données de contrôle, telles que les contrôles des produits de nettoyage utilisés - s’agit-il vraiment d’un produit de nettoyage portant le label écologique ?</a:t>
            </a:r>
            <a:endParaRPr sz="1400" b="0" dirty="0">
              <a:solidFill>
                <a:srgbClr val="3F3F3F"/>
              </a:solidFill>
              <a:latin typeface="Aptos" panose="020B0004020202020204" pitchFamily="34" charset="0"/>
            </a:endParaRPr>
          </a:p>
        </p:txBody>
      </p:sp>
      <p:sp>
        <p:nvSpPr>
          <p:cNvPr id="192" name="Google Shape;192;p39"/>
          <p:cNvSpPr>
            <a:spLocks noGrp="1"/>
          </p:cNvSpPr>
          <p:nvPr>
            <p:ph type="pic" idx="2"/>
          </p:nvPr>
        </p:nvSpPr>
        <p:spPr>
          <a:xfrm flipH="1">
            <a:off x="6733505" y="0"/>
            <a:ext cx="5458495" cy="6858000"/>
          </a:xfrm>
          <a:prstGeom prst="flowChartDelay">
            <a:avLst/>
          </a:prstGeom>
          <a:solidFill>
            <a:srgbClr val="87C3CD"/>
          </a:solidFill>
          <a:ln>
            <a:noFill/>
          </a:ln>
        </p:spPr>
        <p:txBody>
          <a:bodyPr/>
          <a:lstStyle/>
          <a:p>
            <a:endParaRPr lang="de-DE"/>
          </a:p>
        </p:txBody>
      </p:sp>
      <p:sp>
        <p:nvSpPr>
          <p:cNvPr id="193" name="Google Shape;193;p39"/>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13</a:t>
            </a:fld>
            <a:endParaRPr/>
          </a:p>
        </p:txBody>
      </p:sp>
      <p:sp>
        <p:nvSpPr>
          <p:cNvPr id="194" name="Google Shape;194;p39"/>
          <p:cNvSpPr txBox="1"/>
          <p:nvPr/>
        </p:nvSpPr>
        <p:spPr>
          <a:xfrm>
            <a:off x="7731498" y="1940751"/>
            <a:ext cx="4104167" cy="3108503"/>
          </a:xfrm>
          <a:prstGeom prst="rect">
            <a:avLst/>
          </a:prstGeom>
          <a:solidFill>
            <a:srgbClr val="87C3CD"/>
          </a:solidFill>
          <a:ln>
            <a:noFill/>
          </a:ln>
        </p:spPr>
        <p:txBody>
          <a:bodyPr spcFirstLastPara="1" wrap="square" lIns="91425" tIns="45700" rIns="91425" bIns="45700" anchor="t" anchorCtr="0">
            <a:spAutoFit/>
          </a:bodyPr>
          <a:lstStyle/>
          <a:p>
            <a:pPr lvl="0" algn="ctr"/>
            <a:r>
              <a:rPr lang="fr-FR" sz="2800" dirty="0">
                <a:solidFill>
                  <a:schemeClr val="lt1"/>
                </a:solidFill>
                <a:latin typeface="Aptos" panose="020B0004020202020204" pitchFamily="34" charset="0"/>
              </a:rPr>
              <a:t>Un principe important est d'observer le suivi</a:t>
            </a:r>
          </a:p>
          <a:p>
            <a:pPr lvl="0" algn="ctr"/>
            <a:r>
              <a:rPr lang="fr-FR" sz="2800" dirty="0">
                <a:solidFill>
                  <a:schemeClr val="lt1"/>
                </a:solidFill>
                <a:latin typeface="Aptos" panose="020B0004020202020204" pitchFamily="34" charset="0"/>
              </a:rPr>
              <a:t>le plus simple possible : aussi peu d’indicateurs clés que nécessaire, mais suffisamment pour être efficace.</a:t>
            </a:r>
            <a:endParaRPr sz="2800" b="0" i="0" u="none" strike="noStrike" cap="none" dirty="0">
              <a:solidFill>
                <a:schemeClr val="lt1"/>
              </a:solidFill>
              <a:latin typeface="Aptos" panose="020B0004020202020204" pitchFamily="34" charset="0"/>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0"/>
          <p:cNvSpPr txBox="1">
            <a:spLocks noGrp="1"/>
          </p:cNvSpPr>
          <p:nvPr>
            <p:ph type="title"/>
          </p:nvPr>
        </p:nvSpPr>
        <p:spPr>
          <a:xfrm>
            <a:off x="594360" y="466972"/>
            <a:ext cx="10693750" cy="1494596"/>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Étape 4 : développement d’un </a:t>
            </a:r>
            <a:br>
              <a:rPr lang="fr-FR" dirty="0">
                <a:latin typeface="Aptos Serif" panose="02020604070405020304" pitchFamily="18" charset="0"/>
                <a:cs typeface="Aptos Serif" panose="02020604070405020304" pitchFamily="18" charset="0"/>
              </a:rPr>
            </a:br>
            <a:r>
              <a:rPr lang="fr-FR" dirty="0">
                <a:latin typeface="Aptos Serif" panose="02020604070405020304" pitchFamily="18" charset="0"/>
                <a:cs typeface="Aptos Serif" panose="02020604070405020304" pitchFamily="18" charset="0"/>
              </a:rPr>
              <a:t>système permettant d’assurer une livraison régulière des données</a:t>
            </a:r>
            <a:endParaRPr dirty="0">
              <a:latin typeface="Aptos Serif" panose="02020604070405020304" pitchFamily="18" charset="0"/>
              <a:cs typeface="Aptos Serif" panose="02020604070405020304" pitchFamily="18" charset="0"/>
            </a:endParaRPr>
          </a:p>
        </p:txBody>
      </p:sp>
      <p:sp>
        <p:nvSpPr>
          <p:cNvPr id="200" name="Google Shape;200;p40"/>
          <p:cNvSpPr txBox="1">
            <a:spLocks noGrp="1"/>
          </p:cNvSpPr>
          <p:nvPr>
            <p:ph type="body" idx="1"/>
          </p:nvPr>
        </p:nvSpPr>
        <p:spPr>
          <a:xfrm>
            <a:off x="2571077" y="2148396"/>
            <a:ext cx="6594438" cy="1931984"/>
          </a:xfrm>
          <a:prstGeom prst="rect">
            <a:avLst/>
          </a:prstGeom>
          <a:noFill/>
          <a:ln>
            <a:noFill/>
          </a:ln>
        </p:spPr>
        <p:txBody>
          <a:bodyPr spcFirstLastPara="1" wrap="square" lIns="0" tIns="45700" rIns="0" bIns="0" anchor="t" anchorCtr="0">
            <a:normAutofit/>
          </a:bodyPr>
          <a:lstStyle/>
          <a:p>
            <a:pPr lvl="0"/>
            <a:r>
              <a:rPr lang="fr-FR" dirty="0">
                <a:latin typeface="Aptos" panose="020B0004020202020204" pitchFamily="34" charset="0"/>
              </a:rPr>
              <a:t>Pour toutes les données qui doivent être collectées séparément, telles que les données relatives aux fournisseurs ou les données de contrôle, un système garantissant une collecte régulière et cohérente des données doit être mis en place.</a:t>
            </a:r>
            <a:endParaRPr dirty="0">
              <a:latin typeface="Aptos" panose="020B0004020202020204" pitchFamily="34" charset="0"/>
            </a:endParaRPr>
          </a:p>
        </p:txBody>
      </p:sp>
      <p:sp>
        <p:nvSpPr>
          <p:cNvPr id="201" name="Google Shape;201;p4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14</a:t>
            </a:fld>
            <a:endParaRPr/>
          </a:p>
        </p:txBody>
      </p:sp>
      <p:grpSp>
        <p:nvGrpSpPr>
          <p:cNvPr id="202" name="Google Shape;202;p40"/>
          <p:cNvGrpSpPr/>
          <p:nvPr/>
        </p:nvGrpSpPr>
        <p:grpSpPr>
          <a:xfrm>
            <a:off x="2033587" y="3866430"/>
            <a:ext cx="8124824" cy="1777300"/>
            <a:chOff x="1587" y="0"/>
            <a:chExt cx="8124824" cy="1777300"/>
          </a:xfrm>
        </p:grpSpPr>
        <p:sp>
          <p:nvSpPr>
            <p:cNvPr id="203" name="Google Shape;203;p40"/>
            <p:cNvSpPr/>
            <p:nvPr/>
          </p:nvSpPr>
          <p:spPr>
            <a:xfrm>
              <a:off x="1587" y="0"/>
              <a:ext cx="3385343" cy="177730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0"/>
            <p:cNvSpPr txBox="1"/>
            <p:nvPr/>
          </p:nvSpPr>
          <p:spPr>
            <a:xfrm>
              <a:off x="53642" y="52055"/>
              <a:ext cx="3281233" cy="1673190"/>
            </a:xfrm>
            <a:prstGeom prst="rect">
              <a:avLst/>
            </a:prstGeom>
            <a:noFill/>
            <a:ln>
              <a:noFill/>
            </a:ln>
          </p:spPr>
          <p:txBody>
            <a:bodyPr spcFirstLastPara="1" wrap="square" lIns="133350" tIns="133350" rIns="133350" bIns="133350" anchor="ctr" anchorCtr="0">
              <a:noAutofit/>
            </a:bodyPr>
            <a:lstStyle/>
            <a:p>
              <a:pPr marL="0" marR="0" lvl="0" indent="0" algn="ctr" rtl="0">
                <a:lnSpc>
                  <a:spcPct val="90000"/>
                </a:lnSpc>
                <a:spcBef>
                  <a:spcPts val="0"/>
                </a:spcBef>
                <a:spcAft>
                  <a:spcPts val="0"/>
                </a:spcAft>
                <a:buClr>
                  <a:srgbClr val="000000"/>
                </a:buClr>
                <a:buSzPts val="3500"/>
                <a:buFont typeface="Arial"/>
                <a:buNone/>
              </a:pPr>
              <a:r>
                <a:rPr lang="fr-FR" sz="3500" b="0" i="0" u="none" strike="noStrike" cap="none" noProof="0" dirty="0">
                  <a:solidFill>
                    <a:schemeClr val="lt1"/>
                  </a:solidFill>
                  <a:latin typeface="Aptos" panose="020B0004020202020204" pitchFamily="34" charset="0"/>
                  <a:sym typeface="Arial"/>
                </a:rPr>
                <a:t>Données</a:t>
              </a:r>
              <a:endParaRPr lang="fr-FR" noProof="0" dirty="0">
                <a:latin typeface="Aptos" panose="020B0004020202020204" pitchFamily="34" charset="0"/>
              </a:endParaRPr>
            </a:p>
          </p:txBody>
        </p:sp>
        <p:sp>
          <p:nvSpPr>
            <p:cNvPr id="205" name="Google Shape;205;p40"/>
            <p:cNvSpPr/>
            <p:nvPr/>
          </p:nvSpPr>
          <p:spPr>
            <a:xfrm>
              <a:off x="3725465" y="468867"/>
              <a:ext cx="717692" cy="839565"/>
            </a:xfrm>
            <a:prstGeom prst="rightArrow">
              <a:avLst>
                <a:gd name="adj1" fmla="val 60000"/>
                <a:gd name="adj2" fmla="val 50000"/>
              </a:avLst>
            </a:prstGeom>
            <a:solidFill>
              <a:srgbClr val="D1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0"/>
            <p:cNvSpPr txBox="1"/>
            <p:nvPr/>
          </p:nvSpPr>
          <p:spPr>
            <a:xfrm>
              <a:off x="3725465" y="636780"/>
              <a:ext cx="502384" cy="50373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207" name="Google Shape;207;p40"/>
            <p:cNvSpPr/>
            <p:nvPr/>
          </p:nvSpPr>
          <p:spPr>
            <a:xfrm>
              <a:off x="4741068" y="0"/>
              <a:ext cx="3385343" cy="1777300"/>
            </a:xfrm>
            <a:prstGeom prst="roundRect">
              <a:avLst>
                <a:gd name="adj" fmla="val 10000"/>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0"/>
            <p:cNvSpPr txBox="1"/>
            <p:nvPr/>
          </p:nvSpPr>
          <p:spPr>
            <a:xfrm>
              <a:off x="4793123" y="52055"/>
              <a:ext cx="3281233" cy="1673190"/>
            </a:xfrm>
            <a:prstGeom prst="rect">
              <a:avLst/>
            </a:prstGeom>
            <a:noFill/>
            <a:ln>
              <a:noFill/>
            </a:ln>
          </p:spPr>
          <p:txBody>
            <a:bodyPr spcFirstLastPara="1" wrap="square" lIns="133350" tIns="133350" rIns="133350" bIns="133350" anchor="ctr" anchorCtr="0">
              <a:noAutofit/>
            </a:bodyPr>
            <a:lstStyle/>
            <a:p>
              <a:pPr lvl="0" algn="ctr">
                <a:lnSpc>
                  <a:spcPct val="90000"/>
                </a:lnSpc>
                <a:buSzPts val="3500"/>
              </a:pPr>
              <a:r>
                <a:rPr lang="fr-FR" sz="3200" noProof="0" dirty="0">
                  <a:solidFill>
                    <a:schemeClr val="lt1"/>
                  </a:solidFill>
                  <a:latin typeface="Aptos" panose="020B0004020202020204" pitchFamily="34" charset="0"/>
                </a:rPr>
                <a:t>Personne responsable de la surveillance</a:t>
              </a:r>
              <a:endParaRPr lang="fr-FR" sz="3200" b="0" i="0" u="none" strike="noStrike" cap="none" noProof="0" dirty="0">
                <a:solidFill>
                  <a:schemeClr val="lt1"/>
                </a:solidFill>
                <a:latin typeface="Aptos" panose="020B0004020202020204" pitchFamily="34" charset="0"/>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title"/>
          </p:nvPr>
        </p:nvSpPr>
        <p:spPr>
          <a:xfrm>
            <a:off x="594360" y="439809"/>
            <a:ext cx="7677281" cy="1494596"/>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Étape 5 : analyse régulière des données</a:t>
            </a:r>
            <a:endParaRPr dirty="0">
              <a:latin typeface="Aptos Serif" panose="02020604070405020304" pitchFamily="18" charset="0"/>
              <a:cs typeface="Aptos Serif" panose="02020604070405020304" pitchFamily="18" charset="0"/>
            </a:endParaRPr>
          </a:p>
        </p:txBody>
      </p:sp>
      <p:sp>
        <p:nvSpPr>
          <p:cNvPr id="214" name="Google Shape;214;p41"/>
          <p:cNvSpPr txBox="1">
            <a:spLocks noGrp="1"/>
          </p:cNvSpPr>
          <p:nvPr>
            <p:ph type="body" idx="1"/>
          </p:nvPr>
        </p:nvSpPr>
        <p:spPr>
          <a:xfrm>
            <a:off x="398630" y="2126316"/>
            <a:ext cx="10227900" cy="1494595"/>
          </a:xfrm>
          <a:prstGeom prst="rect">
            <a:avLst/>
          </a:prstGeom>
          <a:noFill/>
          <a:ln>
            <a:noFill/>
          </a:ln>
        </p:spPr>
        <p:txBody>
          <a:bodyPr spcFirstLastPara="1" wrap="square" lIns="0" tIns="45700" rIns="0" bIns="0" anchor="t" anchorCtr="0">
            <a:normAutofit/>
          </a:bodyPr>
          <a:lstStyle/>
          <a:p>
            <a:pPr lvl="0"/>
            <a:r>
              <a:rPr lang="fr-FR" dirty="0">
                <a:latin typeface="Aptos" panose="020B0004020202020204" pitchFamily="34" charset="0"/>
              </a:rPr>
              <a:t>Les données pour chaque indicateur clé devraient être présentées sur une échelle de temps. L’exemple de ce diagramme présente des données sur une période donnée, avec le temps (les années) sur l’axe x et l’événement ou la mesure (la consommation annuelle d’énergie)</a:t>
            </a:r>
            <a:endParaRPr dirty="0">
              <a:latin typeface="Aptos" panose="020B0004020202020204" pitchFamily="34" charset="0"/>
            </a:endParaRPr>
          </a:p>
        </p:txBody>
      </p:sp>
      <p:sp>
        <p:nvSpPr>
          <p:cNvPr id="215" name="Google Shape;215;p4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15</a:t>
            </a:fld>
            <a:endParaRPr/>
          </a:p>
        </p:txBody>
      </p:sp>
      <p:pic>
        <p:nvPicPr>
          <p:cNvPr id="216" name="Google Shape;216;p41"/>
          <p:cNvPicPr preferRelativeResize="0"/>
          <p:nvPr/>
        </p:nvPicPr>
        <p:blipFill rotWithShape="1">
          <a:blip r:embed="rId3">
            <a:alphaModFix/>
          </a:blip>
          <a:srcRect l="27264" t="29332" r="28440" b="22824"/>
          <a:stretch/>
        </p:blipFill>
        <p:spPr>
          <a:xfrm>
            <a:off x="3217066" y="3336025"/>
            <a:ext cx="5400340" cy="328108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2"/>
          <p:cNvSpPr txBox="1">
            <a:spLocks noGrp="1"/>
          </p:cNvSpPr>
          <p:nvPr>
            <p:ph type="ctrTitle"/>
          </p:nvPr>
        </p:nvSpPr>
        <p:spPr>
          <a:xfrm>
            <a:off x="6287911" y="411479"/>
            <a:ext cx="548640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noProof="0" dirty="0">
                <a:latin typeface="Aptos Serif" panose="02020604070405020304" pitchFamily="18" charset="0"/>
                <a:cs typeface="Aptos Serif" panose="02020604070405020304" pitchFamily="18" charset="0"/>
              </a:rPr>
              <a:t>4. Mécanismes de retour d‘information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Suivi des progrès</a:t>
            </a:r>
          </a:p>
        </p:txBody>
      </p:sp>
      <p:sp>
        <p:nvSpPr>
          <p:cNvPr id="227" name="Google Shape;227;p43"/>
          <p:cNvSpPr txBox="1">
            <a:spLocks noGrp="1"/>
          </p:cNvSpPr>
          <p:nvPr>
            <p:ph type="body" idx="1"/>
          </p:nvPr>
        </p:nvSpPr>
        <p:spPr>
          <a:xfrm>
            <a:off x="594360" y="2020186"/>
            <a:ext cx="10554904" cy="4316819"/>
          </a:xfrm>
          <a:prstGeom prst="rect">
            <a:avLst/>
          </a:prstGeom>
          <a:noFill/>
          <a:ln>
            <a:noFill/>
          </a:ln>
        </p:spPr>
        <p:txBody>
          <a:bodyPr spcFirstLastPara="1" wrap="square" lIns="0" tIns="228600" rIns="0" bIns="0" anchor="t" anchorCtr="0">
            <a:normAutofit fontScale="92500"/>
          </a:bodyPr>
          <a:lstStyle/>
          <a:p>
            <a:pPr indent="0">
              <a:lnSpc>
                <a:spcPct val="100000"/>
              </a:lnSpc>
            </a:pPr>
            <a:r>
              <a:rPr lang="fr-FR" dirty="0">
                <a:latin typeface="Aptos" panose="020B0004020202020204" pitchFamily="34" charset="0"/>
              </a:rPr>
              <a:t>Étape 1 : vérification des types de données collectées par la commune </a:t>
            </a:r>
          </a:p>
          <a:p>
            <a:pPr indent="0">
              <a:lnSpc>
                <a:spcPct val="100000"/>
              </a:lnSpc>
            </a:pPr>
            <a:r>
              <a:rPr lang="fr-FR" dirty="0">
                <a:latin typeface="Aptos" panose="020B0004020202020204" pitchFamily="34" charset="0"/>
              </a:rPr>
              <a:t>Étape 2 : élaboration d’indicateurs clés sur la base des données existantes </a:t>
            </a:r>
          </a:p>
          <a:p>
            <a:pPr indent="0">
              <a:lnSpc>
                <a:spcPct val="100000"/>
              </a:lnSpc>
            </a:pPr>
            <a:r>
              <a:rPr lang="fr-FR" dirty="0">
                <a:latin typeface="Aptos" panose="020B0004020202020204" pitchFamily="34" charset="0"/>
              </a:rPr>
              <a:t>Étape 3 : élaboration d’indicateurs clés supplémentaires</a:t>
            </a:r>
          </a:p>
          <a:p>
            <a:pPr indent="0">
              <a:lnSpc>
                <a:spcPct val="100000"/>
              </a:lnSpc>
            </a:pPr>
            <a:r>
              <a:rPr lang="fr-FR" dirty="0">
                <a:latin typeface="Aptos" panose="020B0004020202020204" pitchFamily="34" charset="0"/>
              </a:rPr>
              <a:t>Étape 4 : mise au point d’un système pour assurer une livraison régulière des données </a:t>
            </a:r>
          </a:p>
          <a:p>
            <a:pPr indent="0">
              <a:lnSpc>
                <a:spcPct val="100000"/>
              </a:lnSpc>
            </a:pPr>
            <a:r>
              <a:rPr lang="fr-FR" dirty="0">
                <a:latin typeface="Aptos" panose="020B0004020202020204" pitchFamily="34" charset="0"/>
              </a:rPr>
              <a:t>Étape 5 : analyse régulière des données</a:t>
            </a:r>
          </a:p>
          <a:p>
            <a:pPr lvl="0" indent="0">
              <a:lnSpc>
                <a:spcPct val="100000"/>
              </a:lnSpc>
            </a:pPr>
            <a:r>
              <a:rPr lang="fr-FR" dirty="0">
                <a:solidFill>
                  <a:schemeClr val="accent1">
                    <a:lumMod val="75000"/>
                  </a:schemeClr>
                </a:solidFill>
                <a:latin typeface="Aptos" panose="020B0004020202020204" pitchFamily="34" charset="0"/>
              </a:rPr>
              <a:t>Étape 6 : discussion et compte rendu des résultats</a:t>
            </a:r>
            <a:endParaRPr dirty="0">
              <a:solidFill>
                <a:schemeClr val="accent1">
                  <a:lumMod val="75000"/>
                </a:schemeClr>
              </a:solidFill>
              <a:latin typeface="Aptos" panose="020B0004020202020204" pitchFamily="34" charset="0"/>
            </a:endParaRPr>
          </a:p>
        </p:txBody>
      </p:sp>
      <p:sp>
        <p:nvSpPr>
          <p:cNvPr id="228" name="Google Shape;228;p4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594360" y="584005"/>
            <a:ext cx="9141311"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Étape 6 : discussion et compte rendu des résultats</a:t>
            </a:r>
          </a:p>
        </p:txBody>
      </p:sp>
      <p:sp>
        <p:nvSpPr>
          <p:cNvPr id="234" name="Google Shape;234;p44"/>
          <p:cNvSpPr txBox="1">
            <a:spLocks noGrp="1"/>
          </p:cNvSpPr>
          <p:nvPr>
            <p:ph type="body" idx="1"/>
          </p:nvPr>
        </p:nvSpPr>
        <p:spPr>
          <a:xfrm>
            <a:off x="1433457" y="2802658"/>
            <a:ext cx="4490827" cy="3597470"/>
          </a:xfrm>
          <a:prstGeom prst="rect">
            <a:avLst/>
          </a:prstGeom>
          <a:noFill/>
          <a:ln>
            <a:noFill/>
          </a:ln>
        </p:spPr>
        <p:txBody>
          <a:bodyPr spcFirstLastPara="1" wrap="square" lIns="0" tIns="45700" rIns="0" bIns="0" anchor="t" anchorCtr="0">
            <a:normAutofit/>
          </a:bodyPr>
          <a:lstStyle/>
          <a:p>
            <a:pPr lvl="0"/>
            <a:r>
              <a:rPr lang="fr-FR" dirty="0">
                <a:latin typeface="Aptos" panose="020B0004020202020204" pitchFamily="34" charset="0"/>
              </a:rPr>
              <a:t>Examiner les résultats du suivi au sein du groupe de travail sur l’approvisionnement durable. </a:t>
            </a:r>
          </a:p>
          <a:p>
            <a:pPr lvl="0"/>
            <a:r>
              <a:rPr lang="fr-FR" dirty="0">
                <a:latin typeface="Aptos" panose="020B0004020202020204" pitchFamily="34" charset="0"/>
              </a:rPr>
              <a:t>Il peut y avoir des explications logiques pour les KPI en hausse, par exemple l’achat de véhicules électriques lorsque la consommation d’énergie augmente.</a:t>
            </a:r>
            <a:endParaRPr dirty="0">
              <a:latin typeface="Aptos" panose="020B0004020202020204" pitchFamily="34" charset="0"/>
            </a:endParaRPr>
          </a:p>
        </p:txBody>
      </p:sp>
      <p:sp>
        <p:nvSpPr>
          <p:cNvPr id="235" name="Google Shape;235;p44"/>
          <p:cNvSpPr txBox="1">
            <a:spLocks noGrp="1"/>
          </p:cNvSpPr>
          <p:nvPr>
            <p:ph type="body" idx="2"/>
          </p:nvPr>
        </p:nvSpPr>
        <p:spPr>
          <a:xfrm>
            <a:off x="7490257" y="2676525"/>
            <a:ext cx="4490827" cy="3597470"/>
          </a:xfrm>
          <a:prstGeom prst="rect">
            <a:avLst/>
          </a:prstGeom>
          <a:noFill/>
          <a:ln>
            <a:noFill/>
          </a:ln>
        </p:spPr>
        <p:txBody>
          <a:bodyPr spcFirstLastPara="1" wrap="square" lIns="0" tIns="45700" rIns="0" bIns="0" anchor="t" anchorCtr="0">
            <a:normAutofit/>
          </a:bodyPr>
          <a:lstStyle/>
          <a:p>
            <a:pPr lvl="0"/>
            <a:r>
              <a:rPr lang="fr-FR" dirty="0">
                <a:latin typeface="Aptos" panose="020B0004020202020204" pitchFamily="34" charset="0"/>
              </a:rPr>
              <a:t>Les résultats devraient ensuite être présentés aux décideurs, tels que le maire ou le conseil municipal, qui sont habilités à adapter la stratégie d’approvisionnement durable de la commune.</a:t>
            </a:r>
            <a:endParaRPr dirty="0">
              <a:latin typeface="Aptos" panose="020B0004020202020204" pitchFamily="34" charset="0"/>
            </a:endParaRPr>
          </a:p>
        </p:txBody>
      </p:sp>
      <p:sp>
        <p:nvSpPr>
          <p:cNvPr id="236" name="Google Shape;236;p4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18</a:t>
            </a:fld>
            <a:endParaRPr/>
          </a:p>
        </p:txBody>
      </p:sp>
      <p:pic>
        <p:nvPicPr>
          <p:cNvPr id="237" name="Google Shape;237;p44" descr="Aufwärtstrend Silhouette"/>
          <p:cNvPicPr preferRelativeResize="0"/>
          <p:nvPr/>
        </p:nvPicPr>
        <p:blipFill rotWithShape="1">
          <a:blip r:embed="rId3">
            <a:alphaModFix/>
          </a:blip>
          <a:srcRect/>
          <a:stretch/>
        </p:blipFill>
        <p:spPr>
          <a:xfrm>
            <a:off x="398780" y="2799275"/>
            <a:ext cx="914400" cy="914400"/>
          </a:xfrm>
          <a:prstGeom prst="rect">
            <a:avLst/>
          </a:prstGeom>
          <a:noFill/>
          <a:ln>
            <a:noFill/>
          </a:ln>
        </p:spPr>
      </p:pic>
      <p:pic>
        <p:nvPicPr>
          <p:cNvPr id="238" name="Google Shape;238;p44" descr="Präsentation mit Checkliste Silhouette"/>
          <p:cNvPicPr preferRelativeResize="0"/>
          <p:nvPr/>
        </p:nvPicPr>
        <p:blipFill rotWithShape="1">
          <a:blip r:embed="rId4">
            <a:alphaModFix/>
          </a:blip>
          <a:srcRect/>
          <a:stretch/>
        </p:blipFill>
        <p:spPr>
          <a:xfrm>
            <a:off x="6649615" y="2799275"/>
            <a:ext cx="914400" cy="914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Outils : modèles pour le rapport</a:t>
            </a:r>
          </a:p>
        </p:txBody>
      </p:sp>
      <p:sp>
        <p:nvSpPr>
          <p:cNvPr id="244" name="Google Shape;244;p45"/>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19</a:t>
            </a:fld>
            <a:endParaRPr/>
          </a:p>
        </p:txBody>
      </p:sp>
      <p:pic>
        <p:nvPicPr>
          <p:cNvPr id="245" name="Google Shape;245;p45"/>
          <p:cNvPicPr preferRelativeResize="0"/>
          <p:nvPr/>
        </p:nvPicPr>
        <p:blipFill rotWithShape="1">
          <a:blip r:embed="rId3">
            <a:alphaModFix/>
          </a:blip>
          <a:srcRect l="34853" t="16940" r="38323" b="14509"/>
          <a:stretch/>
        </p:blipFill>
        <p:spPr>
          <a:xfrm>
            <a:off x="2000922" y="2544150"/>
            <a:ext cx="2426597" cy="3488233"/>
          </a:xfrm>
          <a:prstGeom prst="rect">
            <a:avLst/>
          </a:prstGeom>
          <a:noFill/>
          <a:ln>
            <a:noFill/>
          </a:ln>
        </p:spPr>
      </p:pic>
      <p:pic>
        <p:nvPicPr>
          <p:cNvPr id="246" name="Google Shape;246;p45"/>
          <p:cNvPicPr preferRelativeResize="0"/>
          <p:nvPr/>
        </p:nvPicPr>
        <p:blipFill rotWithShape="1">
          <a:blip r:embed="rId4">
            <a:alphaModFix/>
          </a:blip>
          <a:srcRect l="35381" t="19608" r="38412" b="20784"/>
          <a:stretch/>
        </p:blipFill>
        <p:spPr>
          <a:xfrm>
            <a:off x="5483542" y="2244314"/>
            <a:ext cx="3195022" cy="40879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Agenda</a:t>
            </a:r>
            <a:endParaRPr dirty="0">
              <a:latin typeface="Aptos Serif" panose="02020604070405020304" pitchFamily="18" charset="0"/>
              <a:cs typeface="Aptos Serif" panose="02020604070405020304" pitchFamily="18" charset="0"/>
            </a:endParaRPr>
          </a:p>
        </p:txBody>
      </p:sp>
      <p:sp>
        <p:nvSpPr>
          <p:cNvPr id="112" name="Google Shape;112;p6"/>
          <p:cNvSpPr txBox="1">
            <a:spLocks noGrp="1"/>
          </p:cNvSpPr>
          <p:nvPr>
            <p:ph type="body" idx="1"/>
          </p:nvPr>
        </p:nvSpPr>
        <p:spPr>
          <a:xfrm>
            <a:off x="594360" y="2632792"/>
            <a:ext cx="9768841" cy="3708517"/>
          </a:xfrm>
          <a:prstGeom prst="rect">
            <a:avLst/>
          </a:prstGeom>
          <a:noFill/>
          <a:ln>
            <a:noFill/>
          </a:ln>
        </p:spPr>
        <p:txBody>
          <a:bodyPr spcFirstLastPara="1" wrap="square" lIns="0" tIns="228600" rIns="0" bIns="0" anchor="t" anchorCtr="0">
            <a:normAutofit/>
          </a:bodyPr>
          <a:lstStyle/>
          <a:p>
            <a:pPr marL="685800" lvl="0" indent="-457200">
              <a:buFont typeface="Arial"/>
              <a:buAutoNum type="arabicPeriod"/>
            </a:pPr>
            <a:r>
              <a:rPr lang="fr-FR" noProof="0" dirty="0">
                <a:latin typeface="Aptos" panose="020B0004020202020204" pitchFamily="34" charset="0"/>
              </a:rPr>
              <a:t>Introduction au suivi et à l’évaluation</a:t>
            </a:r>
          </a:p>
          <a:p>
            <a:pPr marL="685800" lvl="0" indent="-457200">
              <a:buFont typeface="Arial"/>
              <a:buAutoNum type="arabicPeriod"/>
            </a:pPr>
            <a:r>
              <a:rPr lang="fr-FR" noProof="0" dirty="0">
                <a:latin typeface="Aptos" panose="020B0004020202020204" pitchFamily="34" charset="0"/>
              </a:rPr>
              <a:t>Suivi de la mise en œuvre sur le terrain</a:t>
            </a:r>
          </a:p>
          <a:p>
            <a:pPr marL="685800" lvl="0" indent="-457200">
              <a:buFont typeface="Arial"/>
              <a:buAutoNum type="arabicPeriod"/>
            </a:pPr>
            <a:r>
              <a:rPr lang="fr-FR" dirty="0">
                <a:latin typeface="Aptos" panose="020B0004020202020204" pitchFamily="34" charset="0"/>
              </a:rPr>
              <a:t>Indicateurs de performance clé (KPI)</a:t>
            </a:r>
            <a:r>
              <a:rPr lang="fr-FR" noProof="0" dirty="0">
                <a:latin typeface="Aptos" panose="020B0004020202020204" pitchFamily="34" charset="0"/>
              </a:rPr>
              <a:t> et compte rendu</a:t>
            </a:r>
          </a:p>
          <a:p>
            <a:pPr marL="685800" lvl="0" indent="-457200">
              <a:buFont typeface="Arial"/>
              <a:buAutoNum type="arabicPeriod"/>
            </a:pPr>
            <a:r>
              <a:rPr lang="fr-FR" noProof="0" dirty="0">
                <a:latin typeface="Aptos" panose="020B0004020202020204" pitchFamily="34" charset="0"/>
              </a:rPr>
              <a:t>Mécanismes de retour d’information</a:t>
            </a:r>
            <a:endParaRPr lang="fr-FR" dirty="0">
              <a:latin typeface="Aptos" panose="020B0004020202020204" pitchFamily="34" charset="0"/>
            </a:endParaRPr>
          </a:p>
        </p:txBody>
      </p:sp>
      <p:sp>
        <p:nvSpPr>
          <p:cNvPr id="113" name="Google Shape;113;p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6"/>
          <p:cNvSpPr txBox="1">
            <a:spLocks noGrp="1"/>
          </p:cNvSpPr>
          <p:nvPr>
            <p:ph type="title"/>
          </p:nvPr>
        </p:nvSpPr>
        <p:spPr>
          <a:xfrm>
            <a:off x="594360" y="278129"/>
            <a:ext cx="9778365" cy="1494596"/>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Mécanismes de retour d‘information</a:t>
            </a:r>
          </a:p>
        </p:txBody>
      </p:sp>
      <p:sp>
        <p:nvSpPr>
          <p:cNvPr id="252" name="Google Shape;252;p46"/>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20</a:t>
            </a:fld>
            <a:endParaRPr/>
          </a:p>
        </p:txBody>
      </p:sp>
      <p:grpSp>
        <p:nvGrpSpPr>
          <p:cNvPr id="253" name="Google Shape;253;p46"/>
          <p:cNvGrpSpPr/>
          <p:nvPr/>
        </p:nvGrpSpPr>
        <p:grpSpPr>
          <a:xfrm>
            <a:off x="2905843" y="2135418"/>
            <a:ext cx="6380313" cy="4031798"/>
            <a:chOff x="327656" y="-23881"/>
            <a:chExt cx="6380313" cy="4031798"/>
          </a:xfrm>
        </p:grpSpPr>
        <p:sp>
          <p:nvSpPr>
            <p:cNvPr id="254" name="Google Shape;254;p46"/>
            <p:cNvSpPr/>
            <p:nvPr/>
          </p:nvSpPr>
          <p:spPr>
            <a:xfrm>
              <a:off x="1553249" y="-23881"/>
              <a:ext cx="4031798" cy="4031798"/>
            </a:xfrm>
            <a:custGeom>
              <a:avLst/>
              <a:gdLst/>
              <a:ahLst/>
              <a:cxnLst/>
              <a:rect l="l" t="t" r="r" b="b"/>
              <a:pathLst>
                <a:path w="120000" h="120000" extrusionOk="0">
                  <a:moveTo>
                    <a:pt x="78973" y="6868"/>
                  </a:moveTo>
                  <a:lnTo>
                    <a:pt x="78973" y="6868"/>
                  </a:lnTo>
                  <a:cubicBezTo>
                    <a:pt x="103061" y="15469"/>
                    <a:pt x="118348" y="39199"/>
                    <a:pt x="116223" y="64688"/>
                  </a:cubicBezTo>
                  <a:cubicBezTo>
                    <a:pt x="114097" y="90177"/>
                    <a:pt x="95091" y="111048"/>
                    <a:pt x="69911" y="115541"/>
                  </a:cubicBezTo>
                  <a:cubicBezTo>
                    <a:pt x="44731" y="120034"/>
                    <a:pt x="19679" y="107026"/>
                    <a:pt x="8869" y="83845"/>
                  </a:cubicBezTo>
                  <a:cubicBezTo>
                    <a:pt x="-1942" y="60664"/>
                    <a:pt x="4195" y="33111"/>
                    <a:pt x="23821" y="16709"/>
                  </a:cubicBezTo>
                  <a:lnTo>
                    <a:pt x="21790" y="13776"/>
                  </a:lnTo>
                  <a:lnTo>
                    <a:pt x="29776" y="16351"/>
                  </a:lnTo>
                  <a:lnTo>
                    <a:pt x="29656" y="25136"/>
                  </a:lnTo>
                  <a:lnTo>
                    <a:pt x="27626" y="22204"/>
                  </a:lnTo>
                  <a:lnTo>
                    <a:pt x="27626" y="22204"/>
                  </a:lnTo>
                  <a:cubicBezTo>
                    <a:pt x="10534" y="36845"/>
                    <a:pt x="5394" y="61134"/>
                    <a:pt x="15091" y="81443"/>
                  </a:cubicBezTo>
                  <a:cubicBezTo>
                    <a:pt x="24788" y="101752"/>
                    <a:pt x="46908" y="113025"/>
                    <a:pt x="69039" y="108937"/>
                  </a:cubicBezTo>
                  <a:cubicBezTo>
                    <a:pt x="91170" y="104849"/>
                    <a:pt x="107803" y="86418"/>
                    <a:pt x="109605" y="63985"/>
                  </a:cubicBezTo>
                  <a:cubicBezTo>
                    <a:pt x="111407" y="41552"/>
                    <a:pt x="97930" y="20701"/>
                    <a:pt x="76735" y="13133"/>
                  </a:cubicBezTo>
                  <a:close/>
                </a:path>
              </a:pathLst>
            </a:custGeom>
            <a:solidFill>
              <a:srgbClr val="E1EF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6"/>
            <p:cNvSpPr/>
            <p:nvPr/>
          </p:nvSpPr>
          <p:spPr>
            <a:xfrm>
              <a:off x="2629807" y="867"/>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6"/>
            <p:cNvSpPr txBox="1"/>
            <p:nvPr/>
          </p:nvSpPr>
          <p:spPr>
            <a:xfrm>
              <a:off x="2675662" y="46722"/>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sz="1400" b="0" i="0" u="none" strike="noStrike" cap="none" noProof="0" dirty="0">
                  <a:solidFill>
                    <a:schemeClr val="lt1"/>
                  </a:solidFill>
                  <a:latin typeface="Aptos" panose="020B0004020202020204" pitchFamily="34" charset="0"/>
                  <a:sym typeface="Arial"/>
                </a:rPr>
                <a:t>Collecte de données</a:t>
              </a:r>
            </a:p>
          </p:txBody>
        </p:sp>
        <p:sp>
          <p:nvSpPr>
            <p:cNvPr id="257" name="Google Shape;257;p46"/>
            <p:cNvSpPr/>
            <p:nvPr/>
          </p:nvSpPr>
          <p:spPr>
            <a:xfrm>
              <a:off x="4829287" y="1080876"/>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6"/>
            <p:cNvSpPr txBox="1"/>
            <p:nvPr/>
          </p:nvSpPr>
          <p:spPr>
            <a:xfrm>
              <a:off x="4875142" y="1126731"/>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noProof="0" dirty="0">
                  <a:solidFill>
                    <a:schemeClr val="lt1"/>
                  </a:solidFill>
                  <a:latin typeface="Aptos" panose="020B0004020202020204" pitchFamily="34" charset="0"/>
                </a:rPr>
                <a:t>Analyse des données</a:t>
              </a:r>
              <a:endParaRPr lang="fr-FR" sz="1400" b="0" i="0" u="none" strike="noStrike" cap="none" noProof="0" dirty="0">
                <a:solidFill>
                  <a:schemeClr val="lt1"/>
                </a:solidFill>
                <a:latin typeface="Aptos" panose="020B0004020202020204" pitchFamily="34" charset="0"/>
                <a:sym typeface="Arial"/>
              </a:endParaRPr>
            </a:p>
          </p:txBody>
        </p:sp>
        <p:sp>
          <p:nvSpPr>
            <p:cNvPr id="259" name="Google Shape;259;p46"/>
            <p:cNvSpPr/>
            <p:nvPr/>
          </p:nvSpPr>
          <p:spPr>
            <a:xfrm>
              <a:off x="4447222" y="2890467"/>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6"/>
            <p:cNvSpPr txBox="1"/>
            <p:nvPr/>
          </p:nvSpPr>
          <p:spPr>
            <a:xfrm>
              <a:off x="4493077" y="2936322"/>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sz="1400" b="0" i="0" u="none" strike="noStrike" cap="none" noProof="0" dirty="0">
                  <a:solidFill>
                    <a:schemeClr val="lt1"/>
                  </a:solidFill>
                  <a:latin typeface="Aptos" panose="020B0004020202020204" pitchFamily="34" charset="0"/>
                  <a:sym typeface="Arial"/>
                </a:rPr>
                <a:t>Discuter des données</a:t>
              </a:r>
            </a:p>
          </p:txBody>
        </p:sp>
        <p:sp>
          <p:nvSpPr>
            <p:cNvPr id="261" name="Google Shape;261;p46"/>
            <p:cNvSpPr/>
            <p:nvPr/>
          </p:nvSpPr>
          <p:spPr>
            <a:xfrm>
              <a:off x="996429" y="2890464"/>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6"/>
            <p:cNvSpPr txBox="1"/>
            <p:nvPr/>
          </p:nvSpPr>
          <p:spPr>
            <a:xfrm>
              <a:off x="1042284" y="2936319"/>
              <a:ext cx="1786972" cy="847631"/>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fr-FR" noProof="0" dirty="0">
                  <a:solidFill>
                    <a:schemeClr val="lt1"/>
                  </a:solidFill>
                  <a:latin typeface="Aptos" panose="020B0004020202020204" pitchFamily="34" charset="0"/>
                </a:rPr>
                <a:t>Rapport des données</a:t>
              </a:r>
              <a:endParaRPr lang="fr-FR" sz="1400" b="0" i="0" u="none" strike="noStrike" cap="none" noProof="0" dirty="0">
                <a:solidFill>
                  <a:schemeClr val="lt1"/>
                </a:solidFill>
                <a:latin typeface="Aptos" panose="020B0004020202020204" pitchFamily="34" charset="0"/>
                <a:sym typeface="Arial"/>
              </a:endParaRPr>
            </a:p>
          </p:txBody>
        </p:sp>
        <p:sp>
          <p:nvSpPr>
            <p:cNvPr id="263" name="Google Shape;263;p46"/>
            <p:cNvSpPr/>
            <p:nvPr/>
          </p:nvSpPr>
          <p:spPr>
            <a:xfrm>
              <a:off x="327656" y="1080892"/>
              <a:ext cx="1878682" cy="939341"/>
            </a:xfrm>
            <a:prstGeom prst="roundRect">
              <a:avLst>
                <a:gd name="adj" fmla="val 16667"/>
              </a:avLst>
            </a:prstGeom>
            <a:solidFill>
              <a:srgbClr val="A7D3D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6"/>
            <p:cNvSpPr txBox="1"/>
            <p:nvPr/>
          </p:nvSpPr>
          <p:spPr>
            <a:xfrm>
              <a:off x="373511" y="1126747"/>
              <a:ext cx="1786972" cy="847631"/>
            </a:xfrm>
            <a:prstGeom prst="rect">
              <a:avLst/>
            </a:prstGeom>
            <a:noFill/>
            <a:ln>
              <a:noFill/>
            </a:ln>
          </p:spPr>
          <p:txBody>
            <a:bodyPr spcFirstLastPara="1" wrap="square" lIns="53325" tIns="53325" rIns="53325" bIns="53325" anchor="ctr" anchorCtr="0">
              <a:noAutofit/>
            </a:bodyPr>
            <a:lstStyle/>
            <a:p>
              <a:pPr lvl="0" algn="ctr">
                <a:lnSpc>
                  <a:spcPct val="90000"/>
                </a:lnSpc>
                <a:buSzPts val="1400"/>
              </a:pPr>
              <a:r>
                <a:rPr lang="fr-FR" dirty="0">
                  <a:solidFill>
                    <a:schemeClr val="lt1"/>
                  </a:solidFill>
                  <a:latin typeface="Aptos" panose="020B0004020202020204" pitchFamily="34" charset="0"/>
                </a:rPr>
                <a:t>Adaptation</a:t>
              </a:r>
              <a:r>
                <a:rPr lang="fr-FR" noProof="0" dirty="0">
                  <a:solidFill>
                    <a:schemeClr val="lt1"/>
                  </a:solidFill>
                  <a:latin typeface="Aptos" panose="020B0004020202020204" pitchFamily="34" charset="0"/>
                </a:rPr>
                <a:t> de la stratégie d‘approvisionnement durable</a:t>
              </a:r>
              <a:endParaRPr lang="fr-FR" sz="1400" b="0" i="0" u="none" strike="noStrike" cap="none" noProof="0" dirty="0">
                <a:solidFill>
                  <a:schemeClr val="lt1"/>
                </a:solidFill>
                <a:latin typeface="Aptos" panose="020B0004020202020204" pitchFamily="34" charset="0"/>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ctrTitle"/>
          </p:nvPr>
        </p:nvSpPr>
        <p:spPr>
          <a:xfrm>
            <a:off x="594360" y="411479"/>
            <a:ext cx="9019540"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SzPts val="5400"/>
              <a:buNone/>
            </a:pPr>
            <a:r>
              <a:rPr lang="fr-FR" sz="5400" noProof="0" dirty="0">
                <a:latin typeface="Aptos Serif" panose="02020604070405020304" pitchFamily="18" charset="0"/>
                <a:cs typeface="Aptos Serif" panose="02020604070405020304" pitchFamily="18" charset="0"/>
              </a:rPr>
              <a:t>Merci beaucoup pour votre attention!</a:t>
            </a:r>
            <a:endParaRPr lang="fr-FR" noProof="0" dirty="0">
              <a:latin typeface="Aptos Serif" panose="02020604070405020304" pitchFamily="18" charset="0"/>
              <a:cs typeface="Aptos Serif" panose="02020604070405020304" pitchFamily="18" charset="0"/>
            </a:endParaRPr>
          </a:p>
        </p:txBody>
      </p:sp>
      <p:pic>
        <p:nvPicPr>
          <p:cNvPr id="271" name="Google Shape;271;p15" descr="Ein Bild, das Text, Schrift, Screenshot, Grafiken enthält.&#10;&#10;Automatisch generierte Beschreibung"/>
          <p:cNvPicPr preferRelativeResize="0"/>
          <p:nvPr/>
        </p:nvPicPr>
        <p:blipFill rotWithShape="1">
          <a:blip r:embed="rId3">
            <a:alphaModFix/>
          </a:blip>
          <a:srcRect/>
          <a:stretch/>
        </p:blipFill>
        <p:spPr>
          <a:xfrm>
            <a:off x="6816650" y="4920802"/>
            <a:ext cx="5273749" cy="1904297"/>
          </a:xfrm>
          <a:prstGeom prst="rect">
            <a:avLst/>
          </a:prstGeom>
          <a:noFill/>
          <a:ln>
            <a:noFill/>
          </a:ln>
        </p:spPr>
      </p:pic>
      <p:pic>
        <p:nvPicPr>
          <p:cNvPr id="272" name="Google Shape;272;p15" descr="Ein Bild, das Text, Schrift, Electric Blue (Farbe), Symbol enthält.&#10;&#10;Automatisch generierte Beschreibung"/>
          <p:cNvPicPr preferRelativeResize="0"/>
          <p:nvPr/>
        </p:nvPicPr>
        <p:blipFill rotWithShape="1">
          <a:blip r:embed="rId4">
            <a:alphaModFix/>
          </a:blip>
          <a:srcRect/>
          <a:stretch/>
        </p:blipFill>
        <p:spPr>
          <a:xfrm>
            <a:off x="2637788" y="5934817"/>
            <a:ext cx="3594100" cy="753356"/>
          </a:xfrm>
          <a:prstGeom prst="rect">
            <a:avLst/>
          </a:prstGeom>
          <a:noFill/>
          <a:ln>
            <a:noFill/>
          </a:ln>
        </p:spPr>
      </p:pic>
      <p:sp>
        <p:nvSpPr>
          <p:cNvPr id="2" name="Google Shape;121;p22">
            <a:extLst>
              <a:ext uri="{FF2B5EF4-FFF2-40B4-BE49-F238E27FC236}">
                <a16:creationId xmlns:a16="http://schemas.microsoft.com/office/drawing/2014/main" id="{279FF0EF-F63B-3FC1-BB43-F15E54A98CD4}"/>
              </a:ext>
            </a:extLst>
          </p:cNvPr>
          <p:cNvSpPr txBox="1"/>
          <p:nvPr/>
        </p:nvSpPr>
        <p:spPr>
          <a:xfrm>
            <a:off x="101601" y="5897812"/>
            <a:ext cx="2536187" cy="1061789"/>
          </a:xfrm>
          <a:prstGeom prst="rect">
            <a:avLst/>
          </a:prstGeom>
          <a:noFill/>
          <a:ln>
            <a:noFill/>
          </a:ln>
        </p:spPr>
        <p:txBody>
          <a:bodyPr spcFirstLastPara="1" wrap="square" lIns="91425" tIns="45700" rIns="91425" bIns="45700" anchor="t" anchorCtr="0">
            <a:spAutoFit/>
          </a:bodyPr>
          <a:lstStyle/>
          <a:p>
            <a:pPr lvl="0" algn="r">
              <a:buSzPts val="1400"/>
              <a:defRPr/>
            </a:pPr>
            <a:r>
              <a:rPr lang="fr-FR" sz="700" dirty="0">
                <a:solidFill>
                  <a:schemeClr val="tx1"/>
                </a:solidFill>
              </a:rPr>
              <a:t>Financé par l‘Union Européenne. Les points de vue et les opinions exprimés correspondent toutefois exclusivement à ceux des </a:t>
            </a:r>
            <a:r>
              <a:rPr lang="fr-FR" sz="700" dirty="0" err="1">
                <a:solidFill>
                  <a:schemeClr val="tx1"/>
                </a:solidFill>
              </a:rPr>
              <a:t>auteur∙rice∙s</a:t>
            </a:r>
            <a:r>
              <a:rPr lang="fr-FR" sz="700" dirty="0">
                <a:solidFill>
                  <a:schemeClr val="tx1"/>
                </a:solidFill>
              </a:rPr>
              <a:t> et ne reflètent pas nécessairement ceux de l’Union européenne ou de l’Agence exécutive européenne pour l’éducation et la culture (EACEA). Ni l’Union européenne ni l’EACEA ne peuvent être tenues pour responsables.</a:t>
            </a:r>
          </a:p>
          <a:p>
            <a:pPr lvl="0" algn="r">
              <a:buSzPts val="1400"/>
            </a:pPr>
            <a:endParaRPr lang="fr-FR" sz="800" dirty="0">
              <a:solidFill>
                <a:schemeClr val="tx1"/>
              </a:solidFill>
            </a:endParaRPr>
          </a:p>
          <a:p>
            <a:pPr marL="0" marR="0" lvl="0" indent="0" algn="r" rtl="0">
              <a:lnSpc>
                <a:spcPct val="100000"/>
              </a:lnSpc>
              <a:spcBef>
                <a:spcPts val="0"/>
              </a:spcBef>
              <a:spcAft>
                <a:spcPts val="0"/>
              </a:spcAft>
              <a:buNone/>
            </a:pPr>
            <a:endParaRPr sz="600" b="0" i="0" u="none" strike="noStrike" cap="none" dirty="0">
              <a:solidFill>
                <a:schemeClr val="tx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3"/>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de-DE" dirty="0">
                <a:latin typeface="Aptos Serif" panose="02020604070405020304" pitchFamily="18" charset="0"/>
                <a:cs typeface="Aptos Serif" panose="02020604070405020304" pitchFamily="18" charset="0"/>
              </a:rPr>
              <a:t>Sources : </a:t>
            </a:r>
            <a:r>
              <a:rPr lang="de-DE" dirty="0" err="1">
                <a:latin typeface="Aptos Serif" panose="02020604070405020304" pitchFamily="18" charset="0"/>
                <a:cs typeface="Aptos Serif" panose="02020604070405020304" pitchFamily="18" charset="0"/>
              </a:rPr>
              <a:t>textes</a:t>
            </a:r>
            <a:endParaRPr dirty="0">
              <a:latin typeface="Aptos Serif" panose="02020604070405020304" pitchFamily="18" charset="0"/>
              <a:cs typeface="Aptos Serif" panose="02020604070405020304" pitchFamily="18" charset="0"/>
            </a:endParaRPr>
          </a:p>
        </p:txBody>
      </p:sp>
      <p:sp>
        <p:nvSpPr>
          <p:cNvPr id="279" name="Google Shape;279;p53"/>
          <p:cNvSpPr txBox="1">
            <a:spLocks noGrp="1"/>
          </p:cNvSpPr>
          <p:nvPr>
            <p:ph type="body" idx="1"/>
          </p:nvPr>
        </p:nvSpPr>
        <p:spPr>
          <a:xfrm>
            <a:off x="594360" y="1956391"/>
            <a:ext cx="11303472" cy="4623479"/>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sz="2000" dirty="0">
                <a:latin typeface="Aptos" panose="020B0004020202020204" pitchFamily="34" charset="0"/>
              </a:rPr>
              <a:t>Manuel « Small </a:t>
            </a:r>
            <a:r>
              <a:rPr lang="de-DE" sz="2000" dirty="0" err="1">
                <a:latin typeface="Aptos" panose="020B0004020202020204" pitchFamily="34" charset="0"/>
              </a:rPr>
              <a:t>Steps</a:t>
            </a:r>
            <a:r>
              <a:rPr lang="de-DE" sz="2000" dirty="0">
                <a:latin typeface="Aptos" panose="020B0004020202020204" pitchFamily="34" charset="0"/>
              </a:rPr>
              <a:t>, Big Impact: Sustainable Procurement in </a:t>
            </a:r>
            <a:r>
              <a:rPr lang="de-DE" sz="2000" dirty="0" err="1">
                <a:latin typeface="Aptos" panose="020B0004020202020204" pitchFamily="34" charset="0"/>
              </a:rPr>
              <a:t>Municipalities</a:t>
            </a:r>
            <a:r>
              <a:rPr lang="de-DE" sz="2000" dirty="0">
                <a:latin typeface="Aptos" panose="020B0004020202020204" pitchFamily="34" charset="0"/>
              </a:rPr>
              <a:t> » du </a:t>
            </a:r>
            <a:r>
              <a:rPr lang="de-DE" sz="2000" dirty="0" err="1">
                <a:latin typeface="Aptos" panose="020B0004020202020204" pitchFamily="34" charset="0"/>
              </a:rPr>
              <a:t>projet</a:t>
            </a:r>
            <a:r>
              <a:rPr lang="de-DE" sz="2000" dirty="0">
                <a:latin typeface="Aptos" panose="020B0004020202020204" pitchFamily="34" charset="0"/>
              </a:rPr>
              <a:t> </a:t>
            </a:r>
            <a:r>
              <a:rPr lang="de-DE" sz="2000" dirty="0" err="1">
                <a:latin typeface="Aptos" panose="020B0004020202020204" pitchFamily="34" charset="0"/>
              </a:rPr>
              <a:t>proCURE</a:t>
            </a:r>
            <a:r>
              <a:rPr lang="de-DE" sz="2000" dirty="0">
                <a:latin typeface="Aptos" panose="020B0004020202020204" pitchFamily="34" charset="0"/>
              </a:rPr>
              <a:t>, </a:t>
            </a:r>
            <a:r>
              <a:rPr lang="de-DE" sz="2000" dirty="0" err="1">
                <a:latin typeface="Aptos" panose="020B0004020202020204" pitchFamily="34" charset="0"/>
              </a:rPr>
              <a:t>publié</a:t>
            </a:r>
            <a:r>
              <a:rPr lang="de-DE" sz="2000" dirty="0">
                <a:latin typeface="Aptos" panose="020B0004020202020204" pitchFamily="34" charset="0"/>
              </a:rPr>
              <a:t> par le </a:t>
            </a:r>
            <a:r>
              <a:rPr lang="de-DE" sz="2000" dirty="0" err="1">
                <a:latin typeface="Aptos" panose="020B0004020202020204" pitchFamily="34" charset="0"/>
              </a:rPr>
              <a:t>réseau</a:t>
            </a:r>
            <a:r>
              <a:rPr lang="de-DE" sz="2000" dirty="0">
                <a:latin typeface="Aptos" panose="020B0004020202020204" pitchFamily="34" charset="0"/>
              </a:rPr>
              <a:t> des </a:t>
            </a:r>
            <a:r>
              <a:rPr lang="de-DE" sz="2000" dirty="0" err="1">
                <a:latin typeface="Aptos" panose="020B0004020202020204" pitchFamily="34" charset="0"/>
              </a:rPr>
              <a:t>communes</a:t>
            </a:r>
            <a:r>
              <a:rPr lang="de-DE" sz="2000" dirty="0">
                <a:latin typeface="Aptos" panose="020B0004020202020204" pitchFamily="34" charset="0"/>
              </a:rPr>
              <a:t> alpines </a:t>
            </a:r>
            <a:r>
              <a:rPr lang="de-DE" sz="2000" i="1" dirty="0">
                <a:latin typeface="Aptos" panose="020B0004020202020204" pitchFamily="34" charset="0"/>
              </a:rPr>
              <a:t>Alliance </a:t>
            </a:r>
            <a:r>
              <a:rPr lang="de-DE" sz="2000" i="1" dirty="0" err="1">
                <a:latin typeface="Aptos" panose="020B0004020202020204" pitchFamily="34" charset="0"/>
              </a:rPr>
              <a:t>dans</a:t>
            </a:r>
            <a:r>
              <a:rPr lang="de-DE" sz="2000" i="1" dirty="0">
                <a:latin typeface="Aptos" panose="020B0004020202020204" pitchFamily="34" charset="0"/>
              </a:rPr>
              <a:t> </a:t>
            </a:r>
            <a:r>
              <a:rPr lang="de-DE" sz="2000" i="1" dirty="0" err="1">
                <a:latin typeface="Aptos" panose="020B0004020202020204" pitchFamily="34" charset="0"/>
              </a:rPr>
              <a:t>les</a:t>
            </a:r>
            <a:r>
              <a:rPr lang="de-DE" sz="2000" i="1" dirty="0">
                <a:latin typeface="Aptos" panose="020B0004020202020204" pitchFamily="34" charset="0"/>
              </a:rPr>
              <a:t> Alpes </a:t>
            </a:r>
            <a:r>
              <a:rPr lang="de-DE" sz="2000" dirty="0">
                <a:latin typeface="Aptos" panose="020B0004020202020204" pitchFamily="34" charset="0"/>
              </a:rPr>
              <a:t>en tant </a:t>
            </a:r>
            <a:r>
              <a:rPr lang="de-DE" sz="2000" dirty="0" err="1">
                <a:latin typeface="Aptos" panose="020B0004020202020204" pitchFamily="34" charset="0"/>
              </a:rPr>
              <a:t>que</a:t>
            </a:r>
            <a:r>
              <a:rPr lang="de-DE" sz="2000" dirty="0">
                <a:latin typeface="Aptos" panose="020B0004020202020204" pitchFamily="34" charset="0"/>
              </a:rPr>
              <a:t> </a:t>
            </a:r>
            <a:r>
              <a:rPr lang="de-DE" sz="2000" dirty="0" err="1">
                <a:latin typeface="Aptos" panose="020B0004020202020204" pitchFamily="34" charset="0"/>
              </a:rPr>
              <a:t>coordinateur</a:t>
            </a:r>
            <a:r>
              <a:rPr lang="de-DE" sz="2000" dirty="0">
                <a:latin typeface="Aptos" panose="020B0004020202020204" pitchFamily="34" charset="0"/>
              </a:rPr>
              <a:t> du </a:t>
            </a:r>
            <a:r>
              <a:rPr lang="de-DE" sz="2000" dirty="0" err="1">
                <a:latin typeface="Aptos" panose="020B0004020202020204" pitchFamily="34" charset="0"/>
              </a:rPr>
              <a:t>projet</a:t>
            </a:r>
            <a:r>
              <a:rPr lang="de-DE" sz="2000" dirty="0">
                <a:latin typeface="Aptos" panose="020B0004020202020204" pitchFamily="34" charset="0"/>
              </a:rPr>
              <a:t> </a:t>
            </a:r>
            <a:r>
              <a:rPr lang="de-DE" sz="2000" dirty="0" err="1">
                <a:latin typeface="Aptos" panose="020B0004020202020204" pitchFamily="34" charset="0"/>
              </a:rPr>
              <a:t>proCURE</a:t>
            </a:r>
            <a:r>
              <a:rPr lang="de-DE" sz="2000" dirty="0">
                <a:latin typeface="Aptos" panose="020B0004020202020204" pitchFamily="34" charset="0"/>
              </a:rPr>
              <a:t>. Disponible en </a:t>
            </a:r>
            <a:r>
              <a:rPr lang="de-DE" sz="2000" dirty="0" err="1">
                <a:latin typeface="Aptos" panose="020B0004020202020204" pitchFamily="34" charset="0"/>
              </a:rPr>
              <a:t>ligne</a:t>
            </a:r>
            <a:r>
              <a:rPr lang="de-DE" sz="2000" dirty="0">
                <a:latin typeface="Aptos" panose="020B0004020202020204" pitchFamily="34" charset="0"/>
              </a:rPr>
              <a:t> : https://alpenallianz.org/media/2054/download/Handbook.pdf </a:t>
            </a:r>
          </a:p>
          <a:p>
            <a:pPr marL="571500" lvl="0" indent="-342900" algn="l" rtl="0">
              <a:lnSpc>
                <a:spcPct val="100000"/>
              </a:lnSpc>
              <a:spcBef>
                <a:spcPts val="2200"/>
              </a:spcBef>
              <a:spcAft>
                <a:spcPts val="0"/>
              </a:spcAft>
              <a:buSzPts val="2400"/>
              <a:buFont typeface="Arial"/>
              <a:buChar char="•"/>
            </a:pPr>
            <a:r>
              <a:rPr lang="de-DE" sz="2000" dirty="0">
                <a:latin typeface="Aptos" panose="020B0004020202020204" pitchFamily="34" charset="0"/>
              </a:rPr>
              <a:t>« Kompass Nachhaltigkeit, film „Einblicke in die Beschaffungspraxis ». Disponible en </a:t>
            </a:r>
            <a:r>
              <a:rPr lang="de-DE" sz="2000" dirty="0" err="1">
                <a:latin typeface="Aptos" panose="020B0004020202020204" pitchFamily="34" charset="0"/>
              </a:rPr>
              <a:t>ligne</a:t>
            </a:r>
            <a:r>
              <a:rPr lang="de-DE" sz="2000" dirty="0">
                <a:latin typeface="Aptos" panose="020B0004020202020204" pitchFamily="34" charset="0"/>
              </a:rPr>
              <a:t> : https://www.kompass-nachhaltigkeit.de/grundlagenwissen/einblick-in-die-beschaffungspraxis</a:t>
            </a:r>
            <a:endParaRPr dirty="0">
              <a:latin typeface="Aptos" panose="020B0004020202020204" pitchFamily="34" charset="0"/>
            </a:endParaRPr>
          </a:p>
        </p:txBody>
      </p:sp>
      <p:sp>
        <p:nvSpPr>
          <p:cNvPr id="280" name="Google Shape;280;p5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Sources</a:t>
            </a:r>
            <a:r>
              <a:rPr lang="fr-FR" dirty="0">
                <a:latin typeface="Aptos Serif" panose="02020604070405020304" pitchFamily="18" charset="0"/>
                <a:cs typeface="Aptos Serif" panose="02020604070405020304" pitchFamily="18" charset="0"/>
              </a:rPr>
              <a:t> :</a:t>
            </a:r>
            <a:r>
              <a:rPr lang="fr-FR" noProof="0" dirty="0">
                <a:latin typeface="Aptos Serif" panose="02020604070405020304" pitchFamily="18" charset="0"/>
                <a:cs typeface="Aptos Serif" panose="02020604070405020304" pitchFamily="18" charset="0"/>
              </a:rPr>
              <a:t> images</a:t>
            </a:r>
          </a:p>
        </p:txBody>
      </p:sp>
      <p:sp>
        <p:nvSpPr>
          <p:cNvPr id="286" name="Google Shape;286;p54"/>
          <p:cNvSpPr txBox="1">
            <a:spLocks noGrp="1"/>
          </p:cNvSpPr>
          <p:nvPr>
            <p:ph type="body" idx="1"/>
          </p:nvPr>
        </p:nvSpPr>
        <p:spPr>
          <a:xfrm>
            <a:off x="594360" y="1956392"/>
            <a:ext cx="11303472" cy="4034044"/>
          </a:xfrm>
          <a:prstGeom prst="rect">
            <a:avLst/>
          </a:prstGeom>
          <a:noFill/>
          <a:ln>
            <a:noFill/>
          </a:ln>
        </p:spPr>
        <p:txBody>
          <a:bodyPr spcFirstLastPara="1" wrap="square" lIns="0" tIns="228600" rIns="0" bIns="0" anchor="t" anchorCtr="0">
            <a:normAutofit/>
          </a:bodyPr>
          <a:lstStyle/>
          <a:p>
            <a:pPr marL="571500" lvl="0" indent="-342900" algn="l" rtl="0">
              <a:lnSpc>
                <a:spcPct val="100000"/>
              </a:lnSpc>
              <a:spcBef>
                <a:spcPts val="2200"/>
              </a:spcBef>
              <a:spcAft>
                <a:spcPts val="0"/>
              </a:spcAft>
              <a:buSzPts val="2400"/>
              <a:buFont typeface="Arial"/>
              <a:buChar char="•"/>
            </a:pPr>
            <a:r>
              <a:rPr lang="de-DE" sz="2000" dirty="0">
                <a:latin typeface="Aptos" panose="020B0004020202020204" pitchFamily="34" charset="0"/>
              </a:rPr>
              <a:t>Polizeibericht.net „Polizeibericht 2021 – Fahrzeuge“. Disponible en </a:t>
            </a:r>
            <a:r>
              <a:rPr lang="de-DE" sz="2000" dirty="0" err="1">
                <a:latin typeface="Aptos" panose="020B0004020202020204" pitchFamily="34" charset="0"/>
              </a:rPr>
              <a:t>ligne</a:t>
            </a:r>
            <a:r>
              <a:rPr lang="de-DE" sz="2000" dirty="0">
                <a:latin typeface="Aptos" panose="020B0004020202020204" pitchFamily="34" charset="0"/>
              </a:rPr>
              <a:t> : https://polizeibericht.info/ausruestung/fuhrpark/</a:t>
            </a:r>
            <a:endParaRPr dirty="0">
              <a:latin typeface="Aptos" panose="020B0004020202020204" pitchFamily="34" charset="0"/>
            </a:endParaRPr>
          </a:p>
        </p:txBody>
      </p:sp>
      <p:sp>
        <p:nvSpPr>
          <p:cNvPr id="287" name="Google Shape;287;p5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23</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ctrTitle"/>
          </p:nvPr>
        </p:nvSpPr>
        <p:spPr>
          <a:xfrm>
            <a:off x="6310355" y="376018"/>
            <a:ext cx="5726655" cy="3291840"/>
          </a:xfrm>
          <a:prstGeom prst="rect">
            <a:avLst/>
          </a:prstGeom>
          <a:noFill/>
          <a:ln>
            <a:noFill/>
          </a:ln>
        </p:spPr>
        <p:txBody>
          <a:bodyPr spcFirstLastPara="1" wrap="square" lIns="0" tIns="0" rIns="0" bIns="0" anchor="b" anchorCtr="0">
            <a:noAutofit/>
          </a:bodyPr>
          <a:lstStyle/>
          <a:p>
            <a:pPr marL="0" lvl="0" indent="0" algn="l" rtl="0">
              <a:lnSpc>
                <a:spcPct val="80000"/>
              </a:lnSpc>
              <a:spcBef>
                <a:spcPts val="0"/>
              </a:spcBef>
              <a:spcAft>
                <a:spcPts val="0"/>
              </a:spcAft>
              <a:buClr>
                <a:srgbClr val="3F3F3F"/>
              </a:buClr>
              <a:buSzPts val="6000"/>
              <a:buFont typeface="Play"/>
              <a:buNone/>
            </a:pPr>
            <a:r>
              <a:rPr lang="fr-FR" noProof="0" dirty="0">
                <a:latin typeface="Aptos Serif" panose="02020604070405020304" pitchFamily="18" charset="0"/>
                <a:cs typeface="Aptos Serif" panose="02020604070405020304" pitchFamily="18" charset="0"/>
              </a:rPr>
              <a:t>1. Introduction au suivi &amp; à l‘évaluation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0"/>
          <p:cNvSpPr txBox="1">
            <a:spLocks noGrp="1"/>
          </p:cNvSpPr>
          <p:nvPr>
            <p:ph type="title"/>
          </p:nvPr>
        </p:nvSpPr>
        <p:spPr>
          <a:xfrm>
            <a:off x="575309" y="278129"/>
            <a:ext cx="6363373" cy="2354026"/>
          </a:xfrm>
          <a:prstGeom prst="rect">
            <a:avLst/>
          </a:prstGeom>
          <a:noFill/>
          <a:ln>
            <a:noFill/>
          </a:ln>
        </p:spPr>
        <p:txBody>
          <a:bodyPr spcFirstLastPara="1" wrap="square" lIns="0" tIns="0" rIns="0" bIns="0" anchor="b" anchorCtr="0">
            <a:normAutofit/>
          </a:bodyPr>
          <a:lstStyle/>
          <a:p>
            <a:pPr marL="0" lvl="0" indent="0" algn="l" rtl="0">
              <a:lnSpc>
                <a:spcPct val="80000"/>
              </a:lnSpc>
              <a:spcBef>
                <a:spcPts val="0"/>
              </a:spcBef>
              <a:spcAft>
                <a:spcPts val="0"/>
              </a:spcAft>
              <a:buClr>
                <a:srgbClr val="3F3F3F"/>
              </a:buClr>
              <a:buSzPts val="4400"/>
              <a:buFont typeface="Play"/>
              <a:buNone/>
            </a:pPr>
            <a:r>
              <a:rPr lang="fr-FR" noProof="0" dirty="0">
                <a:latin typeface="Aptos Serif" panose="02020604070405020304" pitchFamily="18" charset="0"/>
                <a:cs typeface="Aptos Serif" panose="02020604070405020304" pitchFamily="18" charset="0"/>
              </a:rPr>
              <a:t>Suivi &amp; évaluation</a:t>
            </a:r>
          </a:p>
        </p:txBody>
      </p:sp>
      <p:sp>
        <p:nvSpPr>
          <p:cNvPr id="124" name="Google Shape;124;p30"/>
          <p:cNvSpPr txBox="1">
            <a:spLocks noGrp="1"/>
          </p:cNvSpPr>
          <p:nvPr>
            <p:ph type="body" idx="1"/>
          </p:nvPr>
        </p:nvSpPr>
        <p:spPr>
          <a:xfrm>
            <a:off x="594360" y="3279579"/>
            <a:ext cx="6614514" cy="2994415"/>
          </a:xfrm>
          <a:prstGeom prst="rect">
            <a:avLst/>
          </a:prstGeom>
          <a:noFill/>
          <a:ln>
            <a:noFill/>
          </a:ln>
        </p:spPr>
        <p:txBody>
          <a:bodyPr spcFirstLastPara="1" wrap="square" lIns="0" tIns="228600" rIns="0" bIns="0" anchor="t" anchorCtr="0">
            <a:normAutofit/>
          </a:bodyPr>
          <a:lstStyle/>
          <a:p>
            <a:pPr lvl="0" indent="0">
              <a:lnSpc>
                <a:spcPct val="100000"/>
              </a:lnSpc>
            </a:pPr>
            <a:r>
              <a:rPr lang="fr-FR" sz="2200" b="1" noProof="0" dirty="0">
                <a:solidFill>
                  <a:schemeClr val="accent4"/>
                </a:solidFill>
                <a:latin typeface="Aptos" panose="020B0004020202020204" pitchFamily="34" charset="0"/>
              </a:rPr>
              <a:t>Le suivi consiste à suivre les progrès réalisés par la collecte régulière de données et leur analyse au moyen d’indicateurs clés.</a:t>
            </a:r>
          </a:p>
        </p:txBody>
      </p:sp>
      <p:pic>
        <p:nvPicPr>
          <p:cNvPr id="125" name="Google Shape;125;p30" descr="Ein Bild, das Screenshot enthält.&#10;&#10;KI-generierte Inhalte können fehlerhaft sein."/>
          <p:cNvPicPr preferRelativeResize="0"/>
          <p:nvPr/>
        </p:nvPicPr>
        <p:blipFill rotWithShape="1">
          <a:blip r:embed="rId3">
            <a:alphaModFix/>
          </a:blip>
          <a:srcRect l="9218" r="11188" b="-2"/>
          <a:stretch/>
        </p:blipFill>
        <p:spPr>
          <a:xfrm>
            <a:off x="6733505" y="10"/>
            <a:ext cx="5458495" cy="6857990"/>
          </a:xfrm>
          <a:prstGeom prst="flowChartDelay">
            <a:avLst/>
          </a:prstGeom>
          <a:noFill/>
          <a:ln>
            <a:noFill/>
          </a:ln>
        </p:spPr>
      </p:pic>
      <p:sp>
        <p:nvSpPr>
          <p:cNvPr id="126" name="Google Shape;126;p30"/>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txBox="1">
            <a:spLocks noGrp="1"/>
          </p:cNvSpPr>
          <p:nvPr>
            <p:ph type="title"/>
          </p:nvPr>
        </p:nvSpPr>
        <p:spPr>
          <a:xfrm>
            <a:off x="594360" y="189572"/>
            <a:ext cx="6787747" cy="1593507"/>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Suivi des progrès</a:t>
            </a:r>
          </a:p>
        </p:txBody>
      </p:sp>
      <p:sp>
        <p:nvSpPr>
          <p:cNvPr id="132" name="Google Shape;132;p31"/>
          <p:cNvSpPr txBox="1">
            <a:spLocks noGrp="1"/>
          </p:cNvSpPr>
          <p:nvPr>
            <p:ph type="body" idx="1"/>
          </p:nvPr>
        </p:nvSpPr>
        <p:spPr>
          <a:xfrm>
            <a:off x="594360" y="2020186"/>
            <a:ext cx="10554904" cy="4316819"/>
          </a:xfrm>
          <a:prstGeom prst="rect">
            <a:avLst/>
          </a:prstGeom>
          <a:noFill/>
          <a:ln>
            <a:noFill/>
          </a:ln>
        </p:spPr>
        <p:txBody>
          <a:bodyPr spcFirstLastPara="1" wrap="square" lIns="0" tIns="228600" rIns="0" bIns="0" anchor="t" anchorCtr="0">
            <a:normAutofit fontScale="92500"/>
          </a:bodyPr>
          <a:lstStyle/>
          <a:p>
            <a:pPr lvl="0" indent="0">
              <a:lnSpc>
                <a:spcPct val="100000"/>
              </a:lnSpc>
            </a:pPr>
            <a:r>
              <a:rPr lang="fr-FR" noProof="0" dirty="0">
                <a:latin typeface="Aptos" panose="020B0004020202020204" pitchFamily="34" charset="0"/>
              </a:rPr>
              <a:t>Étape 1 : vérification des types de données collectées par la commune </a:t>
            </a:r>
          </a:p>
          <a:p>
            <a:pPr lvl="0" indent="0">
              <a:lnSpc>
                <a:spcPct val="100000"/>
              </a:lnSpc>
            </a:pPr>
            <a:r>
              <a:rPr lang="fr-FR" noProof="0" dirty="0">
                <a:latin typeface="Aptos" panose="020B0004020202020204" pitchFamily="34" charset="0"/>
              </a:rPr>
              <a:t>Étape 2 : élaboration d’indicateurs clés sur la base des données existantes </a:t>
            </a:r>
          </a:p>
          <a:p>
            <a:pPr lvl="0" indent="0">
              <a:lnSpc>
                <a:spcPct val="100000"/>
              </a:lnSpc>
            </a:pPr>
            <a:r>
              <a:rPr lang="fr-FR" noProof="0" dirty="0">
                <a:latin typeface="Aptos" panose="020B0004020202020204" pitchFamily="34" charset="0"/>
              </a:rPr>
              <a:t>Étape 3 : élaboration d’indicateurs clés supplémentaires</a:t>
            </a:r>
          </a:p>
          <a:p>
            <a:pPr lvl="0" indent="0">
              <a:lnSpc>
                <a:spcPct val="100000"/>
              </a:lnSpc>
            </a:pPr>
            <a:r>
              <a:rPr lang="fr-FR" noProof="0" dirty="0">
                <a:latin typeface="Aptos" panose="020B0004020202020204" pitchFamily="34" charset="0"/>
              </a:rPr>
              <a:t>Étape 4 : mise au point d’un système pour assurer une livraison régulière des données </a:t>
            </a:r>
          </a:p>
          <a:p>
            <a:pPr lvl="0" indent="0">
              <a:lnSpc>
                <a:spcPct val="100000"/>
              </a:lnSpc>
            </a:pPr>
            <a:r>
              <a:rPr lang="fr-FR" noProof="0" dirty="0">
                <a:latin typeface="Aptos" panose="020B0004020202020204" pitchFamily="34" charset="0"/>
              </a:rPr>
              <a:t>Étape 5 : analyse régulière des données</a:t>
            </a:r>
          </a:p>
          <a:p>
            <a:pPr lvl="0" indent="0">
              <a:lnSpc>
                <a:spcPct val="100000"/>
              </a:lnSpc>
            </a:pPr>
            <a:r>
              <a:rPr lang="fr-FR" dirty="0">
                <a:latin typeface="Aptos" panose="020B0004020202020204" pitchFamily="34" charset="0"/>
              </a:rPr>
              <a:t>Étape 6 : discussion et compte rendu des résultats</a:t>
            </a:r>
            <a:endParaRPr lang="fr-FR" noProof="0" dirty="0">
              <a:latin typeface="Aptos" panose="020B0004020202020204" pitchFamily="34" charset="0"/>
            </a:endParaRPr>
          </a:p>
        </p:txBody>
      </p:sp>
      <p:sp>
        <p:nvSpPr>
          <p:cNvPr id="133" name="Google Shape;133;p31"/>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2"/>
          <p:cNvSpPr txBox="1">
            <a:spLocks noGrp="1"/>
          </p:cNvSpPr>
          <p:nvPr>
            <p:ph type="ctrTitle"/>
          </p:nvPr>
        </p:nvSpPr>
        <p:spPr>
          <a:xfrm>
            <a:off x="6321777" y="479213"/>
            <a:ext cx="5700304" cy="3291840"/>
          </a:xfrm>
          <a:prstGeom prst="rect">
            <a:avLst/>
          </a:prstGeom>
          <a:noFill/>
          <a:ln>
            <a:noFill/>
          </a:ln>
        </p:spPr>
        <p:txBody>
          <a:bodyPr spcFirstLastPara="1" wrap="square" lIns="0" tIns="0" rIns="0" bIns="0" anchor="b" anchorCtr="0">
            <a:noAutofit/>
          </a:bodyPr>
          <a:lstStyle/>
          <a:p>
            <a:pPr lvl="0"/>
            <a:r>
              <a:rPr lang="fr-FR" noProof="0" dirty="0">
                <a:latin typeface="Aptos Serif" panose="02020604070405020304" pitchFamily="18" charset="0"/>
                <a:cs typeface="Aptos Serif" panose="02020604070405020304" pitchFamily="18" charset="0"/>
              </a:rPr>
              <a:t>2. Suivre la mise en œuvre locale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3"/>
          <p:cNvSpPr txBox="1">
            <a:spLocks noGrp="1"/>
          </p:cNvSpPr>
          <p:nvPr>
            <p:ph type="title"/>
          </p:nvPr>
        </p:nvSpPr>
        <p:spPr>
          <a:xfrm>
            <a:off x="594360" y="525781"/>
            <a:ext cx="6279776" cy="2542810"/>
          </a:xfrm>
          <a:prstGeom prst="rect">
            <a:avLst/>
          </a:prstGeom>
          <a:noFill/>
          <a:ln>
            <a:noFill/>
          </a:ln>
        </p:spPr>
        <p:txBody>
          <a:bodyPr spcFirstLastPara="1" wrap="square" lIns="0" tIns="0" rIns="0" bIns="0" anchor="b" anchorCtr="0">
            <a:noAutofit/>
          </a:bodyPr>
          <a:lstStyle/>
          <a:p>
            <a:pPr lvl="0"/>
            <a:r>
              <a:rPr lang="fr-FR" dirty="0">
                <a:solidFill>
                  <a:schemeClr val="accent4"/>
                </a:solidFill>
                <a:latin typeface="Aptos Serif" panose="02020604070405020304" pitchFamily="18" charset="0"/>
                <a:cs typeface="Aptos Serif" panose="02020604070405020304" pitchFamily="18" charset="0"/>
              </a:rPr>
              <a:t>Étape 1 : vérification des types de données collectées par la commune</a:t>
            </a:r>
            <a:endParaRPr dirty="0">
              <a:solidFill>
                <a:schemeClr val="accent4"/>
              </a:solidFill>
              <a:latin typeface="Aptos Serif" panose="02020604070405020304" pitchFamily="18" charset="0"/>
              <a:cs typeface="Aptos Serif" panose="02020604070405020304" pitchFamily="18" charset="0"/>
            </a:endParaRPr>
          </a:p>
        </p:txBody>
      </p:sp>
      <p:sp>
        <p:nvSpPr>
          <p:cNvPr id="145" name="Google Shape;145;p33"/>
          <p:cNvSpPr txBox="1">
            <a:spLocks noGrp="1"/>
          </p:cNvSpPr>
          <p:nvPr>
            <p:ph type="body" idx="2"/>
          </p:nvPr>
        </p:nvSpPr>
        <p:spPr>
          <a:xfrm>
            <a:off x="594360" y="3429000"/>
            <a:ext cx="6667052" cy="2542811"/>
          </a:xfrm>
          <a:prstGeom prst="rect">
            <a:avLst/>
          </a:prstGeom>
          <a:noFill/>
          <a:ln>
            <a:noFill/>
          </a:ln>
        </p:spPr>
        <p:txBody>
          <a:bodyPr spcFirstLastPara="1" wrap="square" lIns="0" tIns="45700" rIns="0" bIns="0" anchor="t" anchorCtr="0">
            <a:normAutofit lnSpcReduction="10000"/>
          </a:bodyPr>
          <a:lstStyle/>
          <a:p>
            <a:pPr marL="685800" lvl="0" indent="-457200">
              <a:buFont typeface="Arial"/>
              <a:buAutoNum type="arabicPeriod"/>
            </a:pPr>
            <a:r>
              <a:rPr lang="fr-FR" dirty="0">
                <a:latin typeface="Aptos" panose="020B0004020202020204" pitchFamily="34" charset="0"/>
              </a:rPr>
              <a:t>Aperçu des données actuellement collectées au sein de la commune et de ses services</a:t>
            </a:r>
          </a:p>
          <a:p>
            <a:pPr marL="685800" lvl="0" indent="-457200">
              <a:buFont typeface="Arial"/>
              <a:buAutoNum type="arabicPeriod"/>
            </a:pPr>
            <a:r>
              <a:rPr lang="fr-FR" dirty="0">
                <a:latin typeface="Aptos" panose="020B0004020202020204" pitchFamily="34" charset="0"/>
              </a:rPr>
              <a:t>Comment sont-elles stockées ou traitées (par exemple dans un logiciel de planification des ressources d’entreprise) ?</a:t>
            </a:r>
          </a:p>
          <a:p>
            <a:pPr marL="685800" lvl="0" indent="-457200">
              <a:buFont typeface="Arial"/>
              <a:buAutoNum type="arabicPeriod"/>
            </a:pPr>
            <a:r>
              <a:rPr lang="fr-FR" dirty="0">
                <a:latin typeface="Aptos" panose="020B0004020202020204" pitchFamily="34" charset="0"/>
              </a:rPr>
              <a:t>Des données supplémentaires sont-elles nécessaires ? </a:t>
            </a:r>
            <a:endParaRPr dirty="0">
              <a:latin typeface="Aptos" panose="020B0004020202020204" pitchFamily="34" charset="0"/>
            </a:endParaRPr>
          </a:p>
        </p:txBody>
      </p:sp>
      <p:sp>
        <p:nvSpPr>
          <p:cNvPr id="146" name="Google Shape;146;p33"/>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594360" y="65673"/>
            <a:ext cx="6279776" cy="2542810"/>
          </a:xfrm>
          <a:prstGeom prst="rect">
            <a:avLst/>
          </a:prstGeom>
          <a:noFill/>
          <a:ln>
            <a:noFill/>
          </a:ln>
        </p:spPr>
        <p:txBody>
          <a:bodyPr spcFirstLastPara="1" wrap="square" lIns="0" tIns="0" rIns="0" bIns="0" anchor="b" anchorCtr="0">
            <a:noAutofit/>
          </a:bodyPr>
          <a:lstStyle/>
          <a:p>
            <a:pPr lvl="0"/>
            <a:r>
              <a:rPr lang="fr-FR" dirty="0">
                <a:latin typeface="Aptos Serif" panose="02020604070405020304" pitchFamily="18" charset="0"/>
                <a:cs typeface="Aptos Serif" panose="02020604070405020304" pitchFamily="18" charset="0"/>
              </a:rPr>
              <a:t>Suivre la mise en œuvre locale</a:t>
            </a:r>
            <a:endParaRPr dirty="0">
              <a:latin typeface="Aptos Serif" panose="02020604070405020304" pitchFamily="18" charset="0"/>
              <a:cs typeface="Aptos Serif" panose="02020604070405020304" pitchFamily="18" charset="0"/>
            </a:endParaRPr>
          </a:p>
        </p:txBody>
      </p:sp>
      <p:sp>
        <p:nvSpPr>
          <p:cNvPr id="153" name="Google Shape;153;p34"/>
          <p:cNvSpPr txBox="1">
            <a:spLocks noGrp="1"/>
          </p:cNvSpPr>
          <p:nvPr>
            <p:ph type="sldNum" idx="12"/>
          </p:nvPr>
        </p:nvSpPr>
        <p:spPr>
          <a:xfrm>
            <a:off x="594360" y="6332220"/>
            <a:ext cx="523240" cy="24765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100"/>
              <a:buNone/>
            </a:pPr>
            <a:fld id="{00000000-1234-1234-1234-123412341234}" type="slidenum">
              <a:rPr lang="de-DE"/>
              <a:t>8</a:t>
            </a:fld>
            <a:endParaRPr/>
          </a:p>
        </p:txBody>
      </p:sp>
      <p:sp>
        <p:nvSpPr>
          <p:cNvPr id="154" name="Google Shape;154;p34"/>
          <p:cNvSpPr txBox="1"/>
          <p:nvPr/>
        </p:nvSpPr>
        <p:spPr>
          <a:xfrm>
            <a:off x="416957" y="2918926"/>
            <a:ext cx="9357663" cy="615513"/>
          </a:xfrm>
          <a:prstGeom prst="rect">
            <a:avLst/>
          </a:prstGeom>
          <a:noFill/>
          <a:ln>
            <a:noFill/>
          </a:ln>
        </p:spPr>
        <p:txBody>
          <a:bodyPr spcFirstLastPara="1" wrap="square" lIns="91425" tIns="45700" rIns="91425" bIns="45700" anchor="t" anchorCtr="0">
            <a:spAutoFit/>
          </a:bodyPr>
          <a:lstStyle/>
          <a:p>
            <a:pPr lvl="0"/>
            <a:r>
              <a:rPr lang="fr-FR" sz="2000" b="1" noProof="0" dirty="0">
                <a:solidFill>
                  <a:schemeClr val="accent4"/>
                </a:solidFill>
                <a:latin typeface="Aptos" panose="020B0004020202020204" pitchFamily="34" charset="0"/>
              </a:rPr>
              <a:t>À partir de l’outil « Résultats du suivi - modèle de rapport</a:t>
            </a:r>
            <a:r>
              <a:rPr lang="fr-FR" sz="2000" b="1" dirty="0">
                <a:solidFill>
                  <a:schemeClr val="accent4"/>
                </a:solidFill>
                <a:latin typeface="Aptos" panose="020B0004020202020204" pitchFamily="34" charset="0"/>
              </a:rPr>
              <a:t> » </a:t>
            </a:r>
            <a:r>
              <a:rPr lang="fr-FR" sz="2000" b="1" noProof="0" dirty="0">
                <a:solidFill>
                  <a:schemeClr val="accent4"/>
                </a:solidFill>
                <a:latin typeface="Aptos" panose="020B0004020202020204" pitchFamily="34" charset="0"/>
              </a:rPr>
              <a:t>:</a:t>
            </a:r>
            <a:endParaRPr lang="fr-FR" sz="1400" b="0" i="0" u="none" strike="noStrike" cap="none" noProof="0" dirty="0">
              <a:solidFill>
                <a:srgbClr val="000000"/>
              </a:solidFill>
              <a:latin typeface="Aptos" panose="020B0004020202020204" pitchFamily="34" charset="0"/>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ptos" panose="020B0004020202020204" pitchFamily="34" charset="0"/>
              <a:sym typeface="Arial"/>
            </a:endParaRPr>
          </a:p>
        </p:txBody>
      </p:sp>
      <p:pic>
        <p:nvPicPr>
          <p:cNvPr id="155" name="Google Shape;155;p34"/>
          <p:cNvPicPr preferRelativeResize="0"/>
          <p:nvPr/>
        </p:nvPicPr>
        <p:blipFill rotWithShape="1">
          <a:blip r:embed="rId3">
            <a:alphaModFix/>
          </a:blip>
          <a:srcRect l="19500" t="38036" r="25816" b="13560"/>
          <a:stretch/>
        </p:blipFill>
        <p:spPr>
          <a:xfrm>
            <a:off x="416958" y="3429000"/>
            <a:ext cx="5451051" cy="2714069"/>
          </a:xfrm>
          <a:prstGeom prst="rect">
            <a:avLst/>
          </a:prstGeom>
          <a:noFill/>
          <a:ln>
            <a:noFill/>
          </a:ln>
        </p:spPr>
      </p:pic>
      <p:pic>
        <p:nvPicPr>
          <p:cNvPr id="156" name="Google Shape;156;p34"/>
          <p:cNvPicPr preferRelativeResize="0"/>
          <p:nvPr/>
        </p:nvPicPr>
        <p:blipFill rotWithShape="1">
          <a:blip r:embed="rId4">
            <a:alphaModFix/>
          </a:blip>
          <a:srcRect l="15088" t="36549" r="23499" b="11372"/>
          <a:stretch/>
        </p:blipFill>
        <p:spPr>
          <a:xfrm>
            <a:off x="6096000" y="3429000"/>
            <a:ext cx="5626249" cy="268378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5"/>
          <p:cNvSpPr txBox="1">
            <a:spLocks noGrp="1"/>
          </p:cNvSpPr>
          <p:nvPr>
            <p:ph type="ctrTitle"/>
          </p:nvPr>
        </p:nvSpPr>
        <p:spPr>
          <a:xfrm>
            <a:off x="6321777" y="412010"/>
            <a:ext cx="5486400" cy="3291840"/>
          </a:xfrm>
          <a:prstGeom prst="rect">
            <a:avLst/>
          </a:prstGeom>
          <a:noFill/>
          <a:ln>
            <a:noFill/>
          </a:ln>
        </p:spPr>
        <p:txBody>
          <a:bodyPr spcFirstLastPara="1" wrap="square" lIns="0" tIns="0" rIns="0" bIns="0" anchor="b" anchorCtr="0">
            <a:noAutofit/>
          </a:bodyPr>
          <a:lstStyle/>
          <a:p>
            <a:pPr lvl="0"/>
            <a:r>
              <a:rPr lang="de-DE" dirty="0">
                <a:latin typeface="Aptos Serif" panose="02020604070405020304" pitchFamily="18" charset="0"/>
                <a:cs typeface="Aptos Serif" panose="02020604070405020304" pitchFamily="18" charset="0"/>
              </a:rPr>
              <a:t>3. </a:t>
            </a:r>
            <a:r>
              <a:rPr lang="de-DE" dirty="0" err="1">
                <a:latin typeface="Aptos Serif" panose="02020604070405020304" pitchFamily="18" charset="0"/>
                <a:cs typeface="Aptos Serif" panose="02020604070405020304" pitchFamily="18" charset="0"/>
              </a:rPr>
              <a:t>Indicateurs</a:t>
            </a:r>
            <a:r>
              <a:rPr lang="de-DE" dirty="0">
                <a:latin typeface="Aptos Serif" panose="02020604070405020304" pitchFamily="18" charset="0"/>
                <a:cs typeface="Aptos Serif" panose="02020604070405020304" pitchFamily="18" charset="0"/>
              </a:rPr>
              <a:t> </a:t>
            </a:r>
            <a:r>
              <a:rPr lang="de-DE" dirty="0" err="1">
                <a:latin typeface="Aptos Serif" panose="02020604070405020304" pitchFamily="18" charset="0"/>
                <a:cs typeface="Aptos Serif" panose="02020604070405020304" pitchFamily="18" charset="0"/>
              </a:rPr>
              <a:t>clés</a:t>
            </a:r>
            <a:r>
              <a:rPr lang="de-DE" dirty="0">
                <a:latin typeface="Aptos Serif" panose="02020604070405020304" pitchFamily="18" charset="0"/>
                <a:cs typeface="Aptos Serif" panose="02020604070405020304" pitchFamily="18" charset="0"/>
              </a:rPr>
              <a:t> de </a:t>
            </a:r>
            <a:r>
              <a:rPr lang="de-DE" dirty="0" err="1">
                <a:latin typeface="Aptos Serif" panose="02020604070405020304" pitchFamily="18" charset="0"/>
                <a:cs typeface="Aptos Serif" panose="02020604070405020304" pitchFamily="18" charset="0"/>
              </a:rPr>
              <a:t>performance</a:t>
            </a:r>
            <a:r>
              <a:rPr lang="de-DE" dirty="0">
                <a:latin typeface="Aptos Serif" panose="02020604070405020304" pitchFamily="18" charset="0"/>
                <a:cs typeface="Aptos Serif" panose="02020604070405020304" pitchFamily="18" charset="0"/>
              </a:rPr>
              <a:t> &amp; Rapport</a:t>
            </a:r>
            <a:endParaRPr dirty="0">
              <a:latin typeface="Aptos Serif" panose="02020604070405020304" pitchFamily="18" charset="0"/>
              <a:cs typeface="Aptos Serif" panose="02020604070405020304" pitchFamily="18" charset="0"/>
            </a:endParaRPr>
          </a:p>
        </p:txBody>
      </p:sp>
    </p:spTree>
  </p:cSld>
  <p:clrMapOvr>
    <a:masterClrMapping/>
  </p:clrMapOvr>
</p:sld>
</file>

<file path=ppt/theme/theme1.xml><?xml version="1.0" encoding="utf-8"?>
<a:theme xmlns:a="http://schemas.openxmlformats.org/drawingml/2006/main" name="Benutzerdefiniert">
  <a:themeElements>
    <a:clrScheme name="Benutzerdefiniert 5">
      <a:dk1>
        <a:srgbClr val="000000"/>
      </a:dk1>
      <a:lt1>
        <a:srgbClr val="FFFFFF"/>
      </a:lt1>
      <a:dk2>
        <a:srgbClr val="E4E4E4"/>
      </a:dk2>
      <a:lt2>
        <a:srgbClr val="A3C42A"/>
      </a:lt2>
      <a:accent1>
        <a:srgbClr val="A9D4DB"/>
      </a:accent1>
      <a:accent2>
        <a:srgbClr val="FAB609"/>
      </a:accent2>
      <a:accent3>
        <a:srgbClr val="4495A2"/>
      </a:accent3>
      <a:accent4>
        <a:srgbClr val="035854"/>
      </a:accent4>
      <a:accent5>
        <a:srgbClr val="CCDB84"/>
      </a:accent5>
      <a:accent6>
        <a:srgbClr val="A3C42A"/>
      </a:accent6>
      <a:hlink>
        <a:srgbClr val="035854"/>
      </a:hlink>
      <a:folHlink>
        <a:srgbClr val="0F49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Macintosh PowerPoint</Application>
  <PresentationFormat>Breitbild</PresentationFormat>
  <Paragraphs>103</Paragraphs>
  <Slides>23</Slides>
  <Notes>23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Play</vt:lpstr>
      <vt:lpstr>Aptos Serif</vt:lpstr>
      <vt:lpstr>Aptos</vt:lpstr>
      <vt:lpstr>Calibri</vt:lpstr>
      <vt:lpstr>Benutzerdefiniert</vt:lpstr>
      <vt:lpstr>PowerPoint-Präsentation</vt:lpstr>
      <vt:lpstr>Agenda</vt:lpstr>
      <vt:lpstr>1. Introduction au suivi &amp; à l‘évaluation</vt:lpstr>
      <vt:lpstr>Suivi &amp; évaluation</vt:lpstr>
      <vt:lpstr>Suivi des progrès</vt:lpstr>
      <vt:lpstr>2. Suivre la mise en œuvre locale</vt:lpstr>
      <vt:lpstr>Étape 1 : vérification des types de données collectées par la commune</vt:lpstr>
      <vt:lpstr>Suivre la mise en œuvre locale</vt:lpstr>
      <vt:lpstr>3. Indicateurs clés de performance &amp; Rapport</vt:lpstr>
      <vt:lpstr>Qu‘est-ce qu‘un indicateur clé de performance (KPI) ?</vt:lpstr>
      <vt:lpstr>Suivi des progrès</vt:lpstr>
      <vt:lpstr>Étape 2 : élaboration d’indicateurs clés sur la base des données existantes</vt:lpstr>
      <vt:lpstr>Étape 3 : élaboration d’indicateurs clés supplémentaires</vt:lpstr>
      <vt:lpstr>Étape 4 : développement d’un  système permettant d’assurer une livraison régulière des données</vt:lpstr>
      <vt:lpstr>Étape 5 : analyse régulière des données</vt:lpstr>
      <vt:lpstr>4. Mécanismes de retour d‘information</vt:lpstr>
      <vt:lpstr>Suivi des progrès</vt:lpstr>
      <vt:lpstr>Étape 6 : discussion et compte rendu des résultats</vt:lpstr>
      <vt:lpstr>Outils : modèles pour le rapport</vt:lpstr>
      <vt:lpstr>Mécanismes de retour d‘information</vt:lpstr>
      <vt:lpstr>Merci beaucoup pour votre attention!</vt:lpstr>
      <vt:lpstr>Sources : textes</vt:lpstr>
      <vt:lpstr>Sources : 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nicole</dc:creator>
  <cp:lastModifiedBy>Henrieta Winklhofer</cp:lastModifiedBy>
  <cp:revision>12</cp:revision>
  <dcterms:created xsi:type="dcterms:W3CDTF">2024-09-16T10:50:40Z</dcterms:created>
  <dcterms:modified xsi:type="dcterms:W3CDTF">2026-01-21T08:22:45Z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