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5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FF1"/>
          </a:solidFill>
        </a:fill>
      </a:tcStyle>
    </a:wholeTbl>
    <a:band2H>
      <a:tcTxStyle/>
      <a:tcStyle>
        <a:tcBdr/>
        <a:fill>
          <a:solidFill>
            <a:srgbClr val="F1F7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CDF"/>
          </a:solidFill>
        </a:fill>
      </a:tcStyle>
    </a:wholeTbl>
    <a:band2H>
      <a:tcTxStyle/>
      <a:tcStyle>
        <a:tcBdr/>
        <a:fill>
          <a:solidFill>
            <a:srgbClr val="E8EE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ACB"/>
          </a:solidFill>
        </a:fill>
      </a:tcStyle>
    </a:wholeTbl>
    <a:band2H>
      <a:tcTxStyle/>
      <a:tcStyle>
        <a:tcBdr/>
        <a:fill>
          <a:solidFill>
            <a:srgbClr val="F0F5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7713" autoAdjust="0"/>
  </p:normalViewPr>
  <p:slideViewPr>
    <p:cSldViewPr snapToGrid="0">
      <p:cViewPr varScale="1">
        <p:scale>
          <a:sx n="92" d="100"/>
          <a:sy n="92" d="100"/>
        </p:scale>
        <p:origin x="1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2" name="Shape 1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Objectif:</a:t>
            </a:r>
          </a:p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Chaque </a:t>
            </a:r>
            <a:r>
              <a:rPr lang="fr-FR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participant∙e</a:t>
            </a:r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 (ou petit groupe) conçoit et dispense une mini-formation de 10 à 15 minutes sur un aspect choisi de l’approvisionnement durable et démontre :</a:t>
            </a:r>
          </a:p>
          <a:p>
            <a:endParaRPr lang="fr-FR" sz="1200" b="0" dirty="0">
              <a:effectLst/>
              <a:latin typeface="+mn-lt"/>
              <a:ea typeface="+mn-ea"/>
              <a:cs typeface="+mn-cs"/>
              <a:sym typeface="Calibri"/>
            </a:endParaRPr>
          </a:p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- Expertise et utilisation d’exemples pratiques;</a:t>
            </a:r>
          </a:p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- communication claire et implication du public;</a:t>
            </a:r>
          </a:p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- utilisation de méthodes interactives adaptées aux </a:t>
            </a:r>
            <a:r>
              <a:rPr lang="fr-FR" sz="1200" b="0" dirty="0" err="1">
                <a:effectLst/>
                <a:latin typeface="+mn-lt"/>
                <a:ea typeface="+mn-ea"/>
                <a:cs typeface="+mn-cs"/>
                <a:sym typeface="Calibri"/>
              </a:rPr>
              <a:t>apprenant∙e∙s</a:t>
            </a:r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 adultes;</a:t>
            </a:r>
          </a:p>
          <a:p>
            <a:r>
              <a:rPr lang="fr-FR" sz="1200" b="0" dirty="0">
                <a:effectLst/>
                <a:latin typeface="+mn-lt"/>
                <a:ea typeface="+mn-ea"/>
                <a:cs typeface="+mn-cs"/>
                <a:sym typeface="Calibri"/>
              </a:rPr>
              <a:t>- intégration des principes du développement durable et de la législation.</a:t>
            </a:r>
            <a:endParaRPr lang="en-GB" sz="1200" b="0" dirty="0">
              <a:effectLst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8128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741BB-2CDD-825C-0D7F-CEFE20B0C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BEE4875-2F11-28CE-0614-034553BFD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F54CFF9-E58C-4B0A-2C38-78CC98472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1116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AC126-1439-45F7-BC73-6A439FD60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4348CC5-037A-135A-C580-70049C9E0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BC7AF39-37E6-D47B-8319-8D40AAAEF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>
                <a:effectLst/>
                <a:latin typeface="+mn-lt"/>
                <a:ea typeface="+mn-ea"/>
                <a:cs typeface="+mn-cs"/>
                <a:sym typeface="Calibri"/>
              </a:rPr>
              <a:t>Au début : introduction et briefing par l’animateur</a:t>
            </a:r>
            <a:endParaRPr lang="en-GB" sz="1200" dirty="0">
              <a:effectLst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841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DAB7A-6E0D-28C6-F604-1D84ED6D5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65A28AE-964E-25D1-0B2D-5AE14A670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AD39123-EB9F-7A43-FBDC-1AD7F8BD5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4753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2D52E-A8D1-F1E4-C575-4479D64F8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DBCE1FD-B0DC-E5D4-6732-7E46A9A7F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8F6B59-7BCE-1D0B-D954-3167BD6F5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noProof="0" dirty="0">
                <a:effectLst/>
                <a:latin typeface="+mn-lt"/>
                <a:ea typeface="+mn-ea"/>
                <a:cs typeface="+mn-cs"/>
                <a:sym typeface="Calibri"/>
              </a:rPr>
              <a:t>Résumé et réflexion par l’animateur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84537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0" i="0" u="none" strike="noStrike" cap="none" noProof="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Financé </a:t>
            </a:r>
            <a:r>
              <a:rPr lang="fr-FR" sz="800" noProof="0" dirty="0">
                <a:solidFill>
                  <a:schemeClr val="bg1"/>
                </a:solidFill>
              </a:rPr>
              <a:t>par l‘Union Européenne. </a:t>
            </a:r>
            <a:r>
              <a:rPr lang="fr-FR" sz="800" b="0" i="0" u="none" strike="noStrike" cap="none" noProof="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Les points de vue et les opinions exprimés correspondent toutefois exclusivement à ceux des </a:t>
            </a:r>
            <a:r>
              <a:rPr lang="fr-FR" sz="800" dirty="0" err="1">
                <a:solidFill>
                  <a:schemeClr val="bg1"/>
                </a:solidFill>
              </a:rPr>
              <a:t>auteur∙rice∙s</a:t>
            </a:r>
            <a:r>
              <a:rPr lang="fr-FR" sz="800" dirty="0">
                <a:solidFill>
                  <a:schemeClr val="bg1"/>
                </a:solidFill>
              </a:rPr>
              <a:t> </a:t>
            </a:r>
            <a:r>
              <a:rPr lang="fr-FR" sz="800" b="0" i="0" u="none" strike="noStrike" cap="none" noProof="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et ne reflètent pas nécessairement ceux de l’Union européenne ou de l’Agence exécutive européenne pour l’éducation et la culture (EACEA). Ni l’Union européenne ni l’EACEA ne peuvent être tenues pour responsables.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47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Teilkreis 13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2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</p:spPr>
        <p:txBody>
          <a:bodyPr/>
          <a:lstStyle>
            <a:lvl1pPr>
              <a:defRPr spc="50"/>
            </a:lvl1pPr>
          </a:lstStyle>
          <a:p>
            <a:r>
              <a:t>Titel durch Klicken hinzufügen 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1pPr>
            <a:lvl2pPr marL="742491" indent="-340156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2pPr>
            <a:lvl3pPr marL="1199691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3pPr>
            <a:lvl4pPr marL="1656892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4pPr>
            <a:lvl5pPr marL="2114092" indent="-340155">
              <a:lnSpc>
                <a:spcPct val="80000"/>
              </a:lnSpc>
              <a:spcBef>
                <a:spcPts val="2200"/>
              </a:spcBef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Gerader Verbinder 3"/>
          <p:cNvSpPr/>
          <p:nvPr/>
        </p:nvSpPr>
        <p:spPr>
          <a:xfrm>
            <a:off x="594360" y="2148839"/>
            <a:ext cx="2130552" cy="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1" name="Teilkreis 12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32" name="Ellipse 14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57" name="Gerader Verbinder 3"/>
          <p:cNvSpPr/>
          <p:nvPr/>
        </p:nvSpPr>
        <p:spPr>
          <a:xfrm>
            <a:off x="594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8" name="Teilkreis 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59" name="Teilkreis 4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60" name="Teilkreis 5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inanz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70" name="Grafik 5" descr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069" y="2129065"/>
            <a:ext cx="3150693" cy="872961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4;p16" descr="Google Shape;14;p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Title Text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 spc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</a:lstStyle>
          <a:p>
            <a:r>
              <a:t>Title Text</a:t>
            </a:r>
          </a:p>
        </p:txBody>
      </p:sp>
      <p:sp>
        <p:nvSpPr>
          <p:cNvPr id="1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 indent="228600"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21359" indent="-289559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785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57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2960" indent="-289560">
              <a:buSzPts val="2400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1" name="Google Shape;43;p20"/>
          <p:cNvSpPr/>
          <p:nvPr/>
        </p:nvSpPr>
        <p:spPr>
          <a:xfrm>
            <a:off x="594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82" name="Google Shape;44;p20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3" name="Google Shape;45;p20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4" name="Google Shape;46;p20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4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Gerader Verbinder 6"/>
          <p:cNvSpPr/>
          <p:nvPr/>
        </p:nvSpPr>
        <p:spPr>
          <a:xfrm>
            <a:off x="6309358" y="3950208"/>
            <a:ext cx="2133603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4" name="Bildplatzhalter 11"/>
          <p:cNvSpPr>
            <a:spLocks noGrp="1"/>
          </p:cNvSpPr>
          <p:nvPr>
            <p:ph type="pic" idx="21"/>
          </p:nvPr>
        </p:nvSpPr>
        <p:spPr>
          <a:xfrm>
            <a:off x="-2" y="-11115"/>
            <a:ext cx="5628072" cy="68580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usammenfassu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Gerader Verbinder 8"/>
          <p:cNvSpPr/>
          <p:nvPr/>
        </p:nvSpPr>
        <p:spPr>
          <a:xfrm>
            <a:off x="594359" y="214883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5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59" name="Gruppieren 6"/>
          <p:cNvGrpSpPr/>
          <p:nvPr/>
        </p:nvGrpSpPr>
        <p:grpSpPr>
          <a:xfrm>
            <a:off x="-3" y="3804833"/>
            <a:ext cx="961203" cy="3033143"/>
            <a:chOff x="0" y="-1"/>
            <a:chExt cx="961202" cy="3033141"/>
          </a:xfrm>
        </p:grpSpPr>
        <p:sp>
          <p:nvSpPr>
            <p:cNvPr id="56" name="Teilkreis 13"/>
            <p:cNvSpPr/>
            <p:nvPr/>
          </p:nvSpPr>
          <p:spPr>
            <a:xfrm rot="16200000">
              <a:off x="-436036" y="441921"/>
              <a:ext cx="1839161" cy="955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57" name="Teilkreis 14"/>
            <p:cNvSpPr/>
            <p:nvPr/>
          </p:nvSpPr>
          <p:spPr>
            <a:xfrm rot="16200000">
              <a:off x="-219321" y="2326180"/>
              <a:ext cx="926281" cy="487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58" name="Ellipse 15"/>
            <p:cNvSpPr/>
            <p:nvPr/>
          </p:nvSpPr>
          <p:spPr>
            <a:xfrm rot="162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</p:grp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r>
              <a:t>Titel durch Klicken hinzufügen </a:t>
            </a:r>
          </a:p>
        </p:txBody>
      </p:sp>
      <p:sp>
        <p:nvSpPr>
          <p:cNvPr id="69" name="Gerader Verbinder 12"/>
          <p:cNvSpPr/>
          <p:nvPr/>
        </p:nvSpPr>
        <p:spPr>
          <a:xfrm>
            <a:off x="6309359" y="395020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solidFill>
                  <a:schemeClr val="accent4"/>
                </a:solidFill>
              </a:defRPr>
            </a:lvl1pPr>
            <a:lvl2pPr marL="572413" indent="-170077">
              <a:defRPr sz="2400" b="1">
                <a:solidFill>
                  <a:schemeClr val="accent4"/>
                </a:solidFill>
              </a:defRPr>
            </a:lvl2pPr>
            <a:lvl3pPr marL="1029613" indent="-170077">
              <a:defRPr sz="2400" b="1">
                <a:solidFill>
                  <a:schemeClr val="accent4"/>
                </a:solidFill>
              </a:defRPr>
            </a:lvl3pPr>
            <a:lvl4pPr marL="1486813" indent="-170077">
              <a:defRPr sz="2400" b="1">
                <a:solidFill>
                  <a:schemeClr val="accent4"/>
                </a:solidFill>
              </a:defRPr>
            </a:lvl4pPr>
            <a:lvl5pPr marL="1944014" indent="-170077">
              <a:defRPr sz="2400" b="1">
                <a:solidFill>
                  <a:schemeClr val="accent4"/>
                </a:solidFill>
              </a:defRPr>
            </a:lvl5pPr>
          </a:lstStyle>
          <a:p>
            <a:r>
              <a:t>Klicken Sie, um Text hinzuzufügen.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1" name="Teilkreis 3"/>
          <p:cNvSpPr/>
          <p:nvPr/>
        </p:nvSpPr>
        <p:spPr>
          <a:xfrm rot="16200000">
            <a:off x="-958405" y="3819957"/>
            <a:ext cx="3988606" cy="2071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2" name="Teilkreis 4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3" name="Ellipse 5"/>
          <p:cNvSpPr/>
          <p:nvPr/>
        </p:nvSpPr>
        <p:spPr>
          <a:xfrm rot="13446178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zwei Inhal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283463" indent="-283463">
              <a:spcBef>
                <a:spcPts val="1800"/>
              </a:spcBef>
              <a:defRPr sz="2000"/>
            </a:lvl2pPr>
            <a:lvl3pPr marL="594359" indent="-283463">
              <a:spcBef>
                <a:spcPts val="1800"/>
              </a:spcBef>
              <a:defRPr sz="2000"/>
            </a:lvl3pPr>
            <a:lvl4pPr marL="822960" indent="-283463">
              <a:spcBef>
                <a:spcPts val="1800"/>
              </a:spcBef>
              <a:defRPr sz="2000"/>
            </a:lvl4pPr>
            <a:lvl5pPr marL="1005838" indent="-283463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eilkreis 4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4" name="Teilkreis 5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5" name="Ellipse 6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Gerader Verbinder 3"/>
          <p:cNvSpPr/>
          <p:nvPr/>
        </p:nvSpPr>
        <p:spPr>
          <a:xfrm>
            <a:off x="594359" y="2997457"/>
            <a:ext cx="2133602" cy="3994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1" name="Bildplatzhalter 11"/>
          <p:cNvSpPr>
            <a:spLocks noGrp="1"/>
          </p:cNvSpPr>
          <p:nvPr>
            <p:ph type="pic" idx="21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inhalt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rafik 3" descr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21" name="Gerader Verbinder 3"/>
          <p:cNvSpPr/>
          <p:nvPr/>
        </p:nvSpPr>
        <p:spPr>
          <a:xfrm>
            <a:off x="3670933" y="6313170"/>
            <a:ext cx="2133603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0" indent="0">
              <a:spcBef>
                <a:spcPts val="1800"/>
              </a:spcBef>
              <a:buSzTx/>
              <a:buNone/>
              <a:defRPr sz="2000"/>
            </a:lvl2pPr>
            <a:lvl3pPr marL="0" indent="0">
              <a:spcBef>
                <a:spcPts val="1800"/>
              </a:spcBef>
              <a:buSzTx/>
              <a:buNone/>
              <a:defRPr sz="2000"/>
            </a:lvl3pPr>
            <a:lvl4pPr marL="0" indent="0">
              <a:spcBef>
                <a:spcPts val="1800"/>
              </a:spcBef>
              <a:buSzTx/>
              <a:buNone/>
              <a:defRPr sz="2000"/>
            </a:lvl4pPr>
            <a:lvl5pPr marL="0" indent="0">
              <a:spcBef>
                <a:spcPts val="1800"/>
              </a:spcBef>
              <a:buSzTx/>
              <a:buNone/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26" name="Gruppieren 11"/>
          <p:cNvGrpSpPr/>
          <p:nvPr/>
        </p:nvGrpSpPr>
        <p:grpSpPr>
          <a:xfrm>
            <a:off x="5886" y="3804833"/>
            <a:ext cx="1315504" cy="3053169"/>
            <a:chOff x="0" y="0"/>
            <a:chExt cx="1315503" cy="3053167"/>
          </a:xfrm>
        </p:grpSpPr>
        <p:sp>
          <p:nvSpPr>
            <p:cNvPr id="123" name="Teilkreis 1"/>
            <p:cNvSpPr/>
            <p:nvPr/>
          </p:nvSpPr>
          <p:spPr>
            <a:xfrm rot="16200000">
              <a:off x="-441923" y="441921"/>
              <a:ext cx="1839160" cy="9553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124" name="Teilkreis 2"/>
            <p:cNvSpPr/>
            <p:nvPr/>
          </p:nvSpPr>
          <p:spPr>
            <a:xfrm rot="16200000">
              <a:off x="-259498" y="2216696"/>
              <a:ext cx="1095969" cy="576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  <p:sp>
          <p:nvSpPr>
            <p:cNvPr id="125" name="Ellipse 10"/>
            <p:cNvSpPr/>
            <p:nvPr/>
          </p:nvSpPr>
          <p:spPr>
            <a:xfrm rot="162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ptos"/>
                  <a:ea typeface="Aptos"/>
                  <a:cs typeface="Aptos"/>
                  <a:sym typeface="Aptos"/>
                </a:defRPr>
              </a:pPr>
              <a:endParaRPr/>
            </a:p>
          </p:txBody>
        </p:sp>
      </p:grp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800"/>
              </a:spcBef>
              <a:defRPr sz="2000"/>
            </a:lvl1pPr>
            <a:lvl2pPr marL="685800" indent="-283463">
              <a:spcBef>
                <a:spcPts val="1800"/>
              </a:spcBef>
              <a:defRPr sz="2000"/>
            </a:lvl2pPr>
            <a:lvl3pPr marL="1143000" indent="-283463">
              <a:spcBef>
                <a:spcPts val="1800"/>
              </a:spcBef>
              <a:defRPr sz="2000"/>
            </a:lvl3pPr>
            <a:lvl4pPr marL="1600200" indent="-283463">
              <a:spcBef>
                <a:spcPts val="1800"/>
              </a:spcBef>
              <a:defRPr sz="2000"/>
            </a:lvl4pPr>
            <a:lvl5pPr marL="2057400" indent="-283464">
              <a:spcBef>
                <a:spcPts val="1800"/>
              </a:spcBef>
              <a:defRPr sz="2000"/>
            </a:lvl5pPr>
          </a:lstStyle>
          <a:p>
            <a:r>
              <a:t>Klicken, um Inhalt hinzuzufügen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Teilkreis 1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7" name="Teilkreis 2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8" name="Ellipse 4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abel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el durch Klicken hinzufügen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 durch Klicken hinzufügen </a:t>
            </a:r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3" descr="Grafik 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419632" y="5890912"/>
            <a:ext cx="1307557" cy="71385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Gerader Verbinder 3"/>
          <p:cNvSpPr/>
          <p:nvPr/>
        </p:nvSpPr>
        <p:spPr>
          <a:xfrm>
            <a:off x="594359" y="2148838"/>
            <a:ext cx="2133602" cy="3992"/>
          </a:xfrm>
          <a:prstGeom prst="line">
            <a:avLst/>
          </a:prstGeom>
          <a:ln w="101600">
            <a:solidFill>
              <a:schemeClr val="accent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" name="Titel durch Klicken hinzufügen"/>
          <p:cNvSpPr txBox="1">
            <a:spLocks noGrp="1"/>
          </p:cNvSpPr>
          <p:nvPr>
            <p:ph type="title" hasCustomPrompt="1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Titel durch Klicken hinzufügen 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100" b="1">
                <a:latin typeface="Aptos"/>
                <a:ea typeface="Aptos"/>
                <a:cs typeface="Aptos"/>
                <a:sym typeface="Aptos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xStyles>
    <p:titleStyle>
      <a:lvl1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100" baseline="0">
          <a:solidFill>
            <a:srgbClr val="40404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1pPr>
      <a:lvl2pPr marL="733044" marR="0" indent="-33070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2pPr>
      <a:lvl3pPr marL="1256385" marR="0" indent="-39684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3pPr>
      <a:lvl4pPr marL="1757678" marR="0" indent="-440943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4pPr>
      <a:lvl5pPr marL="2214878" marR="0" indent="-44094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2800" b="0" i="0" u="none" strike="noStrike" cap="none" spc="0" baseline="0">
          <a:solidFill>
            <a:srgbClr val="404040"/>
          </a:solidFill>
          <a:uFillTx/>
          <a:latin typeface="Aptos"/>
          <a:ea typeface="Aptos"/>
          <a:cs typeface="Aptos"/>
          <a:sym typeface="Aptos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itel 1"/>
          <p:cNvSpPr txBox="1">
            <a:spLocks noGrp="1"/>
          </p:cNvSpPr>
          <p:nvPr>
            <p:ph type="title"/>
          </p:nvPr>
        </p:nvSpPr>
        <p:spPr>
          <a:xfrm>
            <a:off x="6311592" y="342205"/>
            <a:ext cx="6884021" cy="32918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de-AT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Lot de </a:t>
            </a:r>
            <a:r>
              <a:rPr lang="de-AT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travail</a:t>
            </a:r>
            <a:r>
              <a:rPr lang="de-AT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sz="5400" dirty="0">
                <a:latin typeface="Aptos Serif" panose="02020604070405020304" pitchFamily="18" charset="0"/>
                <a:cs typeface="Aptos Serif" panose="02020604070405020304" pitchFamily="18" charset="0"/>
              </a:rPr>
              <a:t>4</a:t>
            </a:r>
            <a:r>
              <a:rPr lang="de-AT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:</a:t>
            </a:r>
            <a:r>
              <a:rPr sz="54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</a:p>
          <a:p>
            <a:r>
              <a:rPr lang="fr-FR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Former le formateur/la formatrice</a:t>
            </a:r>
            <a:endParaRPr sz="5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95" name="Textplatzhalter 2"/>
          <p:cNvSpPr txBox="1">
            <a:spLocks noGrp="1"/>
          </p:cNvSpPr>
          <p:nvPr>
            <p:ph type="body" sz="quarter" idx="1"/>
          </p:nvPr>
        </p:nvSpPr>
        <p:spPr>
          <a:xfrm>
            <a:off x="6311592" y="4327879"/>
            <a:ext cx="6234603" cy="1645922"/>
          </a:xfrm>
          <a:prstGeom prst="rect">
            <a:avLst/>
          </a:prstGeom>
        </p:spPr>
        <p:txBody>
          <a:bodyPr/>
          <a:lstStyle/>
          <a:p>
            <a:r>
              <a:rPr lang="fr-FR" dirty="0">
                <a:latin typeface="Aptos" panose="020B0004020202020204" pitchFamily="34" charset="0"/>
              </a:rPr>
              <a:t>Organisation d’une mini-formation sur le thème « Approvisionnement durable »</a:t>
            </a:r>
          </a:p>
          <a:p>
            <a:endParaRPr lang="fr-FR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1.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en-GB" dirty="0">
                <a:latin typeface="Aptos Serif" panose="02020604070405020304" pitchFamily="18" charset="0"/>
                <a:cs typeface="Aptos Serif" panose="02020604070405020304" pitchFamily="18" charset="0"/>
              </a:rPr>
              <a:t>Objectif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/>
          <p:cNvSpPr txBox="1">
            <a:spLocks noGrp="1"/>
          </p:cNvSpPr>
          <p:nvPr>
            <p:ph type="body" idx="1"/>
          </p:nvPr>
        </p:nvSpPr>
        <p:spPr>
          <a:xfrm>
            <a:off x="1348154" y="2518590"/>
            <a:ext cx="10107072" cy="398409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de-DE" dirty="0"/>
              <a:t> 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fr-FR" dirty="0"/>
              <a:t>Concevoir et animer une mini-formation de 10 à 15 minutes sur un aspect choisi de l’approvisionnement durable : 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de-DE" dirty="0"/>
              <a:t>• </a:t>
            </a:r>
            <a:r>
              <a:rPr lang="de-DE" dirty="0" err="1"/>
              <a:t>Utilisez</a:t>
            </a:r>
            <a:r>
              <a:rPr lang="de-DE" dirty="0"/>
              <a:t> </a:t>
            </a:r>
            <a:r>
              <a:rPr lang="de-DE" dirty="0" err="1"/>
              <a:t>ce</a:t>
            </a:r>
            <a:r>
              <a:rPr lang="de-DE" dirty="0"/>
              <a:t>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vous</a:t>
            </a:r>
            <a:r>
              <a:rPr lang="de-DE" dirty="0"/>
              <a:t> </a:t>
            </a:r>
            <a:r>
              <a:rPr lang="de-DE" dirty="0" err="1"/>
              <a:t>avez</a:t>
            </a:r>
            <a:r>
              <a:rPr lang="de-DE" dirty="0"/>
              <a:t> </a:t>
            </a:r>
            <a:r>
              <a:rPr lang="de-DE" dirty="0" err="1"/>
              <a:t>retenu</a:t>
            </a:r>
            <a:r>
              <a:rPr lang="de-DE" dirty="0"/>
              <a:t> du </a:t>
            </a:r>
            <a:r>
              <a:rPr lang="de-DE" dirty="0" err="1"/>
              <a:t>cours</a:t>
            </a:r>
            <a:r>
              <a:rPr lang="de-DE" dirty="0"/>
              <a:t> </a:t>
            </a:r>
            <a:r>
              <a:rPr lang="de-DE" b="1" dirty="0"/>
              <a:t>Formation des </a:t>
            </a:r>
            <a:r>
              <a:rPr lang="de-DE" b="1" dirty="0" err="1"/>
              <a:t>formateur·rice·s</a:t>
            </a:r>
            <a:r>
              <a:rPr lang="de-DE" b="1" dirty="0"/>
              <a:t>.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fr-FR" dirty="0"/>
              <a:t>• Utilisez des exemples pratiques.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fr-FR" dirty="0"/>
              <a:t>• Impliquez le public : utilisez au moins une petite activité interactive (par exemple, un sondage, une discussion de groupe, un quiz).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fr-FR" dirty="0"/>
              <a:t>• Utilisez des outils visuels (diapositives, paperboard, documents).</a:t>
            </a: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r>
              <a:rPr lang="fr-FR" dirty="0"/>
              <a:t>• Terminez l’événement par une constatation importante ou une question de réflexion.</a:t>
            </a:r>
            <a:endParaRPr lang="de-DE" dirty="0"/>
          </a:p>
          <a:p>
            <a:br>
              <a:rPr lang="en-GB" dirty="0"/>
            </a:br>
            <a:endParaRPr dirty="0"/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3B788-C740-C16E-3B52-E1647AF6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471F1258-E41D-8E99-703F-B1AA77F759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2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en-GB" dirty="0">
                <a:latin typeface="Aptos Serif" panose="02020604070405020304" pitchFamily="18" charset="0"/>
                <a:cs typeface="Aptos Serif" panose="02020604070405020304" pitchFamily="18" charset="0"/>
              </a:rPr>
              <a:t>Processus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416CD0E2-B87F-4949-C8B1-4373498B97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280621"/>
            <a:ext cx="10088706" cy="4927003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Préparez-vous seul ou à deux (90 minutes)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Mini-formation de 10 à 15 minutes sur un aspect choisi de l’approvisionnement durable.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fr-FR" sz="2400" noProof="0" dirty="0"/>
              <a:t>Utilisez les connaissances acquises lors du cours de formation des </a:t>
            </a:r>
            <a:r>
              <a:rPr lang="fr-FR" sz="2400" noProof="0" dirty="0" err="1"/>
              <a:t>formateur∙rice∙s</a:t>
            </a:r>
            <a:r>
              <a:rPr lang="fr-FR" sz="2400" noProof="0" dirty="0"/>
              <a:t>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fr-FR" sz="2400" noProof="0" dirty="0"/>
              <a:t>Utilisez des exemples pratiques.</a:t>
            </a:r>
            <a:endParaRPr lang="fr-FR" sz="2200" noProof="0" dirty="0">
              <a:sym typeface="Wingdings" panose="05000000000000000000" pitchFamily="2" charset="2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fr-FR" sz="2400" noProof="0" dirty="0"/>
              <a:t>Impliquez le public: utilisez des activités interactives adaptées aux </a:t>
            </a:r>
            <a:r>
              <a:rPr lang="fr-FR" sz="2400" noProof="0" dirty="0" err="1"/>
              <a:t>apprenant∙e∙s</a:t>
            </a:r>
            <a:r>
              <a:rPr lang="fr-FR" sz="2400" noProof="0" dirty="0"/>
              <a:t> adultes.</a:t>
            </a:r>
            <a:endParaRPr lang="fr-FR" sz="2200" noProof="0" dirty="0">
              <a:sym typeface="Wingdings" panose="05000000000000000000" pitchFamily="2" charset="2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Présentez votre mini-formation au groupe.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Recevez un retour de commentaires structuré. </a:t>
            </a:r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9D06FD62-C01A-50ED-76B6-67F668C65403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40500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C81C0-FDDE-F280-90F9-13B8F5DB0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6A1F8C28-65AD-B1CA-3689-A5AF0E228C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3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fr-FR" noProof="0" dirty="0">
                <a:latin typeface="Aptos Serif" panose="02020604070405020304" pitchFamily="18" charset="0"/>
                <a:cs typeface="Aptos Serif" panose="02020604070405020304" pitchFamily="18" charset="0"/>
              </a:rPr>
              <a:t>Mini-formation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80C7D5E8-6443-18E7-7D14-D3CAA6EFD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fr-FR" sz="2200" noProof="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Organisez votre mini-formation (10–15 minutes).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Retour et discussion.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>
                <a:sym typeface="Wingdings" panose="05000000000000000000" pitchFamily="2" charset="2"/>
              </a:rPr>
              <a:t>Organisez la mini-formation suivante ...</a:t>
            </a:r>
            <a:endParaRPr lang="fr-FR" sz="2200" noProof="0" dirty="0">
              <a:highlight>
                <a:srgbClr val="FFFF00"/>
              </a:highlight>
            </a:endParaRPr>
          </a:p>
          <a:p>
            <a:pPr defTabSz="822958">
              <a:spcBef>
                <a:spcPts val="1600"/>
              </a:spcBef>
              <a:buSzPct val="100000"/>
              <a:defRPr sz="2400">
                <a:solidFill>
                  <a:srgbClr val="545454"/>
                </a:solidFill>
              </a:defRPr>
            </a:pPr>
            <a:endParaRPr lang="de-DE" sz="2200" dirty="0"/>
          </a:p>
          <a:p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4F209CCA-6AEC-DCF0-E62B-12A4DA4494BB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697774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E85BF-651C-627B-B403-34AF7EBE6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1CA02F6E-1EDA-6EEC-E771-8B26AF9CEB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4</a:t>
            </a:r>
            <a:r>
              <a:rPr dirty="0">
                <a:latin typeface="Aptos Serif" panose="02020604070405020304" pitchFamily="18" charset="0"/>
                <a:cs typeface="Aptos Serif" panose="02020604070405020304" pitchFamily="18" charset="0"/>
              </a:rPr>
              <a:t>.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en-GB" noProof="0" dirty="0">
                <a:latin typeface="Aptos Serif" panose="02020604070405020304" pitchFamily="18" charset="0"/>
                <a:cs typeface="Aptos Serif" panose="02020604070405020304" pitchFamily="18" charset="0"/>
              </a:rPr>
              <a:t>Retour et discussion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760D262D-3099-9D60-B3E3-6A37BE2BC4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/>
              <a:t>Veuillez remplir le questionnaire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200" noProof="0" dirty="0"/>
              <a:t>Partagez les points les plus importants avec le groupe.</a:t>
            </a:r>
          </a:p>
          <a:p>
            <a:br>
              <a:rPr lang="en-GB" sz="2200" dirty="0"/>
            </a:br>
            <a:endParaRPr sz="22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6B489043-21E1-D43B-5AFF-668E8F1A60E2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6505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A84A4-7F33-32C9-EE6B-87A02BBA1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el 2">
            <a:extLst>
              <a:ext uri="{FF2B5EF4-FFF2-40B4-BE49-F238E27FC236}">
                <a16:creationId xmlns:a16="http://schemas.microsoft.com/office/drawing/2014/main" id="{5DAE689B-E13B-50E0-26C0-BE9A645221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</p:spPr>
        <p:txBody>
          <a:bodyPr/>
          <a:lstStyle/>
          <a:p>
            <a:pPr lvl="3"/>
            <a:r>
              <a:rPr lang="de-DE" dirty="0"/>
              <a:t>5</a:t>
            </a:r>
            <a:r>
              <a:rPr dirty="0"/>
              <a:t>.</a:t>
            </a:r>
            <a:r>
              <a:rPr lang="de-DE" dirty="0"/>
              <a:t> </a:t>
            </a:r>
            <a:r>
              <a:rPr lang="fr-FR" noProof="0" dirty="0">
                <a:latin typeface="Aptos Serif" panose="02020604070405020304" pitchFamily="18" charset="0"/>
                <a:cs typeface="Aptos Serif" panose="02020604070405020304" pitchFamily="18" charset="0"/>
              </a:rPr>
              <a:t>Réflexion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201" name="Textplatzhalter 6">
            <a:extLst>
              <a:ext uri="{FF2B5EF4-FFF2-40B4-BE49-F238E27FC236}">
                <a16:creationId xmlns:a16="http://schemas.microsoft.com/office/drawing/2014/main" id="{AD1BE23A-44E3-D427-5A7E-B3AB6BEA33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endParaRPr lang="en-GB" sz="2500" dirty="0"/>
          </a:p>
          <a:p>
            <a:pPr lvl="0" algn="ctr"/>
            <a:endParaRPr lang="en-GB" sz="2500" i="1" dirty="0"/>
          </a:p>
          <a:p>
            <a:pPr lvl="0" algn="ctr"/>
            <a:r>
              <a:rPr lang="fr-FR" sz="2500" i="1" noProof="0" dirty="0"/>
              <a:t>Qu’avons-nous appris sur  la promotion de l’approvisionnement durable?</a:t>
            </a:r>
            <a:br>
              <a:rPr lang="en-GB" sz="2500" dirty="0"/>
            </a:br>
            <a:endParaRPr sz="2500" dirty="0"/>
          </a:p>
        </p:txBody>
      </p:sp>
      <p:sp>
        <p:nvSpPr>
          <p:cNvPr id="202" name="Slide Number">
            <a:extLst>
              <a:ext uri="{FF2B5EF4-FFF2-40B4-BE49-F238E27FC236}">
                <a16:creationId xmlns:a16="http://schemas.microsoft.com/office/drawing/2014/main" id="{BACE868F-C490-6425-A424-3139D9F81E8D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620784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6;p15"/>
          <p:cNvSpPr txBox="1">
            <a:spLocks noGrp="1"/>
          </p:cNvSpPr>
          <p:nvPr>
            <p:ph type="title"/>
          </p:nvPr>
        </p:nvSpPr>
        <p:spPr>
          <a:xfrm>
            <a:off x="594359" y="411477"/>
            <a:ext cx="9019542" cy="3291844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rPr lang="fr-FR" noProof="0" dirty="0">
                <a:latin typeface="Aptos Serif" panose="02020604070405020304" pitchFamily="18" charset="0"/>
                <a:cs typeface="Aptos Serif" panose="02020604070405020304" pitchFamily="18" charset="0"/>
              </a:rPr>
              <a:t>Merci beaucoup pour votre attention!</a:t>
            </a:r>
          </a:p>
        </p:txBody>
      </p:sp>
      <p:pic>
        <p:nvPicPr>
          <p:cNvPr id="223" name="Google Shape;227;p15" descr="Google Shape;227;p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865" y="4953701"/>
            <a:ext cx="5273751" cy="19042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Google Shape;228;p15" descr="Google Shape;228;p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2236" y="5905850"/>
            <a:ext cx="3594102" cy="75335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Google Shape;121;p22">
            <a:extLst>
              <a:ext uri="{FF2B5EF4-FFF2-40B4-BE49-F238E27FC236}">
                <a16:creationId xmlns:a16="http://schemas.microsoft.com/office/drawing/2014/main" id="{AE85BE49-86C8-9CAC-A20B-8902AA2C05C3}"/>
              </a:ext>
            </a:extLst>
          </p:cNvPr>
          <p:cNvSpPr txBox="1"/>
          <p:nvPr/>
        </p:nvSpPr>
        <p:spPr>
          <a:xfrm>
            <a:off x="136049" y="5905850"/>
            <a:ext cx="2536187" cy="106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 hangingPunct="1">
              <a:defRPr/>
            </a:pPr>
            <a:r>
              <a:rPr lang="fr-FR" sz="7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Financé </a:t>
            </a:r>
            <a:r>
              <a:rPr lang="fr-FR" sz="700" dirty="0">
                <a:solidFill>
                  <a:schemeClr val="tx1"/>
                </a:solidFill>
              </a:rPr>
              <a:t>par l‘Union Européenne. </a:t>
            </a:r>
            <a:r>
              <a:rPr lang="fr-FR" sz="7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Les points de vue et les opinions exprimés correspondent toutefois exclusivement à ceux des </a:t>
            </a:r>
            <a:r>
              <a:rPr lang="fr-FR" sz="700" dirty="0" err="1">
                <a:solidFill>
                  <a:schemeClr val="tx1"/>
                </a:solidFill>
              </a:rPr>
              <a:t>auteur∙rice∙s</a:t>
            </a:r>
            <a:r>
              <a:rPr lang="fr-FR" sz="700" dirty="0">
                <a:solidFill>
                  <a:schemeClr val="tx1"/>
                </a:solidFill>
              </a:rPr>
              <a:t> </a:t>
            </a:r>
            <a:r>
              <a:rPr lang="fr-FR" sz="7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et ne reflètent pas nécessairement ceux de l’Union européenne ou de l’Agence exécutive européenne pour l’éducation et la culture (EACEA). Ni l’Union européenne ni l’EACEA ne peuvent être tenues pour responsables.</a:t>
            </a:r>
          </a:p>
          <a:p>
            <a:pPr algn="r"/>
            <a:endParaRPr lang="fr-FR" sz="800" dirty="0">
              <a:solidFill>
                <a:schemeClr val="tx1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Benutzerdefinier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Benutzerdefinier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Benutzerdefinier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Benutzerdefinier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Macintosh PowerPoint</Application>
  <PresentationFormat>Breitbild</PresentationFormat>
  <Paragraphs>53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Aptos Serif</vt:lpstr>
      <vt:lpstr>Arial</vt:lpstr>
      <vt:lpstr>Calibri</vt:lpstr>
      <vt:lpstr>Play</vt:lpstr>
      <vt:lpstr>Wingdings</vt:lpstr>
      <vt:lpstr>Benutzerdefiniert</vt:lpstr>
      <vt:lpstr>Lot de travail 4:  Former le formateur/la formatrice</vt:lpstr>
      <vt:lpstr>1. Objectif</vt:lpstr>
      <vt:lpstr>2. Processus</vt:lpstr>
      <vt:lpstr>3. Mini-formation</vt:lpstr>
      <vt:lpstr>4. Retour et discussion</vt:lpstr>
      <vt:lpstr>5. Réflexion</vt:lpstr>
      <vt:lpstr>Merci beaucoup pour votre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Henrieta Winklhofer</cp:lastModifiedBy>
  <cp:revision>18</cp:revision>
  <dcterms:modified xsi:type="dcterms:W3CDTF">2026-01-21T08:12:14Z</dcterms:modified>
</cp:coreProperties>
</file>