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ptos Serif" panose="02020604070405020304" pitchFamily="18" charset="0"/>
      <p:regular r:id="rId21"/>
      <p:bold r:id="rId22"/>
      <p:italic r:id="rId23"/>
      <p:boldItalic r:id="rId24"/>
    </p:embeddedFont>
    <p:embeddedFont>
      <p:font typeface="Play"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54bhDzIwyMe/b2KUfKY2ZLpqj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8"/>
  </p:normalViewPr>
  <p:slideViewPr>
    <p:cSldViewPr snapToGrid="0">
      <p:cViewPr varScale="1">
        <p:scale>
          <a:sx n="113" d="100"/>
          <a:sy n="113"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6" name="Google Shape;1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 https://gemeindebund.at/images/uploads/downloads/2017/Projekte/Ressourceneffiziente_Gemeinde/Projekt_Ressourceneffiziente_Gemeinde_Massnahmenkatalog.pdf </a:t>
            </a:r>
            <a:r>
              <a:rPr lang="de-DE" dirty="0" err="1"/>
              <a:t>pages</a:t>
            </a:r>
            <a:r>
              <a:rPr lang="de-DE" dirty="0"/>
              <a:t> 41-42</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err="1"/>
              <a:t>Sourceimage</a:t>
            </a:r>
            <a:r>
              <a:rPr lang="de-DE" dirty="0"/>
              <a:t> : https://www.umweltberatung.at/img/1400/4409.jpg</a:t>
            </a:r>
            <a:endParaRPr dirty="0"/>
          </a:p>
        </p:txBody>
      </p:sp>
      <p:sp>
        <p:nvSpPr>
          <p:cNvPr id="187" name="Google Shape;1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02" name="Google Shape;2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texte : https://www.klimabuendnis.at/wp-content/uploads/2024/03/6_kbu_lf_beschaffung.pdf </a:t>
            </a:r>
            <a:endParaRPr dirty="0"/>
          </a:p>
          <a:p>
            <a:pPr marL="457200" marR="0" lvl="0" indent="-228600" algn="l" rtl="0">
              <a:lnSpc>
                <a:spcPct val="100000"/>
              </a:lnSpc>
              <a:spcBef>
                <a:spcPts val="0"/>
              </a:spcBef>
              <a:spcAft>
                <a:spcPts val="0"/>
              </a:spcAft>
              <a:buSzPts val="1400"/>
              <a:buNone/>
            </a:pPr>
            <a:r>
              <a:rPr lang="de-DE" dirty="0"/>
              <a:t>Source </a:t>
            </a:r>
            <a:r>
              <a:rPr lang="de-DE" dirty="0" err="1"/>
              <a:t>image</a:t>
            </a:r>
            <a:r>
              <a:rPr lang="de-DE" dirty="0"/>
              <a:t> : </a:t>
            </a:r>
            <a:r>
              <a:rPr lang="de-DE" sz="1200" u="sng" dirty="0">
                <a:solidFill>
                  <a:schemeClr val="hlink"/>
                </a:solidFill>
                <a:hlinkClick r:id="rId3"/>
              </a:rPr>
              <a:t>https://www.vol.at/maeder-feiert-sonnenfest/8131894</a:t>
            </a:r>
            <a:r>
              <a:rPr lang="de-DE" sz="1200" dirty="0"/>
              <a:t> Festival du </a:t>
            </a:r>
            <a:r>
              <a:rPr lang="de-DE" sz="1200" dirty="0" err="1"/>
              <a:t>soleil</a:t>
            </a:r>
            <a:r>
              <a:rPr lang="de-DE" sz="1200" dirty="0"/>
              <a:t> Mäder 2023</a:t>
            </a:r>
            <a:endParaRPr dirty="0"/>
          </a:p>
        </p:txBody>
      </p:sp>
      <p:sp>
        <p:nvSpPr>
          <p:cNvPr id="203" name="Google Shape;20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19" name="Google Shape;21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texte : film du </a:t>
            </a:r>
            <a:r>
              <a:rPr lang="de-DE" dirty="0" err="1"/>
              <a:t>site</a:t>
            </a:r>
            <a:r>
              <a:rPr lang="de-DE" dirty="0"/>
              <a:t> Internet (de min. 18:15): https://</a:t>
            </a:r>
            <a:r>
              <a:rPr lang="de-DE" dirty="0" err="1"/>
              <a:t>www.kompass-nachhaltigkeit.de</a:t>
            </a:r>
            <a:r>
              <a:rPr lang="de-DE" dirty="0"/>
              <a:t>/grundlagenwissen/</a:t>
            </a:r>
            <a:r>
              <a:rPr lang="de-DE" dirty="0" err="1"/>
              <a:t>einblick</a:t>
            </a:r>
            <a:r>
              <a:rPr lang="de-DE" dirty="0"/>
              <a:t>-in-die-</a:t>
            </a:r>
            <a:r>
              <a:rPr lang="de-DE" dirty="0" err="1"/>
              <a:t>beschaffungspraxis</a:t>
            </a:r>
            <a:endParaRPr dirty="0"/>
          </a:p>
          <a:p>
            <a:pPr marL="457200" marR="0" lvl="0" indent="-228600" algn="l" rtl="0">
              <a:lnSpc>
                <a:spcPct val="100000"/>
              </a:lnSpc>
              <a:spcBef>
                <a:spcPts val="0"/>
              </a:spcBef>
              <a:spcAft>
                <a:spcPts val="0"/>
              </a:spcAft>
              <a:buSzPts val="1400"/>
              <a:buNone/>
            </a:pPr>
            <a:r>
              <a:rPr lang="de-DE" dirty="0"/>
              <a:t>Source </a:t>
            </a:r>
            <a:r>
              <a:rPr lang="de-DE" dirty="0" err="1"/>
              <a:t>image</a:t>
            </a:r>
            <a:r>
              <a:rPr lang="de-DE" dirty="0"/>
              <a:t> : https://polizeibericht.info/ausruestung/fuhrpark/</a:t>
            </a:r>
            <a:endParaRPr dirty="0"/>
          </a:p>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dirty="0" err="1"/>
              <a:t>Explication</a:t>
            </a:r>
            <a:r>
              <a:rPr lang="de-DE" dirty="0"/>
              <a:t> : </a:t>
            </a:r>
            <a:r>
              <a:rPr lang="fr-FR" sz="1200" b="0" dirty="0">
                <a:solidFill>
                  <a:srgbClr val="3F3F3F"/>
                </a:solidFill>
              </a:rPr>
              <a:t>Les voitures de patrouille de police doivent être prêtes à l’action jour et nuit. Les longs temps de charge pour les voitures électriques nécessitent beaucoup d’efforts logistiques pour assurer la préparation opérationnelle.</a:t>
            </a:r>
            <a:endParaRPr dirty="0"/>
          </a:p>
          <a:p>
            <a:pPr marL="0" lvl="0" indent="0" algn="l" rtl="0">
              <a:lnSpc>
                <a:spcPct val="100000"/>
              </a:lnSpc>
              <a:spcBef>
                <a:spcPts val="0"/>
              </a:spcBef>
              <a:spcAft>
                <a:spcPts val="0"/>
              </a:spcAft>
              <a:buSzPts val="1400"/>
              <a:buNone/>
            </a:pPr>
            <a:r>
              <a:rPr lang="fr-FR" sz="1200" b="0" dirty="0">
                <a:solidFill>
                  <a:srgbClr val="3F3F3F"/>
                </a:solidFill>
              </a:rPr>
              <a:t>Les responsables des achats au département de la police de Berlin aimeraient voir des certificats pour la fabrication de véhicules (pour les voitures à moteur thermique ainsi que pour les voitures électriques) afin qu’ils puissent également assurer la durabilité des moteurs à combustion.</a:t>
            </a:r>
          </a:p>
          <a:p>
            <a:pPr marL="0" lvl="0" indent="0" algn="l" rtl="0">
              <a:lnSpc>
                <a:spcPct val="100000"/>
              </a:lnSpc>
              <a:spcBef>
                <a:spcPts val="0"/>
              </a:spcBef>
              <a:spcAft>
                <a:spcPts val="0"/>
              </a:spcAft>
              <a:buSzPts val="1400"/>
              <a:buNone/>
            </a:pPr>
            <a:endParaRPr lang="fr-FR" sz="1200" b="0" dirty="0">
              <a:solidFill>
                <a:srgbClr val="3F3F3F"/>
              </a:solidFill>
            </a:endParaRPr>
          </a:p>
          <a:p>
            <a:pPr marL="0" lvl="0" indent="0" algn="l" rtl="0">
              <a:lnSpc>
                <a:spcPct val="100000"/>
              </a:lnSpc>
              <a:spcBef>
                <a:spcPts val="0"/>
              </a:spcBef>
              <a:spcAft>
                <a:spcPts val="0"/>
              </a:spcAft>
              <a:buSzPts val="1400"/>
              <a:buNone/>
            </a:pPr>
            <a:r>
              <a:rPr lang="fr-FR" sz="1200" b="0" dirty="0">
                <a:solidFill>
                  <a:srgbClr val="3F3F3F"/>
                </a:solidFill>
              </a:rPr>
              <a:t>En plus des voitures électriques, la police de Berlin achète également des voitures à hydrogène.</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0" name="Google Shape;22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28" name="Google Shape;22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b="0" dirty="0">
                <a:solidFill>
                  <a:srgbClr val="3F3F3F"/>
                </a:solidFill>
              </a:rPr>
              <a:t>Explication : Les voitures de patrouille de police doivent être prêtes à l’action jour et nuit. Les longs temps de charge pour les voitures électriques nécessitent beaucoup d’efforts logistiques pour assurer la préparation opérationnelle.</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fr-FR" sz="1200" b="0" dirty="0">
                <a:solidFill>
                  <a:srgbClr val="3F3F3F"/>
                </a:solidFill>
              </a:rPr>
              <a:t>Les responsables des achats au département de la police de Berlin aimeraient voir des certificats pour la fabrication de véhicules (pour les voitures à moteur thermique ainsi que pour les voitures électriques) afin qu’ils puissent également assurer la durabilité des moteurs à combustion.</a:t>
            </a:r>
          </a:p>
          <a:p>
            <a:pPr marL="0" lvl="0" indent="0" algn="l" rtl="0">
              <a:lnSpc>
                <a:spcPct val="100000"/>
              </a:lnSpc>
              <a:spcBef>
                <a:spcPts val="0"/>
              </a:spcBef>
              <a:spcAft>
                <a:spcPts val="0"/>
              </a:spcAft>
              <a:buSzPts val="1400"/>
              <a:buNone/>
            </a:pPr>
            <a:endParaRPr lang="fr-FR" sz="1200" b="0" dirty="0">
              <a:solidFill>
                <a:srgbClr val="3F3F3F"/>
              </a:solidFill>
            </a:endParaRPr>
          </a:p>
          <a:p>
            <a:pPr marL="0" lvl="0" indent="0" algn="l" rtl="0">
              <a:lnSpc>
                <a:spcPct val="100000"/>
              </a:lnSpc>
              <a:spcBef>
                <a:spcPts val="0"/>
              </a:spcBef>
              <a:spcAft>
                <a:spcPts val="0"/>
              </a:spcAft>
              <a:buSzPts val="1400"/>
              <a:buNone/>
            </a:pPr>
            <a:r>
              <a:rPr lang="fr-FR" sz="1200" b="0" dirty="0">
                <a:solidFill>
                  <a:srgbClr val="3F3F3F"/>
                </a:solidFill>
              </a:rPr>
              <a:t>En plus des voitures électriques, la police de Berlin achète également des voitures à hydrogène.</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9" name="Google Shape;22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dirty="0">
                <a:solidFill>
                  <a:schemeClr val="bg1"/>
                </a:solidFill>
              </a:rPr>
              <a:t>Financé par l’Union européenne. Les points de vue et les opinions exprimés correspondent toutefois exclusivement à ceux des </a:t>
            </a:r>
            <a:r>
              <a:rPr lang="fr-FR" sz="1200" dirty="0" err="1">
                <a:solidFill>
                  <a:schemeClr val="bg1"/>
                </a:solidFill>
              </a:rPr>
              <a:t>auteur∙rice∙s</a:t>
            </a:r>
            <a:r>
              <a:rPr lang="fr-FR" sz="1200" dirty="0">
                <a:solidFill>
                  <a:schemeClr val="bg1"/>
                </a:solidFill>
              </a:rPr>
              <a:t> et ne reflètent pas nécessairement ceux de l’Union européenne ou de l’Agence exécutive européenne pour l’éducation et la culture (EACEA). Ni l’Union européenne ni l’EACEA ne peuvent être tenues pour responsables</a:t>
            </a:r>
            <a:r>
              <a:rPr lang="fr-FR" sz="1200" b="0" i="0" u="none" strike="noStrike" cap="none" dirty="0">
                <a:solidFill>
                  <a:schemeClr val="bg1"/>
                </a:solidFill>
                <a:latin typeface="Arial"/>
                <a:ea typeface="Arial"/>
                <a:cs typeface="Arial"/>
                <a:sym typeface="Arial"/>
              </a:rPr>
              <a:t>.</a:t>
            </a:r>
          </a:p>
          <a:p>
            <a:pPr marL="0" marR="0" lvl="0" indent="0" algn="l" rtl="0">
              <a:lnSpc>
                <a:spcPct val="100000"/>
              </a:lnSpc>
              <a:spcBef>
                <a:spcPts val="0"/>
              </a:spcBef>
              <a:spcAft>
                <a:spcPts val="0"/>
              </a:spcAft>
              <a:buSzPts val="1400"/>
              <a:buNone/>
            </a:pPr>
            <a:endParaRPr dirty="0"/>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texte : https://www.eineweltnetzwerkbayern.de/fileadmin/assets/Kommunen_Eine_Welt/2024_6_A/2024_-_Kommunen_Eine_Welt_-_6_A_-_EWNB.pdf S. 36</a:t>
            </a:r>
            <a:endParaRPr dirty="0"/>
          </a:p>
          <a:p>
            <a:pPr marL="457200" marR="0" lvl="0" indent="-228600" algn="l" rtl="0">
              <a:lnSpc>
                <a:spcPct val="100000"/>
              </a:lnSpc>
              <a:spcBef>
                <a:spcPts val="0"/>
              </a:spcBef>
              <a:spcAft>
                <a:spcPts val="0"/>
              </a:spcAft>
              <a:buSzPts val="1400"/>
              <a:buNone/>
            </a:pPr>
            <a:r>
              <a:rPr lang="de-DE" dirty="0"/>
              <a:t>Source </a:t>
            </a:r>
            <a:r>
              <a:rPr lang="de-DE" dirty="0" err="1"/>
              <a:t>image</a:t>
            </a:r>
            <a:r>
              <a:rPr lang="de-DE" dirty="0"/>
              <a:t> : https://www.fairtrade.net/de-de/produkte/fairtrade_produkte/sportbaelle.html</a:t>
            </a:r>
            <a:endParaRPr dirty="0"/>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54" name="Google Shape;1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texte : „NACHHALTIG EINKAUFEN – EINE ORIENTIERUNG FÜR STÄDTE UND GEMEINDEN“ </a:t>
            </a:r>
            <a:r>
              <a:rPr lang="de-DE" dirty="0" err="1"/>
              <a:t>édité</a:t>
            </a:r>
            <a:r>
              <a:rPr lang="de-DE" dirty="0"/>
              <a:t> par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a:t>
            </a:r>
            <a:r>
              <a:rPr lang="de-DE" dirty="0" err="1"/>
              <a:t>page</a:t>
            </a:r>
            <a:r>
              <a:rPr lang="de-DE" dirty="0"/>
              <a:t> 43</a:t>
            </a:r>
            <a:br>
              <a:rPr lang="de-DE" dirty="0"/>
            </a:br>
            <a:endParaRPr dirty="0"/>
          </a:p>
          <a:p>
            <a:pPr marL="457200" marR="0" lvl="0" indent="-228600" algn="l" rtl="0">
              <a:lnSpc>
                <a:spcPct val="100000"/>
              </a:lnSpc>
              <a:spcBef>
                <a:spcPts val="0"/>
              </a:spcBef>
              <a:spcAft>
                <a:spcPts val="0"/>
              </a:spcAft>
              <a:buSzPts val="1400"/>
              <a:buNone/>
            </a:pPr>
            <a:r>
              <a:rPr lang="de-DE" dirty="0"/>
              <a:t>Source </a:t>
            </a:r>
            <a:r>
              <a:rPr lang="de-DE" dirty="0" err="1"/>
              <a:t>image</a:t>
            </a:r>
            <a:r>
              <a:rPr lang="de-DE" dirty="0"/>
              <a:t> : „NACHHALTIG EINKAUFEN – EINE ORIENTIERUNG FÜR STÄDTE UND GEMEINDEN“ </a:t>
            </a:r>
            <a:r>
              <a:rPr lang="de-DE" dirty="0" err="1"/>
              <a:t>edited</a:t>
            </a:r>
            <a:r>
              <a:rPr lang="de-DE" dirty="0"/>
              <a:t> </a:t>
            </a:r>
            <a:r>
              <a:rPr lang="de-DE" dirty="0" err="1"/>
              <a:t>by</a:t>
            </a:r>
            <a:r>
              <a:rPr lang="de-DE" dirty="0"/>
              <a:t>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a:t>
            </a:r>
            <a:r>
              <a:rPr lang="de-DE" dirty="0" err="1"/>
              <a:t>page</a:t>
            </a:r>
            <a:r>
              <a:rPr lang="de-DE" dirty="0"/>
              <a:t> 43</a:t>
            </a:r>
            <a:endParaRPr dirty="0"/>
          </a:p>
        </p:txBody>
      </p:sp>
      <p:sp>
        <p:nvSpPr>
          <p:cNvPr id="155" name="Google Shape;1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70" name="Google Shape;17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https://www.kompass-nachhaltigkeit.de/kommunaler-kompass/bayern/rahmenbedingungen-nutzen#c42191036</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Picture: https://www.nuernberg.de/internet/beschaffung/ekv_shop.html#_0_3</a:t>
            </a:r>
            <a:endParaRPr/>
          </a:p>
        </p:txBody>
      </p:sp>
      <p:sp>
        <p:nvSpPr>
          <p:cNvPr id="171" name="Google Shape;1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hyperlink" Target="https://www.eineweltnetzwerkbayern.de/fileadmin/assets/Kommunen_Eine_Welt/2024_6_A/2024_-_Kommunen_Eine_Welt_-_6_A_-_EWNB.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meindebund.at/images/uploads/downloads/2017/Projekte/Ressourceneffiziente_Gemeinde/Projekt_Ressourceneffiziente_Gemeinde_Massnahmenkatalog.pdf" TargetMode="External"/><Relationship Id="rId5" Type="http://schemas.openxmlformats.org/officeDocument/2006/relationships/hyperlink" Target="https://www.kompass-nachhaltigkeit.de/grundlagenwissen/einblick-in-die-beschaffungspraxis" TargetMode="External"/><Relationship Id="rId4" Type="http://schemas.openxmlformats.org/officeDocument/2006/relationships/hyperlink" Target="https://www.kompass-nachhaltigkeit.de/kommunaler-kompass/bayern/rahmenbedingungen-nutzen#c4219103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nuernberg.de/internet/beschaffung/ekv_shop.html#_0_3" TargetMode="External"/><Relationship Id="rId4" Type="http://schemas.openxmlformats.org/officeDocument/2006/relationships/hyperlink" Target="https://www.fairtrade.net/de-de/produkte/fairtrade_produkte/sportbaell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726621" y="4953703"/>
            <a:ext cx="5273749" cy="1904297"/>
          </a:xfrm>
          <a:prstGeom prst="rect">
            <a:avLst/>
          </a:prstGeom>
          <a:noFill/>
          <a:ln>
            <a:noFill/>
          </a:ln>
        </p:spPr>
      </p:pic>
      <p:sp>
        <p:nvSpPr>
          <p:cNvPr id="101" name="Google Shape;101;p1"/>
          <p:cNvSpPr txBox="1"/>
          <p:nvPr/>
        </p:nvSpPr>
        <p:spPr>
          <a:xfrm>
            <a:off x="6309903"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309900" y="2512464"/>
            <a:ext cx="5882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40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rPr>
              <a:t>Études de cas locales –Partage entre pairs</a:t>
            </a: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04" name="Google Shape;104;p1" descr="Ein Bild, das Text, Schrift, Electric Blue (Farbe), Symbol enthält.&#10;&#10;Automatisch generierte Beschreibung"/>
          <p:cNvPicPr preferRelativeResize="0"/>
          <p:nvPr/>
        </p:nvPicPr>
        <p:blipFill rotWithShape="1">
          <a:blip r:embed="rId5">
            <a:alphaModFix/>
          </a:blip>
          <a:srcRect/>
          <a:stretch/>
        </p:blipFill>
        <p:spPr>
          <a:xfrm>
            <a:off x="2536187" y="6127736"/>
            <a:ext cx="2768600" cy="580324"/>
          </a:xfrm>
          <a:prstGeom prst="rect">
            <a:avLst/>
          </a:prstGeom>
          <a:noFill/>
          <a:ln>
            <a:noFill/>
          </a:ln>
        </p:spPr>
      </p:pic>
      <p:sp>
        <p:nvSpPr>
          <p:cNvPr id="106" name="Google Shape;106;p1"/>
          <p:cNvSpPr txBox="1"/>
          <p:nvPr/>
        </p:nvSpPr>
        <p:spPr>
          <a:xfrm>
            <a:off x="6309903" y="1737888"/>
            <a:ext cx="5124535" cy="646290"/>
          </a:xfrm>
          <a:prstGeom prst="rect">
            <a:avLst/>
          </a:prstGeom>
          <a:noFill/>
          <a:ln>
            <a:noFill/>
          </a:ln>
        </p:spPr>
        <p:txBody>
          <a:bodyPr spcFirstLastPara="1" wrap="square" lIns="91425" tIns="45700" rIns="91425" bIns="45700" anchor="t" anchorCtr="0">
            <a:spAutoFit/>
          </a:bodyPr>
          <a:lstStyle/>
          <a:p>
            <a:pPr lvl="0"/>
            <a:r>
              <a:rPr lang="fr-FR" sz="1800" b="1" noProof="0" dirty="0">
                <a:latin typeface="Aptos" panose="020B0004020202020204" pitchFamily="34" charset="0"/>
                <a:ea typeface="Play"/>
                <a:cs typeface="Play"/>
                <a:sym typeface="Play"/>
              </a:rPr>
              <a:t>Formation de </a:t>
            </a:r>
            <a:r>
              <a:rPr lang="fr-FR" sz="1800" b="1" noProof="0" dirty="0" err="1">
                <a:latin typeface="Aptos" panose="020B0004020202020204" pitchFamily="34" charset="0"/>
                <a:ea typeface="Play"/>
                <a:cs typeface="Play"/>
                <a:sym typeface="Play"/>
              </a:rPr>
              <a:t>formateur∙rice·s</a:t>
            </a:r>
            <a:endParaRPr lang="fr-FR" sz="1800" b="1" noProof="0" dirty="0">
              <a:latin typeface="Aptos" panose="020B0004020202020204" pitchFamily="34" charset="0"/>
              <a:ea typeface="Play"/>
              <a:cs typeface="Play"/>
              <a:sym typeface="Play"/>
            </a:endParaRPr>
          </a:p>
          <a:p>
            <a:pPr lvl="0"/>
            <a:r>
              <a:rPr lang="fr-FR" sz="1800" b="1" noProof="0" dirty="0">
                <a:latin typeface="Aptos" panose="020B0004020202020204" pitchFamily="34" charset="0"/>
                <a:ea typeface="Play"/>
                <a:cs typeface="Play"/>
                <a:sym typeface="Play"/>
              </a:rPr>
              <a:t>Programme pédagogique de l‘achat durable</a:t>
            </a:r>
            <a:endParaRPr lang="fr-FR" sz="1800" b="1" i="0" u="none" strike="noStrike" cap="none" noProof="0" dirty="0">
              <a:solidFill>
                <a:srgbClr val="3F3F3F"/>
              </a:solidFill>
              <a:latin typeface="Aptos" panose="020B0004020202020204" pitchFamily="34" charset="0"/>
              <a:ea typeface="Play"/>
              <a:cs typeface="Play"/>
              <a:sym typeface="Play"/>
            </a:endParaRPr>
          </a:p>
        </p:txBody>
      </p:sp>
      <p:sp>
        <p:nvSpPr>
          <p:cNvPr id="2" name="Google Shape;121;p22">
            <a:extLst>
              <a:ext uri="{FF2B5EF4-FFF2-40B4-BE49-F238E27FC236}">
                <a16:creationId xmlns:a16="http://schemas.microsoft.com/office/drawing/2014/main" id="{6017ED3F-418C-2381-8610-27705780EB70}"/>
              </a:ext>
            </a:extLst>
          </p:cNvPr>
          <p:cNvSpPr txBox="1"/>
          <p:nvPr/>
        </p:nvSpPr>
        <p:spPr>
          <a:xfrm>
            <a:off x="0" y="6094753"/>
            <a:ext cx="2536187" cy="938678"/>
          </a:xfrm>
          <a:prstGeom prst="rect">
            <a:avLst/>
          </a:prstGeom>
          <a:noFill/>
          <a:ln>
            <a:noFill/>
          </a:ln>
        </p:spPr>
        <p:txBody>
          <a:bodyPr spcFirstLastPara="1" wrap="square" lIns="91425" tIns="45700" rIns="91425" bIns="45700" anchor="t" anchorCtr="0">
            <a:spAutoFit/>
          </a:bodyPr>
          <a:lstStyle/>
          <a:p>
            <a:pPr algn="r"/>
            <a:r>
              <a:rPr lang="fr-FR" sz="700" dirty="0">
                <a:solidFill>
                  <a:schemeClr val="bg1"/>
                </a:solidFill>
                <a:latin typeface="Aptos" panose="020B0004020202020204" pitchFamily="34" charset="0"/>
              </a:rPr>
              <a:t>Financé par l’Union européenne. Les points de vue et les opinions exprimés correspondent toutefois exclusivement à ceux des </a:t>
            </a:r>
            <a:r>
              <a:rPr lang="fr-FR" sz="700" dirty="0" err="1">
                <a:solidFill>
                  <a:schemeClr val="bg1"/>
                </a:solidFill>
                <a:latin typeface="Aptos" panose="020B0004020202020204" pitchFamily="34" charset="0"/>
              </a:rPr>
              <a:t>auteur∙rice∙s</a:t>
            </a:r>
            <a:r>
              <a:rPr lang="fr-FR" sz="700" dirty="0">
                <a:solidFill>
                  <a:schemeClr val="bg1"/>
                </a:solidFill>
                <a:latin typeface="Aptos" panose="020B0004020202020204" pitchFamily="34" charset="0"/>
              </a:rPr>
              <a:t> et ne reflètent pas nécessairement ceux de l’Union européenne ou de l’Agence exécutive européenne pour l’éducation et la culture (EACEA). Ni l’Union européenne ni l’EACEA ne peuvent être tenues pour responsables.</a:t>
            </a:r>
          </a:p>
          <a:p>
            <a:pPr lvl="0" algn="r"/>
            <a:r>
              <a:rPr lang="de-DE" sz="600" b="0" i="0" u="none" strike="noStrike" cap="none" dirty="0">
                <a:solidFill>
                  <a:schemeClr val="bg1"/>
                </a:solidFill>
                <a:latin typeface="Aptos" panose="020B0004020202020204" pitchFamily="34" charset="0"/>
                <a:sym typeface="Arial"/>
              </a:rPr>
              <a:t>.</a:t>
            </a:r>
            <a:endParaRPr sz="600" b="0" i="0" u="none" strike="noStrike" cap="none" dirty="0">
              <a:solidFill>
                <a:schemeClr val="bg1"/>
              </a:solidFill>
              <a:latin typeface="Aptos" panose="020B00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594360" y="867327"/>
            <a:ext cx="7138090" cy="2354026"/>
          </a:xfrm>
          <a:prstGeom prst="rect">
            <a:avLst/>
          </a:prstGeom>
          <a:noFill/>
          <a:ln>
            <a:noFill/>
          </a:ln>
        </p:spPr>
        <p:txBody>
          <a:bodyPr spcFirstLastPara="1" wrap="square" lIns="0" tIns="0" rIns="0" bIns="0" anchor="b" anchorCtr="0">
            <a:noAutofit/>
          </a:bodyPr>
          <a:lstStyle/>
          <a:p>
            <a:pPr lvl="0"/>
            <a:r>
              <a:rPr lang="de-DE" dirty="0">
                <a:latin typeface="Aptos" panose="020B0004020202020204" pitchFamily="34" charset="0"/>
              </a:rPr>
              <a:t>4. </a:t>
            </a:r>
            <a:r>
              <a:rPr lang="fr-FR" noProof="0" dirty="0">
                <a:latin typeface="Aptos" panose="020B0004020202020204" pitchFamily="34" charset="0"/>
              </a:rPr>
              <a:t>Exemple pratique : </a:t>
            </a:r>
            <a:r>
              <a:rPr lang="fr-FR" dirty="0">
                <a:latin typeface="Aptos" panose="020B0004020202020204" pitchFamily="34" charset="0"/>
              </a:rPr>
              <a:t>implication</a:t>
            </a:r>
            <a:r>
              <a:rPr lang="fr-FR" noProof="0" dirty="0">
                <a:latin typeface="Aptos" panose="020B0004020202020204" pitchFamily="34" charset="0"/>
              </a:rPr>
              <a:t> du personnel des communes</a:t>
            </a:r>
            <a:br>
              <a:rPr lang="de-DE" dirty="0">
                <a:latin typeface="Aptos" panose="020B0004020202020204" pitchFamily="34" charset="0"/>
              </a:rPr>
            </a:br>
            <a:endParaRPr dirty="0">
              <a:latin typeface="Aptos" panose="020B0004020202020204" pitchFamily="34" charset="0"/>
            </a:endParaRPr>
          </a:p>
        </p:txBody>
      </p:sp>
      <p:sp>
        <p:nvSpPr>
          <p:cNvPr id="190" name="Google Shape;190;p36"/>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fontScale="70000" lnSpcReduction="20000"/>
          </a:bodyPr>
          <a:lstStyle/>
          <a:p>
            <a:pPr marL="0" lvl="0" indent="0">
              <a:lnSpc>
                <a:spcPct val="120000"/>
              </a:lnSpc>
              <a:buSzPct val="129032"/>
            </a:pPr>
            <a:r>
              <a:rPr lang="fr-FR" dirty="0">
                <a:latin typeface="Aptos" panose="020B0004020202020204" pitchFamily="34" charset="0"/>
              </a:rPr>
              <a:t>Le personnel de nettoyage de la commune de </a:t>
            </a:r>
            <a:r>
              <a:rPr lang="fr-FR" dirty="0" err="1">
                <a:latin typeface="Aptos" panose="020B0004020202020204" pitchFamily="34" charset="0"/>
              </a:rPr>
              <a:t>Payerbach</a:t>
            </a:r>
            <a:r>
              <a:rPr lang="fr-FR" dirty="0">
                <a:latin typeface="Aptos" panose="020B0004020202020204" pitchFamily="34" charset="0"/>
              </a:rPr>
              <a:t> (Autriche) a suivi une formation sur le thème du nettoyage écologique proposée par la société « die </a:t>
            </a:r>
            <a:r>
              <a:rPr lang="fr-FR" dirty="0" err="1">
                <a:latin typeface="Aptos" panose="020B0004020202020204" pitchFamily="34" charset="0"/>
              </a:rPr>
              <a:t>umweltberatung</a:t>
            </a:r>
            <a:r>
              <a:rPr lang="fr-FR" dirty="0">
                <a:latin typeface="Aptos" panose="020B0004020202020204" pitchFamily="34" charset="0"/>
              </a:rPr>
              <a:t> ». Le cours portait sur les ingrédients, les dosages et la protection du travail et de la peau. En conséquence, la commune a changé ses méthodes et ses produits de nettoyage et opté pour des alternatives respectueuses de l’environnement.</a:t>
            </a:r>
          </a:p>
          <a:p>
            <a:pPr marL="0" lvl="0" indent="0">
              <a:lnSpc>
                <a:spcPct val="120000"/>
              </a:lnSpc>
              <a:buSzPct val="129032"/>
            </a:pPr>
            <a:r>
              <a:rPr lang="fr-FR" dirty="0">
                <a:latin typeface="Aptos" panose="020B0004020202020204" pitchFamily="34" charset="0"/>
              </a:rPr>
              <a:t>La formation a permis d’accentuer la prise de conscience, de renforcer la motivation au sein de l’équipe pour une gestion plus responsable des questions environnementales et de réduire de manière significative l’utilisation de produits chimiques. Parallèlement, le coût des produits de nettoyage a diminué et les normes environnementales ont été améliorées.</a:t>
            </a:r>
            <a:endParaRPr lang="de-DE" dirty="0">
              <a:latin typeface="Aptos" panose="020B0004020202020204" pitchFamily="34" charset="0"/>
            </a:endParaRPr>
          </a:p>
        </p:txBody>
      </p:sp>
      <p:sp>
        <p:nvSpPr>
          <p:cNvPr id="191" name="Google Shape;191;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92" name="Google Shape;192;p36" descr="Ein Bild, das Text, Spielzeug, Screenshot, Grafikdesign enthält.&#10;&#10;KI-generierte Inhalte können fehlerhaft sein."/>
          <p:cNvPicPr preferRelativeResize="0"/>
          <p:nvPr/>
        </p:nvPicPr>
        <p:blipFill rotWithShape="1">
          <a:blip r:embed="rId3">
            <a:alphaModFix/>
          </a:blip>
          <a:srcRect l="9152" r="14381"/>
          <a:stretch/>
        </p:blipFill>
        <p:spPr>
          <a:xfrm>
            <a:off x="7551865" y="1238573"/>
            <a:ext cx="4479313" cy="43808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Exercice de groupe : impliquer le personnel</a:t>
            </a:r>
          </a:p>
        </p:txBody>
      </p:sp>
      <p:sp>
        <p:nvSpPr>
          <p:cNvPr id="198" name="Google Shape;198;p37"/>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fr-FR" noProof="0" dirty="0">
                <a:latin typeface="Aptos" panose="020B0004020202020204" pitchFamily="34" charset="0"/>
              </a:rPr>
              <a:t>Travaillez en groupe et discutez des questions suivantes :</a:t>
            </a:r>
          </a:p>
          <a:p>
            <a:pPr marL="571500" indent="-342900">
              <a:buFont typeface="Arial" panose="020B0604020202020204" pitchFamily="34" charset="0"/>
              <a:buChar char="•"/>
            </a:pPr>
            <a:r>
              <a:rPr lang="fr-FR" noProof="0" dirty="0">
                <a:latin typeface="Aptos" panose="020B0004020202020204" pitchFamily="34" charset="0"/>
              </a:rPr>
              <a:t>Selon vous, quel a été le facteur déterminant de la réussite ? </a:t>
            </a:r>
          </a:p>
          <a:p>
            <a:pPr marL="571500" indent="-342900">
              <a:buFont typeface="Arial" panose="020B0604020202020204" pitchFamily="34" charset="0"/>
              <a:buChar char="•"/>
            </a:pPr>
            <a:r>
              <a:rPr lang="fr-FR" noProof="0" dirty="0">
                <a:latin typeface="Aptos" panose="020B0004020202020204" pitchFamily="34" charset="0"/>
              </a:rPr>
              <a:t>Quels sont les pièges à éviter ? </a:t>
            </a:r>
          </a:p>
          <a:p>
            <a:pPr marL="571500" indent="-342900">
              <a:buFont typeface="Arial" panose="020B0604020202020204" pitchFamily="34" charset="0"/>
              <a:buChar char="•"/>
            </a:pPr>
            <a:r>
              <a:rPr lang="fr-FR" noProof="0" dirty="0">
                <a:latin typeface="Aptos" panose="020B0004020202020204" pitchFamily="34" charset="0"/>
              </a:rPr>
              <a:t>Existe-t-il des difficultés dans votre communauté par rapport aux bonnes pratiques, par exemple ?</a:t>
            </a:r>
          </a:p>
          <a:p>
            <a:pPr marL="571500" lvl="0" indent="-342900">
              <a:buFont typeface="Arial" panose="020B0604020202020204" pitchFamily="34" charset="0"/>
              <a:buChar char="•"/>
            </a:pPr>
            <a:r>
              <a:rPr lang="fr-FR" noProof="0" dirty="0">
                <a:latin typeface="Aptos" panose="020B0004020202020204" pitchFamily="34" charset="0"/>
              </a:rPr>
              <a:t>Votre commune a-t-elle déjà mis en place des initiatives d’implication du personnel ?</a:t>
            </a:r>
          </a:p>
          <a:p>
            <a:pPr marL="571500" lvl="0" indent="-342900">
              <a:buFont typeface="Arial" panose="020B0604020202020204" pitchFamily="34" charset="0"/>
              <a:buChar char="•"/>
            </a:pPr>
            <a:r>
              <a:rPr lang="fr-FR" noProof="0" dirty="0">
                <a:latin typeface="Aptos" panose="020B0004020202020204" pitchFamily="34" charset="0"/>
              </a:rPr>
              <a:t>Si oui, quelle était l’initiative ?</a:t>
            </a:r>
          </a:p>
          <a:p>
            <a:pPr marL="571500" lvl="0" indent="-342900">
              <a:buFont typeface="Arial" panose="020B0604020202020204" pitchFamily="34" charset="0"/>
              <a:buChar char="•"/>
            </a:pPr>
            <a:r>
              <a:rPr lang="fr-FR" noProof="0" dirty="0">
                <a:latin typeface="Aptos" panose="020B0004020202020204" pitchFamily="34" charset="0"/>
              </a:rPr>
              <a:t>Si non, quelle pourrait être une initiative appropriée ?</a:t>
            </a:r>
          </a:p>
        </p:txBody>
      </p:sp>
      <p:sp>
        <p:nvSpPr>
          <p:cNvPr id="199" name="Google Shape;199;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594360" y="528084"/>
            <a:ext cx="6095198" cy="2354026"/>
          </a:xfrm>
          <a:prstGeom prst="rect">
            <a:avLst/>
          </a:prstGeom>
          <a:noFill/>
          <a:ln>
            <a:noFill/>
          </a:ln>
        </p:spPr>
        <p:txBody>
          <a:bodyPr spcFirstLastPara="1" wrap="square" lIns="0" tIns="0" rIns="0" bIns="0" anchor="b" anchorCtr="0">
            <a:normAutofit/>
          </a:bodyPr>
          <a:lstStyle/>
          <a:p>
            <a:pPr lvl="0"/>
            <a:r>
              <a:rPr lang="de-DE" sz="3700" dirty="0">
                <a:latin typeface="Aptos Serif" panose="02020604070405020304" pitchFamily="18" charset="0"/>
                <a:cs typeface="Aptos Serif" panose="02020604070405020304" pitchFamily="18" charset="0"/>
              </a:rPr>
              <a:t>5. </a:t>
            </a:r>
            <a:r>
              <a:rPr lang="fr-FR" sz="3700" noProof="0" dirty="0">
                <a:latin typeface="Aptos Serif" panose="02020604070405020304" pitchFamily="18" charset="0"/>
                <a:cs typeface="Aptos Serif" panose="02020604070405020304" pitchFamily="18" charset="0"/>
              </a:rPr>
              <a:t>Exemple pratique Implication des parties prenantes</a:t>
            </a:r>
            <a:endParaRPr sz="3700" dirty="0">
              <a:latin typeface="Aptos Serif" panose="02020604070405020304" pitchFamily="18" charset="0"/>
              <a:cs typeface="Aptos Serif" panose="02020604070405020304" pitchFamily="18" charset="0"/>
            </a:endParaRPr>
          </a:p>
        </p:txBody>
      </p:sp>
      <p:sp>
        <p:nvSpPr>
          <p:cNvPr id="206" name="Google Shape;206;p38"/>
          <p:cNvSpPr txBox="1">
            <a:spLocks noGrp="1"/>
          </p:cNvSpPr>
          <p:nvPr>
            <p:ph type="body" idx="1"/>
          </p:nvPr>
        </p:nvSpPr>
        <p:spPr>
          <a:xfrm>
            <a:off x="594360" y="2984980"/>
            <a:ext cx="5932170" cy="3244370"/>
          </a:xfrm>
          <a:prstGeom prst="rect">
            <a:avLst/>
          </a:prstGeom>
          <a:noFill/>
          <a:ln>
            <a:noFill/>
          </a:ln>
        </p:spPr>
        <p:txBody>
          <a:bodyPr spcFirstLastPara="1" wrap="square" lIns="0" tIns="228600" rIns="0" bIns="0" anchor="t" anchorCtr="0">
            <a:normAutofit lnSpcReduction="10000"/>
          </a:bodyPr>
          <a:lstStyle/>
          <a:p>
            <a:pPr marL="0" lvl="0" indent="0"/>
            <a:r>
              <a:rPr lang="fr-FR" sz="1800" dirty="0">
                <a:latin typeface="Aptos" panose="020B0004020202020204" pitchFamily="34" charset="0"/>
              </a:rPr>
              <a:t>Depuis 15 ans, la commune de </a:t>
            </a:r>
            <a:r>
              <a:rPr lang="fr-FR" sz="1800" dirty="0" err="1">
                <a:latin typeface="Aptos" panose="020B0004020202020204" pitchFamily="34" charset="0"/>
              </a:rPr>
              <a:t>Mäder</a:t>
            </a:r>
            <a:r>
              <a:rPr lang="fr-FR" sz="1800" dirty="0">
                <a:latin typeface="Aptos" panose="020B0004020202020204" pitchFamily="34" charset="0"/>
              </a:rPr>
              <a:t> (Autriche) organise le festival du soleil et y invite plus de 1000 copropriétaires de l’installation photovoltaïque sur le toit de l’établissement d’enseignement secondaire ÖKO. La fête promeut l’éducation environnementale et est organisée chaque année par une autre association de la commune qui propose des produits biologiques et régionaux.</a:t>
            </a:r>
          </a:p>
          <a:p>
            <a:pPr marL="0" lvl="0" indent="0"/>
            <a:r>
              <a:rPr lang="fr-FR" sz="1800" dirty="0">
                <a:latin typeface="Aptos" panose="020B0004020202020204" pitchFamily="34" charset="0"/>
              </a:rPr>
              <a:t>Le déplacement, à pied, en vélo ou en transport public est respectueux du climat. Le nettoyage des vélos est gratuit  et grâce à l’accès gratuit aux transports en commun locaux, il n’est plus nécessaire de stationner.</a:t>
            </a:r>
            <a:endParaRPr sz="1800" dirty="0">
              <a:latin typeface="Aptos" panose="020B0004020202020204" pitchFamily="34" charset="0"/>
            </a:endParaRPr>
          </a:p>
        </p:txBody>
      </p:sp>
      <p:sp>
        <p:nvSpPr>
          <p:cNvPr id="207" name="Google Shape;207;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Sonnenfest Mäder 2023</a:t>
            </a:r>
            <a:endParaRPr/>
          </a:p>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Quelle: vol.at</a:t>
            </a:r>
            <a:endParaRPr/>
          </a:p>
        </p:txBody>
      </p:sp>
      <p:sp>
        <p:nvSpPr>
          <p:cNvPr id="208" name="Google Shape;208;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pic>
        <p:nvPicPr>
          <p:cNvPr id="209" name="Google Shape;209;p38" descr="Ein Bild, das draußen, Himmel, Gebäude, Schuhwerk enthält.&#10;&#10;KI-generierte Inhalte können fehlerhaft sein."/>
          <p:cNvPicPr preferRelativeResize="0"/>
          <p:nvPr/>
        </p:nvPicPr>
        <p:blipFill rotWithShape="1">
          <a:blip r:embed="rId3">
            <a:alphaModFix/>
          </a:blip>
          <a:srcRect l="14216" r="23775"/>
          <a:stretch/>
        </p:blipFill>
        <p:spPr>
          <a:xfrm>
            <a:off x="7063952" y="213005"/>
            <a:ext cx="4897678" cy="5604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Exercice de groupe : implication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des parties prenantes</a:t>
            </a:r>
          </a:p>
        </p:txBody>
      </p:sp>
      <p:sp>
        <p:nvSpPr>
          <p:cNvPr id="215" name="Google Shape;215;p39"/>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fr-FR" dirty="0">
                <a:latin typeface="Aptos" panose="020B0004020202020204" pitchFamily="34" charset="0"/>
              </a:rPr>
              <a:t>Travaillez en groupe et discutez des questions suivantes :</a:t>
            </a:r>
          </a:p>
          <a:p>
            <a:pPr marL="571500" indent="-342900">
              <a:buFont typeface="Arial" panose="020B0604020202020204" pitchFamily="34" charset="0"/>
              <a:buChar char="•"/>
            </a:pPr>
            <a:r>
              <a:rPr lang="fr-FR" dirty="0">
                <a:latin typeface="Aptos" panose="020B0004020202020204" pitchFamily="34" charset="0"/>
              </a:rPr>
              <a:t>Selon vous, quel a été le facteur déterminant de la réussite ? </a:t>
            </a:r>
          </a:p>
          <a:p>
            <a:pPr marL="571500" lvl="0" indent="-342900">
              <a:buFont typeface="Arial" panose="020B0604020202020204" pitchFamily="34" charset="0"/>
              <a:buChar char="•"/>
            </a:pPr>
            <a:r>
              <a:rPr lang="fr-FR" dirty="0">
                <a:latin typeface="Aptos" panose="020B0004020202020204" pitchFamily="34" charset="0"/>
              </a:rPr>
              <a:t>Quels sont les pièges à éviter ? </a:t>
            </a:r>
          </a:p>
          <a:p>
            <a:pPr marL="571500" lvl="0" indent="-342900">
              <a:buFont typeface="Arial" panose="020B0604020202020204" pitchFamily="34" charset="0"/>
              <a:buChar char="•"/>
            </a:pPr>
            <a:r>
              <a:rPr lang="fr-FR" dirty="0">
                <a:latin typeface="Aptos" panose="020B0004020202020204" pitchFamily="34" charset="0"/>
              </a:rPr>
              <a:t>Existe-t-il des difficultés dans votre commune par rapport aux bonnes pratiques ?</a:t>
            </a:r>
            <a:endParaRPr lang="de-DE" dirty="0">
              <a:latin typeface="Aptos" panose="020B0004020202020204" pitchFamily="34" charset="0"/>
            </a:endParaRPr>
          </a:p>
          <a:p>
            <a:pPr marL="571500" lvl="0" indent="-342900">
              <a:buFont typeface="Arial" panose="020B0604020202020204" pitchFamily="34" charset="0"/>
              <a:buChar char="•"/>
            </a:pPr>
            <a:r>
              <a:rPr lang="fr-FR" noProof="0" dirty="0">
                <a:latin typeface="Aptos" panose="020B0004020202020204" pitchFamily="34" charset="0"/>
              </a:rPr>
              <a:t>Votre commune a-t-elle déjà mis en place des initiatives d’implication des parties prenantes ? </a:t>
            </a:r>
          </a:p>
          <a:p>
            <a:pPr marL="571500" lvl="0" indent="-342900">
              <a:buFont typeface="Arial" panose="020B0604020202020204" pitchFamily="34" charset="0"/>
              <a:buChar char="•"/>
            </a:pPr>
            <a:r>
              <a:rPr lang="fr-FR" noProof="0" dirty="0">
                <a:latin typeface="Aptos" panose="020B0004020202020204" pitchFamily="34" charset="0"/>
              </a:rPr>
              <a:t>Si oui, quelle a été l’initiative ?</a:t>
            </a:r>
          </a:p>
          <a:p>
            <a:pPr marL="571500" lvl="0" indent="-342900">
              <a:buFont typeface="Arial" panose="020B0604020202020204" pitchFamily="34" charset="0"/>
              <a:buChar char="•"/>
            </a:pPr>
            <a:r>
              <a:rPr lang="fr-FR" noProof="0" dirty="0">
                <a:latin typeface="Aptos" panose="020B0004020202020204" pitchFamily="34" charset="0"/>
              </a:rPr>
              <a:t>Si non, quelle pourrait être une initiative appropriée ? </a:t>
            </a:r>
          </a:p>
        </p:txBody>
      </p:sp>
      <p:sp>
        <p:nvSpPr>
          <p:cNvPr id="216" name="Google Shape;216;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594359" y="440760"/>
            <a:ext cx="10009473" cy="1593507"/>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6. </a:t>
            </a:r>
            <a:r>
              <a:rPr lang="fr-FR" sz="4000" noProof="0" dirty="0">
                <a:latin typeface="Aptos Serif" panose="02020604070405020304" pitchFamily="18" charset="0"/>
                <a:cs typeface="Aptos Serif" panose="02020604070405020304" pitchFamily="18" charset="0"/>
              </a:rPr>
              <a:t>Exemple pratique : risque des voitures électriques</a:t>
            </a:r>
            <a:endParaRPr sz="4000" dirty="0">
              <a:latin typeface="Aptos Serif" panose="02020604070405020304" pitchFamily="18" charset="0"/>
              <a:cs typeface="Aptos Serif" panose="02020604070405020304" pitchFamily="18" charset="0"/>
            </a:endParaRPr>
          </a:p>
        </p:txBody>
      </p:sp>
      <p:sp>
        <p:nvSpPr>
          <p:cNvPr id="223" name="Google Shape;223;p40"/>
          <p:cNvSpPr txBox="1">
            <a:spLocks noGrp="1"/>
          </p:cNvSpPr>
          <p:nvPr>
            <p:ph type="body" idx="1"/>
          </p:nvPr>
        </p:nvSpPr>
        <p:spPr>
          <a:xfrm>
            <a:off x="594359" y="2281918"/>
            <a:ext cx="6622870" cy="4050302"/>
          </a:xfrm>
          <a:prstGeom prst="rect">
            <a:avLst/>
          </a:prstGeom>
          <a:noFill/>
          <a:ln>
            <a:noFill/>
          </a:ln>
        </p:spPr>
        <p:txBody>
          <a:bodyPr spcFirstLastPara="1" wrap="square" lIns="0" tIns="228600" rIns="0" bIns="0" anchor="t" anchorCtr="0">
            <a:normAutofit/>
          </a:bodyPr>
          <a:lstStyle/>
          <a:p>
            <a:pPr marL="0" lvl="0" indent="0">
              <a:lnSpc>
                <a:spcPct val="100000"/>
              </a:lnSpc>
            </a:pPr>
            <a:r>
              <a:rPr lang="fr-FR" sz="2000" b="0" dirty="0">
                <a:solidFill>
                  <a:srgbClr val="3F3F3F"/>
                </a:solidFill>
                <a:latin typeface="Aptos" panose="020B0004020202020204" pitchFamily="34" charset="0"/>
              </a:rPr>
              <a:t>La police de Berlin a acheté des voitures électriques, mais les </a:t>
            </a:r>
            <a:r>
              <a:rPr lang="fr-FR" sz="2000" b="0" dirty="0" err="1">
                <a:solidFill>
                  <a:srgbClr val="3F3F3F"/>
                </a:solidFill>
                <a:latin typeface="Aptos" panose="020B0004020202020204" pitchFamily="34" charset="0"/>
              </a:rPr>
              <a:t>utilisateur·rice·s</a:t>
            </a:r>
            <a:r>
              <a:rPr lang="fr-FR" sz="2000" b="0" dirty="0">
                <a:solidFill>
                  <a:srgbClr val="3F3F3F"/>
                </a:solidFill>
                <a:latin typeface="Aptos" panose="020B0004020202020204" pitchFamily="34" charset="0"/>
              </a:rPr>
              <a:t> ne sont pas entièrement satisfaits.</a:t>
            </a:r>
          </a:p>
          <a:p>
            <a:pPr marL="0" lvl="0" indent="0">
              <a:lnSpc>
                <a:spcPct val="100000"/>
              </a:lnSpc>
            </a:pPr>
            <a:r>
              <a:rPr lang="fr-FR" sz="2000" b="0" dirty="0">
                <a:solidFill>
                  <a:srgbClr val="3F3F3F"/>
                </a:solidFill>
                <a:latin typeface="Aptos" panose="020B0004020202020204" pitchFamily="34" charset="0"/>
              </a:rPr>
              <a:t>Quels sont les risques potentiels ?</a:t>
            </a:r>
            <a:endParaRPr lang="de-DE" sz="2000" b="0" dirty="0">
              <a:solidFill>
                <a:srgbClr val="3F3F3F"/>
              </a:solidFill>
              <a:latin typeface="Aptos" panose="020B0004020202020204" pitchFamily="34" charset="0"/>
            </a:endParaRPr>
          </a:p>
        </p:txBody>
      </p:sp>
      <p:sp>
        <p:nvSpPr>
          <p:cNvPr id="224" name="Google Shape;224;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pic>
        <p:nvPicPr>
          <p:cNvPr id="225" name="Google Shape;225;p40" descr="Ein Bild, das Landfahrzeug, Fahrzeug, Transport, Rad enthält.&#10;&#10;KI-generierte Inhalte können fehlerhaft sein."/>
          <p:cNvPicPr preferRelativeResize="0"/>
          <p:nvPr/>
        </p:nvPicPr>
        <p:blipFill rotWithShape="1">
          <a:blip r:embed="rId3">
            <a:alphaModFix/>
          </a:blip>
          <a:srcRect/>
          <a:stretch/>
        </p:blipFill>
        <p:spPr>
          <a:xfrm>
            <a:off x="7534511" y="2645414"/>
            <a:ext cx="4451912" cy="28266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594360" y="550138"/>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Exercice de groupe : risque des voitures électriques</a:t>
            </a:r>
          </a:p>
        </p:txBody>
      </p:sp>
      <p:sp>
        <p:nvSpPr>
          <p:cNvPr id="232" name="Google Shape;232;p41"/>
          <p:cNvSpPr txBox="1">
            <a:spLocks noGrp="1"/>
          </p:cNvSpPr>
          <p:nvPr>
            <p:ph type="body" idx="1"/>
          </p:nvPr>
        </p:nvSpPr>
        <p:spPr>
          <a:xfrm>
            <a:off x="514847" y="2621693"/>
            <a:ext cx="10169718" cy="3958178"/>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Travaillez en groupe et discutez des questions suivantes :</a:t>
            </a:r>
          </a:p>
          <a:p>
            <a:pPr marL="571500" lvl="0" indent="-342900">
              <a:buFont typeface="Arial" panose="020B0604020202020204" pitchFamily="34" charset="0"/>
              <a:buChar char="•"/>
            </a:pPr>
            <a:r>
              <a:rPr lang="fr-FR" noProof="0" dirty="0">
                <a:latin typeface="Aptos" panose="020B0004020202020204" pitchFamily="34" charset="0"/>
              </a:rPr>
              <a:t>À votre avis, quels sont les risques si la police de Berlin achète des voitures électriques ?</a:t>
            </a:r>
          </a:p>
          <a:p>
            <a:pPr marL="571500" lvl="0" indent="-342900">
              <a:buFont typeface="Arial" panose="020B0604020202020204" pitchFamily="34" charset="0"/>
              <a:buChar char="•"/>
            </a:pPr>
            <a:r>
              <a:rPr lang="fr-FR" noProof="0" dirty="0">
                <a:latin typeface="Aptos" panose="020B0004020202020204" pitchFamily="34" charset="0"/>
              </a:rPr>
              <a:t>Comment gérer ces risques ?</a:t>
            </a:r>
          </a:p>
          <a:p>
            <a:pPr marL="571500" lvl="0" indent="-342900">
              <a:buFont typeface="Arial" panose="020B0604020202020204" pitchFamily="34" charset="0"/>
              <a:buChar char="•"/>
            </a:pPr>
            <a:r>
              <a:rPr lang="fr-FR" noProof="0" dirty="0">
                <a:latin typeface="Aptos" panose="020B0004020202020204" pitchFamily="34" charset="0"/>
              </a:rPr>
              <a:t>Votre commune éprouve-t-elle des difficultés à acheter des voitures électriques ?</a:t>
            </a:r>
          </a:p>
          <a:p>
            <a:pPr marL="571500" lvl="0" indent="-342900">
              <a:buFont typeface="Arial" panose="020B0604020202020204" pitchFamily="34" charset="0"/>
              <a:buChar char="•"/>
            </a:pPr>
            <a:r>
              <a:rPr lang="fr-FR" noProof="0" dirty="0">
                <a:latin typeface="Aptos" panose="020B0004020202020204" pitchFamily="34" charset="0"/>
              </a:rPr>
              <a:t>Quels sont les risques liés à l’approvisionnement durable dans votre commune ?</a:t>
            </a:r>
          </a:p>
          <a:p>
            <a:pPr marL="571500" lvl="0" indent="-342900">
              <a:buFont typeface="Arial" panose="020B0604020202020204" pitchFamily="34" charset="0"/>
              <a:buChar char="•"/>
            </a:pPr>
            <a:r>
              <a:rPr lang="fr-FR" noProof="0" dirty="0">
                <a:latin typeface="Aptos" panose="020B0004020202020204" pitchFamily="34" charset="0"/>
              </a:rPr>
              <a:t>Quels sont les risques possibles ?</a:t>
            </a:r>
          </a:p>
        </p:txBody>
      </p:sp>
      <p:sp>
        <p:nvSpPr>
          <p:cNvPr id="233" name="Google Shape;23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a:t>
            </a:r>
            <a:endParaRPr lang="fr-FR" noProof="0" dirty="0">
              <a:latin typeface="Aptos Serif" panose="02020604070405020304" pitchFamily="18" charset="0"/>
              <a:cs typeface="Aptos Serif" panose="02020604070405020304" pitchFamily="18" charset="0"/>
            </a:endParaRPr>
          </a:p>
        </p:txBody>
      </p:sp>
      <p:pic>
        <p:nvPicPr>
          <p:cNvPr id="240" name="Google Shape;240;p15" descr="Ein Bild, das Text, Schrift, Screenshot, Grafiken enthält.&#10;&#10;Automatisch generierte Beschreibung"/>
          <p:cNvPicPr preferRelativeResize="0"/>
          <p:nvPr/>
        </p:nvPicPr>
        <p:blipFill rotWithShape="1">
          <a:blip r:embed="rId3">
            <a:alphaModFix/>
          </a:blip>
          <a:srcRect/>
          <a:stretch/>
        </p:blipFill>
        <p:spPr>
          <a:xfrm>
            <a:off x="6601263" y="4950064"/>
            <a:ext cx="5273749" cy="1904297"/>
          </a:xfrm>
          <a:prstGeom prst="rect">
            <a:avLst/>
          </a:prstGeom>
          <a:noFill/>
          <a:ln>
            <a:noFill/>
          </a:ln>
        </p:spPr>
      </p:pic>
      <p:pic>
        <p:nvPicPr>
          <p:cNvPr id="241" name="Google Shape;241;p15" descr="Ein Bild, das Text, Schrift, Electric Blue (Farbe), Symbol enthält.&#10;&#10;Automatisch generierte Beschreibung"/>
          <p:cNvPicPr preferRelativeResize="0"/>
          <p:nvPr/>
        </p:nvPicPr>
        <p:blipFill rotWithShape="1">
          <a:blip r:embed="rId4">
            <a:alphaModFix/>
          </a:blip>
          <a:srcRect/>
          <a:stretch/>
        </p:blipFill>
        <p:spPr>
          <a:xfrm>
            <a:off x="3082019" y="5902212"/>
            <a:ext cx="3594100" cy="753356"/>
          </a:xfrm>
          <a:prstGeom prst="rect">
            <a:avLst/>
          </a:prstGeom>
          <a:noFill/>
          <a:ln>
            <a:noFill/>
          </a:ln>
        </p:spPr>
      </p:pic>
      <p:sp>
        <p:nvSpPr>
          <p:cNvPr id="242" name="Google Shape;242;p15"/>
          <p:cNvSpPr txBox="1"/>
          <p:nvPr/>
        </p:nvSpPr>
        <p:spPr>
          <a:xfrm>
            <a:off x="-306552" y="7151751"/>
            <a:ext cx="50113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dirty="0" err="1">
                <a:solidFill>
                  <a:srgbClr val="000000"/>
                </a:solidFill>
                <a:latin typeface="Arial"/>
                <a:ea typeface="Arial"/>
                <a:cs typeface="Arial"/>
                <a:sym typeface="Arial"/>
              </a:rPr>
              <a:t>Funded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Views and </a:t>
            </a:r>
            <a:r>
              <a:rPr lang="de-DE" sz="800" b="0" i="0" u="none" strike="noStrike" cap="none" dirty="0" err="1">
                <a:solidFill>
                  <a:srgbClr val="000000"/>
                </a:solidFill>
                <a:latin typeface="Arial"/>
                <a:ea typeface="Arial"/>
                <a:cs typeface="Arial"/>
                <a:sym typeface="Arial"/>
              </a:rPr>
              <a:t>opinions</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expressed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are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however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author</a:t>
            </a:r>
            <a:r>
              <a:rPr lang="de-DE" sz="800" b="0" i="0" u="none" strike="noStrike" cap="none" dirty="0">
                <a:solidFill>
                  <a:srgbClr val="000000"/>
                </a:solidFill>
                <a:latin typeface="Arial"/>
                <a:ea typeface="Arial"/>
                <a:cs typeface="Arial"/>
                <a:sym typeface="Arial"/>
              </a:rPr>
              <a:t>(s) </a:t>
            </a:r>
            <a:r>
              <a:rPr lang="de-DE" sz="800" b="0" i="0" u="none" strike="noStrike" cap="none" dirty="0" err="1">
                <a:solidFill>
                  <a:srgbClr val="000000"/>
                </a:solidFill>
                <a:latin typeface="Arial"/>
                <a:ea typeface="Arial"/>
                <a:cs typeface="Arial"/>
                <a:sym typeface="Arial"/>
              </a:rPr>
              <a:t>only</a:t>
            </a:r>
            <a:r>
              <a:rPr lang="de-DE" sz="800" b="0" i="0" u="none" strike="noStrike" cap="none" dirty="0">
                <a:solidFill>
                  <a:srgbClr val="000000"/>
                </a:solidFill>
                <a:latin typeface="Arial"/>
                <a:ea typeface="Arial"/>
                <a:cs typeface="Arial"/>
                <a:sym typeface="Arial"/>
              </a:rPr>
              <a:t> and do not </a:t>
            </a:r>
            <a:r>
              <a:rPr lang="de-DE" sz="800" b="0" i="0" u="none" strike="noStrike" cap="none" dirty="0" err="1">
                <a:solidFill>
                  <a:srgbClr val="000000"/>
                </a:solidFill>
                <a:latin typeface="Arial"/>
                <a:ea typeface="Arial"/>
                <a:cs typeface="Arial"/>
                <a:sym typeface="Arial"/>
              </a:rPr>
              <a:t>necessarily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reflect</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Education and Culture Executive Agency (EACEA). </a:t>
            </a:r>
            <a:r>
              <a:rPr lang="de-DE" sz="800" b="0" i="0" u="none" strike="noStrike" cap="none" dirty="0" err="1">
                <a:solidFill>
                  <a:srgbClr val="000000"/>
                </a:solidFill>
                <a:latin typeface="Arial"/>
                <a:ea typeface="Arial"/>
                <a:cs typeface="Arial"/>
                <a:sym typeface="Arial"/>
              </a:rPr>
              <a:t>Neither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nor</a:t>
            </a:r>
            <a:r>
              <a:rPr lang="de-DE" sz="800" b="0" i="0" u="none" strike="noStrike" cap="none" dirty="0">
                <a:solidFill>
                  <a:srgbClr val="000000"/>
                </a:solidFill>
                <a:latin typeface="Arial"/>
                <a:ea typeface="Arial"/>
                <a:cs typeface="Arial"/>
                <a:sym typeface="Arial"/>
              </a:rPr>
              <a:t> EACEA </a:t>
            </a:r>
            <a:r>
              <a:rPr lang="de-DE" sz="800" b="0" i="0" u="none" strike="noStrike" cap="none" dirty="0" err="1">
                <a:solidFill>
                  <a:srgbClr val="000000"/>
                </a:solidFill>
                <a:latin typeface="Arial"/>
                <a:ea typeface="Arial"/>
                <a:cs typeface="Arial"/>
                <a:sym typeface="Arial"/>
              </a:rPr>
              <a:t>can</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held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responsible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for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them</a:t>
            </a:r>
            <a:r>
              <a:rPr lang="de-DE" sz="800" b="0" i="0" u="none" strike="noStrike" cap="none" dirty="0">
                <a:solidFill>
                  <a:srgbClr val="000000"/>
                </a:solidFill>
                <a:latin typeface="Arial"/>
                <a:ea typeface="Arial"/>
                <a:cs typeface="Arial"/>
                <a:sym typeface="Arial"/>
              </a:rPr>
              <a:t>.</a:t>
            </a:r>
            <a:endParaRPr sz="800" b="0" i="0" u="none" strike="noStrike" cap="none" dirty="0">
              <a:solidFill>
                <a:schemeClr val="lt1"/>
              </a:solidFill>
              <a:latin typeface="Arial"/>
              <a:ea typeface="Arial"/>
              <a:cs typeface="Arial"/>
              <a:sym typeface="Arial"/>
            </a:endParaRPr>
          </a:p>
        </p:txBody>
      </p:sp>
      <p:sp>
        <p:nvSpPr>
          <p:cNvPr id="2" name="Google Shape;121;p22">
            <a:extLst>
              <a:ext uri="{FF2B5EF4-FFF2-40B4-BE49-F238E27FC236}">
                <a16:creationId xmlns:a16="http://schemas.microsoft.com/office/drawing/2014/main" id="{49A798D8-A606-F228-FBE4-0EF400C1BA63}"/>
              </a:ext>
            </a:extLst>
          </p:cNvPr>
          <p:cNvSpPr txBox="1"/>
          <p:nvPr/>
        </p:nvSpPr>
        <p:spPr>
          <a:xfrm>
            <a:off x="97062" y="5902212"/>
            <a:ext cx="2984957" cy="830956"/>
          </a:xfrm>
          <a:prstGeom prst="rect">
            <a:avLst/>
          </a:prstGeom>
          <a:noFill/>
          <a:ln>
            <a:noFill/>
          </a:ln>
        </p:spPr>
        <p:txBody>
          <a:bodyPr spcFirstLastPara="1" wrap="square" lIns="91425" tIns="45700" rIns="91425" bIns="45700" anchor="t" anchorCtr="0">
            <a:spAutoFit/>
          </a:bodyPr>
          <a:lstStyle/>
          <a:p>
            <a:pPr lvl="0" algn="r">
              <a:buSzPts val="1400"/>
              <a:defRPr/>
            </a:pPr>
            <a:r>
              <a:rPr lang="fr-FR" sz="800" dirty="0">
                <a:solidFill>
                  <a:schemeClr val="tx1"/>
                </a:solidFill>
                <a:latin typeface="Aptos" panose="020B0004020202020204" pitchFamily="34" charset="0"/>
              </a:rPr>
              <a:t>Financé par l’Union européenne. Les points de vue et les opinions exprimés correspondent toutefois exclusivement à ceux des </a:t>
            </a:r>
            <a:r>
              <a:rPr lang="fr-FR" sz="800" dirty="0" err="1">
                <a:solidFill>
                  <a:schemeClr val="tx1"/>
                </a:solidFill>
                <a:latin typeface="Aptos" panose="020B0004020202020204" pitchFamily="34" charset="0"/>
              </a:rPr>
              <a:t>auteur∙rice∙s</a:t>
            </a:r>
            <a:r>
              <a:rPr lang="fr-FR" sz="800" dirty="0">
                <a:solidFill>
                  <a:schemeClr val="tx1"/>
                </a:solidFill>
                <a:latin typeface="Aptos" panose="020B0004020202020204" pitchFamily="34" charset="0"/>
              </a:rPr>
              <a:t> et ne reflètent pas nécessairement ceux de l’Union européenne ou de l’Agence exécutive européenne pour l’éducation et la culture (EACEA). Ni l’Union européenne ni l’EACEA ne peuvent être tenues pour responsables.</a:t>
            </a:r>
            <a:r>
              <a:rPr lang="de-DE" sz="600" b="0" i="0" u="none" strike="noStrike" cap="none" dirty="0">
                <a:solidFill>
                  <a:schemeClr val="tx1"/>
                </a:solidFill>
                <a:latin typeface="Aptos" panose="020B0004020202020204" pitchFamily="34" charset="0"/>
                <a:sym typeface="Arial"/>
              </a:rPr>
              <a:t>.</a:t>
            </a:r>
            <a:endParaRPr sz="600" b="0" i="0" u="none" strike="noStrike" cap="none" dirty="0">
              <a:solidFill>
                <a:schemeClr val="tx1"/>
              </a:solidFill>
              <a:latin typeface="Aptos" panose="020B000402020202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Références texte :</a:t>
            </a:r>
          </a:p>
        </p:txBody>
      </p:sp>
      <p:sp>
        <p:nvSpPr>
          <p:cNvPr id="248" name="Google Shape;248;p44"/>
          <p:cNvSpPr txBox="1">
            <a:spLocks noGrp="1"/>
          </p:cNvSpPr>
          <p:nvPr>
            <p:ph type="body" idx="1"/>
          </p:nvPr>
        </p:nvSpPr>
        <p:spPr>
          <a:xfrm>
            <a:off x="594360" y="1988665"/>
            <a:ext cx="11131475" cy="4057134"/>
          </a:xfrm>
          <a:prstGeom prst="rect">
            <a:avLst/>
          </a:prstGeom>
          <a:noFill/>
          <a:ln>
            <a:noFill/>
          </a:ln>
        </p:spPr>
        <p:txBody>
          <a:bodyPr spcFirstLastPara="1" wrap="square" lIns="0" tIns="228600" rIns="0" bIns="0" anchor="t" anchorCtr="0">
            <a:normAutofit fontScale="55000" lnSpcReduction="20000"/>
          </a:bodyPr>
          <a:lstStyle/>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„Kommunen und Eine Welt – Handreichung für kommunale Eine Welt-Arbeit in Bayern“ Dr. Alexander </a:t>
            </a:r>
            <a:r>
              <a:rPr lang="de-DE" sz="2000" dirty="0" err="1">
                <a:latin typeface="Aptos" panose="020B0004020202020204" pitchFamily="34" charset="0"/>
              </a:rPr>
              <a:t>Fonari</a:t>
            </a:r>
            <a:r>
              <a:rPr lang="de-DE" sz="2000" dirty="0">
                <a:latin typeface="Aptos" panose="020B0004020202020204" pitchFamily="34" charset="0"/>
              </a:rPr>
              <a:t>, Vivien Führ und Norbert Stamm für Eine Welt Netzwerk Bayern e.V. 6. Auflage, Augsburg 2024. S. 36. Disponible en </a:t>
            </a:r>
            <a:r>
              <a:rPr lang="de-DE" sz="2000" dirty="0" err="1">
                <a:latin typeface="Aptos" panose="020B0004020202020204" pitchFamily="34" charset="0"/>
              </a:rPr>
              <a:t>ligne</a:t>
            </a:r>
            <a:r>
              <a:rPr lang="de-DE" sz="2000" dirty="0">
                <a:latin typeface="Aptos" panose="020B0004020202020204" pitchFamily="34" charset="0"/>
              </a:rPr>
              <a:t> : </a:t>
            </a:r>
            <a:r>
              <a:rPr lang="de-DE" sz="2000" u="sng" dirty="0">
                <a:solidFill>
                  <a:schemeClr val="hlink"/>
                </a:solidFill>
                <a:latin typeface="Aptos" panose="020B0004020202020204" pitchFamily="34" charset="0"/>
                <a:hlinkClick r:id="rId3"/>
              </a:rPr>
              <a:t>https://www.eineweltnetzwerkbayern.de/fileadmin/assets/Kommunen_Eine_Welt/2024_6_A/2024_-_Kommunen_Eine_Welt_-_6_A_-_EWNB.pdf</a:t>
            </a:r>
            <a:r>
              <a:rPr lang="de-DE" sz="20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Kompass Nachhaltigkeit „Nürnberg - Elektronisches Einkaufssystem zur Steuerung nachhaltiger Beschaffung (2023)“. Disponible en </a:t>
            </a:r>
            <a:r>
              <a:rPr lang="de-DE" sz="2000" dirty="0" err="1">
                <a:latin typeface="Aptos" panose="020B0004020202020204" pitchFamily="34" charset="0"/>
              </a:rPr>
              <a:t>ligne</a:t>
            </a:r>
            <a:r>
              <a:rPr lang="de-DE" sz="2000" dirty="0">
                <a:latin typeface="Aptos" panose="020B0004020202020204" pitchFamily="34" charset="0"/>
              </a:rPr>
              <a:t> : </a:t>
            </a:r>
            <a:r>
              <a:rPr lang="de-DE" sz="2000" u="sng" dirty="0">
                <a:solidFill>
                  <a:schemeClr val="hlink"/>
                </a:solidFill>
                <a:latin typeface="Aptos" panose="020B0004020202020204" pitchFamily="34" charset="0"/>
                <a:hlinkClick r:id="rId4"/>
              </a:rPr>
              <a:t>https://www.kompass-nachhaltigkeit.de/kommunaler-kompass/bayern/rahmenbedingungen-nutzen#c42191036</a:t>
            </a:r>
            <a:endParaRPr sz="2000"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Kompass Nachhaltigkeit, Film „Einblicke in die Beschaffungspraxis“. Disponible en </a:t>
            </a:r>
            <a:r>
              <a:rPr lang="de-DE" sz="2000" dirty="0" err="1">
                <a:latin typeface="Aptos" panose="020B0004020202020204" pitchFamily="34" charset="0"/>
              </a:rPr>
              <a:t>ligne</a:t>
            </a:r>
            <a:r>
              <a:rPr lang="de-DE" sz="2000" dirty="0">
                <a:latin typeface="Aptos" panose="020B0004020202020204" pitchFamily="34" charset="0"/>
              </a:rPr>
              <a:t> : </a:t>
            </a:r>
            <a:r>
              <a:rPr lang="de-DE" sz="2000" u="sng" dirty="0">
                <a:solidFill>
                  <a:schemeClr val="hlink"/>
                </a:solidFill>
                <a:latin typeface="Aptos" panose="020B0004020202020204" pitchFamily="34" charset="0"/>
                <a:hlinkClick r:id="rId5"/>
              </a:rPr>
              <a:t>https://www.kompass-nachhaltigkeit.de/grundlagenwissen/einblick-in-die-beschaffungspraxis</a:t>
            </a:r>
            <a:r>
              <a:rPr lang="de-DE" sz="20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Leitfaden „Klimaschutz in Gemeinden“, Kapitel „Nachhaltige Beschaffung für Gemeinden“, 2016. Herausgeber und Vertrieb: Klimabündnis Österreich GmbH. „</a:t>
            </a:r>
            <a:r>
              <a:rPr lang="de-DE" sz="2000" dirty="0" err="1">
                <a:latin typeface="Aptos" panose="020B0004020202020204" pitchFamily="34" charset="0"/>
              </a:rPr>
              <a:t>Good</a:t>
            </a:r>
            <a:r>
              <a:rPr lang="de-DE" sz="2000" dirty="0">
                <a:latin typeface="Aptos" panose="020B0004020202020204" pitchFamily="34" charset="0"/>
              </a:rPr>
              <a:t>-Practice Beispiel: Sonnenfest – Gemeinde Mäder, Vorarlberg“ S. 8. Disponible en </a:t>
            </a:r>
            <a:r>
              <a:rPr lang="de-DE" sz="2000" dirty="0" err="1">
                <a:latin typeface="Aptos" panose="020B0004020202020204" pitchFamily="34" charset="0"/>
              </a:rPr>
              <a:t>ligne</a:t>
            </a:r>
            <a:r>
              <a:rPr lang="de-DE" sz="2000" dirty="0">
                <a:latin typeface="Aptos" panose="020B0004020202020204" pitchFamily="34" charset="0"/>
              </a:rPr>
              <a:t> : https://www.klimabuendnis.at/wp-content/uploads/2024/03/6_kbu_lf_beschaffung.pdf</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Maßnahmenkatalog „ Ressourceneffiziente Gemeinde“ 2016, Hrsg. Ressourcen Management Agentur (RMA).S. 41 – 42. Disponible en </a:t>
            </a:r>
            <a:r>
              <a:rPr lang="de-DE" sz="2000" dirty="0" err="1">
                <a:latin typeface="Aptos" panose="020B0004020202020204" pitchFamily="34" charset="0"/>
              </a:rPr>
              <a:t>ligne</a:t>
            </a:r>
            <a:r>
              <a:rPr lang="de-DE" sz="2000" dirty="0">
                <a:latin typeface="Aptos" panose="020B0004020202020204" pitchFamily="34" charset="0"/>
              </a:rPr>
              <a:t> : </a:t>
            </a:r>
            <a:r>
              <a:rPr lang="de-DE" sz="2000" u="sng" dirty="0">
                <a:solidFill>
                  <a:schemeClr val="hlink"/>
                </a:solidFill>
                <a:latin typeface="Aptos" panose="020B0004020202020204" pitchFamily="34" charset="0"/>
                <a:hlinkClick r:id="rId6"/>
              </a:rPr>
              <a:t>https://gemeindebund.at/images/uploads/downloads/2017/Projekte/Ressourceneffiziente_Gemeinde/Projekt_Ressourceneffiziente_Gemeinde_Massnahmenkatalog.pdf</a:t>
            </a:r>
            <a:endParaRPr sz="2000"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„NACHHALTIG EINKAUFEN – EINE ORIENTIERUNG FÜR STÄDTE UND GEMEINDEN“ </a:t>
            </a:r>
            <a:r>
              <a:rPr lang="de-DE" sz="2000" dirty="0" err="1">
                <a:latin typeface="Aptos" panose="020B0004020202020204" pitchFamily="34" charset="0"/>
              </a:rPr>
              <a:t>édité</a:t>
            </a:r>
            <a:r>
              <a:rPr lang="de-DE" sz="2000" dirty="0">
                <a:latin typeface="Aptos" panose="020B0004020202020204" pitchFamily="34" charset="0"/>
              </a:rPr>
              <a:t> par BUNDESMINISTERIUM FÜR LAND- UND FORSTWIRTSCHAFT, UMWELT UND WASSERWIRTSCHAFT </a:t>
            </a:r>
            <a:r>
              <a:rPr lang="de-DE" sz="2000" dirty="0" err="1">
                <a:latin typeface="Aptos" panose="020B0004020202020204" pitchFamily="34" charset="0"/>
              </a:rPr>
              <a:t>page</a:t>
            </a:r>
            <a:r>
              <a:rPr lang="de-DE" sz="2000" dirty="0">
                <a:latin typeface="Aptos" panose="020B0004020202020204" pitchFamily="34" charset="0"/>
              </a:rPr>
              <a:t> 43</a:t>
            </a:r>
            <a:endParaRPr sz="2000" dirty="0">
              <a:latin typeface="Aptos" panose="020B0004020202020204" pitchFamily="34" charset="0"/>
            </a:endParaRPr>
          </a:p>
        </p:txBody>
      </p:sp>
      <p:sp>
        <p:nvSpPr>
          <p:cNvPr id="249" name="Google Shape;249;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Références images </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sp>
        <p:nvSpPr>
          <p:cNvPr id="255" name="Google Shape;255;p45"/>
          <p:cNvSpPr txBox="1">
            <a:spLocks noGrp="1"/>
          </p:cNvSpPr>
          <p:nvPr>
            <p:ph type="body" idx="1"/>
          </p:nvPr>
        </p:nvSpPr>
        <p:spPr>
          <a:xfrm>
            <a:off x="594360" y="2040627"/>
            <a:ext cx="11303472" cy="4034044"/>
          </a:xfrm>
          <a:prstGeom prst="rect">
            <a:avLst/>
          </a:prstGeom>
          <a:noFill/>
          <a:ln>
            <a:noFill/>
          </a:ln>
        </p:spPr>
        <p:txBody>
          <a:bodyPr spcFirstLastPara="1" wrap="square" lIns="0" tIns="228600" rIns="0" bIns="0" anchor="t" anchorCtr="0">
            <a:noAutofit/>
          </a:bodyPr>
          <a:lstStyle/>
          <a:p>
            <a:pPr marL="571500" lvl="0" indent="-342900" algn="l" rtl="0">
              <a:lnSpc>
                <a:spcPct val="100000"/>
              </a:lnSpc>
              <a:spcBef>
                <a:spcPts val="2200"/>
              </a:spcBef>
              <a:spcAft>
                <a:spcPts val="0"/>
              </a:spcAft>
              <a:buSzPts val="2400"/>
              <a:buFont typeface="Arial"/>
              <a:buChar char="•"/>
            </a:pPr>
            <a:r>
              <a:rPr lang="de-DE" sz="1100" dirty="0" err="1">
                <a:latin typeface="Aptos" panose="020B0004020202020204" pitchFamily="34" charset="0"/>
              </a:rPr>
              <a:t>Organisme</a:t>
            </a:r>
            <a:r>
              <a:rPr lang="de-DE" sz="1100" dirty="0">
                <a:latin typeface="Aptos" panose="020B0004020202020204" pitchFamily="34" charset="0"/>
              </a:rPr>
              <a:t> de </a:t>
            </a:r>
            <a:r>
              <a:rPr lang="de-DE" sz="1100" dirty="0" err="1">
                <a:latin typeface="Aptos" panose="020B0004020202020204" pitchFamily="34" charset="0"/>
              </a:rPr>
              <a:t>consultation</a:t>
            </a:r>
            <a:r>
              <a:rPr lang="de-DE" sz="1100" dirty="0">
                <a:latin typeface="Aptos" panose="020B0004020202020204" pitchFamily="34" charset="0"/>
              </a:rPr>
              <a:t> </a:t>
            </a:r>
            <a:r>
              <a:rPr lang="de-DE" sz="1100" i="1" dirty="0">
                <a:latin typeface="Aptos" panose="020B0004020202020204" pitchFamily="34" charset="0"/>
              </a:rPr>
              <a:t>Ökologisch und effizient reinigen</a:t>
            </a:r>
            <a:r>
              <a:rPr lang="de-DE" sz="1100" dirty="0">
                <a:latin typeface="Aptos" panose="020B0004020202020204" pitchFamily="34" charset="0"/>
              </a:rPr>
              <a:t>. Disponible en </a:t>
            </a:r>
            <a:r>
              <a:rPr lang="de-DE" sz="1100" dirty="0" err="1">
                <a:latin typeface="Aptos" panose="020B0004020202020204" pitchFamily="34" charset="0"/>
              </a:rPr>
              <a:t>ligne</a:t>
            </a:r>
            <a:r>
              <a:rPr lang="de-DE" sz="1100" dirty="0">
                <a:latin typeface="Aptos" panose="020B0004020202020204" pitchFamily="34" charset="0"/>
              </a:rPr>
              <a:t> : </a:t>
            </a:r>
            <a:r>
              <a:rPr lang="de-DE" sz="1100" u="sng" dirty="0">
                <a:solidFill>
                  <a:schemeClr val="hlink"/>
                </a:solidFill>
                <a:latin typeface="Aptos" panose="020B0004020202020204" pitchFamily="34" charset="0"/>
                <a:hlinkClick r:id="rId3"/>
              </a:rPr>
              <a:t>https://www.umweltberatung.at/img/1400/4409.jpg</a:t>
            </a:r>
            <a:endParaRPr sz="11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100" dirty="0">
                <a:latin typeface="Aptos" panose="020B0004020202020204" pitchFamily="34" charset="0"/>
              </a:rPr>
              <a:t>Fairtrade.net </a:t>
            </a:r>
            <a:r>
              <a:rPr lang="de-DE" sz="1100" i="1" dirty="0">
                <a:latin typeface="Aptos" panose="020B0004020202020204" pitchFamily="34" charset="0"/>
              </a:rPr>
              <a:t>Fairtrade-Sportbälle</a:t>
            </a:r>
            <a:r>
              <a:rPr lang="de-DE" sz="1100" dirty="0">
                <a:latin typeface="Aptos" panose="020B0004020202020204" pitchFamily="34" charset="0"/>
              </a:rPr>
              <a:t>. Disponible en </a:t>
            </a:r>
            <a:r>
              <a:rPr lang="de-DE" sz="1100" dirty="0" err="1">
                <a:latin typeface="Aptos" panose="020B0004020202020204" pitchFamily="34" charset="0"/>
              </a:rPr>
              <a:t>ligne</a:t>
            </a:r>
            <a:r>
              <a:rPr lang="de-DE" sz="1100" dirty="0">
                <a:latin typeface="Aptos" panose="020B0004020202020204" pitchFamily="34" charset="0"/>
              </a:rPr>
              <a:t>: </a:t>
            </a:r>
            <a:r>
              <a:rPr lang="de-DE" sz="1100" u="sng" dirty="0">
                <a:solidFill>
                  <a:schemeClr val="hlink"/>
                </a:solidFill>
                <a:latin typeface="Aptos" panose="020B0004020202020204" pitchFamily="34" charset="0"/>
                <a:hlinkClick r:id="rId4"/>
              </a:rPr>
              <a:t>https://www.fairtrade.net/de-de/produkte/fairtrade_produkte/sportbaelle.html</a:t>
            </a:r>
            <a:r>
              <a:rPr lang="de-DE" sz="11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100" dirty="0">
                <a:latin typeface="Aptos" panose="020B0004020202020204" pitchFamily="34" charset="0"/>
              </a:rPr>
              <a:t>„NACHHALTIG EINKAUFEN – EINE ORIENTIERUNG FÜR STÄDTE UND GEMEINDEN“ </a:t>
            </a:r>
            <a:r>
              <a:rPr lang="de-DE" sz="1100" dirty="0" err="1">
                <a:latin typeface="Aptos" panose="020B0004020202020204" pitchFamily="34" charset="0"/>
              </a:rPr>
              <a:t>édité</a:t>
            </a:r>
            <a:r>
              <a:rPr lang="de-DE" sz="1100" dirty="0">
                <a:latin typeface="Aptos" panose="020B0004020202020204" pitchFamily="34" charset="0"/>
              </a:rPr>
              <a:t> par BUNDESMINISTERIUM FÜR LAND- UND FORSTWIRTSCHAFT, UMWELT UND WASSERWIRTSCHAFT </a:t>
            </a:r>
            <a:r>
              <a:rPr lang="de-DE" sz="1100" dirty="0" err="1">
                <a:latin typeface="Aptos" panose="020B0004020202020204" pitchFamily="34" charset="0"/>
              </a:rPr>
              <a:t>page</a:t>
            </a:r>
            <a:r>
              <a:rPr lang="de-DE" sz="1100" dirty="0">
                <a:latin typeface="Aptos" panose="020B0004020202020204" pitchFamily="34" charset="0"/>
              </a:rPr>
              <a:t>. 43</a:t>
            </a:r>
            <a:endParaRPr sz="11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100" dirty="0">
                <a:latin typeface="Aptos" panose="020B0004020202020204" pitchFamily="34" charset="0"/>
              </a:rPr>
              <a:t>Nuernberg.de </a:t>
            </a:r>
            <a:r>
              <a:rPr lang="de-DE" sz="1100" i="1" dirty="0">
                <a:latin typeface="Aptos" panose="020B0004020202020204" pitchFamily="34" charset="0"/>
              </a:rPr>
              <a:t>e-Shop Stadt Nürnberg</a:t>
            </a:r>
            <a:r>
              <a:rPr lang="de-DE" sz="1100" dirty="0">
                <a:latin typeface="Aptos" panose="020B0004020202020204" pitchFamily="34" charset="0"/>
              </a:rPr>
              <a:t>. Disponible en </a:t>
            </a:r>
            <a:r>
              <a:rPr lang="de-DE" sz="1100" dirty="0" err="1">
                <a:latin typeface="Aptos" panose="020B0004020202020204" pitchFamily="34" charset="0"/>
              </a:rPr>
              <a:t>ligne</a:t>
            </a:r>
            <a:r>
              <a:rPr lang="de-DE" sz="1100" dirty="0">
                <a:latin typeface="Aptos" panose="020B0004020202020204" pitchFamily="34" charset="0"/>
              </a:rPr>
              <a:t> : </a:t>
            </a:r>
            <a:r>
              <a:rPr lang="de-DE" sz="1100" u="sng" dirty="0">
                <a:solidFill>
                  <a:schemeClr val="hlink"/>
                </a:solidFill>
                <a:latin typeface="Aptos" panose="020B0004020202020204" pitchFamily="34" charset="0"/>
                <a:hlinkClick r:id="rId5"/>
              </a:rPr>
              <a:t>https://www.nuernberg.de/internet/beschaffung/ekv_shop.html#_0_3</a:t>
            </a:r>
            <a:r>
              <a:rPr lang="de-DE" sz="11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100" dirty="0">
                <a:latin typeface="Aptos" panose="020B0004020202020204" pitchFamily="34" charset="0"/>
              </a:rPr>
              <a:t>Polizeibericht.net </a:t>
            </a:r>
            <a:r>
              <a:rPr lang="de-DE" sz="1100" i="1" dirty="0">
                <a:latin typeface="Aptos" panose="020B0004020202020204" pitchFamily="34" charset="0"/>
              </a:rPr>
              <a:t>Polizeibericht 2021 – Fahrzeuge</a:t>
            </a:r>
            <a:r>
              <a:rPr lang="de-DE" sz="1100" dirty="0">
                <a:latin typeface="Aptos" panose="020B0004020202020204" pitchFamily="34" charset="0"/>
              </a:rPr>
              <a:t>. Rapport de </a:t>
            </a:r>
            <a:r>
              <a:rPr lang="de-DE" sz="1100" dirty="0" err="1">
                <a:latin typeface="Aptos" panose="020B0004020202020204" pitchFamily="34" charset="0"/>
              </a:rPr>
              <a:t>polilce</a:t>
            </a:r>
            <a:r>
              <a:rPr lang="de-DE" sz="1100" dirty="0">
                <a:latin typeface="Aptos" panose="020B0004020202020204" pitchFamily="34" charset="0"/>
              </a:rPr>
              <a:t> disponible en </a:t>
            </a:r>
            <a:r>
              <a:rPr lang="de-DE" sz="1100" dirty="0" err="1">
                <a:latin typeface="Aptos" panose="020B0004020202020204" pitchFamily="34" charset="0"/>
              </a:rPr>
              <a:t>ligne</a:t>
            </a:r>
            <a:r>
              <a:rPr lang="de-DE" sz="1100" dirty="0">
                <a:latin typeface="Aptos" panose="020B0004020202020204" pitchFamily="34" charset="0"/>
              </a:rPr>
              <a:t> : https://polizeibericht.info/ausruestung/fuhrpark/</a:t>
            </a:r>
            <a:endParaRPr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100" dirty="0">
                <a:latin typeface="Aptos" panose="020B0004020202020204" pitchFamily="34" charset="0"/>
              </a:rPr>
              <a:t>Vol.at </a:t>
            </a:r>
            <a:r>
              <a:rPr lang="de-DE" sz="1100" i="1" dirty="0">
                <a:latin typeface="Aptos" panose="020B0004020202020204" pitchFamily="34" charset="0"/>
              </a:rPr>
              <a:t>Mäder feiert Sonnenfest</a:t>
            </a:r>
            <a:r>
              <a:rPr lang="de-DE" sz="1100" dirty="0">
                <a:latin typeface="Aptos" panose="020B0004020202020204" pitchFamily="34" charset="0"/>
              </a:rPr>
              <a:t>. Disponible en </a:t>
            </a:r>
            <a:r>
              <a:rPr lang="de-DE" sz="1100" dirty="0" err="1">
                <a:latin typeface="Aptos" panose="020B0004020202020204" pitchFamily="34" charset="0"/>
              </a:rPr>
              <a:t>ligne</a:t>
            </a:r>
            <a:r>
              <a:rPr lang="de-DE" sz="1100" dirty="0">
                <a:latin typeface="Aptos" panose="020B0004020202020204" pitchFamily="34" charset="0"/>
              </a:rPr>
              <a:t> : </a:t>
            </a:r>
            <a:r>
              <a:rPr lang="de-DE" sz="1100" u="sng" dirty="0">
                <a:solidFill>
                  <a:schemeClr val="hlink"/>
                </a:solidFill>
                <a:latin typeface="Aptos" panose="020B0004020202020204" pitchFamily="34" charset="0"/>
                <a:hlinkClick r:id="rId6"/>
              </a:rPr>
              <a:t>https://www.vol.at/maeder-feiert-sonnenfest/8131894</a:t>
            </a:r>
            <a:endParaRPr sz="1100" dirty="0">
              <a:latin typeface="Aptos" panose="020B0004020202020204" pitchFamily="34" charset="0"/>
            </a:endParaRPr>
          </a:p>
        </p:txBody>
      </p:sp>
      <p:sp>
        <p:nvSpPr>
          <p:cNvPr id="256" name="Google Shape;256;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12" name="Google Shape;112;p6"/>
          <p:cNvSpPr txBox="1">
            <a:spLocks noGrp="1"/>
          </p:cNvSpPr>
          <p:nvPr>
            <p:ph type="body" idx="1"/>
          </p:nvPr>
        </p:nvSpPr>
        <p:spPr>
          <a:xfrm>
            <a:off x="553210" y="2256893"/>
            <a:ext cx="10020600" cy="4125900"/>
          </a:xfrm>
          <a:prstGeom prst="rect">
            <a:avLst/>
          </a:prstGeom>
          <a:noFill/>
          <a:ln>
            <a:noFill/>
          </a:ln>
        </p:spPr>
        <p:txBody>
          <a:bodyPr spcFirstLastPara="1" wrap="square" lIns="0" tIns="228600" rIns="0" bIns="0" anchor="t" anchorCtr="0">
            <a:normAutofit/>
          </a:bodyPr>
          <a:lstStyle/>
          <a:p>
            <a:pPr marL="685800" lvl="0" indent="-457200">
              <a:buFont typeface="Arial"/>
              <a:buAutoNum type="arabicPeriod"/>
            </a:pPr>
            <a:r>
              <a:rPr lang="fr-FR" noProof="0" dirty="0">
                <a:latin typeface="Aptos" panose="020B0004020202020204" pitchFamily="34" charset="0"/>
              </a:rPr>
              <a:t>Exemple pratique : labels de produits</a:t>
            </a:r>
          </a:p>
          <a:p>
            <a:pPr marL="685800" lvl="0" indent="-457200">
              <a:buFont typeface="Arial"/>
              <a:buAutoNum type="arabicPeriod"/>
            </a:pPr>
            <a:r>
              <a:rPr lang="fr-FR" noProof="0" dirty="0">
                <a:latin typeface="Aptos" panose="020B0004020202020204" pitchFamily="34" charset="0"/>
              </a:rPr>
              <a:t>Exemple pratique : éclairage LED</a:t>
            </a:r>
          </a:p>
          <a:p>
            <a:pPr marL="685800" lvl="0" indent="-457200">
              <a:buFont typeface="Arial"/>
              <a:buAutoNum type="arabicPeriod"/>
            </a:pPr>
            <a:r>
              <a:rPr lang="fr-FR" noProof="0" dirty="0">
                <a:latin typeface="Aptos" panose="020B0004020202020204" pitchFamily="34" charset="0"/>
              </a:rPr>
              <a:t>Exemple pratique : (e-)catalogue</a:t>
            </a:r>
          </a:p>
          <a:p>
            <a:pPr marL="685800" lvl="0" indent="-457200">
              <a:buFont typeface="Arial"/>
              <a:buAutoNum type="arabicPeriod"/>
            </a:pPr>
            <a:r>
              <a:rPr lang="fr-FR" noProof="0" dirty="0">
                <a:latin typeface="Aptos" panose="020B0004020202020204" pitchFamily="34" charset="0"/>
              </a:rPr>
              <a:t>Exemple pratique : participation des </a:t>
            </a:r>
            <a:r>
              <a:rPr lang="fr-FR" noProof="0" dirty="0" err="1">
                <a:latin typeface="Aptos" panose="020B0004020202020204" pitchFamily="34" charset="0"/>
              </a:rPr>
              <a:t>employé·e·s</a:t>
            </a:r>
            <a:r>
              <a:rPr lang="fr-FR" noProof="0" dirty="0">
                <a:latin typeface="Aptos" panose="020B0004020202020204" pitchFamily="34" charset="0"/>
              </a:rPr>
              <a:t> de la commune</a:t>
            </a:r>
          </a:p>
          <a:p>
            <a:pPr marL="685800" lvl="0" indent="-457200">
              <a:buFont typeface="Arial"/>
              <a:buAutoNum type="arabicPeriod"/>
            </a:pPr>
            <a:r>
              <a:rPr lang="fr-FR" noProof="0" dirty="0">
                <a:latin typeface="Aptos" panose="020B0004020202020204" pitchFamily="34" charset="0"/>
              </a:rPr>
              <a:t>Exemple pratique : participation des parties prenantes</a:t>
            </a:r>
          </a:p>
          <a:p>
            <a:pPr marL="685800" lvl="0" indent="-457200">
              <a:buFont typeface="Arial"/>
              <a:buAutoNum type="arabicPeriod"/>
            </a:pPr>
            <a:r>
              <a:rPr lang="fr-FR" noProof="0" dirty="0">
                <a:latin typeface="Aptos" panose="020B0004020202020204" pitchFamily="34" charset="0"/>
              </a:rPr>
              <a:t>Exemple pratique : risque des voitures électriques</a:t>
            </a:r>
          </a:p>
        </p:txBody>
      </p:sp>
      <p:sp>
        <p:nvSpPr>
          <p:cNvPr id="113" name="Google Shape;113;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a:t>
            </a:r>
            <a:r>
              <a:rPr lang="fr-FR" noProof="0" dirty="0">
                <a:latin typeface="Aptos Serif" panose="02020604070405020304" pitchFamily="18" charset="0"/>
                <a:cs typeface="Aptos Serif" panose="02020604070405020304" pitchFamily="18" charset="0"/>
              </a:rPr>
              <a:t>Exemple pratique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de labels de produits</a:t>
            </a:r>
            <a:br>
              <a:rPr lang="de-DE" dirty="0">
                <a:latin typeface="Aptos Serif" panose="02020604070405020304" pitchFamily="18" charset="0"/>
                <a:cs typeface="Aptos Serif" panose="02020604070405020304" pitchFamily="18" charset="0"/>
              </a:rPr>
            </a:b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20" name="Google Shape;120;p8"/>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fr-FR" dirty="0">
                <a:latin typeface="Aptos" panose="020B0004020202020204" pitchFamily="34" charset="0"/>
              </a:rPr>
              <a:t>La ville de Munich achète exclusivement des ballons de sport Fairtrade pour les écoles, dans la mesure où ils sont disponibles. Tous les deux ans, des professionnels du sport et des élèves testent ces ballons pour déterminer s’ils conviennent à l’enseignement. Sur la base des résultats, des contrats-cadres sont conclus et ainsi, l’offre de ballons de sport Fairtrade s’est élargie ces dernières années.</a:t>
            </a:r>
            <a:endParaRPr dirty="0">
              <a:latin typeface="Aptos" panose="020B0004020202020204" pitchFamily="34" charset="0"/>
            </a:endParaRPr>
          </a:p>
        </p:txBody>
      </p:sp>
      <p:sp>
        <p:nvSpPr>
          <p:cNvPr id="121" name="Google Shape;121;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pic>
        <p:nvPicPr>
          <p:cNvPr id="122" name="Google Shape;122;p8"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594360" y="272164"/>
            <a:ext cx="740246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Exemples de labels de produits</a:t>
            </a:r>
          </a:p>
        </p:txBody>
      </p:sp>
      <p:pic>
        <p:nvPicPr>
          <p:cNvPr id="128" name="Google Shape;128;p30" descr="Europäisches Umweltzeichen – Wikipedia"/>
          <p:cNvPicPr preferRelativeResize="0"/>
          <p:nvPr/>
        </p:nvPicPr>
        <p:blipFill rotWithShape="1">
          <a:blip r:embed="rId3">
            <a:alphaModFix/>
          </a:blip>
          <a:srcRect/>
          <a:stretch/>
        </p:blipFill>
        <p:spPr>
          <a:xfrm>
            <a:off x="378925" y="2941563"/>
            <a:ext cx="974873" cy="974873"/>
          </a:xfrm>
          <a:prstGeom prst="rect">
            <a:avLst/>
          </a:prstGeom>
          <a:noFill/>
          <a:ln>
            <a:noFill/>
          </a:ln>
        </p:spPr>
      </p:pic>
      <p:pic>
        <p:nvPicPr>
          <p:cNvPr id="129" name="Google Shape;129;p30" descr="Österreichisches Umweltzeichen"/>
          <p:cNvPicPr preferRelativeResize="0"/>
          <p:nvPr/>
        </p:nvPicPr>
        <p:blipFill rotWithShape="1">
          <a:blip r:embed="rId4">
            <a:alphaModFix/>
          </a:blip>
          <a:srcRect/>
          <a:stretch/>
        </p:blipFill>
        <p:spPr>
          <a:xfrm>
            <a:off x="1621551" y="2897041"/>
            <a:ext cx="974872" cy="974872"/>
          </a:xfrm>
          <a:prstGeom prst="rect">
            <a:avLst/>
          </a:prstGeom>
          <a:noFill/>
          <a:ln>
            <a:noFill/>
          </a:ln>
        </p:spPr>
      </p:pic>
      <p:pic>
        <p:nvPicPr>
          <p:cNvPr id="130" name="Google Shape;130;p30" descr="Blauer Engel | Das deutsche Umweltzeichen"/>
          <p:cNvPicPr preferRelativeResize="0"/>
          <p:nvPr/>
        </p:nvPicPr>
        <p:blipFill rotWithShape="1">
          <a:blip r:embed="rId5">
            <a:alphaModFix/>
          </a:blip>
          <a:srcRect/>
          <a:stretch/>
        </p:blipFill>
        <p:spPr>
          <a:xfrm>
            <a:off x="2596423" y="2897041"/>
            <a:ext cx="2007084" cy="1129509"/>
          </a:xfrm>
          <a:prstGeom prst="rect">
            <a:avLst/>
          </a:prstGeom>
          <a:noFill/>
          <a:ln>
            <a:noFill/>
          </a:ln>
        </p:spPr>
      </p:pic>
      <p:pic>
        <p:nvPicPr>
          <p:cNvPr id="131" name="Google Shape;131;p30" descr="NF environnement - papier | écoconso"/>
          <p:cNvPicPr preferRelativeResize="0"/>
          <p:nvPr/>
        </p:nvPicPr>
        <p:blipFill rotWithShape="1">
          <a:blip r:embed="rId6">
            <a:alphaModFix/>
          </a:blip>
          <a:srcRect/>
          <a:stretch/>
        </p:blipFill>
        <p:spPr>
          <a:xfrm>
            <a:off x="4300014" y="2897041"/>
            <a:ext cx="1332324" cy="974871"/>
          </a:xfrm>
          <a:prstGeom prst="rect">
            <a:avLst/>
          </a:prstGeom>
          <a:noFill/>
          <a:ln>
            <a:noFill/>
          </a:ln>
        </p:spPr>
      </p:pic>
      <p:pic>
        <p:nvPicPr>
          <p:cNvPr id="132" name="Google Shape;132;p30" descr="Cradle to Cradle Certified Tyman International products"/>
          <p:cNvPicPr preferRelativeResize="0"/>
          <p:nvPr/>
        </p:nvPicPr>
        <p:blipFill rotWithShape="1">
          <a:blip r:embed="rId7">
            <a:alphaModFix/>
          </a:blip>
          <a:srcRect/>
          <a:stretch/>
        </p:blipFill>
        <p:spPr>
          <a:xfrm>
            <a:off x="6690018" y="2941563"/>
            <a:ext cx="885825" cy="885825"/>
          </a:xfrm>
          <a:prstGeom prst="rect">
            <a:avLst/>
          </a:prstGeom>
          <a:noFill/>
          <a:ln>
            <a:noFill/>
          </a:ln>
        </p:spPr>
      </p:pic>
      <p:sp>
        <p:nvSpPr>
          <p:cNvPr id="133" name="Google Shape;133;p30"/>
          <p:cNvSpPr txBox="1"/>
          <p:nvPr/>
        </p:nvSpPr>
        <p:spPr>
          <a:xfrm>
            <a:off x="620819" y="2463331"/>
            <a:ext cx="7156646" cy="338514"/>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Labels des initiatives de certification pour les produits et services</a:t>
            </a:r>
            <a:endParaRPr sz="1600" b="1" i="0" u="none" strike="noStrike" cap="none" dirty="0">
              <a:solidFill>
                <a:schemeClr val="accent4"/>
              </a:solidFill>
              <a:latin typeface="Aptos" panose="020B0004020202020204" pitchFamily="34" charset="0"/>
              <a:sym typeface="Arial"/>
            </a:endParaRPr>
          </a:p>
        </p:txBody>
      </p:sp>
      <p:sp>
        <p:nvSpPr>
          <p:cNvPr id="134" name="Google Shape;134;p30"/>
          <p:cNvSpPr txBox="1"/>
          <p:nvPr/>
        </p:nvSpPr>
        <p:spPr>
          <a:xfrm>
            <a:off x="594360" y="4196298"/>
            <a:ext cx="7509510" cy="338554"/>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Labels attribués pour des produits finaux individuels ou spécifiques</a:t>
            </a:r>
            <a:r>
              <a:rPr lang="de-DE" sz="1600" b="1" dirty="0">
                <a:solidFill>
                  <a:schemeClr val="accent4"/>
                </a:solidFill>
                <a:latin typeface="Aptos" panose="020B0004020202020204" pitchFamily="34" charset="0"/>
              </a:rPr>
              <a:t>:</a:t>
            </a:r>
            <a:endParaRPr sz="1600" b="1" i="0" u="none" strike="noStrike" cap="none" dirty="0">
              <a:solidFill>
                <a:schemeClr val="accent4"/>
              </a:solidFill>
              <a:latin typeface="Aptos" panose="020B0004020202020204" pitchFamily="34" charset="0"/>
              <a:sym typeface="Arial"/>
            </a:endParaRPr>
          </a:p>
        </p:txBody>
      </p:sp>
      <p:pic>
        <p:nvPicPr>
          <p:cNvPr id="135" name="Google Shape;135;p30"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36" name="Google Shape;136;p30"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37" name="Google Shape;137;p30"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38" name="Google Shape;138;p30"/>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139" name="Google Shape;139;p30"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140" name="Google Shape;140;p30"/>
          <p:cNvSpPr txBox="1"/>
          <p:nvPr/>
        </p:nvSpPr>
        <p:spPr>
          <a:xfrm>
            <a:off x="7943035" y="2196933"/>
            <a:ext cx="4186842" cy="338514"/>
          </a:xfrm>
          <a:prstGeom prst="rect">
            <a:avLst/>
          </a:prstGeom>
          <a:noFill/>
          <a:ln>
            <a:noFill/>
          </a:ln>
        </p:spPr>
        <p:txBody>
          <a:bodyPr spcFirstLastPara="1" wrap="square" lIns="91425" tIns="45700" rIns="91425" bIns="45700" anchor="t" anchorCtr="0">
            <a:spAutoFit/>
          </a:bodyPr>
          <a:lstStyle/>
          <a:p>
            <a:pPr lvl="0"/>
            <a:r>
              <a:rPr lang="fr-FR" sz="1600" b="1" dirty="0">
                <a:solidFill>
                  <a:schemeClr val="accent4"/>
                </a:solidFill>
                <a:latin typeface="Aptos" panose="020B0004020202020204" pitchFamily="34" charset="0"/>
              </a:rPr>
              <a:t>Marques prescrites par la loi :</a:t>
            </a:r>
            <a:endParaRPr lang="de-DE" sz="1600" b="1" dirty="0">
              <a:solidFill>
                <a:schemeClr val="accent4"/>
              </a:solidFill>
              <a:latin typeface="Aptos" panose="020B0004020202020204" pitchFamily="34" charset="0"/>
            </a:endParaRPr>
          </a:p>
        </p:txBody>
      </p:sp>
      <p:pic>
        <p:nvPicPr>
          <p:cNvPr id="141" name="Google Shape;141;p30"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142" name="Google Shape;142;p30"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143" name="Google Shape;14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pic>
        <p:nvPicPr>
          <p:cNvPr id="144" name="Google Shape;144;p30"/>
          <p:cNvPicPr preferRelativeResize="0"/>
          <p:nvPr/>
        </p:nvPicPr>
        <p:blipFill>
          <a:blip r:embed="rId15">
            <a:alphaModFix/>
          </a:blip>
          <a:stretch>
            <a:fillRect/>
          </a:stretch>
        </p:blipFill>
        <p:spPr>
          <a:xfrm>
            <a:off x="5711097" y="2902301"/>
            <a:ext cx="809625" cy="9571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Exercice de groupe : labels de produits</a:t>
            </a:r>
          </a:p>
        </p:txBody>
      </p:sp>
      <p:sp>
        <p:nvSpPr>
          <p:cNvPr id="150" name="Google Shape;150;p31"/>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fr-FR" noProof="0" dirty="0">
                <a:latin typeface="Aptos" panose="020B0004020202020204" pitchFamily="34" charset="0"/>
              </a:rPr>
              <a:t>Travaillez en groupe et discutez des questions suivantes :</a:t>
            </a:r>
          </a:p>
          <a:p>
            <a:pPr marL="571500" indent="-342900">
              <a:buFont typeface="Arial" panose="020B0604020202020204" pitchFamily="34" charset="0"/>
              <a:buChar char="•"/>
            </a:pPr>
            <a:r>
              <a:rPr lang="fr-FR" noProof="0" dirty="0">
                <a:latin typeface="Aptos" panose="020B0004020202020204" pitchFamily="34" charset="0"/>
              </a:rPr>
              <a:t>Selon vous, quel a été le facteur déterminant de la réussite? </a:t>
            </a:r>
          </a:p>
          <a:p>
            <a:pPr marL="571500" indent="-342900">
              <a:buFont typeface="Arial" panose="020B0604020202020204" pitchFamily="34" charset="0"/>
              <a:buChar char="•"/>
            </a:pPr>
            <a:r>
              <a:rPr lang="fr-FR" noProof="0" dirty="0">
                <a:latin typeface="Aptos" panose="020B0004020202020204" pitchFamily="34" charset="0"/>
              </a:rPr>
              <a:t>Quels sont les pièges à éviter? </a:t>
            </a:r>
          </a:p>
          <a:p>
            <a:pPr marL="571500" indent="-342900">
              <a:buFont typeface="Arial" panose="020B0604020202020204" pitchFamily="34" charset="0"/>
              <a:buChar char="•"/>
            </a:pPr>
            <a:r>
              <a:rPr lang="fr-FR" noProof="0" dirty="0">
                <a:latin typeface="Aptos" panose="020B0004020202020204" pitchFamily="34" charset="0"/>
              </a:rPr>
              <a:t>Existe-t-il des difficultés dans votre commune par rapport aux bonnes pratiques, par exemple?</a:t>
            </a:r>
          </a:p>
          <a:p>
            <a:pPr marL="571500" indent="-342900">
              <a:buFont typeface="Arial" panose="020B0604020202020204" pitchFamily="34" charset="0"/>
              <a:buChar char="•"/>
            </a:pPr>
            <a:r>
              <a:rPr lang="fr-FR" noProof="0" dirty="0">
                <a:latin typeface="Aptos" panose="020B0004020202020204" pitchFamily="34" charset="0"/>
              </a:rPr>
              <a:t>Votre commune achète-t-elle déjà des produits labellisés? </a:t>
            </a:r>
          </a:p>
          <a:p>
            <a:pPr marL="571500" lvl="0" indent="-342900">
              <a:buFont typeface="Arial" panose="020B0604020202020204" pitchFamily="34" charset="0"/>
              <a:buChar char="•"/>
            </a:pPr>
            <a:r>
              <a:rPr lang="fr-FR" noProof="0" dirty="0">
                <a:latin typeface="Aptos" panose="020B0004020202020204" pitchFamily="34" charset="0"/>
              </a:rPr>
              <a:t>Si oui, lesquels?</a:t>
            </a:r>
          </a:p>
          <a:p>
            <a:pPr marL="571500" lvl="0" indent="-342900">
              <a:buFont typeface="Arial" panose="020B0604020202020204" pitchFamily="34" charset="0"/>
              <a:buChar char="•"/>
            </a:pPr>
            <a:r>
              <a:rPr lang="fr-FR" noProof="0" dirty="0">
                <a:latin typeface="Aptos" panose="020B0004020202020204" pitchFamily="34" charset="0"/>
              </a:rPr>
              <a:t>Si non, quels produits pourraient convenir à votre commune?</a:t>
            </a:r>
          </a:p>
        </p:txBody>
      </p:sp>
      <p:sp>
        <p:nvSpPr>
          <p:cNvPr id="151" name="Google Shape;151;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2. Exemple pratique : éclairage LED</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58" name="Google Shape;158;p32"/>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fr-FR" dirty="0">
                <a:latin typeface="Aptos" panose="020B0004020202020204" pitchFamily="34" charset="0"/>
              </a:rPr>
              <a:t>À la suite d’une évaluation de la rentabilité, la municipalité de </a:t>
            </a:r>
            <a:r>
              <a:rPr lang="fr-FR" dirty="0" err="1">
                <a:latin typeface="Aptos" panose="020B0004020202020204" pitchFamily="34" charset="0"/>
              </a:rPr>
              <a:t>Mutters</a:t>
            </a:r>
            <a:r>
              <a:rPr lang="fr-FR" dirty="0">
                <a:latin typeface="Aptos" panose="020B0004020202020204" pitchFamily="34" charset="0"/>
              </a:rPr>
              <a:t> (Autriche) a décidé de remplacer l’éclairage intérieur de ses bâtiments publics par des lampes à LED. Le projet comprenait la mairie, l’école, deux casernes de pompiers et le centre communautaire.</a:t>
            </a:r>
          </a:p>
          <a:p>
            <a:pPr marL="0" lvl="0" indent="0">
              <a:lnSpc>
                <a:spcPct val="100000"/>
              </a:lnSpc>
            </a:pPr>
            <a:r>
              <a:rPr lang="fr-FR" dirty="0">
                <a:latin typeface="Aptos" panose="020B0004020202020204" pitchFamily="34" charset="0"/>
              </a:rPr>
              <a:t>Le nouveau système d’éclairage a permis de réduire la consommation d’électricité de près de 67 %.</a:t>
            </a:r>
            <a:endParaRPr dirty="0">
              <a:latin typeface="Aptos" panose="020B0004020202020204" pitchFamily="34" charset="0"/>
            </a:endParaRPr>
          </a:p>
        </p:txBody>
      </p:sp>
      <p:sp>
        <p:nvSpPr>
          <p:cNvPr id="159" name="Google Shape;159;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pic>
        <p:nvPicPr>
          <p:cNvPr id="160" name="Google Shape;160;p32"/>
          <p:cNvPicPr preferRelativeResize="0"/>
          <p:nvPr/>
        </p:nvPicPr>
        <p:blipFill rotWithShape="1">
          <a:blip r:embed="rId3">
            <a:alphaModFix/>
          </a:blip>
          <a:srcRect l="34187" t="41813" r="32112" b="28058"/>
          <a:stretch/>
        </p:blipFill>
        <p:spPr>
          <a:xfrm>
            <a:off x="7899846" y="3221353"/>
            <a:ext cx="3697794" cy="20661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Exercice de groupe : éclairage LED</a:t>
            </a:r>
          </a:p>
        </p:txBody>
      </p:sp>
      <p:sp>
        <p:nvSpPr>
          <p:cNvPr id="166" name="Google Shape;166;p33"/>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Travaillez en groupe et discutez des questions suivantes :</a:t>
            </a:r>
          </a:p>
          <a:p>
            <a:pPr marL="571500" indent="-342900">
              <a:buFont typeface="Arial" panose="020B0604020202020204" pitchFamily="34" charset="0"/>
              <a:buChar char="•"/>
            </a:pPr>
            <a:r>
              <a:rPr lang="fr-FR" dirty="0">
                <a:latin typeface="Aptos" panose="020B0004020202020204" pitchFamily="34" charset="0"/>
              </a:rPr>
              <a:t>Selon vous, quel a été le facteur déterminant de la réussite? </a:t>
            </a:r>
          </a:p>
          <a:p>
            <a:pPr marL="571500" indent="-342900">
              <a:buFont typeface="Arial" panose="020B0604020202020204" pitchFamily="34" charset="0"/>
              <a:buChar char="•"/>
            </a:pPr>
            <a:r>
              <a:rPr lang="fr-FR" dirty="0">
                <a:latin typeface="Aptos" panose="020B0004020202020204" pitchFamily="34" charset="0"/>
              </a:rPr>
              <a:t>Quels sont les pièges à éviter? </a:t>
            </a:r>
          </a:p>
          <a:p>
            <a:pPr marL="571500" indent="-342900">
              <a:buFont typeface="Arial" panose="020B0604020202020204" pitchFamily="34" charset="0"/>
              <a:buChar char="•"/>
            </a:pPr>
            <a:r>
              <a:rPr lang="fr-FR" dirty="0">
                <a:latin typeface="Aptos" panose="020B0004020202020204" pitchFamily="34" charset="0"/>
              </a:rPr>
              <a:t>Existe-t-il des difficultés dans votre communauté par rapport aux bonnes pratiques?</a:t>
            </a:r>
          </a:p>
          <a:p>
            <a:pPr marL="571500" indent="-342900">
              <a:buFont typeface="Arial" panose="020B0604020202020204" pitchFamily="34" charset="0"/>
              <a:buChar char="•"/>
            </a:pPr>
            <a:r>
              <a:rPr lang="fr-FR" dirty="0">
                <a:latin typeface="Aptos" panose="020B0004020202020204" pitchFamily="34" charset="0"/>
              </a:rPr>
              <a:t>Votre commune utilise-t-elle déjà l’éclairage LED? </a:t>
            </a:r>
          </a:p>
        </p:txBody>
      </p:sp>
      <p:sp>
        <p:nvSpPr>
          <p:cNvPr id="167" name="Google Shape;167;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594361" y="525780"/>
            <a:ext cx="641223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1200"/>
              </a:spcBef>
              <a:spcAft>
                <a:spcPts val="1200"/>
              </a:spcAft>
              <a:buSzPts val="4400"/>
              <a:buNone/>
            </a:pPr>
            <a:r>
              <a:rPr lang="fr-FR" noProof="0" dirty="0">
                <a:latin typeface="Aptos Serif" panose="02020604070405020304" pitchFamily="18" charset="0"/>
                <a:cs typeface="Aptos Serif" panose="02020604070405020304" pitchFamily="18" charset="0"/>
              </a:rPr>
              <a:t>3. Exemple pratique :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(e-)catalogue</a:t>
            </a:r>
          </a:p>
        </p:txBody>
      </p:sp>
      <p:sp>
        <p:nvSpPr>
          <p:cNvPr id="174" name="Google Shape;174;p34"/>
          <p:cNvSpPr txBox="1">
            <a:spLocks noGrp="1"/>
          </p:cNvSpPr>
          <p:nvPr>
            <p:ph type="body" idx="1"/>
          </p:nvPr>
        </p:nvSpPr>
        <p:spPr>
          <a:xfrm>
            <a:off x="594361" y="2867544"/>
            <a:ext cx="6412230" cy="3464676"/>
          </a:xfrm>
          <a:prstGeom prst="rect">
            <a:avLst/>
          </a:prstGeom>
          <a:noFill/>
          <a:ln>
            <a:noFill/>
          </a:ln>
        </p:spPr>
        <p:txBody>
          <a:bodyPr spcFirstLastPara="1" wrap="square" lIns="0" tIns="228600" rIns="0" bIns="0" anchor="t" anchorCtr="0">
            <a:normAutofit fontScale="92500"/>
          </a:bodyPr>
          <a:lstStyle/>
          <a:p>
            <a:pPr marL="0" lvl="0" indent="0">
              <a:lnSpc>
                <a:spcPct val="120000"/>
              </a:lnSpc>
              <a:spcBef>
                <a:spcPts val="600"/>
              </a:spcBef>
              <a:buSzPct val="142857"/>
            </a:pPr>
            <a:r>
              <a:rPr lang="fr-FR" sz="1400" noProof="0" dirty="0">
                <a:latin typeface="Aptos" panose="020B0004020202020204" pitchFamily="34" charset="0"/>
              </a:rPr>
              <a:t>Depuis mars 2023, la ville de Nuremberg utilise un nouveau système d’approvisionnement électronique. Le système de boutique-catalogue soutient l’approvisionnement décentralisé par les services spécialisés et les entreprises communales. Les catalogues de produits dans le système sont basés sur des contrats-cadres mis en concurrence ou des accords de rabais négociés. La centrale d’achat sélectionne les fournisseurs et met en œuvre les procédures d’adjudication.</a:t>
            </a:r>
          </a:p>
          <a:p>
            <a:pPr marL="0" lvl="0" indent="0">
              <a:lnSpc>
                <a:spcPct val="120000"/>
              </a:lnSpc>
              <a:spcBef>
                <a:spcPts val="600"/>
              </a:spcBef>
              <a:buSzPct val="142857"/>
            </a:pPr>
            <a:r>
              <a:rPr lang="fr-FR" sz="1400" noProof="0" dirty="0">
                <a:latin typeface="Aptos" panose="020B0004020202020204" pitchFamily="34" charset="0"/>
              </a:rPr>
              <a:t>La plateforme peur être utilisée pour :</a:t>
            </a:r>
          </a:p>
          <a:p>
            <a:pPr marL="342900" lvl="0" indent="-342900">
              <a:lnSpc>
                <a:spcPct val="120000"/>
              </a:lnSpc>
              <a:spcBef>
                <a:spcPts val="600"/>
              </a:spcBef>
              <a:buSzPct val="142857"/>
              <a:buFont typeface="Arial" panose="020B0604020202020204" pitchFamily="34" charset="0"/>
              <a:buChar char="•"/>
            </a:pPr>
            <a:r>
              <a:rPr lang="fr-FR" sz="1400" noProof="0" dirty="0">
                <a:latin typeface="Aptos" panose="020B0004020202020204" pitchFamily="34" charset="0"/>
              </a:rPr>
              <a:t>commander les produits directement à partir des catalogues de contrats-cadres</a:t>
            </a:r>
          </a:p>
          <a:p>
            <a:pPr marL="342900" lvl="0" indent="-342900">
              <a:lnSpc>
                <a:spcPct val="120000"/>
              </a:lnSpc>
              <a:spcBef>
                <a:spcPts val="600"/>
              </a:spcBef>
              <a:buSzPct val="142857"/>
              <a:buFont typeface="Arial" panose="020B0604020202020204" pitchFamily="34" charset="0"/>
              <a:buChar char="•"/>
            </a:pPr>
            <a:r>
              <a:rPr lang="fr-FR" sz="1400" noProof="0" dirty="0">
                <a:latin typeface="Aptos" panose="020B0004020202020204" pitchFamily="34" charset="0"/>
              </a:rPr>
              <a:t>effectuer des commandes directes  jusqu’à 5000 € nets en dehors des contrats-cadres</a:t>
            </a:r>
          </a:p>
          <a:p>
            <a:pPr marL="342900" lvl="0" indent="-342900">
              <a:lnSpc>
                <a:spcPct val="120000"/>
              </a:lnSpc>
              <a:spcBef>
                <a:spcPts val="600"/>
              </a:spcBef>
              <a:buSzPct val="142857"/>
              <a:buFont typeface="Arial" panose="020B0604020202020204" pitchFamily="34" charset="0"/>
              <a:buChar char="•"/>
            </a:pPr>
            <a:r>
              <a:rPr lang="fr-FR" sz="1400" dirty="0">
                <a:latin typeface="Aptos" panose="020B0004020202020204" pitchFamily="34" charset="0"/>
              </a:rPr>
              <a:t>s</a:t>
            </a:r>
            <a:r>
              <a:rPr lang="fr-FR" sz="1400" noProof="0" dirty="0" err="1">
                <a:latin typeface="Aptos" panose="020B0004020202020204" pitchFamily="34" charset="0"/>
              </a:rPr>
              <a:t>ignaler</a:t>
            </a:r>
            <a:r>
              <a:rPr lang="fr-FR" sz="1400" noProof="0" dirty="0">
                <a:latin typeface="Aptos" panose="020B0004020202020204" pitchFamily="34" charset="0"/>
              </a:rPr>
              <a:t> les exigences individuelles (commandes hors catalogue) à la centrale d’achat</a:t>
            </a:r>
          </a:p>
        </p:txBody>
      </p:sp>
      <p:sp>
        <p:nvSpPr>
          <p:cNvPr id="175" name="Google Shape;175;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pic>
        <p:nvPicPr>
          <p:cNvPr id="176" name="Google Shape;176;p34"/>
          <p:cNvPicPr preferRelativeResize="0"/>
          <p:nvPr/>
        </p:nvPicPr>
        <p:blipFill rotWithShape="1">
          <a:blip r:embed="rId3">
            <a:alphaModFix/>
          </a:blip>
          <a:srcRect l="14476" t="7667" r="15057" b="5736"/>
          <a:stretch/>
        </p:blipFill>
        <p:spPr>
          <a:xfrm>
            <a:off x="7493954" y="1871330"/>
            <a:ext cx="4506660" cy="31153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Exercice de groupe : (e-)catalogue</a:t>
            </a:r>
          </a:p>
        </p:txBody>
      </p:sp>
      <p:sp>
        <p:nvSpPr>
          <p:cNvPr id="182" name="Google Shape;182;p35"/>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fr-FR" noProof="0" dirty="0">
                <a:latin typeface="Aptos" panose="020B0004020202020204" pitchFamily="34" charset="0"/>
              </a:rPr>
              <a:t>Travaillez en groupe et discutez des questions suivantes:</a:t>
            </a:r>
          </a:p>
          <a:p>
            <a:pPr marL="571500" indent="-342900">
              <a:buFont typeface="Arial" panose="020B0604020202020204" pitchFamily="34" charset="0"/>
              <a:buChar char="•"/>
            </a:pPr>
            <a:r>
              <a:rPr lang="fr-FR" noProof="0" dirty="0">
                <a:latin typeface="Aptos" panose="020B0004020202020204" pitchFamily="34" charset="0"/>
              </a:rPr>
              <a:t>Selon vous, quel a été le facteur déterminant de la réussite ? </a:t>
            </a:r>
          </a:p>
          <a:p>
            <a:pPr marL="571500" indent="-342900">
              <a:buFont typeface="Arial" panose="020B0604020202020204" pitchFamily="34" charset="0"/>
              <a:buChar char="•"/>
            </a:pPr>
            <a:r>
              <a:rPr lang="fr-FR" noProof="0" dirty="0">
                <a:latin typeface="Aptos" panose="020B0004020202020204" pitchFamily="34" charset="0"/>
              </a:rPr>
              <a:t>Quels sont les pièges à éviter ? </a:t>
            </a:r>
          </a:p>
          <a:p>
            <a:pPr marL="571500" indent="-342900">
              <a:buFont typeface="Arial" panose="020B0604020202020204" pitchFamily="34" charset="0"/>
              <a:buChar char="•"/>
            </a:pPr>
            <a:r>
              <a:rPr lang="fr-FR" noProof="0" dirty="0">
                <a:latin typeface="Aptos" panose="020B0004020202020204" pitchFamily="34" charset="0"/>
              </a:rPr>
              <a:t>Existe-t-il des difficultés dans votre commune par rapport aux bonnes pratiques ?</a:t>
            </a:r>
          </a:p>
          <a:p>
            <a:pPr marL="571500" lvl="0" indent="-342900">
              <a:buFont typeface="Arial" panose="020B0604020202020204" pitchFamily="34" charset="0"/>
              <a:buChar char="•"/>
            </a:pPr>
            <a:r>
              <a:rPr lang="fr-FR" noProof="0" dirty="0">
                <a:latin typeface="Aptos" panose="020B0004020202020204" pitchFamily="34" charset="0"/>
              </a:rPr>
              <a:t>Votre commune dispose-t-elle d’un e-catalogue ? </a:t>
            </a:r>
          </a:p>
          <a:p>
            <a:pPr marL="571500" lvl="0" indent="-342900">
              <a:buFont typeface="Arial" panose="020B0604020202020204" pitchFamily="34" charset="0"/>
              <a:buChar char="•"/>
            </a:pPr>
            <a:r>
              <a:rPr lang="fr-FR" noProof="0" dirty="0">
                <a:latin typeface="Aptos" panose="020B0004020202020204" pitchFamily="34" charset="0"/>
              </a:rPr>
              <a:t>Si oui, comment en êtes-vous arrivé là ?</a:t>
            </a:r>
          </a:p>
          <a:p>
            <a:pPr marL="571500" lvl="0" indent="-342900">
              <a:buFont typeface="Arial" panose="020B0604020202020204" pitchFamily="34" charset="0"/>
              <a:buChar char="•"/>
            </a:pPr>
            <a:r>
              <a:rPr lang="fr-FR" noProof="0" dirty="0">
                <a:latin typeface="Aptos" panose="020B0004020202020204" pitchFamily="34" charset="0"/>
              </a:rPr>
              <a:t>Si non, serait-ce une possibilité (uniquement pour votre commune ou en commun avec d’autres communes) ?</a:t>
            </a:r>
          </a:p>
        </p:txBody>
      </p:sp>
      <p:sp>
        <p:nvSpPr>
          <p:cNvPr id="183" name="Google Shape;183;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2300</Words>
  <Application>Microsoft Macintosh PowerPoint</Application>
  <PresentationFormat>Breitbild</PresentationFormat>
  <Paragraphs>151</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Play</vt:lpstr>
      <vt:lpstr>Aptos Serif</vt:lpstr>
      <vt:lpstr>Aptos</vt:lpstr>
      <vt:lpstr>Calibri</vt:lpstr>
      <vt:lpstr>Benutzerdefiniert</vt:lpstr>
      <vt:lpstr>PowerPoint-Präsentation</vt:lpstr>
      <vt:lpstr>Agenda</vt:lpstr>
      <vt:lpstr>1. Exemple pratique  de labels de produits  </vt:lpstr>
      <vt:lpstr>Exemples de labels de produits</vt:lpstr>
      <vt:lpstr>Exercice de groupe : labels de produits</vt:lpstr>
      <vt:lpstr>2. Exemple pratique : éclairage LED </vt:lpstr>
      <vt:lpstr>Exercice de groupe : éclairage LED</vt:lpstr>
      <vt:lpstr>3. Exemple pratique :  (e-)catalogue</vt:lpstr>
      <vt:lpstr>Exercice de groupe : (e-)catalogue</vt:lpstr>
      <vt:lpstr>4. Exemple pratique : implication du personnel des communes </vt:lpstr>
      <vt:lpstr>Exercice de groupe : impliquer le personnel</vt:lpstr>
      <vt:lpstr>5. Exemple pratique Implication des parties prenantes</vt:lpstr>
      <vt:lpstr>Exercice de groupe : implication  des parties prenantes</vt:lpstr>
      <vt:lpstr>6. Exemple pratique : risque des voitures électriques</vt:lpstr>
      <vt:lpstr>Exercice de groupe : risque des voitures électriques</vt:lpstr>
      <vt:lpstr>Merci beaucoup!</vt:lpstr>
      <vt:lpstr>Références texte :</vt:lpstr>
      <vt:lpstr>Références images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18</cp:revision>
  <dcterms:created xsi:type="dcterms:W3CDTF">2024-09-16T10:50:40Z</dcterms:created>
  <dcterms:modified xsi:type="dcterms:W3CDTF">2026-01-21T08:03:49Z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