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Aptos Serif" panose="02020604070405020304" pitchFamily="18" charset="0"/>
      <p:regular r:id="rId13"/>
      <p:bold r:id="rId14"/>
      <p:italic r:id="rId15"/>
      <p:boldItalic r:id="rId16"/>
    </p:embeddedFont>
    <p:embeddedFont>
      <p:font typeface="Noto Sans Symbols" pitchFamily="2" charset="0"/>
      <p:regular r:id="rId17"/>
      <p:bold r:id="rId18"/>
      <p:italic r:id="rId19"/>
      <p:boldItalic r:id="rId20"/>
    </p:embeddedFont>
    <p:embeddedFont>
      <p:font typeface="Play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HKvAmhtVkPlzUzC/6QfXuVS3c6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ja Prap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4718"/>
  </p:normalViewPr>
  <p:slideViewPr>
    <p:cSldViewPr snapToGrid="0">
      <p:cViewPr varScale="1">
        <p:scale>
          <a:sx n="113" d="100"/>
          <a:sy n="113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1" name="Google Shape;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8" name="Google Shape;12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">
  <p:cSld name="TES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5"/>
          <p:cNvSpPr txBox="1">
            <a:spLocks noGrp="1"/>
          </p:cNvSpPr>
          <p:nvPr>
            <p:ph type="sldNum" idx="12"/>
          </p:nvPr>
        </p:nvSpPr>
        <p:spPr>
          <a:xfrm>
            <a:off x="11351299" y="6288618"/>
            <a:ext cx="620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1725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6219739" y="2224159"/>
            <a:ext cx="620182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5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Organiser</a:t>
            </a:r>
            <a:r>
              <a:rPr lang="de-DE" sz="5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des </a:t>
            </a:r>
            <a:r>
              <a:rPr lang="de-DE" sz="5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formations</a:t>
            </a:r>
            <a:r>
              <a:rPr lang="de-DE" sz="5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5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locales</a:t>
            </a:r>
            <a:endParaRPr lang="de-DE" sz="5000" b="1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50" name="Google Shape;50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385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 descr="Ein Bild, das Text, Schrift, Electric Blue (Farbe), Symbol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4308" y="6125174"/>
            <a:ext cx="2768600" cy="5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1;p22">
            <a:extLst>
              <a:ext uri="{FF2B5EF4-FFF2-40B4-BE49-F238E27FC236}">
                <a16:creationId xmlns:a16="http://schemas.microsoft.com/office/drawing/2014/main" id="{45384B15-3793-C8A1-A9C1-9B1BADFCD9B7}"/>
              </a:ext>
            </a:extLst>
          </p:cNvPr>
          <p:cNvSpPr txBox="1"/>
          <p:nvPr/>
        </p:nvSpPr>
        <p:spPr>
          <a:xfrm>
            <a:off x="135198" y="6125174"/>
            <a:ext cx="25361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600" b="0" i="0" u="none" strike="noStrike" cap="none" noProof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Financé </a:t>
            </a:r>
            <a:r>
              <a:rPr lang="fr-FR" sz="600" noProof="0" dirty="0">
                <a:solidFill>
                  <a:schemeClr val="bg1"/>
                </a:solidFill>
              </a:rPr>
              <a:t>par l‘Union Européenne. </a:t>
            </a:r>
            <a:r>
              <a:rPr lang="fr-FR" sz="600" b="0" i="0" u="none" strike="noStrike" cap="none" noProof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Les points de vue et les opinions exprimés correspondent toutefois exclusivement à ceux des </a:t>
            </a:r>
            <a:r>
              <a:rPr lang="fr-FR" sz="600" dirty="0" err="1">
                <a:solidFill>
                  <a:schemeClr val="bg1"/>
                </a:solidFill>
              </a:rPr>
              <a:t>auteur∙rice∙s</a:t>
            </a:r>
            <a:r>
              <a:rPr lang="fr-FR" sz="600" dirty="0">
                <a:solidFill>
                  <a:schemeClr val="bg1"/>
                </a:solidFill>
              </a:rPr>
              <a:t> </a:t>
            </a:r>
            <a:r>
              <a:rPr lang="fr-FR" sz="600" b="0" i="0" u="none" strike="noStrike" cap="none" noProof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et ne reflètent pas nécessairement ceux de l’Union européenne ou de l’Agence exécutive européenne pour l’éducation et la culture (EACEA). Ni l’Union européenne ni l’EACEA ne peuvent être tenues pour responsables.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fr-FR" sz="5400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Merci beaucoup pour votre attention!</a:t>
            </a:r>
            <a:endParaRPr lang="fr-FR" noProof="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54" name="Google Shape;154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7025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 descr="Ein Bild, das Text, Schrift, Electric Blue (Farbe), Symbol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6187" y="6104644"/>
            <a:ext cx="3594100" cy="753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1;p22">
            <a:extLst>
              <a:ext uri="{FF2B5EF4-FFF2-40B4-BE49-F238E27FC236}">
                <a16:creationId xmlns:a16="http://schemas.microsoft.com/office/drawing/2014/main" id="{2FA20C8A-8521-3B5D-1C2D-202A9BC177BE}"/>
              </a:ext>
            </a:extLst>
          </p:cNvPr>
          <p:cNvSpPr txBox="1"/>
          <p:nvPr/>
        </p:nvSpPr>
        <p:spPr>
          <a:xfrm>
            <a:off x="0" y="6123376"/>
            <a:ext cx="25361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Financé par l’Union Européenne. Les points de vue et les opinions exprimés correspondent toutefois exclusivement à ceux des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auteur∙rice∙s</a:t>
            </a:r>
            <a:r>
              <a:rPr lang="fr-FR" sz="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ne reflètent pas nécessairement ceux de l’Union européenne ou de l’Agence exécutive européenne pour l’éducation et la culture (EACEA). Ni l’Union européenne ni l’EACEA ne peuvent être tenues pour responsables.</a:t>
            </a:r>
            <a:endParaRPr sz="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Offrir une formation locale efficace</a:t>
            </a:r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9632852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… </a:t>
            </a:r>
            <a:r>
              <a:rPr lang="fr-FR" b="0" dirty="0"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Les futurs </a:t>
            </a:r>
            <a:r>
              <a:rPr lang="fr-FR" b="0" dirty="0" err="1"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formateur∙rice∙s</a:t>
            </a:r>
            <a:r>
              <a:rPr lang="fr-FR" b="0" dirty="0"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doivent aider les petites communes à prendre des mesures pratiques en faveur du développement durable, en adaptant le contenu, en le simplifiant et en créant un environnement favorable à la collaboration et au changement de comportement. 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594350" y="189575"/>
            <a:ext cx="53112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Organiser des formations locales</a:t>
            </a:r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99391" y="2642831"/>
            <a:ext cx="4477210" cy="402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/>
            <a:r>
              <a:rPr lang="fr-FR" sz="2200" b="0" dirty="0">
                <a:latin typeface="Aptos" panose="020B0004020202020204" pitchFamily="34" charset="0"/>
              </a:rPr>
              <a:t>La formation interne vise à soutenir de véritables changements dans les processus d’approvisionnement. En tant que formateur, vous devez donc vous concentrer sur les points suivants : </a:t>
            </a:r>
            <a:endParaRPr sz="2200" dirty="0">
              <a:latin typeface="Aptos" panose="020B0004020202020204" pitchFamily="34" charset="0"/>
            </a:endParaRPr>
          </a:p>
        </p:txBody>
      </p:sp>
      <p:grpSp>
        <p:nvGrpSpPr>
          <p:cNvPr id="66" name="Google Shape;66;p8"/>
          <p:cNvGrpSpPr/>
          <p:nvPr/>
        </p:nvGrpSpPr>
        <p:grpSpPr>
          <a:xfrm>
            <a:off x="4579725" y="986325"/>
            <a:ext cx="3541500" cy="5758410"/>
            <a:chOff x="2392762" y="0"/>
            <a:chExt cx="3541500" cy="5758410"/>
          </a:xfrm>
        </p:grpSpPr>
        <p:sp>
          <p:nvSpPr>
            <p:cNvPr id="67" name="Google Shape;67;p8"/>
            <p:cNvSpPr/>
            <p:nvPr/>
          </p:nvSpPr>
          <p:spPr>
            <a:xfrm>
              <a:off x="3162585" y="0"/>
              <a:ext cx="2771677" cy="27720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3775217" y="1000811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 txBox="1"/>
            <p:nvPr/>
          </p:nvSpPr>
          <p:spPr>
            <a:xfrm>
              <a:off x="3775217" y="1000811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fr-FR" sz="1200" b="1" noProof="0" dirty="0">
                  <a:latin typeface="Aptos" panose="020B0004020202020204" pitchFamily="34" charset="0"/>
                </a:rPr>
                <a:t>Besoins opérationnels de votre commune</a:t>
              </a:r>
              <a:endParaRPr lang="fr-FR" sz="1200" b="0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2392762" y="1592776"/>
              <a:ext cx="2771677" cy="27720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32CC2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3008516" y="2602801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 txBox="1"/>
            <p:nvPr/>
          </p:nvSpPr>
          <p:spPr>
            <a:xfrm>
              <a:off x="3008516" y="2602801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fr-FR" sz="1200" dirty="0">
                  <a:latin typeface="Aptos" panose="020B0004020202020204" pitchFamily="34" charset="0"/>
                </a:rPr>
                <a:t>Sur la base </a:t>
              </a:r>
              <a:r>
                <a:rPr lang="fr-FR" sz="1200" b="1" dirty="0">
                  <a:latin typeface="Aptos" panose="020B0004020202020204" pitchFamily="34" charset="0"/>
                </a:rPr>
                <a:t>d’exemples tirés de véritables appels d’offres municipaux</a:t>
              </a:r>
              <a:endParaRPr sz="12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3359856" y="3376156"/>
              <a:ext cx="2381300" cy="2382254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4393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778860" y="4207095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 txBox="1"/>
            <p:nvPr/>
          </p:nvSpPr>
          <p:spPr>
            <a:xfrm>
              <a:off x="3778860" y="4207095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fr-FR" sz="1200" dirty="0">
                  <a:latin typeface="Aptos" panose="020B0004020202020204" pitchFamily="34" charset="0"/>
                </a:rPr>
                <a:t>Impliquez les </a:t>
              </a:r>
              <a:r>
                <a:rPr lang="fr-FR" sz="1200" dirty="0" err="1">
                  <a:latin typeface="Aptos" panose="020B0004020202020204" pitchFamily="34" charset="0"/>
                </a:rPr>
                <a:t>participant∙e∙s</a:t>
              </a:r>
              <a:r>
                <a:rPr lang="fr-FR" sz="1200" dirty="0">
                  <a:latin typeface="Aptos" panose="020B0004020202020204" pitchFamily="34" charset="0"/>
                </a:rPr>
                <a:t> dans des exercices </a:t>
              </a:r>
              <a:r>
                <a:rPr lang="fr-FR" sz="1200" b="1" dirty="0">
                  <a:latin typeface="Aptos" panose="020B0004020202020204" pitchFamily="34" charset="0"/>
                </a:rPr>
                <a:t>pratiques.</a:t>
              </a:r>
              <a:endParaRPr sz="12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cxnSp>
        <p:nvCxnSpPr>
          <p:cNvPr id="76" name="Google Shape;76;p8"/>
          <p:cNvCxnSpPr/>
          <p:nvPr/>
        </p:nvCxnSpPr>
        <p:spPr>
          <a:xfrm>
            <a:off x="8040930" y="2003844"/>
            <a:ext cx="1528200" cy="639000"/>
          </a:xfrm>
          <a:prstGeom prst="curvedConnector3">
            <a:avLst>
              <a:gd name="adj1" fmla="val 49999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7" name="Google Shape;77;p8"/>
          <p:cNvSpPr/>
          <p:nvPr/>
        </p:nvSpPr>
        <p:spPr>
          <a:xfrm>
            <a:off x="8322238" y="2818356"/>
            <a:ext cx="3602540" cy="276825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r-FR" sz="1600" dirty="0">
                <a:solidFill>
                  <a:schemeClr val="dk1"/>
                </a:solidFill>
                <a:latin typeface="Aptos" panose="020B0004020202020204" pitchFamily="34" charset="0"/>
              </a:rPr>
              <a:t>Cette approche permet à votre stagiaire d’appliquer immédiatement les compétences nouvellement acquises grâce à une approche concrète, ciblée (adaptée à leur contexte) et pratique</a:t>
            </a:r>
            <a:r>
              <a:rPr lang="de-DE" sz="1600" dirty="0">
                <a:solidFill>
                  <a:schemeClr val="dk1"/>
                </a:solidFill>
                <a:latin typeface="Aptos" panose="020B0004020202020204" pitchFamily="34" charset="0"/>
              </a:rPr>
              <a:t>!</a:t>
            </a:r>
            <a:endParaRPr sz="16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Qui formez-vous?</a:t>
            </a:r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850839" y="2787042"/>
            <a:ext cx="5728382" cy="327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/>
            <a:r>
              <a:rPr lang="fr-FR" dirty="0">
                <a:latin typeface="Aptos" panose="020B0004020202020204" pitchFamily="34" charset="0"/>
              </a:rPr>
              <a:t>Dans les petites communes, une seule personne s’occupe souvent de tout. </a:t>
            </a: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  <a:p>
            <a:pPr lvl="0"/>
            <a:r>
              <a:rPr lang="fr-FR" noProof="0" dirty="0">
                <a:solidFill>
                  <a:schemeClr val="lt2"/>
                </a:solidFill>
                <a:latin typeface="Aptos" panose="020B0004020202020204" pitchFamily="34" charset="0"/>
              </a:rPr>
              <a:t>NOTRE OBJECTIF: </a:t>
            </a:r>
            <a:r>
              <a:rPr lang="fr-FR" noProof="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Intégrer le développement durable pas à pas!</a:t>
            </a:r>
          </a:p>
        </p:txBody>
      </p:sp>
      <p:pic>
        <p:nvPicPr>
          <p:cNvPr id="84" name="Google Shape;84;p30" descr="Punto interrogativ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59" y="2281918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85" name="Google Shape;85;p30" descr="Punto interrogativo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7707" y="5380662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30" descr="Invasatura di una pianta giovane"/>
          <p:cNvSpPr/>
          <p:nvPr/>
        </p:nvSpPr>
        <p:spPr>
          <a:xfrm>
            <a:off x="7728559" y="1783079"/>
            <a:ext cx="4463441" cy="4041524"/>
          </a:xfrm>
          <a:prstGeom prst="teardrop">
            <a:avLst>
              <a:gd name="adj" fmla="val 1000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5000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Ce que le formateur/la formatrice doit faire</a:t>
            </a:r>
            <a:r>
              <a:rPr lang="fr-FR" sz="5000" noProof="0" dirty="0">
                <a:solidFill>
                  <a:schemeClr val="lt2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🡪</a:t>
            </a:r>
          </a:p>
        </p:txBody>
      </p:sp>
      <p:grpSp>
        <p:nvGrpSpPr>
          <p:cNvPr id="92" name="Google Shape;92;p31"/>
          <p:cNvGrpSpPr/>
          <p:nvPr/>
        </p:nvGrpSpPr>
        <p:grpSpPr>
          <a:xfrm>
            <a:off x="1230393" y="2213248"/>
            <a:ext cx="9923160" cy="4253320"/>
            <a:chOff x="60" y="735177"/>
            <a:chExt cx="9923160" cy="4253320"/>
          </a:xfrm>
        </p:grpSpPr>
        <p:sp>
          <p:nvSpPr>
            <p:cNvPr id="93" name="Google Shape;93;p31"/>
            <p:cNvSpPr/>
            <p:nvPr/>
          </p:nvSpPr>
          <p:spPr>
            <a:xfrm rot="5400000">
              <a:off x="590350" y="1763166"/>
              <a:ext cx="1778041" cy="295862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AB506"/>
            </a:solidFill>
            <a:ln w="25400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1"/>
            <p:cNvSpPr/>
            <p:nvPr/>
          </p:nvSpPr>
          <p:spPr>
            <a:xfrm>
              <a:off x="293551" y="2647157"/>
              <a:ext cx="267106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1"/>
            <p:cNvSpPr txBox="1"/>
            <p:nvPr/>
          </p:nvSpPr>
          <p:spPr>
            <a:xfrm>
              <a:off x="293551" y="2647157"/>
              <a:ext cx="267106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3200"/>
              </a:pPr>
              <a:r>
                <a:rPr lang="fr-FR" sz="2800" dirty="0">
                  <a:latin typeface="Aptos" panose="020B0004020202020204" pitchFamily="34" charset="0"/>
                </a:rPr>
                <a:t>Parler un </a:t>
              </a:r>
              <a:r>
                <a:rPr lang="fr-FR" sz="2800" b="1" dirty="0">
                  <a:latin typeface="Aptos" panose="020B0004020202020204" pitchFamily="34" charset="0"/>
                </a:rPr>
                <a:t>langage simple et pratique. </a:t>
              </a:r>
              <a:endParaRPr sz="1200" b="1" dirty="0">
                <a:latin typeface="Aptos" panose="020B0004020202020204" pitchFamily="34" charset="0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2460637" y="1545349"/>
              <a:ext cx="503973" cy="503973"/>
            </a:xfrm>
            <a:prstGeom prst="triangle">
              <a:avLst>
                <a:gd name="adj" fmla="val 100000"/>
              </a:avLst>
            </a:prstGeom>
            <a:solidFill>
              <a:srgbClr val="A0E316"/>
            </a:solidFill>
            <a:ln w="25400" cap="flat" cmpd="sng">
              <a:solidFill>
                <a:srgbClr val="A0E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1"/>
            <p:cNvSpPr/>
            <p:nvPr/>
          </p:nvSpPr>
          <p:spPr>
            <a:xfrm rot="5400000">
              <a:off x="3860250" y="954026"/>
              <a:ext cx="1778041" cy="295862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32CC26"/>
            </a:solidFill>
            <a:ln w="25400" cap="flat" cmpd="sng">
              <a:solidFill>
                <a:srgbClr val="32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3563450" y="1838017"/>
              <a:ext cx="267106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1"/>
            <p:cNvSpPr txBox="1"/>
            <p:nvPr/>
          </p:nvSpPr>
          <p:spPr>
            <a:xfrm>
              <a:off x="3563450" y="1838017"/>
              <a:ext cx="267106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3200"/>
              </a:pPr>
              <a:r>
                <a:rPr lang="fr-FR" sz="2800" noProof="0" dirty="0">
                  <a:latin typeface="Aptos" panose="020B0004020202020204" pitchFamily="34" charset="0"/>
                </a:rPr>
                <a:t>Se concentrer </a:t>
              </a:r>
              <a:r>
                <a:rPr lang="fr-FR" sz="2800" b="1" noProof="0" dirty="0">
                  <a:latin typeface="Aptos" panose="020B0004020202020204" pitchFamily="34" charset="0"/>
                </a:rPr>
                <a:t>sur des critères réalisables</a:t>
              </a:r>
              <a:endParaRPr lang="fr-FR" sz="1200" b="1" noProof="0" dirty="0">
                <a:latin typeface="Aptos" panose="020B0004020202020204" pitchFamily="34" charset="0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5730537" y="736209"/>
              <a:ext cx="503973" cy="503973"/>
            </a:xfrm>
            <a:prstGeom prst="triangle">
              <a:avLst>
                <a:gd name="adj" fmla="val 100000"/>
              </a:avLst>
            </a:prstGeom>
            <a:solidFill>
              <a:srgbClr val="35B579"/>
            </a:solidFill>
            <a:ln w="25400" cap="flat" cmpd="sng">
              <a:solidFill>
                <a:srgbClr val="35B5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1"/>
            <p:cNvSpPr/>
            <p:nvPr/>
          </p:nvSpPr>
          <p:spPr>
            <a:xfrm rot="5400000">
              <a:off x="7130149" y="144887"/>
              <a:ext cx="1778041" cy="295862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93A0"/>
            </a:solidFill>
            <a:ln w="25400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6833350" y="1028877"/>
              <a:ext cx="267106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1"/>
            <p:cNvSpPr txBox="1"/>
            <p:nvPr/>
          </p:nvSpPr>
          <p:spPr>
            <a:xfrm>
              <a:off x="6833350" y="1028877"/>
              <a:ext cx="308987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3200"/>
              </a:pPr>
              <a:r>
                <a:rPr lang="fr-FR" sz="2800" dirty="0">
                  <a:latin typeface="Aptos" panose="020B0004020202020204" pitchFamily="34" charset="0"/>
                </a:rPr>
                <a:t>Fournir des </a:t>
              </a:r>
              <a:r>
                <a:rPr lang="fr-FR" sz="2800" b="1" dirty="0">
                  <a:latin typeface="Aptos" panose="020B0004020202020204" pitchFamily="34" charset="0"/>
                </a:rPr>
                <a:t>documents</a:t>
              </a:r>
              <a:r>
                <a:rPr lang="fr-FR" sz="2800" dirty="0">
                  <a:latin typeface="Aptos" panose="020B0004020202020204" pitchFamily="34" charset="0"/>
                </a:rPr>
                <a:t> qui peuvent être utilisés dans les </a:t>
              </a:r>
              <a:r>
                <a:rPr lang="fr-FR" sz="2800" b="1" dirty="0">
                  <a:latin typeface="Aptos" panose="020B0004020202020204" pitchFamily="34" charset="0"/>
                </a:rPr>
                <a:t>appels d’offres</a:t>
              </a:r>
              <a:r>
                <a:rPr lang="fr-FR" sz="2800" dirty="0">
                  <a:latin typeface="Aptos" panose="020B00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594360" y="307225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Pourquoi l‘adaptation locale est-elle importante?</a:t>
            </a:r>
          </a:p>
        </p:txBody>
      </p:sp>
      <p:sp>
        <p:nvSpPr>
          <p:cNvPr id="110" name="Google Shape;110;p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>
                <a:latin typeface="Aptos" panose="020B0004020202020204" pitchFamily="34" charset="0"/>
              </a:rPr>
              <a:t>6</a:t>
            </a:fld>
            <a:endParaRPr>
              <a:latin typeface="Aptos" panose="020B0004020202020204" pitchFamily="34" charset="0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594546" y="2528704"/>
            <a:ext cx="110029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2000" b="1" dirty="0">
                <a:solidFill>
                  <a:srgbClr val="035854"/>
                </a:solidFill>
                <a:latin typeface="Aptos" panose="020B0004020202020204" pitchFamily="34" charset="0"/>
              </a:rPr>
              <a:t>L’approvisionnement durable doit être compatible avec les conditions locales :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83099" y="3428777"/>
            <a:ext cx="2059630" cy="2056856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r-FR" dirty="0">
                <a:solidFill>
                  <a:schemeClr val="dk1"/>
                </a:solidFill>
                <a:latin typeface="Aptos" panose="020B0004020202020204" pitchFamily="34" charset="0"/>
              </a:rPr>
              <a:t>Chaque commune a ses propres défis et son propre contexte.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516984" y="3375291"/>
            <a:ext cx="2059630" cy="2056857"/>
          </a:xfrm>
          <a:prstGeom prst="flowChartConnector">
            <a:avLst/>
          </a:prstGeom>
          <a:solidFill>
            <a:srgbClr val="FDE19B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r-FR" dirty="0">
                <a:solidFill>
                  <a:schemeClr val="dk1"/>
                </a:solidFill>
                <a:latin typeface="Aptos" panose="020B0004020202020204" pitchFamily="34" charset="0"/>
              </a:rPr>
              <a:t>Les personnels sont plus enclins à agir s’ils reconnaissent leur propre contexte.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1597" y="4284425"/>
            <a:ext cx="2249411" cy="2295446"/>
          </a:xfrm>
          <a:prstGeom prst="flowChartConnector">
            <a:avLst/>
          </a:prstGeom>
          <a:solidFill>
            <a:srgbClr val="CBE277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r-FR" dirty="0">
                <a:solidFill>
                  <a:schemeClr val="dk1"/>
                </a:solidFill>
                <a:latin typeface="Aptos" panose="020B0004020202020204" pitchFamily="34" charset="0"/>
              </a:rPr>
              <a:t>L’adaptation locale transforme la formation </a:t>
            </a:r>
            <a:r>
              <a:rPr lang="fr-FR" i="1" dirty="0">
                <a:solidFill>
                  <a:schemeClr val="dk1"/>
                </a:solidFill>
                <a:latin typeface="Aptos" panose="020B0004020202020204" pitchFamily="34" charset="0"/>
              </a:rPr>
              <a:t>de l’échange d’informations en planification d’actions.</a:t>
            </a:r>
            <a:endParaRPr sz="1400" b="0" i="1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9032590" y="3428777"/>
            <a:ext cx="2471837" cy="2519287"/>
          </a:xfrm>
          <a:prstGeom prst="flowChartConnector">
            <a:avLst/>
          </a:prstGeom>
          <a:solidFill>
            <a:srgbClr val="31FAEC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r-FR" dirty="0">
                <a:solidFill>
                  <a:schemeClr val="dk1"/>
                </a:solidFill>
                <a:latin typeface="Aptos" panose="020B0004020202020204" pitchFamily="34" charset="0"/>
              </a:rPr>
              <a:t>L’adaptation du contenu de la formation aux réalités locales contribue à renforcer la coopération avec les acteurs locaux.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dirty="0">
                <a:latin typeface="Aptos Serif" panose="02020604070405020304" pitchFamily="18" charset="0"/>
                <a:cs typeface="Aptos Serif" panose="02020604070405020304" pitchFamily="18" charset="0"/>
              </a:rPr>
              <a:t>Adaptation du matériel au contexte local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468368" y="2007136"/>
            <a:ext cx="11255263" cy="103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/>
            <a:r>
              <a:rPr lang="fr-FR" dirty="0">
                <a:latin typeface="Aptos" panose="020B0004020202020204" pitchFamily="34" charset="0"/>
              </a:rPr>
              <a:t>L’adaptation </a:t>
            </a:r>
            <a:r>
              <a:rPr lang="fr-FR" b="0" dirty="0">
                <a:latin typeface="Aptos" panose="020B0004020202020204" pitchFamily="34" charset="0"/>
              </a:rPr>
              <a:t>aide les communes à comprendre </a:t>
            </a:r>
            <a:r>
              <a:rPr lang="fr-FR" dirty="0">
                <a:latin typeface="Aptos" panose="020B0004020202020204" pitchFamily="34" charset="0"/>
              </a:rPr>
              <a:t>ce que la durabilité signifie pour elles. </a:t>
            </a:r>
            <a:r>
              <a:rPr lang="fr-FR" b="0" dirty="0">
                <a:latin typeface="Aptos" panose="020B0004020202020204" pitchFamily="34" charset="0"/>
              </a:rPr>
              <a:t>Même avec des ressources humaines limitées et peu d’expérience, </a:t>
            </a:r>
            <a:r>
              <a:rPr lang="fr-FR" dirty="0">
                <a:latin typeface="Aptos" panose="020B0004020202020204" pitchFamily="34" charset="0"/>
              </a:rPr>
              <a:t>il est possible d’intégrer la durabilité en l’adaptant au contexte local </a:t>
            </a:r>
            <a:r>
              <a:rPr lang="de-DE" dirty="0">
                <a:latin typeface="Aptos" panose="020B0004020202020204" pitchFamily="34" charset="0"/>
              </a:rPr>
              <a:t>… </a:t>
            </a:r>
            <a:r>
              <a:rPr lang="fr-FR" dirty="0">
                <a:solidFill>
                  <a:schemeClr val="tx2"/>
                </a:solidFill>
                <a:latin typeface="Aptos" panose="020B0004020202020204" pitchFamily="34" charset="0"/>
              </a:rPr>
              <a:t>COMME</a:t>
            </a:r>
            <a:endParaRPr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22" name="Google Shape;122;p32"/>
          <p:cNvSpPr txBox="1"/>
          <p:nvPr/>
        </p:nvSpPr>
        <p:spPr>
          <a:xfrm>
            <a:off x="611251" y="3565843"/>
            <a:ext cx="4968658" cy="288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lvl="0" indent="-3429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Noto Sans Symbols"/>
              <a:buChar char="❖"/>
            </a:pP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Transposer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les critères de l’UE dans la législation locale et les cadres juridiques nationaux.</a:t>
            </a:r>
          </a:p>
          <a:p>
            <a:pPr marL="571500" indent="-3429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Noto Sans Symbols"/>
              <a:buChar char="❖"/>
            </a:pP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Analyser ce que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les fournisseurs locaux </a:t>
            </a: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peuvent fournir de manière réaliste.</a:t>
            </a:r>
            <a:endParaRPr lang="de-DE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571500" lvl="0" indent="-3429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Noto Sans Symbols"/>
              <a:buChar char="❖"/>
            </a:pP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  <a:p>
            <a:pPr marL="571500" marR="0" lvl="0" indent="-1905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3" name="Google Shape;123;p32"/>
          <p:cNvSpPr txBox="1"/>
          <p:nvPr/>
        </p:nvSpPr>
        <p:spPr>
          <a:xfrm>
            <a:off x="5896048" y="3565843"/>
            <a:ext cx="4968658" cy="284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lvl="0" indent="-3429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Noto Sans Symbols"/>
              <a:buChar char="❖"/>
            </a:pP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Commencer par appliquer la durabilité aux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appels d’offres les plus courants</a:t>
            </a: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.</a:t>
            </a:r>
            <a:r>
              <a:rPr lang="de-DE" sz="2400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</a:p>
          <a:p>
            <a:pPr marL="571500" lvl="0" indent="-3429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Noto Sans Symbols"/>
              <a:buChar char="❖"/>
            </a:pP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Ajouter des matériaux prêts à l’emploi et des exemples de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communes similaires </a:t>
            </a: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pour renforcer la confiance.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24" name="Google Shape;124;p32" descr="Albero con radici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36" y="2444618"/>
            <a:ext cx="599996" cy="59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2" descr="Ghiand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3311" y="5160723"/>
            <a:ext cx="704276" cy="70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Simplifier les concepts complexes</a:t>
            </a:r>
          </a:p>
        </p:txBody>
      </p:sp>
      <p:sp>
        <p:nvSpPr>
          <p:cNvPr id="132" name="Google Shape;132;p33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10240655" cy="103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/>
            <a:r>
              <a:rPr lang="fr-FR" dirty="0">
                <a:latin typeface="Aptos" panose="020B0004020202020204" pitchFamily="34" charset="0"/>
              </a:rPr>
              <a:t>Rendre le développement durable compréhensible et réalisable :</a:t>
            </a:r>
            <a:endParaRPr dirty="0">
              <a:latin typeface="Aptos" panose="020B0004020202020204" pitchFamily="34" charset="0"/>
            </a:endParaRPr>
          </a:p>
        </p:txBody>
      </p:sp>
      <p:grpSp>
        <p:nvGrpSpPr>
          <p:cNvPr id="133" name="Google Shape;133;p33"/>
          <p:cNvGrpSpPr/>
          <p:nvPr/>
        </p:nvGrpSpPr>
        <p:grpSpPr>
          <a:xfrm>
            <a:off x="767745" y="3559625"/>
            <a:ext cx="11026652" cy="1192070"/>
            <a:chOff x="5119" y="1776546"/>
            <a:chExt cx="11026652" cy="1192070"/>
          </a:xfrm>
        </p:grpSpPr>
        <p:sp>
          <p:nvSpPr>
            <p:cNvPr id="134" name="Google Shape;134;p33"/>
            <p:cNvSpPr/>
            <p:nvPr/>
          </p:nvSpPr>
          <p:spPr>
            <a:xfrm>
              <a:off x="5119" y="1776546"/>
              <a:ext cx="2980176" cy="1192070"/>
            </a:xfrm>
            <a:prstGeom prst="chevron">
              <a:avLst>
                <a:gd name="adj" fmla="val 5000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135" name="Google Shape;135;p33"/>
            <p:cNvSpPr txBox="1"/>
            <p:nvPr/>
          </p:nvSpPr>
          <p:spPr>
            <a:xfrm>
              <a:off x="601154" y="1853256"/>
              <a:ext cx="1788106" cy="1115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fr-FR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Remplacez les termes techniques par des définitions de tâches claires.</a:t>
              </a:r>
              <a:endParaRPr sz="16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6" name="Google Shape;136;p33"/>
            <p:cNvSpPr/>
            <p:nvPr/>
          </p:nvSpPr>
          <p:spPr>
            <a:xfrm>
              <a:off x="2687278" y="1776546"/>
              <a:ext cx="2980176" cy="1192070"/>
            </a:xfrm>
            <a:prstGeom prst="chevron">
              <a:avLst>
                <a:gd name="adj" fmla="val 50000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137" name="Google Shape;137;p33"/>
            <p:cNvSpPr txBox="1"/>
            <p:nvPr/>
          </p:nvSpPr>
          <p:spPr>
            <a:xfrm>
              <a:off x="3283313" y="1776546"/>
              <a:ext cx="1788106" cy="11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fr-FR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Expliquez un seul concept à la fois.</a:t>
              </a:r>
              <a:endParaRPr sz="16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8" name="Google Shape;138;p33"/>
            <p:cNvSpPr/>
            <p:nvPr/>
          </p:nvSpPr>
          <p:spPr>
            <a:xfrm>
              <a:off x="5369437" y="1776546"/>
              <a:ext cx="2980176" cy="1192070"/>
            </a:xfrm>
            <a:prstGeom prst="chevron">
              <a:avLst>
                <a:gd name="adj" fmla="val 50000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139" name="Google Shape;139;p33"/>
            <p:cNvSpPr txBox="1"/>
            <p:nvPr/>
          </p:nvSpPr>
          <p:spPr>
            <a:xfrm>
              <a:off x="5965472" y="1776546"/>
              <a:ext cx="1788106" cy="11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fr-FR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Utilisez des outils visuels (organigrammes, symboles, listes de contrôle)</a:t>
              </a:r>
              <a:endParaRPr sz="16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8051595" y="1776546"/>
              <a:ext cx="2980176" cy="1192070"/>
            </a:xfrm>
            <a:prstGeom prst="chevron">
              <a:avLst>
                <a:gd name="adj" fmla="val 50000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141" name="Google Shape;141;p33"/>
            <p:cNvSpPr txBox="1"/>
            <p:nvPr/>
          </p:nvSpPr>
          <p:spPr>
            <a:xfrm>
              <a:off x="8647630" y="1776546"/>
              <a:ext cx="1788106" cy="11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fr-FR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Demandez</a:t>
              </a:r>
              <a:r>
                <a:rPr lang="fr-FR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 toujours : </a:t>
              </a:r>
            </a:p>
            <a:p>
              <a:pPr lvl="0" algn="ctr">
                <a:lnSpc>
                  <a:spcPct val="90000"/>
                </a:lnSpc>
                <a:buSzPts val="1800"/>
              </a:pPr>
              <a:r>
                <a:rPr lang="fr-FR" sz="1600" dirty="0">
                  <a:solidFill>
                    <a:schemeClr val="lt1"/>
                  </a:solidFill>
                  <a:latin typeface="Aptos" panose="020B0004020202020204" pitchFamily="34" charset="0"/>
                </a:rPr>
                <a:t>« Quelles sont les attentes concrètes? »</a:t>
              </a:r>
              <a:endParaRPr sz="16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594359" y="302460"/>
            <a:ext cx="7187979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fr-FR" dirty="0">
                <a:latin typeface="Aptos Serif" panose="02020604070405020304" pitchFamily="18" charset="0"/>
                <a:cs typeface="Aptos Serif" panose="02020604070405020304" pitchFamily="18" charset="0"/>
              </a:rPr>
              <a:t>Encourager le changement de comportement et la coopération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10690675" cy="438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10000"/>
          </a:bodyPr>
          <a:lstStyle/>
          <a:p>
            <a:pPr lvl="0"/>
            <a:r>
              <a:rPr lang="fr-FR" dirty="0">
                <a:solidFill>
                  <a:srgbClr val="7A931F"/>
                </a:solidFill>
                <a:latin typeface="Aptos" panose="020B0004020202020204" pitchFamily="34" charset="0"/>
              </a:rPr>
              <a:t>En tant que </a:t>
            </a:r>
            <a:r>
              <a:rPr lang="fr-FR" dirty="0" err="1">
                <a:solidFill>
                  <a:srgbClr val="7A931F"/>
                </a:solidFill>
                <a:latin typeface="Aptos" panose="020B0004020202020204" pitchFamily="34" charset="0"/>
              </a:rPr>
              <a:t>formateur∙rice</a:t>
            </a:r>
            <a:r>
              <a:rPr lang="fr-FR" dirty="0">
                <a:solidFill>
                  <a:srgbClr val="7A931F"/>
                </a:solidFill>
                <a:latin typeface="Aptos" panose="020B0004020202020204" pitchFamily="34" charset="0"/>
              </a:rPr>
              <a:t>, vous commencez par expliquer l’importance du changement de comportement et de la collaboration !</a:t>
            </a:r>
            <a:endParaRPr dirty="0">
              <a:solidFill>
                <a:schemeClr val="lt2"/>
              </a:solidFill>
              <a:latin typeface="Aptos" panose="020B0004020202020204" pitchFamily="34" charset="0"/>
            </a:endParaRPr>
          </a:p>
          <a:p>
            <a:pPr lvl="0"/>
            <a:r>
              <a:rPr lang="fr-FR" b="0" noProof="0" dirty="0">
                <a:latin typeface="Aptos" panose="020B0004020202020204" pitchFamily="34" charset="0"/>
              </a:rPr>
              <a:t>Expliquez ensuite ces principes :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fr-FR" noProof="0" dirty="0">
                <a:latin typeface="Aptos" panose="020B0004020202020204" pitchFamily="34" charset="0"/>
              </a:rPr>
              <a:t>Commencez modestement </a:t>
            </a:r>
            <a:r>
              <a:rPr lang="fr-FR" b="0" noProof="0" dirty="0">
                <a:latin typeface="Aptos" panose="020B0004020202020204" pitchFamily="34" charset="0"/>
              </a:rPr>
              <a:t>- choisissez </a:t>
            </a:r>
            <a:r>
              <a:rPr lang="fr-FR" noProof="0" dirty="0">
                <a:latin typeface="Aptos" panose="020B0004020202020204" pitchFamily="34" charset="0"/>
              </a:rPr>
              <a:t>une amélioration </a:t>
            </a:r>
            <a:r>
              <a:rPr lang="fr-FR" b="0" noProof="0" dirty="0">
                <a:latin typeface="Aptos" panose="020B0004020202020204" pitchFamily="34" charset="0"/>
              </a:rPr>
              <a:t>dans le domaine de la durabilité </a:t>
            </a:r>
            <a:r>
              <a:rPr lang="fr-FR" noProof="0" dirty="0">
                <a:latin typeface="Aptos" panose="020B0004020202020204" pitchFamily="34" charset="0"/>
              </a:rPr>
              <a:t>par appel d’offres</a:t>
            </a:r>
            <a:r>
              <a:rPr lang="fr-FR" b="0" noProof="0" dirty="0">
                <a:latin typeface="Aptos" panose="020B0004020202020204" pitchFamily="34" charset="0"/>
              </a:rPr>
              <a:t>.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fr-FR" noProof="0" dirty="0">
                <a:latin typeface="Aptos" panose="020B0004020202020204" pitchFamily="34" charset="0"/>
              </a:rPr>
              <a:t>Discutez avec les fournisseurs à un stade précoce</a:t>
            </a:r>
            <a:r>
              <a:rPr lang="fr-FR" b="0" noProof="0" dirty="0">
                <a:latin typeface="Aptos" panose="020B0004020202020204" pitchFamily="34" charset="0"/>
              </a:rPr>
              <a:t> afin de pouvoir adapter les critères aux conditions locales.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Restez pratique </a:t>
            </a:r>
            <a:r>
              <a:rPr lang="fr-FR" b="0" dirty="0">
                <a:latin typeface="Aptos" panose="020B0004020202020204" pitchFamily="34" charset="0"/>
              </a:rPr>
              <a:t>- Utilisez des modèles adaptables et expliquez où chaque critère doit être indiqué dans l’appel d’offres. </a:t>
            </a:r>
            <a:endParaRPr lang="de-DE" b="0" dirty="0">
              <a:latin typeface="Aptos" panose="020B0004020202020204" pitchFamily="34" charset="0"/>
            </a:endParaRP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Célébrez les succès </a:t>
            </a:r>
            <a:r>
              <a:rPr lang="fr-FR" b="0" dirty="0">
                <a:latin typeface="Aptos" panose="020B0004020202020204" pitchFamily="34" charset="0"/>
              </a:rPr>
              <a:t>- la reconnaissance incite à prendre d’autres mesures. </a:t>
            </a:r>
            <a:endParaRPr b="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Macintosh PowerPoint</Application>
  <PresentationFormat>Breitbild</PresentationFormat>
  <Paragraphs>52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Aptos Serif</vt:lpstr>
      <vt:lpstr>Play</vt:lpstr>
      <vt:lpstr>Arial</vt:lpstr>
      <vt:lpstr>Aptos</vt:lpstr>
      <vt:lpstr>Calibri</vt:lpstr>
      <vt:lpstr>Noto Sans Symbols</vt:lpstr>
      <vt:lpstr>Benutzerdefiniert</vt:lpstr>
      <vt:lpstr>PowerPoint-Präsentation</vt:lpstr>
      <vt:lpstr>Offrir une formation locale efficace</vt:lpstr>
      <vt:lpstr>Organiser des formations locales</vt:lpstr>
      <vt:lpstr>Qui formez-vous?</vt:lpstr>
      <vt:lpstr>Ce que le formateur/la formatrice doit faire🡪</vt:lpstr>
      <vt:lpstr>Pourquoi l‘adaptation locale est-elle importante?</vt:lpstr>
      <vt:lpstr>Adaptation du matériel au contexte local</vt:lpstr>
      <vt:lpstr>Simplifier les concepts complexes</vt:lpstr>
      <vt:lpstr>Encourager le changement de comportement et la coopération</vt:lpstr>
      <vt:lpstr>Merci beaucoup pour votre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10</cp:revision>
  <dcterms:created xsi:type="dcterms:W3CDTF">2024-09-16T10:50:40Z</dcterms:created>
  <dcterms:modified xsi:type="dcterms:W3CDTF">2026-01-20T12:20:03Z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