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ptos Serif" panose="02020604070405020304" pitchFamily="18" charset="0"/>
      <p:regular r:id="rId23"/>
      <p:bold r:id="rId24"/>
      <p:italic r:id="rId25"/>
      <p:boldItalic r:id="rId26"/>
    </p:embeddedFont>
    <p:embeddedFont>
      <p:font typeface="Play"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JXtr1TPFNBZryRsLTOQFfQOe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3DDED0-FCB9-41A9-BFF0-9D53F1976953}">
  <a:tblStyle styleId="{553DDED0-FCB9-41A9-BFF0-9D53F197695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F8"/>
          </a:solidFill>
        </a:fill>
      </a:tcStyle>
    </a:wholeTbl>
    <a:band1H>
      <a:tcTxStyle/>
      <a:tcStyle>
        <a:tcBdr/>
        <a:fill>
          <a:solidFill>
            <a:srgbClr val="E1EFF1"/>
          </a:solidFill>
        </a:fill>
      </a:tcStyle>
    </a:band1H>
    <a:band2H>
      <a:tcTxStyle/>
      <a:tcStyle>
        <a:tcBdr/>
      </a:tcStyle>
    </a:band2H>
    <a:band1V>
      <a:tcTxStyle/>
      <a:tcStyle>
        <a:tcBdr/>
        <a:fill>
          <a:solidFill>
            <a:srgbClr val="E1EFF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203C91B-0ADF-4B3D-8F1A-C15238815A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1"/>
    <p:restoredTop sz="94790"/>
  </p:normalViewPr>
  <p:slideViewPr>
    <p:cSldViewPr snapToGrid="0">
      <p:cViewPr varScale="1">
        <p:scale>
          <a:sx n="113" d="100"/>
          <a:sy n="113" d="100"/>
        </p:scale>
        <p:origin x="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33" name="Google Shape;2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4" name="Google Shape;23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281" name="Google Shape;2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700" dirty="0">
                <a:solidFill>
                  <a:schemeClr val="bg1"/>
                </a:solidFill>
              </a:rPr>
              <a:t>Financé par l’Union européenne. Les points de vue et les opinions exprimés correspondent toutefois exclusivement à ceux des </a:t>
            </a:r>
            <a:r>
              <a:rPr lang="fr-FR" sz="700" dirty="0" err="1">
                <a:solidFill>
                  <a:schemeClr val="bg1"/>
                </a:solidFill>
              </a:rPr>
              <a:t>auteur∙rice∙s</a:t>
            </a:r>
            <a:r>
              <a:rPr lang="fr-FR" sz="700" dirty="0">
                <a:solidFill>
                  <a:schemeClr val="bg1"/>
                </a:solidFill>
              </a:rPr>
              <a:t> et ne reflètent pas nécessairement ceux de l’Union européenne ou de l’Agence exécutive européenne pour l’éducation et la culture (EACEA). Ni l’Union européenne ni l’EACEA ne peuvent être tenues pour responsables</a:t>
            </a:r>
            <a:r>
              <a:rPr lang="fr-FR" sz="700" b="0" i="0" u="none" strike="noStrike" cap="none" dirty="0">
                <a:solidFill>
                  <a:schemeClr val="bg1"/>
                </a:solidFill>
                <a:latin typeface="Arial"/>
                <a:ea typeface="Arial"/>
                <a:cs typeface="Arial"/>
                <a:sym typeface="Arial"/>
              </a:rPr>
              <a:t>.</a:t>
            </a:r>
          </a:p>
        </p:txBody>
      </p:sp>
      <p:sp>
        <p:nvSpPr>
          <p:cNvPr id="282" name="Google Shape;28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06" name="Google Shape;10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7" name="Google Shape;10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
        <p:nvSpPr>
          <p:cNvPr id="113" name="Google Shape;11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14" name="Google Shape;11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81"/>
        <p:cNvGrpSpPr/>
        <p:nvPr/>
      </p:nvGrpSpPr>
      <p:grpSpPr>
        <a:xfrm>
          <a:off x="0" y="0"/>
          <a:ext cx="0" cy="0"/>
          <a:chOff x="0" y="0"/>
          <a:chExt cx="0" cy="0"/>
        </a:xfrm>
      </p:grpSpPr>
      <p:sp>
        <p:nvSpPr>
          <p:cNvPr id="82" name="Google Shape;82;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83" name="Google Shape;83;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84"/>
        <p:cNvGrpSpPr/>
        <p:nvPr/>
      </p:nvGrpSpPr>
      <p:grpSpPr>
        <a:xfrm>
          <a:off x="0" y="0"/>
          <a:ext cx="0" cy="0"/>
          <a:chOff x="0" y="0"/>
          <a:chExt cx="0" cy="0"/>
        </a:xfrm>
      </p:grpSpPr>
      <p:pic>
        <p:nvPicPr>
          <p:cNvPr id="85" name="Google Shape;85;p59"/>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86" name="Google Shape;86;p59"/>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fr-FR"/>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58"/>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5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5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5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5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9" name="Google Shape;49;p58"/>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58"/>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58"/>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2"/>
        <p:cNvGrpSpPr/>
        <p:nvPr/>
      </p:nvGrpSpPr>
      <p:grpSpPr>
        <a:xfrm>
          <a:off x="0" y="0"/>
          <a:ext cx="0" cy="0"/>
          <a:chOff x="0" y="0"/>
          <a:chExt cx="0" cy="0"/>
        </a:xfrm>
      </p:grpSpPr>
      <p:sp>
        <p:nvSpPr>
          <p:cNvPr id="53" name="Google Shape;53;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0" name="Google Shape;6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7" name="Google Shape;67;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6" name="Google Shape;76;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 name="Google Shape;77;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8" name="Google Shape;78;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descr="Ein Bild, das Text, Schrift, Screenshot, Grafiken enthält.&#10;&#10;Automatisch generierte Beschreibung"/>
          <p:cNvPicPr preferRelativeResize="0"/>
          <p:nvPr/>
        </p:nvPicPr>
        <p:blipFill rotWithShape="1">
          <a:blip r:embed="rId3">
            <a:alphaModFix/>
          </a:blip>
          <a:srcRect/>
          <a:stretch/>
        </p:blipFill>
        <p:spPr>
          <a:xfrm>
            <a:off x="6784623" y="4867222"/>
            <a:ext cx="5273749" cy="1904297"/>
          </a:xfrm>
          <a:prstGeom prst="rect">
            <a:avLst/>
          </a:prstGeom>
          <a:noFill/>
          <a:ln>
            <a:noFill/>
          </a:ln>
        </p:spPr>
      </p:pic>
      <p:sp>
        <p:nvSpPr>
          <p:cNvPr id="93" name="Google Shape;93;p1"/>
          <p:cNvSpPr txBox="1"/>
          <p:nvPr/>
        </p:nvSpPr>
        <p:spPr>
          <a:xfrm>
            <a:off x="6239906" y="1117651"/>
            <a:ext cx="6050100" cy="2800726"/>
          </a:xfrm>
          <a:prstGeom prst="rect">
            <a:avLst/>
          </a:prstGeom>
          <a:noFill/>
          <a:ln>
            <a:noFill/>
          </a:ln>
        </p:spPr>
        <p:txBody>
          <a:bodyPr spcFirstLastPara="1" wrap="square" lIns="91425" tIns="45700" rIns="91425" bIns="45700" anchor="t" anchorCtr="0">
            <a:spAutoFit/>
          </a:bodyPr>
          <a:lstStyle/>
          <a:p>
            <a:pPr lvl="0"/>
            <a:r>
              <a:rPr lang="fr-FR" sz="4400" b="1" noProof="0" dirty="0">
                <a:solidFill>
                  <a:srgbClr val="3F3F3F"/>
                </a:solidFill>
                <a:latin typeface="Aptos Serif" panose="02020604070405020304" pitchFamily="18" charset="0"/>
                <a:ea typeface="Play"/>
                <a:cs typeface="Aptos Serif" panose="02020604070405020304" pitchFamily="18" charset="0"/>
                <a:sym typeface="Play"/>
              </a:rPr>
              <a:t>Planification et </a:t>
            </a:r>
          </a:p>
          <a:p>
            <a:pPr lvl="0"/>
            <a:r>
              <a:rPr lang="fr-FR" sz="4400" b="1" noProof="0" dirty="0">
                <a:solidFill>
                  <a:srgbClr val="3F3F3F"/>
                </a:solidFill>
                <a:latin typeface="Aptos Serif" panose="02020604070405020304" pitchFamily="18" charset="0"/>
                <a:ea typeface="Play"/>
                <a:cs typeface="Aptos Serif" panose="02020604070405020304" pitchFamily="18" charset="0"/>
                <a:sym typeface="Play"/>
              </a:rPr>
              <a:t>mise en œuvre </a:t>
            </a:r>
            <a:r>
              <a:rPr lang="fr-FR" sz="4400" b="1" dirty="0">
                <a:solidFill>
                  <a:srgbClr val="3F3F3F"/>
                </a:solidFill>
                <a:latin typeface="Aptos Serif" panose="02020604070405020304" pitchFamily="18" charset="0"/>
                <a:ea typeface="Play"/>
                <a:cs typeface="Aptos Serif" panose="02020604070405020304" pitchFamily="18" charset="0"/>
                <a:sym typeface="Play"/>
              </a:rPr>
              <a:t>Approvisionnement durable</a:t>
            </a:r>
            <a:endParaRPr lang="fr-FR" sz="44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94" name="Google Shape;94;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95" name="Google Shape;95;p1" descr="Ein Bild, das Text, Schrift, Electric Blue (Farbe), Symbol enthält.&#10;&#10;Automatisch generierte Beschreibung"/>
          <p:cNvPicPr preferRelativeResize="0"/>
          <p:nvPr/>
        </p:nvPicPr>
        <p:blipFill rotWithShape="1">
          <a:blip r:embed="rId5">
            <a:alphaModFix/>
          </a:blip>
          <a:srcRect/>
          <a:stretch/>
        </p:blipFill>
        <p:spPr>
          <a:xfrm>
            <a:off x="2638778" y="6158212"/>
            <a:ext cx="2768600" cy="580324"/>
          </a:xfrm>
          <a:prstGeom prst="rect">
            <a:avLst/>
          </a:prstGeom>
          <a:noFill/>
          <a:ln>
            <a:noFill/>
          </a:ln>
        </p:spPr>
      </p:pic>
      <p:sp>
        <p:nvSpPr>
          <p:cNvPr id="96" name="Google Shape;96;p1"/>
          <p:cNvSpPr txBox="1"/>
          <p:nvPr/>
        </p:nvSpPr>
        <p:spPr>
          <a:xfrm>
            <a:off x="-1072293" y="7200034"/>
            <a:ext cx="457743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dirty="0" err="1">
                <a:solidFill>
                  <a:schemeClr val="lt1"/>
                </a:solidFill>
                <a:latin typeface="Arial"/>
                <a:ea typeface="Arial"/>
                <a:cs typeface="Arial"/>
                <a:sym typeface="Arial"/>
              </a:rPr>
              <a:t>Funded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by</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Views and </a:t>
            </a:r>
            <a:r>
              <a:rPr lang="de-DE" sz="800" b="0" i="0" u="none" strike="noStrike" cap="none" dirty="0" err="1">
                <a:solidFill>
                  <a:schemeClr val="lt1"/>
                </a:solidFill>
                <a:latin typeface="Arial"/>
                <a:ea typeface="Arial"/>
                <a:cs typeface="Arial"/>
                <a:sym typeface="Arial"/>
              </a:rPr>
              <a:t>opinions</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expressed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are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however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those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of</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author</a:t>
            </a:r>
            <a:r>
              <a:rPr lang="de-DE" sz="800" b="0" i="0" u="none" strike="noStrike" cap="none" dirty="0">
                <a:solidFill>
                  <a:schemeClr val="lt1"/>
                </a:solidFill>
                <a:latin typeface="Arial"/>
                <a:ea typeface="Arial"/>
                <a:cs typeface="Arial"/>
                <a:sym typeface="Arial"/>
              </a:rPr>
              <a:t>(s) </a:t>
            </a:r>
            <a:r>
              <a:rPr lang="de-DE" sz="800" b="0" i="0" u="none" strike="noStrike" cap="none" dirty="0" err="1">
                <a:solidFill>
                  <a:schemeClr val="lt1"/>
                </a:solidFill>
                <a:latin typeface="Arial"/>
                <a:ea typeface="Arial"/>
                <a:cs typeface="Arial"/>
                <a:sym typeface="Arial"/>
              </a:rPr>
              <a:t>only</a:t>
            </a:r>
            <a:r>
              <a:rPr lang="de-DE" sz="800" b="0" i="0" u="none" strike="noStrike" cap="none" dirty="0">
                <a:solidFill>
                  <a:schemeClr val="lt1"/>
                </a:solidFill>
                <a:latin typeface="Arial"/>
                <a:ea typeface="Arial"/>
                <a:cs typeface="Arial"/>
                <a:sym typeface="Arial"/>
              </a:rPr>
              <a:t> and do not </a:t>
            </a:r>
            <a:r>
              <a:rPr lang="de-DE" sz="800" b="0" i="0" u="none" strike="noStrike" cap="none" dirty="0" err="1">
                <a:solidFill>
                  <a:schemeClr val="lt1"/>
                </a:solidFill>
                <a:latin typeface="Arial"/>
                <a:ea typeface="Arial"/>
                <a:cs typeface="Arial"/>
                <a:sym typeface="Arial"/>
              </a:rPr>
              <a:t>necessarily</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reflect</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those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of</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a:t>
            </a:r>
            <a:r>
              <a:rPr lang="de-DE" sz="800" b="0" i="0" u="none" strike="noStrike" cap="none" dirty="0" err="1">
                <a:solidFill>
                  <a:schemeClr val="lt1"/>
                </a:solidFill>
                <a:latin typeface="Arial"/>
                <a:ea typeface="Arial"/>
                <a:cs typeface="Arial"/>
                <a:sym typeface="Arial"/>
              </a:rPr>
              <a:t>or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Education and Culture Executive Agency (EACEA). </a:t>
            </a:r>
            <a:r>
              <a:rPr lang="de-DE" sz="800" b="0" i="0" u="none" strike="noStrike" cap="none" dirty="0" err="1">
                <a:solidFill>
                  <a:schemeClr val="lt1"/>
                </a:solidFill>
                <a:latin typeface="Arial"/>
                <a:ea typeface="Arial"/>
                <a:cs typeface="Arial"/>
                <a:sym typeface="Arial"/>
              </a:rPr>
              <a:t>Neither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a:t>
            </a:r>
            <a:r>
              <a:rPr lang="de-DE" sz="800" b="0" i="0" u="none" strike="noStrike" cap="none" dirty="0" err="1">
                <a:solidFill>
                  <a:schemeClr val="lt1"/>
                </a:solidFill>
                <a:latin typeface="Arial"/>
                <a:ea typeface="Arial"/>
                <a:cs typeface="Arial"/>
                <a:sym typeface="Arial"/>
              </a:rPr>
              <a:t>nor</a:t>
            </a:r>
            <a:r>
              <a:rPr lang="de-DE" sz="800" b="0" i="0" u="none" strike="noStrike" cap="none" dirty="0">
                <a:solidFill>
                  <a:schemeClr val="lt1"/>
                </a:solidFill>
                <a:latin typeface="Arial"/>
                <a:ea typeface="Arial"/>
                <a:cs typeface="Arial"/>
                <a:sym typeface="Arial"/>
              </a:rPr>
              <a:t> EACEA </a:t>
            </a:r>
            <a:r>
              <a:rPr lang="de-DE" sz="800" b="0" i="0" u="none" strike="noStrike" cap="none" dirty="0" err="1">
                <a:solidFill>
                  <a:schemeClr val="lt1"/>
                </a:solidFill>
                <a:latin typeface="Arial"/>
                <a:ea typeface="Arial"/>
                <a:cs typeface="Arial"/>
                <a:sym typeface="Arial"/>
              </a:rPr>
              <a:t>can</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be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held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responsible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for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them</a:t>
            </a:r>
            <a:r>
              <a:rPr lang="de-DE" sz="800" b="0" i="0" u="none" strike="noStrike" cap="none" dirty="0">
                <a:solidFill>
                  <a:schemeClr val="lt1"/>
                </a:solidFill>
                <a:latin typeface="Arial"/>
                <a:ea typeface="Arial"/>
                <a:cs typeface="Arial"/>
                <a:sym typeface="Arial"/>
              </a:rPr>
              <a:t>.</a:t>
            </a:r>
            <a:endParaRPr dirty="0"/>
          </a:p>
        </p:txBody>
      </p:sp>
      <p:sp>
        <p:nvSpPr>
          <p:cNvPr id="2" name="Google Shape;121;p22">
            <a:extLst>
              <a:ext uri="{FF2B5EF4-FFF2-40B4-BE49-F238E27FC236}">
                <a16:creationId xmlns:a16="http://schemas.microsoft.com/office/drawing/2014/main" id="{C0330BB6-2ECA-B3FC-6323-BEA2F0DA0EF2}"/>
              </a:ext>
            </a:extLst>
          </p:cNvPr>
          <p:cNvSpPr txBox="1"/>
          <p:nvPr/>
        </p:nvSpPr>
        <p:spPr>
          <a:xfrm>
            <a:off x="0" y="6125229"/>
            <a:ext cx="2536187" cy="646290"/>
          </a:xfrm>
          <a:prstGeom prst="rect">
            <a:avLst/>
          </a:prstGeom>
          <a:noFill/>
          <a:ln>
            <a:noFill/>
          </a:ln>
        </p:spPr>
        <p:txBody>
          <a:bodyPr spcFirstLastPara="1" wrap="square" lIns="91425" tIns="45700" rIns="91425" bIns="45700" anchor="t" anchorCtr="0">
            <a:spAutoFit/>
          </a:bodyPr>
          <a:lstStyle/>
          <a:p>
            <a:pPr lvl="0" algn="r"/>
            <a:r>
              <a:rPr lang="fr-FR" sz="600" dirty="0">
                <a:solidFill>
                  <a:schemeClr val="bg1"/>
                </a:solidFill>
              </a:rPr>
              <a:t>Financé par l’Union européenne. Les points de vue et les opinions exprimés correspondent toutefois exclusivement à ceux des </a:t>
            </a:r>
            <a:r>
              <a:rPr lang="fr-FR" sz="600" dirty="0" err="1">
                <a:solidFill>
                  <a:schemeClr val="bg1"/>
                </a:solidFill>
              </a:rPr>
              <a:t>auteur∙rice∙s</a:t>
            </a:r>
            <a:r>
              <a:rPr lang="fr-FR" sz="600" dirty="0">
                <a:solidFill>
                  <a:schemeClr val="bg1"/>
                </a:solidFill>
              </a:rPr>
              <a:t> et ne reflètent pas nécessairement ceux de l’Union européenne ou de l’Agence exécutive européenne pour l’éducation et la culture (EACEA). Ni l’Union européenne ni l’EACEA ne peuvent être tenues pour responsables</a:t>
            </a:r>
            <a:r>
              <a:rPr lang="fr-FR" sz="600" b="0" i="0" u="none" strike="noStrike" cap="none" noProof="0" dirty="0">
                <a:solidFill>
                  <a:schemeClr val="bg1"/>
                </a:solidFill>
                <a:latin typeface="Arial"/>
                <a:ea typeface="Arial"/>
                <a:cs typeface="Arial"/>
                <a:sym typeface="Aria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xfrm>
            <a:off x="594360" y="3927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Ecolabels volontaires ou écolabels de type I</a:t>
            </a:r>
          </a:p>
        </p:txBody>
      </p:sp>
      <p:sp>
        <p:nvSpPr>
          <p:cNvPr id="191" name="Google Shape;191;p51"/>
          <p:cNvSpPr txBox="1">
            <a:spLocks noGrp="1"/>
          </p:cNvSpPr>
          <p:nvPr>
            <p:ph type="body" idx="1"/>
          </p:nvPr>
        </p:nvSpPr>
        <p:spPr>
          <a:xfrm>
            <a:off x="594360" y="2584068"/>
            <a:ext cx="6787747" cy="3708517"/>
          </a:xfrm>
          <a:prstGeom prst="rect">
            <a:avLst/>
          </a:prstGeom>
          <a:noFill/>
          <a:ln>
            <a:noFill/>
          </a:ln>
        </p:spPr>
        <p:txBody>
          <a:bodyPr spcFirstLastPara="1" wrap="square" lIns="0" tIns="228600" rIns="0" bIns="0" anchor="t" anchorCtr="0">
            <a:normAutofit fontScale="40000" lnSpcReduction="20000"/>
          </a:bodyPr>
          <a:lstStyle/>
          <a:p>
            <a:pPr lvl="0">
              <a:lnSpc>
                <a:spcPct val="120000"/>
              </a:lnSpc>
              <a:buSzPct val="99983"/>
            </a:pPr>
            <a:r>
              <a:rPr lang="de-DE" dirty="0">
                <a:latin typeface="Aptos" panose="020B0004020202020204" pitchFamily="34" charset="0"/>
              </a:rPr>
              <a:t>	</a:t>
            </a:r>
            <a:r>
              <a:rPr lang="fr-FR" sz="4000" noProof="0" dirty="0">
                <a:latin typeface="Aptos" panose="020B0004020202020204" pitchFamily="34" charset="0"/>
              </a:rPr>
              <a:t>Certification de produits par des tiers indépendants</a:t>
            </a:r>
          </a:p>
          <a:p>
            <a:pPr lvl="0">
              <a:lnSpc>
                <a:spcPct val="120000"/>
              </a:lnSpc>
              <a:buSzPct val="99983"/>
            </a:pPr>
            <a:r>
              <a:rPr lang="fr-FR" sz="4000" noProof="0" dirty="0">
                <a:latin typeface="Aptos" panose="020B0004020202020204" pitchFamily="34" charset="0"/>
              </a:rPr>
              <a:t>	Déclarations de certaines caractéristiques environnementales</a:t>
            </a:r>
          </a:p>
          <a:p>
            <a:pPr lvl="1">
              <a:lnSpc>
                <a:spcPct val="120000"/>
              </a:lnSpc>
              <a:buSzPct val="99997"/>
            </a:pPr>
            <a:r>
              <a:rPr lang="fr-FR" sz="2900" noProof="0" dirty="0">
                <a:latin typeface="Aptos" panose="020B0004020202020204" pitchFamily="34" charset="0"/>
              </a:rPr>
              <a:t>Respect des valeurs limites pour les substances nocives</a:t>
            </a:r>
          </a:p>
          <a:p>
            <a:pPr lvl="1">
              <a:lnSpc>
                <a:spcPct val="120000"/>
              </a:lnSpc>
              <a:buSzPct val="99997"/>
            </a:pPr>
            <a:r>
              <a:rPr lang="fr-FR" sz="2900" noProof="0" dirty="0">
                <a:latin typeface="Aptos" panose="020B0004020202020204" pitchFamily="34" charset="0"/>
              </a:rPr>
              <a:t>Respect des valeurs de consommation d’énergie fixées</a:t>
            </a:r>
          </a:p>
          <a:p>
            <a:pPr lvl="1">
              <a:lnSpc>
                <a:spcPct val="120000"/>
              </a:lnSpc>
              <a:buSzPct val="99997"/>
            </a:pPr>
            <a:r>
              <a:rPr lang="fr-FR" sz="2900" noProof="0" dirty="0">
                <a:latin typeface="Aptos" panose="020B0004020202020204" pitchFamily="34" charset="0"/>
              </a:rPr>
              <a:t>Réduction des émissions pendant la production</a:t>
            </a:r>
          </a:p>
          <a:p>
            <a:pPr lvl="1">
              <a:lnSpc>
                <a:spcPct val="120000"/>
              </a:lnSpc>
              <a:buSzPct val="99997"/>
            </a:pPr>
            <a:r>
              <a:rPr lang="fr-FR" sz="2900" noProof="0" dirty="0">
                <a:latin typeface="Aptos" panose="020B0004020202020204" pitchFamily="34" charset="0"/>
              </a:rPr>
              <a:t>Recyclabilité d’un produit</a:t>
            </a:r>
          </a:p>
          <a:p>
            <a:pPr lvl="1">
              <a:lnSpc>
                <a:spcPct val="120000"/>
              </a:lnSpc>
              <a:buSzPct val="99997"/>
            </a:pPr>
            <a:endParaRPr lang="fr-FR" b="1" noProof="0" dirty="0">
              <a:latin typeface="Aptos" panose="020B0004020202020204" pitchFamily="34" charset="0"/>
            </a:endParaRPr>
          </a:p>
          <a:p>
            <a:pPr marL="558800" lvl="1" indent="0">
              <a:lnSpc>
                <a:spcPct val="120000"/>
              </a:lnSpc>
              <a:buSzPct val="99997"/>
              <a:buNone/>
            </a:pPr>
            <a:r>
              <a:rPr lang="fr-FR" sz="4000" b="1" noProof="0" dirty="0">
                <a:solidFill>
                  <a:schemeClr val="accent4"/>
                </a:solidFill>
                <a:latin typeface="Aptos" panose="020B0004020202020204" pitchFamily="34" charset="0"/>
              </a:rPr>
              <a:t>	Bases pour l’attribution du marché</a:t>
            </a:r>
          </a:p>
          <a:p>
            <a:pPr lvl="1">
              <a:lnSpc>
                <a:spcPct val="120000"/>
              </a:lnSpc>
              <a:buSzPct val="99997"/>
            </a:pPr>
            <a:r>
              <a:rPr lang="fr-FR" sz="2900" noProof="0" dirty="0">
                <a:latin typeface="Aptos" panose="020B0004020202020204" pitchFamily="34" charset="0"/>
              </a:rPr>
              <a:t>Développement avec la participation des parties prenantes concernées </a:t>
            </a:r>
          </a:p>
          <a:p>
            <a:pPr lvl="1">
              <a:lnSpc>
                <a:spcPct val="120000"/>
              </a:lnSpc>
              <a:buSzPct val="99997"/>
            </a:pPr>
            <a:r>
              <a:rPr lang="fr-FR" sz="2900" noProof="0" dirty="0">
                <a:latin typeface="Aptos" panose="020B0004020202020204" pitchFamily="34" charset="0"/>
              </a:rPr>
              <a:t>Catalogue des exigences/critères accessibles au public</a:t>
            </a:r>
          </a:p>
        </p:txBody>
      </p:sp>
      <p:pic>
        <p:nvPicPr>
          <p:cNvPr id="192" name="Google Shape;192;p51"/>
          <p:cNvPicPr preferRelativeResize="0"/>
          <p:nvPr/>
        </p:nvPicPr>
        <p:blipFill rotWithShape="1">
          <a:blip r:embed="rId3">
            <a:alphaModFix/>
          </a:blip>
          <a:srcRect/>
          <a:stretch/>
        </p:blipFill>
        <p:spPr>
          <a:xfrm>
            <a:off x="8021914" y="1783078"/>
            <a:ext cx="1371601" cy="1645921"/>
          </a:xfrm>
          <a:prstGeom prst="rect">
            <a:avLst/>
          </a:prstGeom>
          <a:noFill/>
          <a:ln>
            <a:noFill/>
          </a:ln>
        </p:spPr>
      </p:pic>
      <p:pic>
        <p:nvPicPr>
          <p:cNvPr id="193" name="Google Shape;193;p51"/>
          <p:cNvPicPr preferRelativeResize="0"/>
          <p:nvPr/>
        </p:nvPicPr>
        <p:blipFill rotWithShape="1">
          <a:blip r:embed="rId4">
            <a:alphaModFix/>
          </a:blip>
          <a:srcRect/>
          <a:stretch/>
        </p:blipFill>
        <p:spPr>
          <a:xfrm>
            <a:off x="8101638" y="3592617"/>
            <a:ext cx="1444653" cy="1303861"/>
          </a:xfrm>
          <a:prstGeom prst="rect">
            <a:avLst/>
          </a:prstGeom>
          <a:noFill/>
          <a:ln>
            <a:noFill/>
          </a:ln>
        </p:spPr>
      </p:pic>
      <p:pic>
        <p:nvPicPr>
          <p:cNvPr id="194" name="Google Shape;194;p51"/>
          <p:cNvPicPr preferRelativeResize="0"/>
          <p:nvPr/>
        </p:nvPicPr>
        <p:blipFill rotWithShape="1">
          <a:blip r:embed="rId5">
            <a:alphaModFix/>
          </a:blip>
          <a:srcRect/>
          <a:stretch/>
        </p:blipFill>
        <p:spPr>
          <a:xfrm>
            <a:off x="8255939" y="5255950"/>
            <a:ext cx="1508263" cy="1477229"/>
          </a:xfrm>
          <a:prstGeom prst="rect">
            <a:avLst/>
          </a:prstGeom>
          <a:noFill/>
          <a:ln>
            <a:noFill/>
          </a:ln>
        </p:spPr>
      </p:pic>
      <p:pic>
        <p:nvPicPr>
          <p:cNvPr id="195" name="Google Shape;195;p51"/>
          <p:cNvPicPr preferRelativeResize="0"/>
          <p:nvPr/>
        </p:nvPicPr>
        <p:blipFill rotWithShape="1">
          <a:blip r:embed="rId6">
            <a:alphaModFix/>
          </a:blip>
          <a:srcRect/>
          <a:stretch/>
        </p:blipFill>
        <p:spPr>
          <a:xfrm>
            <a:off x="10265822" y="2803299"/>
            <a:ext cx="1460638" cy="1441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594359" y="483083"/>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Label social volontaire </a:t>
            </a:r>
            <a:r>
              <a:rPr lang="fr-FR" dirty="0">
                <a:latin typeface="Aptos Serif" panose="02020604070405020304" pitchFamily="18" charset="0"/>
                <a:cs typeface="Aptos Serif" panose="02020604070405020304" pitchFamily="18" charset="0"/>
              </a:rPr>
              <a:t>similaire </a:t>
            </a:r>
            <a:r>
              <a:rPr lang="fr-FR" noProof="0" dirty="0">
                <a:latin typeface="Aptos Serif" panose="02020604070405020304" pitchFamily="18" charset="0"/>
                <a:cs typeface="Aptos Serif" panose="02020604070405020304" pitchFamily="18" charset="0"/>
              </a:rPr>
              <a:t>au type I</a:t>
            </a:r>
          </a:p>
        </p:txBody>
      </p:sp>
      <p:sp>
        <p:nvSpPr>
          <p:cNvPr id="202" name="Google Shape;202;p1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55000" lnSpcReduction="20000"/>
          </a:bodyPr>
          <a:lstStyle/>
          <a:p>
            <a:pPr marL="228600" lvl="0" indent="0">
              <a:lnSpc>
                <a:spcPct val="120000"/>
              </a:lnSpc>
              <a:buSzPct val="181818"/>
            </a:pPr>
            <a:r>
              <a:rPr lang="fr-FR" noProof="0" dirty="0">
                <a:latin typeface="Aptos" panose="020B0004020202020204" pitchFamily="34" charset="0"/>
              </a:rPr>
              <a:t>Certification indépendante par des tiers et développement des critères dans le cadre d’un processus transparent</a:t>
            </a:r>
          </a:p>
          <a:p>
            <a:pPr marL="228600" lvl="0" indent="0">
              <a:lnSpc>
                <a:spcPct val="120000"/>
              </a:lnSpc>
              <a:buSzPct val="181818"/>
            </a:pPr>
            <a:r>
              <a:rPr lang="fr-FR" noProof="0" dirty="0">
                <a:latin typeface="Aptos" panose="020B0004020202020204" pitchFamily="34" charset="0"/>
              </a:rPr>
              <a:t>Critères souvent conformes aux normes fondamentales du travail de l’OIT :</a:t>
            </a:r>
          </a:p>
          <a:p>
            <a:pPr marL="1028700" lvl="1" indent="-342900">
              <a:buSzPct val="181818"/>
            </a:pPr>
            <a:r>
              <a:rPr lang="fr-FR" noProof="0" dirty="0">
                <a:latin typeface="Aptos" panose="020B0004020202020204" pitchFamily="34" charset="0"/>
              </a:rPr>
              <a:t>Pas de travail forcé</a:t>
            </a:r>
          </a:p>
          <a:p>
            <a:pPr marL="1028700" lvl="1" indent="-342900">
              <a:buSzPct val="181818"/>
            </a:pPr>
            <a:r>
              <a:rPr lang="fr-FR" noProof="0" dirty="0">
                <a:latin typeface="Aptos" panose="020B0004020202020204" pitchFamily="34" charset="0"/>
              </a:rPr>
              <a:t>Liberté syndicale</a:t>
            </a:r>
          </a:p>
          <a:p>
            <a:pPr marL="1028700" lvl="1" indent="-342900">
              <a:buSzPct val="181818"/>
              <a:buFont typeface="Arial" panose="020B0604020202020204" pitchFamily="34" charset="0"/>
              <a:buChar char="•"/>
            </a:pPr>
            <a:r>
              <a:rPr lang="fr-FR" noProof="0" dirty="0">
                <a:latin typeface="Aptos" panose="020B0004020202020204" pitchFamily="34" charset="0"/>
              </a:rPr>
              <a:t>Pas de discrimination fondée sur la race, le sexe ou la couleur de peau</a:t>
            </a:r>
          </a:p>
          <a:p>
            <a:pPr marL="1028700" lvl="1" indent="-342900">
              <a:buSzPct val="181818"/>
              <a:buFont typeface="Arial" panose="020B0604020202020204" pitchFamily="34" charset="0"/>
              <a:buChar char="•"/>
            </a:pPr>
            <a:r>
              <a:rPr lang="fr-FR" noProof="0" dirty="0">
                <a:latin typeface="Aptos" panose="020B0004020202020204" pitchFamily="34" charset="0"/>
              </a:rPr>
              <a:t>À travail égal, salaire égal </a:t>
            </a:r>
          </a:p>
          <a:p>
            <a:pPr marL="1028700" lvl="1" indent="-342900">
              <a:buSzPct val="181818"/>
              <a:buFont typeface="Arial" panose="020B0604020202020204" pitchFamily="34" charset="0"/>
              <a:buChar char="•"/>
            </a:pPr>
            <a:r>
              <a:rPr lang="fr-FR" dirty="0">
                <a:latin typeface="Aptos" panose="020B0004020202020204" pitchFamily="34" charset="0"/>
              </a:rPr>
              <a:t>Interdiction du travail abusif des enfants</a:t>
            </a:r>
            <a:endParaRPr lang="fr-FR" noProof="0" dirty="0">
              <a:latin typeface="Aptos" panose="020B0004020202020204" pitchFamily="34" charset="0"/>
            </a:endParaRPr>
          </a:p>
          <a:p>
            <a:pPr marL="685800" lvl="1" indent="0">
              <a:buSzPct val="181818"/>
              <a:buNone/>
            </a:pPr>
            <a:endParaRPr lang="fr-FR" b="1" noProof="0" dirty="0">
              <a:solidFill>
                <a:schemeClr val="accent4"/>
              </a:solidFill>
              <a:latin typeface="Aptos" panose="020B0004020202020204" pitchFamily="34" charset="0"/>
            </a:endParaRPr>
          </a:p>
          <a:p>
            <a:pPr marL="685800" lvl="1" indent="0">
              <a:buSzPct val="181818"/>
              <a:buNone/>
            </a:pPr>
            <a:r>
              <a:rPr lang="fr-FR" b="1" noProof="0" dirty="0">
                <a:solidFill>
                  <a:schemeClr val="accent4"/>
                </a:solidFill>
                <a:latin typeface="Aptos" panose="020B0004020202020204" pitchFamily="34" charset="0"/>
              </a:rPr>
              <a:t>Commerce équitable (en plus de l’OIT)</a:t>
            </a:r>
          </a:p>
          <a:p>
            <a:pPr marL="1028700" lvl="1" indent="-342900">
              <a:buSzPct val="181818"/>
              <a:buFont typeface="Arial" panose="020B0604020202020204" pitchFamily="34" charset="0"/>
              <a:buChar char="•"/>
            </a:pPr>
            <a:r>
              <a:rPr lang="fr-FR" noProof="0" dirty="0">
                <a:latin typeface="Aptos" panose="020B0004020202020204" pitchFamily="34" charset="0"/>
              </a:rPr>
              <a:t>Prix minimum et rémunération équitable (salaires décents)</a:t>
            </a:r>
          </a:p>
          <a:p>
            <a:pPr marL="1028700" lvl="1" indent="-342900">
              <a:buSzPct val="181818"/>
              <a:buFont typeface="Arial" panose="020B0604020202020204" pitchFamily="34" charset="0"/>
              <a:buChar char="•"/>
            </a:pPr>
            <a:r>
              <a:rPr lang="fr-FR" noProof="0" dirty="0">
                <a:latin typeface="Aptos" panose="020B0004020202020204" pitchFamily="34" charset="0"/>
              </a:rPr>
              <a:t>Contrats d’approvisionnement à long </a:t>
            </a:r>
            <a:r>
              <a:rPr lang="fr-FR" dirty="0">
                <a:latin typeface="Aptos" panose="020B0004020202020204" pitchFamily="34" charset="0"/>
              </a:rPr>
              <a:t>terme</a:t>
            </a:r>
          </a:p>
          <a:p>
            <a:pPr marL="1028700" lvl="1" indent="-342900">
              <a:buSzPct val="181818"/>
              <a:buFont typeface="Arial" panose="020B0604020202020204" pitchFamily="34" charset="0"/>
              <a:buChar char="•"/>
            </a:pPr>
            <a:r>
              <a:rPr lang="fr-FR" noProof="0" dirty="0">
                <a:latin typeface="Aptos" panose="020B0004020202020204" pitchFamily="34" charset="0"/>
              </a:rPr>
              <a:t>Préfinancement</a:t>
            </a:r>
          </a:p>
          <a:p>
            <a:pPr marL="1028700" lvl="1" indent="-342900">
              <a:buSzPct val="181818"/>
              <a:buFont typeface="Arial" panose="020B0604020202020204" pitchFamily="34" charset="0"/>
              <a:buChar char="•"/>
            </a:pPr>
            <a:r>
              <a:rPr lang="fr-FR" dirty="0">
                <a:latin typeface="Aptos" panose="020B0004020202020204" pitchFamily="34" charset="0"/>
              </a:rPr>
              <a:t>Prime Fairtrade pour soutenir des projets sociaux </a:t>
            </a:r>
            <a:r>
              <a:rPr lang="fr-FR" noProof="0" dirty="0">
                <a:latin typeface="Aptos" panose="020B0004020202020204" pitchFamily="34" charset="0"/>
              </a:rPr>
              <a:t>dans la commune ou pour payer les frais de scolarité etc. </a:t>
            </a:r>
          </a:p>
        </p:txBody>
      </p:sp>
      <p:pic>
        <p:nvPicPr>
          <p:cNvPr id="203" name="Google Shape;203;p12"/>
          <p:cNvPicPr preferRelativeResize="0"/>
          <p:nvPr/>
        </p:nvPicPr>
        <p:blipFill rotWithShape="1">
          <a:blip r:embed="rId3">
            <a:alphaModFix/>
          </a:blip>
          <a:srcRect/>
          <a:stretch/>
        </p:blipFill>
        <p:spPr>
          <a:xfrm>
            <a:off x="8104955" y="2185058"/>
            <a:ext cx="1033163" cy="1212843"/>
          </a:xfrm>
          <a:prstGeom prst="rect">
            <a:avLst/>
          </a:prstGeom>
          <a:noFill/>
          <a:ln>
            <a:noFill/>
          </a:ln>
        </p:spPr>
      </p:pic>
      <p:pic>
        <p:nvPicPr>
          <p:cNvPr id="204" name="Google Shape;204;p12"/>
          <p:cNvPicPr preferRelativeResize="0"/>
          <p:nvPr/>
        </p:nvPicPr>
        <p:blipFill rotWithShape="1">
          <a:blip r:embed="rId4">
            <a:alphaModFix/>
          </a:blip>
          <a:srcRect/>
          <a:stretch/>
        </p:blipFill>
        <p:spPr>
          <a:xfrm>
            <a:off x="8100315" y="4030527"/>
            <a:ext cx="1162896" cy="1152128"/>
          </a:xfrm>
          <a:prstGeom prst="rect">
            <a:avLst/>
          </a:prstGeom>
          <a:noFill/>
          <a:ln>
            <a:noFill/>
          </a:ln>
        </p:spPr>
      </p:pic>
      <p:pic>
        <p:nvPicPr>
          <p:cNvPr id="205" name="Google Shape;205;p12" descr="Fairtrade Siegel: So erkennst Du ein fair gehandeltes Produkt"/>
          <p:cNvPicPr preferRelativeResize="0"/>
          <p:nvPr/>
        </p:nvPicPr>
        <p:blipFill rotWithShape="1">
          <a:blip r:embed="rId5">
            <a:alphaModFix/>
          </a:blip>
          <a:srcRect/>
          <a:stretch/>
        </p:blipFill>
        <p:spPr>
          <a:xfrm>
            <a:off x="9965531" y="2176463"/>
            <a:ext cx="1297782" cy="18621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594359" y="368726"/>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Labels écologiques et sociaux de type I et/ou similaires au type I</a:t>
            </a:r>
          </a:p>
        </p:txBody>
      </p:sp>
      <p:sp>
        <p:nvSpPr>
          <p:cNvPr id="212" name="Google Shape;212;p13"/>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buFont typeface="Arial" panose="020B0604020202020204" pitchFamily="34" charset="0"/>
              <a:buChar char="•"/>
            </a:pPr>
            <a:r>
              <a:rPr lang="fr-FR" noProof="0" dirty="0">
                <a:latin typeface="Aptos" panose="020B0004020202020204" pitchFamily="34" charset="0"/>
              </a:rPr>
              <a:t>Certains </a:t>
            </a:r>
            <a:r>
              <a:rPr lang="fr-FR" dirty="0">
                <a:latin typeface="Aptos" panose="020B0004020202020204" pitchFamily="34" charset="0"/>
              </a:rPr>
              <a:t>labels</a:t>
            </a:r>
            <a:r>
              <a:rPr lang="fr-FR" noProof="0" dirty="0">
                <a:latin typeface="Aptos" panose="020B0004020202020204" pitchFamily="34" charset="0"/>
              </a:rPr>
              <a:t> </a:t>
            </a:r>
            <a:r>
              <a:rPr lang="fr-FR" dirty="0">
                <a:latin typeface="Aptos" panose="020B0004020202020204" pitchFamily="34" charset="0"/>
              </a:rPr>
              <a:t>combinent</a:t>
            </a:r>
            <a:r>
              <a:rPr lang="fr-FR" noProof="0" dirty="0">
                <a:latin typeface="Aptos" panose="020B0004020202020204" pitchFamily="34" charset="0"/>
              </a:rPr>
              <a:t> des critères écologiques et sociaux.</a:t>
            </a:r>
          </a:p>
          <a:p>
            <a:pPr marL="571500" lvl="0" indent="-342900">
              <a:buFont typeface="Arial" panose="020B0604020202020204" pitchFamily="34" charset="0"/>
              <a:buChar char="•"/>
            </a:pPr>
            <a:r>
              <a:rPr lang="fr-FR" dirty="0">
                <a:latin typeface="Aptos" panose="020B0004020202020204" pitchFamily="34" charset="0"/>
              </a:rPr>
              <a:t>Souvent</a:t>
            </a:r>
            <a:r>
              <a:rPr lang="fr-FR" noProof="0" dirty="0">
                <a:latin typeface="Aptos" panose="020B0004020202020204" pitchFamily="34" charset="0"/>
              </a:rPr>
              <a:t>, un aspect est mis en avant, mais le second est également pris en compte.</a:t>
            </a:r>
          </a:p>
        </p:txBody>
      </p:sp>
      <p:pic>
        <p:nvPicPr>
          <p:cNvPr id="213" name="Google Shape;213;p13" descr="naturland fair"/>
          <p:cNvPicPr preferRelativeResize="0"/>
          <p:nvPr/>
        </p:nvPicPr>
        <p:blipFill rotWithShape="1">
          <a:blip r:embed="rId3">
            <a:alphaModFix/>
          </a:blip>
          <a:srcRect/>
          <a:stretch/>
        </p:blipFill>
        <p:spPr>
          <a:xfrm>
            <a:off x="705601" y="4401042"/>
            <a:ext cx="944868" cy="2088232"/>
          </a:xfrm>
          <a:prstGeom prst="rect">
            <a:avLst/>
          </a:prstGeom>
          <a:noFill/>
          <a:ln>
            <a:noFill/>
          </a:ln>
        </p:spPr>
      </p:pic>
      <p:pic>
        <p:nvPicPr>
          <p:cNvPr id="214" name="Google Shape;214;p13"/>
          <p:cNvPicPr preferRelativeResize="0"/>
          <p:nvPr/>
        </p:nvPicPr>
        <p:blipFill rotWithShape="1">
          <a:blip r:embed="rId4">
            <a:alphaModFix/>
          </a:blip>
          <a:srcRect/>
          <a:stretch/>
        </p:blipFill>
        <p:spPr>
          <a:xfrm>
            <a:off x="2197805" y="5236480"/>
            <a:ext cx="1327502" cy="1252794"/>
          </a:xfrm>
          <a:prstGeom prst="rect">
            <a:avLst/>
          </a:prstGeom>
          <a:noFill/>
          <a:ln>
            <a:noFill/>
          </a:ln>
        </p:spPr>
      </p:pic>
      <p:pic>
        <p:nvPicPr>
          <p:cNvPr id="215" name="Google Shape;215;p13"/>
          <p:cNvPicPr preferRelativeResize="0"/>
          <p:nvPr/>
        </p:nvPicPr>
        <p:blipFill rotWithShape="1">
          <a:blip r:embed="rId5">
            <a:alphaModFix/>
          </a:blip>
          <a:srcRect/>
          <a:stretch/>
        </p:blipFill>
        <p:spPr>
          <a:xfrm>
            <a:off x="3988232" y="5236480"/>
            <a:ext cx="1891936" cy="11749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Déclarations propres de type II</a:t>
            </a:r>
          </a:p>
        </p:txBody>
      </p:sp>
      <p:sp>
        <p:nvSpPr>
          <p:cNvPr id="222" name="Google Shape;222;p14"/>
          <p:cNvSpPr txBox="1">
            <a:spLocks noGrp="1"/>
          </p:cNvSpPr>
          <p:nvPr>
            <p:ph type="body" idx="1"/>
          </p:nvPr>
        </p:nvSpPr>
        <p:spPr>
          <a:xfrm>
            <a:off x="594359" y="2281918"/>
            <a:ext cx="6999621" cy="3708517"/>
          </a:xfrm>
          <a:prstGeom prst="rect">
            <a:avLst/>
          </a:prstGeom>
          <a:noFill/>
          <a:ln>
            <a:noFill/>
          </a:ln>
        </p:spPr>
        <p:txBody>
          <a:bodyPr spcFirstLastPara="1" wrap="square" lIns="0" tIns="228600" rIns="0" bIns="0" anchor="t" anchorCtr="0">
            <a:normAutofit lnSpcReduction="10000"/>
          </a:bodyPr>
          <a:lstStyle/>
          <a:p>
            <a:pPr marL="571500" lvl="0" indent="-342900">
              <a:buFont typeface="Arial" panose="020B0604020202020204" pitchFamily="34" charset="0"/>
              <a:buChar char="•"/>
            </a:pPr>
            <a:r>
              <a:rPr lang="fr-FR" noProof="0" dirty="0">
                <a:latin typeface="Aptos" panose="020B0004020202020204" pitchFamily="34" charset="0"/>
              </a:rPr>
              <a:t>Lignes de produits d’une entreprise commerciale qui présentent une qualité donnée,</a:t>
            </a:r>
          </a:p>
          <a:p>
            <a:pPr marL="571500" lvl="0" indent="-342900">
              <a:buFont typeface="Arial" panose="020B0604020202020204" pitchFamily="34" charset="0"/>
              <a:buChar char="•"/>
            </a:pPr>
            <a:r>
              <a:rPr lang="fr-FR" dirty="0">
                <a:latin typeface="Aptos" panose="020B0004020202020204" pitchFamily="34" charset="0"/>
              </a:rPr>
              <a:t>qui s</a:t>
            </a:r>
            <a:r>
              <a:rPr lang="fr-FR" noProof="0" dirty="0">
                <a:latin typeface="Aptos" panose="020B0004020202020204" pitchFamily="34" charset="0"/>
              </a:rPr>
              <a:t>ont utilisées exclusivement au sein de l’entreprise ou d’un groupe d’entreprises,</a:t>
            </a:r>
          </a:p>
          <a:p>
            <a:pPr marL="571500" lvl="0" indent="-342900">
              <a:buFont typeface="Arial" panose="020B0604020202020204" pitchFamily="34" charset="0"/>
              <a:buChar char="•"/>
            </a:pPr>
            <a:r>
              <a:rPr lang="fr-FR" dirty="0">
                <a:latin typeface="Aptos" panose="020B0004020202020204" pitchFamily="34" charset="0"/>
              </a:rPr>
              <a:t>qui ne sont pas </a:t>
            </a:r>
            <a:r>
              <a:rPr lang="fr-FR" noProof="0" dirty="0">
                <a:latin typeface="Aptos" panose="020B0004020202020204" pitchFamily="34" charset="0"/>
              </a:rPr>
              <a:t>certifiées de manière indépendante,</a:t>
            </a:r>
          </a:p>
          <a:p>
            <a:pPr marL="571500" lvl="0" indent="-342900">
              <a:buFont typeface="Arial" panose="020B0604020202020204" pitchFamily="34" charset="0"/>
              <a:buChar char="•"/>
            </a:pPr>
            <a:r>
              <a:rPr lang="fr-FR" dirty="0">
                <a:latin typeface="Aptos" panose="020B0004020202020204" pitchFamily="34" charset="0"/>
              </a:rPr>
              <a:t>qui </a:t>
            </a:r>
            <a:r>
              <a:rPr lang="fr-FR" noProof="0" dirty="0">
                <a:latin typeface="Aptos" panose="020B0004020202020204" pitchFamily="34" charset="0"/>
              </a:rPr>
              <a:t>offrent des avantages supplémentaires – par exemple, des produits bio ou </a:t>
            </a:r>
            <a:r>
              <a:rPr lang="fr-FR" noProof="0" dirty="0" err="1">
                <a:latin typeface="Aptos" panose="020B0004020202020204" pitchFamily="34" charset="0"/>
              </a:rPr>
              <a:t>fair</a:t>
            </a:r>
            <a:r>
              <a:rPr lang="fr-FR" noProof="0" dirty="0">
                <a:latin typeface="Aptos" panose="020B0004020202020204" pitchFamily="34" charset="0"/>
              </a:rPr>
              <a:t> </a:t>
            </a:r>
            <a:r>
              <a:rPr lang="fr-FR" noProof="0" dirty="0" err="1">
                <a:latin typeface="Aptos" panose="020B0004020202020204" pitchFamily="34" charset="0"/>
              </a:rPr>
              <a:t>trade</a:t>
            </a:r>
            <a:r>
              <a:rPr lang="fr-FR" noProof="0" dirty="0">
                <a:latin typeface="Aptos" panose="020B0004020202020204" pitchFamily="34" charset="0"/>
              </a:rPr>
              <a:t>.</a:t>
            </a:r>
          </a:p>
        </p:txBody>
      </p:sp>
      <p:pic>
        <p:nvPicPr>
          <p:cNvPr id="223" name="Google Shape;223;p14"/>
          <p:cNvPicPr preferRelativeResize="0"/>
          <p:nvPr/>
        </p:nvPicPr>
        <p:blipFill rotWithShape="1">
          <a:blip r:embed="rId3">
            <a:alphaModFix/>
          </a:blip>
          <a:srcRect/>
          <a:stretch/>
        </p:blipFill>
        <p:spPr>
          <a:xfrm>
            <a:off x="8571420" y="1931104"/>
            <a:ext cx="2117893" cy="14960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Possibilités d’utilisation des étiquettes</a:t>
            </a:r>
          </a:p>
        </p:txBody>
      </p:sp>
      <p:sp>
        <p:nvSpPr>
          <p:cNvPr id="229" name="Google Shape;229;p5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buFont typeface="Arial" panose="020B0604020202020204" pitchFamily="34" charset="0"/>
              <a:buChar char="•"/>
            </a:pPr>
            <a:r>
              <a:rPr lang="fr-FR" noProof="0" dirty="0">
                <a:latin typeface="Aptos" panose="020B0004020202020204" pitchFamily="34" charset="0"/>
              </a:rPr>
              <a:t>Les critères des labels peuvent être mentionnées dans les appels d’offres.</a:t>
            </a:r>
          </a:p>
          <a:p>
            <a:pPr marL="571500" lvl="0" indent="-342900">
              <a:buFont typeface="Arial" panose="020B0604020202020204" pitchFamily="34" charset="0"/>
              <a:buChar char="•"/>
            </a:pPr>
            <a:r>
              <a:rPr lang="fr-FR" noProof="0" dirty="0">
                <a:latin typeface="Aptos" panose="020B0004020202020204" pitchFamily="34" charset="0"/>
              </a:rPr>
              <a:t>Il peut être demandé aux soumissionnaires de fournir une certification avec un label comme preuve du respect des normes requises.</a:t>
            </a:r>
          </a:p>
        </p:txBody>
      </p:sp>
      <p:pic>
        <p:nvPicPr>
          <p:cNvPr id="230" name="Google Shape;230;p52"/>
          <p:cNvPicPr preferRelativeResize="0"/>
          <p:nvPr/>
        </p:nvPicPr>
        <p:blipFill rotWithShape="1">
          <a:blip r:embed="rId3">
            <a:alphaModFix/>
          </a:blip>
          <a:srcRect/>
          <a:stretch/>
        </p:blipFill>
        <p:spPr>
          <a:xfrm>
            <a:off x="9097084" y="2050998"/>
            <a:ext cx="2290564" cy="356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3"/>
          <p:cNvSpPr txBox="1">
            <a:spLocks noGrp="1"/>
          </p:cNvSpPr>
          <p:nvPr>
            <p:ph type="title"/>
          </p:nvPr>
        </p:nvSpPr>
        <p:spPr>
          <a:xfrm>
            <a:off x="594359" y="3927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Normes environnementales et de gestion</a:t>
            </a:r>
          </a:p>
        </p:txBody>
      </p:sp>
      <p:sp>
        <p:nvSpPr>
          <p:cNvPr id="237" name="Google Shape;237;p53"/>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85000" lnSpcReduction="10000"/>
          </a:bodyPr>
          <a:lstStyle/>
          <a:p>
            <a:pPr marL="571500" lvl="0" indent="-342900">
              <a:buFont typeface="Arial" panose="020B0604020202020204" pitchFamily="34" charset="0"/>
              <a:buChar char="•"/>
            </a:pPr>
            <a:r>
              <a:rPr lang="fr-FR" noProof="0" dirty="0">
                <a:latin typeface="Aptos" panose="020B0004020202020204" pitchFamily="34" charset="0"/>
              </a:rPr>
              <a:t>Certifications liées à l’entreprise ou au site de production – gestion des processus</a:t>
            </a:r>
          </a:p>
          <a:p>
            <a:pPr marL="571500" lvl="0" indent="-342900">
              <a:buFont typeface="Arial" panose="020B0604020202020204" pitchFamily="34" charset="0"/>
              <a:buChar char="•"/>
            </a:pPr>
            <a:r>
              <a:rPr lang="fr-FR" dirty="0">
                <a:latin typeface="Aptos" panose="020B0004020202020204" pitchFamily="34" charset="0"/>
              </a:rPr>
              <a:t>Exemples :</a:t>
            </a:r>
            <a:endParaRPr dirty="0">
              <a:latin typeface="Aptos" panose="020B0004020202020204" pitchFamily="34" charset="0"/>
            </a:endParaRPr>
          </a:p>
          <a:p>
            <a:pPr marL="1028700" lvl="1" indent="-342900">
              <a:buFont typeface="Arial" panose="020B0604020202020204" pitchFamily="34" charset="0"/>
              <a:buChar char="•"/>
            </a:pPr>
            <a:r>
              <a:rPr lang="fr-FR" noProof="0" dirty="0">
                <a:latin typeface="Aptos" panose="020B0004020202020204" pitchFamily="34" charset="0"/>
              </a:rPr>
              <a:t>EMAS (Eco-Management and Audit Scheme – </a:t>
            </a:r>
            <a:r>
              <a:rPr lang="fr-FR" noProof="0" dirty="0" err="1">
                <a:latin typeface="Aptos" panose="020B0004020202020204" pitchFamily="34" charset="0"/>
              </a:rPr>
              <a:t>syst</a:t>
            </a:r>
            <a:r>
              <a:rPr lang="fr-FR" dirty="0">
                <a:latin typeface="Aptos" panose="020B0004020202020204" pitchFamily="34" charset="0"/>
              </a:rPr>
              <a:t>è</a:t>
            </a:r>
            <a:r>
              <a:rPr lang="fr-FR" noProof="0" dirty="0">
                <a:latin typeface="Aptos" panose="020B0004020202020204" pitchFamily="34" charset="0"/>
              </a:rPr>
              <a:t>me communautaire de gestion et d’audit environnementaux)  </a:t>
            </a:r>
          </a:p>
          <a:p>
            <a:pPr marL="1028700" lvl="1" indent="-342900">
              <a:buFont typeface="Arial" panose="020B0604020202020204" pitchFamily="34" charset="0"/>
              <a:buChar char="•"/>
            </a:pPr>
            <a:r>
              <a:rPr lang="fr-FR" noProof="0" dirty="0">
                <a:latin typeface="Aptos" panose="020B0004020202020204" pitchFamily="34" charset="0"/>
              </a:rPr>
              <a:t>Norme SA8000 (Normes fondamentales du travail de l’OIT) </a:t>
            </a:r>
          </a:p>
          <a:p>
            <a:pPr marL="1028700" lvl="1" indent="-342900">
              <a:buFont typeface="Arial" panose="020B0604020202020204" pitchFamily="34" charset="0"/>
              <a:buChar char="•"/>
            </a:pPr>
            <a:r>
              <a:rPr lang="fr-FR" noProof="0" dirty="0" err="1">
                <a:latin typeface="Aptos" panose="020B0004020202020204" pitchFamily="34" charset="0"/>
              </a:rPr>
              <a:t>Fair</a:t>
            </a:r>
            <a:r>
              <a:rPr lang="fr-FR" noProof="0" dirty="0">
                <a:latin typeface="Aptos" panose="020B0004020202020204" pitchFamily="34" charset="0"/>
              </a:rPr>
              <a:t> Wear </a:t>
            </a:r>
            <a:r>
              <a:rPr lang="fr-FR" noProof="0" dirty="0" err="1">
                <a:latin typeface="Aptos" panose="020B0004020202020204" pitchFamily="34" charset="0"/>
              </a:rPr>
              <a:t>Foundation</a:t>
            </a:r>
            <a:r>
              <a:rPr lang="fr-FR" noProof="0" dirty="0">
                <a:latin typeface="Aptos" panose="020B0004020202020204" pitchFamily="34" charset="0"/>
              </a:rPr>
              <a:t> (conditions de travail dans le secteur du textile– chaîne d’approvisionnement en textile)</a:t>
            </a:r>
          </a:p>
          <a:p>
            <a:pPr marL="1028700" lvl="1" indent="-342900">
              <a:buFont typeface="Arial" panose="020B0604020202020204" pitchFamily="34" charset="0"/>
              <a:buChar char="•"/>
            </a:pPr>
            <a:r>
              <a:rPr lang="fr-FR" noProof="0" dirty="0">
                <a:latin typeface="Aptos" panose="020B0004020202020204" pitchFamily="34" charset="0"/>
              </a:rPr>
              <a:t>ISO 14001 (normes internationales pour les systèmes de gestion environnementale)</a:t>
            </a:r>
          </a:p>
        </p:txBody>
      </p:sp>
      <p:pic>
        <p:nvPicPr>
          <p:cNvPr id="238" name="Google Shape;238;p53"/>
          <p:cNvPicPr preferRelativeResize="0"/>
          <p:nvPr/>
        </p:nvPicPr>
        <p:blipFill rotWithShape="1">
          <a:blip r:embed="rId3">
            <a:alphaModFix/>
          </a:blip>
          <a:srcRect/>
          <a:stretch/>
        </p:blipFill>
        <p:spPr>
          <a:xfrm>
            <a:off x="7712205" y="1490345"/>
            <a:ext cx="2234722" cy="1251444"/>
          </a:xfrm>
          <a:prstGeom prst="rect">
            <a:avLst/>
          </a:prstGeom>
          <a:noFill/>
          <a:ln>
            <a:noFill/>
          </a:ln>
        </p:spPr>
      </p:pic>
      <p:pic>
        <p:nvPicPr>
          <p:cNvPr id="239" name="Google Shape;239;p53"/>
          <p:cNvPicPr preferRelativeResize="0"/>
          <p:nvPr/>
        </p:nvPicPr>
        <p:blipFill rotWithShape="1">
          <a:blip r:embed="rId4">
            <a:alphaModFix/>
          </a:blip>
          <a:srcRect/>
          <a:stretch/>
        </p:blipFill>
        <p:spPr>
          <a:xfrm>
            <a:off x="10672649" y="1490345"/>
            <a:ext cx="1110283" cy="1675899"/>
          </a:xfrm>
          <a:prstGeom prst="rect">
            <a:avLst/>
          </a:prstGeom>
          <a:noFill/>
          <a:ln>
            <a:noFill/>
          </a:ln>
        </p:spPr>
      </p:pic>
      <p:pic>
        <p:nvPicPr>
          <p:cNvPr id="240" name="Google Shape;240;p53"/>
          <p:cNvPicPr preferRelativeResize="0"/>
          <p:nvPr/>
        </p:nvPicPr>
        <p:blipFill rotWithShape="1">
          <a:blip r:embed="rId5">
            <a:alphaModFix/>
          </a:blip>
          <a:srcRect/>
          <a:stretch/>
        </p:blipFill>
        <p:spPr>
          <a:xfrm>
            <a:off x="9539646" y="3550627"/>
            <a:ext cx="2554783" cy="1021913"/>
          </a:xfrm>
          <a:prstGeom prst="rect">
            <a:avLst/>
          </a:prstGeom>
          <a:noFill/>
          <a:ln>
            <a:noFill/>
          </a:ln>
        </p:spPr>
      </p:pic>
      <p:pic>
        <p:nvPicPr>
          <p:cNvPr id="241" name="Google Shape;241;p53" descr="Ein Bild, das Grafiken, Grafikdesign, Schrift, Logo enthält.&#10;&#10;KI-generierte Inhalte können fehlerhaft sein."/>
          <p:cNvPicPr preferRelativeResize="0"/>
          <p:nvPr/>
        </p:nvPicPr>
        <p:blipFill rotWithShape="1">
          <a:blip r:embed="rId6">
            <a:alphaModFix/>
          </a:blip>
          <a:srcRect/>
          <a:stretch/>
        </p:blipFill>
        <p:spPr>
          <a:xfrm>
            <a:off x="7945580" y="3080346"/>
            <a:ext cx="1306624" cy="1785719"/>
          </a:xfrm>
          <a:prstGeom prst="rect">
            <a:avLst/>
          </a:prstGeom>
          <a:noFill/>
          <a:ln>
            <a:noFill/>
          </a:ln>
        </p:spPr>
      </p:pic>
      <p:pic>
        <p:nvPicPr>
          <p:cNvPr id="242" name="Google Shape;242;p53" descr="Iso 14001 Logo PNG Vectors Free Download"/>
          <p:cNvPicPr preferRelativeResize="0"/>
          <p:nvPr/>
        </p:nvPicPr>
        <p:blipFill rotWithShape="1">
          <a:blip r:embed="rId7">
            <a:alphaModFix/>
          </a:blip>
          <a:srcRect/>
          <a:stretch/>
        </p:blipFill>
        <p:spPr>
          <a:xfrm>
            <a:off x="8055039" y="5062654"/>
            <a:ext cx="1484607" cy="1484607"/>
          </a:xfrm>
          <a:prstGeom prst="rect">
            <a:avLst/>
          </a:prstGeom>
          <a:noFill/>
          <a:ln>
            <a:noFill/>
          </a:ln>
        </p:spPr>
      </p:pic>
      <p:graphicFrame>
        <p:nvGraphicFramePr>
          <p:cNvPr id="243" name="Google Shape;243;p53"/>
          <p:cNvGraphicFramePr/>
          <p:nvPr>
            <p:extLst>
              <p:ext uri="{D42A27DB-BD31-4B8C-83A1-F6EECF244321}">
                <p14:modId xmlns:p14="http://schemas.microsoft.com/office/powerpoint/2010/main" val="552918445"/>
              </p:ext>
            </p:extLst>
          </p:nvPr>
        </p:nvGraphicFramePr>
        <p:xfrm>
          <a:off x="593725" y="3848894"/>
          <a:ext cx="11004550" cy="518170"/>
        </p:xfrm>
        <a:graphic>
          <a:graphicData uri="http://schemas.openxmlformats.org/drawingml/2006/table">
            <a:tbl>
              <a:tblPr>
                <a:noFill/>
                <a:tableStyleId>{1203C91B-0ADF-4B3D-8F1A-C15238815AEC}</a:tableStyleId>
              </a:tblPr>
              <a:tblGrid>
                <a:gridCol w="11004550">
                  <a:extLst>
                    <a:ext uri="{9D8B030D-6E8A-4147-A177-3AD203B41FA5}">
                      <a16:colId xmlns:a16="http://schemas.microsoft.com/office/drawing/2014/main" val="20000"/>
                    </a:ext>
                  </a:extLst>
                </a:gridCol>
              </a:tblGrid>
              <a:tr h="0">
                <a:tc>
                  <a:txBody>
                    <a:bodyPr/>
                    <a:lstStyle/>
                    <a:p>
                      <a:pPr marL="0" marR="0" lvl="0" indent="0" algn="l" rtl="0">
                        <a:lnSpc>
                          <a:spcPct val="100000"/>
                        </a:lnSpc>
                        <a:spcBef>
                          <a:spcPts val="0"/>
                        </a:spcBef>
                        <a:spcAft>
                          <a:spcPts val="0"/>
                        </a:spcAft>
                        <a:buNone/>
                      </a:pPr>
                      <a:r>
                        <a:rPr lang="de-AT" sz="1400" u="none" strike="noStrike" cap="none" dirty="0"/>
                        <a:t>S</a:t>
                      </a:r>
                    </a:p>
                    <a:p>
                      <a:pPr marL="0" marR="0" lvl="0" indent="0" algn="l" rtl="0">
                        <a:lnSpc>
                          <a:spcPct val="100000"/>
                        </a:lnSpc>
                        <a:spcBef>
                          <a:spcPts val="0"/>
                        </a:spcBef>
                        <a:spcAft>
                          <a:spcPts val="0"/>
                        </a:spcAft>
                        <a:buNone/>
                      </a:pP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4"/>
          <p:cNvSpPr txBox="1">
            <a:spLocks noGrp="1"/>
          </p:cNvSpPr>
          <p:nvPr>
            <p:ph type="ctrTitle"/>
          </p:nvPr>
        </p:nvSpPr>
        <p:spPr>
          <a:xfrm>
            <a:off x="752732" y="-484657"/>
            <a:ext cx="7273668" cy="2119862"/>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000" dirty="0">
                <a:latin typeface="Aptos Serif" panose="02020604070405020304" pitchFamily="18" charset="0"/>
                <a:cs typeface="Aptos Serif" panose="02020604070405020304" pitchFamily="18" charset="0"/>
              </a:rPr>
              <a:t>CONSEILS AUX FORMATEUR∙RICE∙S…</a:t>
            </a:r>
            <a:endParaRPr dirty="0">
              <a:latin typeface="Aptos Serif" panose="02020604070405020304" pitchFamily="18" charset="0"/>
              <a:cs typeface="Aptos Serif" panose="02020604070405020304" pitchFamily="18" charset="0"/>
            </a:endParaRPr>
          </a:p>
        </p:txBody>
      </p:sp>
      <p:sp>
        <p:nvSpPr>
          <p:cNvPr id="249" name="Google Shape;249;p54"/>
          <p:cNvSpPr txBox="1">
            <a:spLocks noGrp="1"/>
          </p:cNvSpPr>
          <p:nvPr>
            <p:ph type="body" idx="1"/>
          </p:nvPr>
        </p:nvSpPr>
        <p:spPr>
          <a:xfrm>
            <a:off x="543598" y="1962583"/>
            <a:ext cx="5486400" cy="1645920"/>
          </a:xfrm>
          <a:prstGeom prst="rect">
            <a:avLst/>
          </a:prstGeom>
          <a:noFill/>
          <a:ln>
            <a:noFill/>
          </a:ln>
        </p:spPr>
        <p:txBody>
          <a:bodyPr spcFirstLastPara="1" wrap="square" lIns="0" tIns="0" rIns="0" bIns="0" anchor="t" anchorCtr="0">
            <a:noAutofit/>
          </a:bodyPr>
          <a:lstStyle/>
          <a:p>
            <a:pPr lvl="0"/>
            <a:r>
              <a:rPr lang="fr-FR" dirty="0">
                <a:latin typeface="Aptos" panose="020B0004020202020204" pitchFamily="34" charset="0"/>
              </a:rPr>
              <a:t>Avant de copier ou d'importer des critères à partir des sources prises en compte, vous devez évaluer trois aspects :</a:t>
            </a:r>
          </a:p>
        </p:txBody>
      </p:sp>
      <p:grpSp>
        <p:nvGrpSpPr>
          <p:cNvPr id="250" name="Google Shape;250;p54"/>
          <p:cNvGrpSpPr/>
          <p:nvPr/>
        </p:nvGrpSpPr>
        <p:grpSpPr>
          <a:xfrm>
            <a:off x="543598" y="4465776"/>
            <a:ext cx="9994304" cy="1411723"/>
            <a:chOff x="2896" y="1503187"/>
            <a:chExt cx="9882063" cy="1411723"/>
          </a:xfrm>
        </p:grpSpPr>
        <p:sp>
          <p:nvSpPr>
            <p:cNvPr id="251" name="Google Shape;251;p54"/>
            <p:cNvSpPr/>
            <p:nvPr/>
          </p:nvSpPr>
          <p:spPr>
            <a:xfrm>
              <a:off x="2896" y="1503187"/>
              <a:ext cx="3529308" cy="1411723"/>
            </a:xfrm>
            <a:prstGeom prst="chevron">
              <a:avLst>
                <a:gd name="adj" fmla="val 5000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4"/>
            <p:cNvSpPr txBox="1"/>
            <p:nvPr/>
          </p:nvSpPr>
          <p:spPr>
            <a:xfrm>
              <a:off x="708758" y="1503187"/>
              <a:ext cx="2117585" cy="1411723"/>
            </a:xfrm>
            <a:prstGeom prst="rect">
              <a:avLst/>
            </a:prstGeom>
            <a:noFill/>
            <a:ln>
              <a:noFill/>
            </a:ln>
          </p:spPr>
          <p:txBody>
            <a:bodyPr spcFirstLastPara="1" wrap="square" lIns="88000" tIns="29325" rIns="29325" bIns="29325" anchor="ctr" anchorCtr="0">
              <a:noAutofit/>
            </a:bodyPr>
            <a:lstStyle/>
            <a:p>
              <a:pPr lvl="0" algn="ctr">
                <a:lnSpc>
                  <a:spcPct val="90000"/>
                </a:lnSpc>
                <a:buSzPts val="2200"/>
              </a:pPr>
              <a:r>
                <a:rPr lang="fr-FR" sz="2200" b="1" noProof="0" dirty="0">
                  <a:solidFill>
                    <a:schemeClr val="dk1"/>
                  </a:solidFill>
                  <a:latin typeface="Aptos" panose="020B0004020202020204" pitchFamily="34" charset="0"/>
                </a:rPr>
                <a:t>Pertinence technique pour la catégorie</a:t>
              </a:r>
              <a:endParaRPr lang="fr-FR" sz="2200" b="0" i="0" u="none" strike="noStrike" cap="none" noProof="0" dirty="0">
                <a:solidFill>
                  <a:schemeClr val="dk1"/>
                </a:solidFill>
                <a:latin typeface="Aptos" panose="020B0004020202020204" pitchFamily="34" charset="0"/>
                <a:sym typeface="Arial"/>
              </a:endParaRPr>
            </a:p>
          </p:txBody>
        </p:sp>
        <p:sp>
          <p:nvSpPr>
            <p:cNvPr id="253" name="Google Shape;253;p54"/>
            <p:cNvSpPr/>
            <p:nvPr/>
          </p:nvSpPr>
          <p:spPr>
            <a:xfrm>
              <a:off x="3179274" y="1503187"/>
              <a:ext cx="3529308" cy="1411723"/>
            </a:xfrm>
            <a:prstGeom prst="chevron">
              <a:avLst>
                <a:gd name="adj" fmla="val 50000"/>
              </a:avLst>
            </a:prstGeom>
            <a:solidFill>
              <a:srgbClr val="32CC2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4"/>
            <p:cNvSpPr txBox="1"/>
            <p:nvPr/>
          </p:nvSpPr>
          <p:spPr>
            <a:xfrm>
              <a:off x="3885136" y="1503187"/>
              <a:ext cx="2117585" cy="1411723"/>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noProof="0" dirty="0">
                  <a:solidFill>
                    <a:schemeClr val="dk1"/>
                  </a:solidFill>
                  <a:latin typeface="Aptos" panose="020B0004020202020204" pitchFamily="34" charset="0"/>
                  <a:sym typeface="Arial"/>
                </a:rPr>
                <a:t>Vérifiabilité</a:t>
              </a:r>
              <a:endParaRPr lang="de-DE" sz="2200" b="0" i="0" u="none" strike="noStrike" cap="none" noProof="0" dirty="0">
                <a:solidFill>
                  <a:schemeClr val="dk1"/>
                </a:solidFill>
                <a:latin typeface="Aptos" panose="020B0004020202020204" pitchFamily="34" charset="0"/>
                <a:sym typeface="Arial"/>
              </a:endParaRPr>
            </a:p>
          </p:txBody>
        </p:sp>
        <p:sp>
          <p:nvSpPr>
            <p:cNvPr id="255" name="Google Shape;255;p54"/>
            <p:cNvSpPr/>
            <p:nvPr/>
          </p:nvSpPr>
          <p:spPr>
            <a:xfrm>
              <a:off x="6355651" y="1503187"/>
              <a:ext cx="3529308" cy="1411723"/>
            </a:xfrm>
            <a:prstGeom prst="chevron">
              <a:avLst>
                <a:gd name="adj" fmla="val 50000"/>
              </a:avLst>
            </a:prstGeom>
            <a:solidFill>
              <a:srgbClr val="4393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4"/>
            <p:cNvSpPr txBox="1"/>
            <p:nvPr/>
          </p:nvSpPr>
          <p:spPr>
            <a:xfrm>
              <a:off x="6990240" y="1503187"/>
              <a:ext cx="2260129" cy="1411723"/>
            </a:xfrm>
            <a:prstGeom prst="rect">
              <a:avLst/>
            </a:prstGeom>
            <a:noFill/>
            <a:ln>
              <a:noFill/>
            </a:ln>
          </p:spPr>
          <p:txBody>
            <a:bodyPr spcFirstLastPara="1" wrap="square" lIns="88000" tIns="29325" rIns="29325" bIns="29325" anchor="ctr" anchorCtr="0">
              <a:noAutofit/>
            </a:bodyPr>
            <a:lstStyle/>
            <a:p>
              <a:pPr lvl="0" algn="ctr">
                <a:lnSpc>
                  <a:spcPct val="90000"/>
                </a:lnSpc>
                <a:buSzPts val="2200"/>
              </a:pPr>
              <a:r>
                <a:rPr lang="fr-FR" sz="2200" b="1" noProof="0" dirty="0">
                  <a:solidFill>
                    <a:schemeClr val="dk1"/>
                  </a:solidFill>
                  <a:latin typeface="Aptos" panose="020B0004020202020204" pitchFamily="34" charset="0"/>
                </a:rPr>
                <a:t>Proportionnalité et concurrence</a:t>
              </a:r>
              <a:endParaRPr lang="fr-FR" sz="2200" b="0" i="0" u="none" strike="noStrike" cap="none" noProof="0" dirty="0">
                <a:solidFill>
                  <a:schemeClr val="dk1"/>
                </a:solidFill>
                <a:latin typeface="Aptos" panose="020B0004020202020204" pitchFamily="34" charset="0"/>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5"/>
          <p:cNvSpPr txBox="1"/>
          <p:nvPr/>
        </p:nvSpPr>
        <p:spPr>
          <a:xfrm>
            <a:off x="6367346" y="3837213"/>
            <a:ext cx="4516244" cy="2119862"/>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de-DE" sz="5000" b="1" dirty="0">
                <a:solidFill>
                  <a:srgbClr val="3F3F3F"/>
                </a:solidFill>
                <a:latin typeface="Aptos Serif" panose="02020604070405020304" pitchFamily="18" charset="0"/>
                <a:ea typeface="Play"/>
                <a:cs typeface="Aptos Serif" panose="02020604070405020304" pitchFamily="18" charset="0"/>
                <a:sym typeface="Play"/>
              </a:rPr>
              <a:t>CONSEILS AUX FORMATEURS</a:t>
            </a:r>
            <a:endParaRPr dirty="0">
              <a:latin typeface="Aptos Serif" panose="02020604070405020304" pitchFamily="18" charset="0"/>
              <a:cs typeface="Aptos Serif" panose="02020604070405020304" pitchFamily="18" charset="0"/>
            </a:endParaRPr>
          </a:p>
        </p:txBody>
      </p:sp>
      <p:sp>
        <p:nvSpPr>
          <p:cNvPr id="262" name="Google Shape;262;p55"/>
          <p:cNvSpPr txBox="1">
            <a:spLocks noGrp="1"/>
          </p:cNvSpPr>
          <p:nvPr>
            <p:ph type="body" idx="1"/>
          </p:nvPr>
        </p:nvSpPr>
        <p:spPr>
          <a:xfrm>
            <a:off x="6211934" y="810308"/>
            <a:ext cx="5486400" cy="3026905"/>
          </a:xfrm>
          <a:prstGeom prst="rect">
            <a:avLst/>
          </a:prstGeom>
          <a:noFill/>
          <a:ln>
            <a:noFill/>
          </a:ln>
        </p:spPr>
        <p:txBody>
          <a:bodyPr spcFirstLastPara="1" wrap="square" lIns="0" tIns="0" rIns="0" bIns="0" anchor="t" anchorCtr="0">
            <a:noAutofit/>
          </a:bodyPr>
          <a:lstStyle/>
          <a:p>
            <a:pPr lvl="0"/>
            <a:r>
              <a:rPr lang="fr-FR" sz="2600" b="0" noProof="0" dirty="0">
                <a:latin typeface="Aptos" panose="020B0004020202020204" pitchFamily="34" charset="0"/>
              </a:rPr>
              <a:t>Lorsque vous enseignez les clauses types dans un cours PSP pour petites communes, ne vous concentrez pas seulement sur la partie juridique, mais sur la façon dont ces clauses peuvent être appliquées et adaptées au contexte local. </a:t>
            </a:r>
            <a:endParaRPr lang="fr-FR" sz="2600" noProof="0" dirty="0">
              <a:latin typeface="Aptos" panose="020B0004020202020204" pitchFamily="34" charset="0"/>
            </a:endParaRPr>
          </a:p>
        </p:txBody>
      </p:sp>
      <p:pic>
        <p:nvPicPr>
          <p:cNvPr id="263" name="Google Shape;263;p55"/>
          <p:cNvPicPr preferRelativeResize="0"/>
          <p:nvPr/>
        </p:nvPicPr>
        <p:blipFill rotWithShape="1">
          <a:blip r:embed="rId3">
            <a:alphaModFix/>
          </a:blip>
          <a:srcRect/>
          <a:stretch/>
        </p:blipFill>
        <p:spPr>
          <a:xfrm>
            <a:off x="2073729" y="163286"/>
            <a:ext cx="3265714" cy="2442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p>
            <a:pPr lvl="0"/>
            <a:r>
              <a:rPr lang="fr-FR" noProof="0" dirty="0">
                <a:latin typeface="Aptos" panose="020B0004020202020204" pitchFamily="34" charset="0"/>
              </a:rPr>
              <a:t>Questionnaire type pour les fournisseurs</a:t>
            </a:r>
          </a:p>
        </p:txBody>
      </p:sp>
      <p:sp>
        <p:nvSpPr>
          <p:cNvPr id="269" name="Google Shape;269;p56"/>
          <p:cNvSpPr txBox="1">
            <a:spLocks noGrp="1"/>
          </p:cNvSpPr>
          <p:nvPr>
            <p:ph type="ctrTitle"/>
          </p:nvPr>
        </p:nvSpPr>
        <p:spPr>
          <a:xfrm>
            <a:off x="6299200" y="430213"/>
            <a:ext cx="5486400" cy="329247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2</a:t>
            </a:r>
            <a:r>
              <a:rPr lang="fr-FR" noProof="0" dirty="0">
                <a:latin typeface="Aptos Serif" panose="02020604070405020304" pitchFamily="18" charset="0"/>
                <a:cs typeface="Aptos Serif" panose="02020604070405020304" pitchFamily="18" charset="0"/>
              </a:rPr>
              <a:t>. Outils et modèles </a:t>
            </a:r>
            <a:endParaRPr dirty="0">
              <a:latin typeface="Aptos Serif" panose="02020604070405020304" pitchFamily="18" charset="0"/>
              <a:cs typeface="Aptos Serif" panose="02020604070405020304" pitchFamily="18" charset="0"/>
            </a:endParaRPr>
          </a:p>
        </p:txBody>
      </p:sp>
      <p:pic>
        <p:nvPicPr>
          <p:cNvPr id="270" name="Google Shape;270;p56" descr="Immagine che contiene testo, libro, blocco note, carta&#10;&#10;Il contenuto generato dall'IA potrebbe non essere corretto."/>
          <p:cNvPicPr preferRelativeResize="0">
            <a:picLocks noGrp="1"/>
          </p:cNvPicPr>
          <p:nvPr>
            <p:ph type="pic" idx="2"/>
          </p:nvPr>
        </p:nvPicPr>
        <p:blipFill rotWithShape="1">
          <a:blip r:embed="rId3">
            <a:alphaModFix/>
          </a:blip>
          <a:srcRect l="8799" r="8800"/>
          <a:stretch/>
        </p:blipFill>
        <p:spPr>
          <a:xfrm>
            <a:off x="0" y="-11113"/>
            <a:ext cx="5627688" cy="6858001"/>
          </a:xfrm>
          <a:prstGeom prst="flowChartDelay">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7"/>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Questionnaire type pour les fournisseurs</a:t>
            </a:r>
          </a:p>
        </p:txBody>
      </p:sp>
      <p:sp>
        <p:nvSpPr>
          <p:cNvPr id="276" name="Google Shape;276;p57"/>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fr-FR" b="1" noProof="0" dirty="0">
                <a:latin typeface="Aptos" panose="020B0004020202020204" pitchFamily="34" charset="0"/>
              </a:rPr>
              <a:t>Pourquoi l’utiliser :</a:t>
            </a:r>
            <a:endParaRPr lang="fr-FR" noProof="0" dirty="0">
              <a:latin typeface="Aptos" panose="020B0004020202020204" pitchFamily="34" charset="0"/>
            </a:endParaRPr>
          </a:p>
          <a:p>
            <a:pPr marL="571500" lvl="0" indent="-342900">
              <a:buFont typeface="Arial"/>
              <a:buChar char="•"/>
            </a:pPr>
            <a:r>
              <a:rPr lang="fr-FR" noProof="0" dirty="0">
                <a:latin typeface="Aptos" panose="020B0004020202020204" pitchFamily="34" charset="0"/>
              </a:rPr>
              <a:t>Il normalise la saisie des données, réduit le recours, rend la durabilité mesurable et facilite le suivi de la mise en œuvre.</a:t>
            </a:r>
          </a:p>
        </p:txBody>
      </p:sp>
      <p:sp>
        <p:nvSpPr>
          <p:cNvPr id="277" name="Google Shape;277;p57"/>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a:latin typeface="Aptos" panose="020B0004020202020204" pitchFamily="34" charset="0"/>
              </a:rPr>
              <a:t>Conseil :</a:t>
            </a:r>
            <a:endParaRPr dirty="0">
              <a:latin typeface="Aptos" panose="020B0004020202020204" pitchFamily="34" charset="0"/>
            </a:endParaRPr>
          </a:p>
          <a:p>
            <a:pPr lvl="0"/>
            <a:r>
              <a:rPr lang="fr-FR" noProof="0" dirty="0">
                <a:latin typeface="Aptos" panose="020B0004020202020204" pitchFamily="34" charset="0"/>
              </a:rPr>
              <a:t>Expliquez comment structurer le questionnaire dans un langage simple et clair pour les PME et comment utiliser l’option </a:t>
            </a:r>
            <a:r>
              <a:rPr lang="fr-FR" dirty="0">
                <a:latin typeface="Aptos" panose="020B0004020202020204" pitchFamily="34" charset="0"/>
              </a:rPr>
              <a:t>« </a:t>
            </a:r>
            <a:r>
              <a:rPr lang="fr-FR" noProof="0" dirty="0">
                <a:latin typeface="Aptos" panose="020B0004020202020204" pitchFamily="34" charset="0"/>
              </a:rPr>
              <a:t>équivalent</a:t>
            </a:r>
            <a:r>
              <a:rPr lang="fr-FR" dirty="0">
                <a:latin typeface="Aptos" panose="020B0004020202020204" pitchFamily="34" charset="0"/>
              </a:rPr>
              <a:t> »</a:t>
            </a:r>
            <a:r>
              <a:rPr lang="fr-FR" noProof="0" dirty="0">
                <a:latin typeface="Aptos" panose="020B0004020202020204" pitchFamily="34" charset="0"/>
              </a:rPr>
              <a:t> pour les contrôles.</a:t>
            </a:r>
          </a:p>
        </p:txBody>
      </p:sp>
      <p:sp>
        <p:nvSpPr>
          <p:cNvPr id="278" name="Google Shape;278;p57"/>
          <p:cNvSpPr/>
          <p:nvPr/>
        </p:nvSpPr>
        <p:spPr>
          <a:xfrm>
            <a:off x="1819275" y="5066224"/>
            <a:ext cx="2819127" cy="1207771"/>
          </a:xfrm>
          <a:prstGeom prst="ellipse">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2000" b="1" noProof="0" dirty="0">
                <a:solidFill>
                  <a:schemeClr val="lt1"/>
                </a:solidFill>
                <a:latin typeface="Aptos" panose="020B0004020202020204" pitchFamily="34" charset="0"/>
              </a:rPr>
              <a:t>Exemple</a:t>
            </a:r>
            <a:r>
              <a:rPr lang="fr-FR" sz="2000" b="1" i="0" u="none" strike="noStrike" cap="none" noProof="0" dirty="0">
                <a:solidFill>
                  <a:schemeClr val="lt1"/>
                </a:solidFill>
                <a:latin typeface="Aptos" panose="020B0004020202020204" pitchFamily="34" charset="0"/>
                <a:sym typeface="Arial"/>
              </a:rPr>
              <a:t> de questionnaire</a:t>
            </a:r>
            <a:endParaRPr lang="fr-FR" noProof="0" dirty="0">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3"/>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p>
            <a:pPr lvl="0"/>
            <a:r>
              <a:rPr lang="fr-FR" noProof="0" dirty="0">
                <a:latin typeface="Aptos" panose="020B0004020202020204" pitchFamily="34" charset="0"/>
              </a:rPr>
              <a:t>Sources pour les critères et les clauses types d’appel d’offres</a:t>
            </a:r>
          </a:p>
        </p:txBody>
      </p:sp>
      <p:sp>
        <p:nvSpPr>
          <p:cNvPr id="102" name="Google Shape;102;p43"/>
          <p:cNvSpPr txBox="1">
            <a:spLocks noGrp="1"/>
          </p:cNvSpPr>
          <p:nvPr>
            <p:ph type="ctrTitle"/>
          </p:nvPr>
        </p:nvSpPr>
        <p:spPr>
          <a:xfrm>
            <a:off x="6299200" y="430213"/>
            <a:ext cx="5486400" cy="329247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2. </a:t>
            </a:r>
            <a:r>
              <a:rPr lang="fr-FR" noProof="0" dirty="0">
                <a:latin typeface="Aptos Serif" panose="02020604070405020304" pitchFamily="18" charset="0"/>
                <a:cs typeface="Aptos Serif" panose="02020604070405020304" pitchFamily="18" charset="0"/>
              </a:rPr>
              <a:t>Outils et modèles</a:t>
            </a:r>
            <a:endParaRPr dirty="0">
              <a:latin typeface="Aptos Serif" panose="02020604070405020304" pitchFamily="18" charset="0"/>
              <a:cs typeface="Aptos Serif" panose="02020604070405020304" pitchFamily="18" charset="0"/>
            </a:endParaRPr>
          </a:p>
        </p:txBody>
      </p:sp>
      <p:pic>
        <p:nvPicPr>
          <p:cNvPr id="103" name="Google Shape;103;p43" descr="Immagine che contiene testo, libro, blocco note, carta&#10;&#10;Il contenuto generato dall'IA potrebbe non essere corretto."/>
          <p:cNvPicPr preferRelativeResize="0">
            <a:picLocks noGrp="1"/>
          </p:cNvPicPr>
          <p:nvPr>
            <p:ph type="pic" idx="2"/>
          </p:nvPr>
        </p:nvPicPr>
        <p:blipFill rotWithShape="1">
          <a:blip r:embed="rId3">
            <a:alphaModFix/>
          </a:blip>
          <a:srcRect l="8799" r="8800"/>
          <a:stretch/>
        </p:blipFill>
        <p:spPr>
          <a:xfrm>
            <a:off x="0" y="-11113"/>
            <a:ext cx="5627688" cy="6858001"/>
          </a:xfrm>
          <a:prstGeom prst="flowChartDelay">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beaucoup pour votre attention!</a:t>
            </a:r>
            <a:endParaRPr lang="fr-FR" noProof="0" dirty="0">
              <a:latin typeface="Aptos Serif" panose="02020604070405020304" pitchFamily="18" charset="0"/>
              <a:cs typeface="Aptos Serif" panose="02020604070405020304" pitchFamily="18" charset="0"/>
            </a:endParaRPr>
          </a:p>
        </p:txBody>
      </p:sp>
      <p:pic>
        <p:nvPicPr>
          <p:cNvPr id="285" name="Google Shape;285;p15" descr="Ein Bild, das Text, Schrift, Screenshot, Grafiken enthält.&#10;&#10;Automatisch generierte Beschreibung"/>
          <p:cNvPicPr preferRelativeResize="0"/>
          <p:nvPr/>
        </p:nvPicPr>
        <p:blipFill rotWithShape="1">
          <a:blip r:embed="rId3">
            <a:alphaModFix/>
          </a:blip>
          <a:srcRect/>
          <a:stretch/>
        </p:blipFill>
        <p:spPr>
          <a:xfrm>
            <a:off x="6331886" y="4939612"/>
            <a:ext cx="5273749" cy="1904297"/>
          </a:xfrm>
          <a:prstGeom prst="rect">
            <a:avLst/>
          </a:prstGeom>
          <a:noFill/>
          <a:ln>
            <a:noFill/>
          </a:ln>
        </p:spPr>
      </p:pic>
      <p:pic>
        <p:nvPicPr>
          <p:cNvPr id="286" name="Google Shape;286;p15" descr="Ein Bild, das Text, Schrift, Electric Blue (Farbe), Symbol enthält.&#10;&#10;Automatisch generierte Beschreibung"/>
          <p:cNvPicPr preferRelativeResize="0"/>
          <p:nvPr/>
        </p:nvPicPr>
        <p:blipFill rotWithShape="1">
          <a:blip r:embed="rId4">
            <a:alphaModFix/>
          </a:blip>
          <a:srcRect/>
          <a:stretch/>
        </p:blipFill>
        <p:spPr>
          <a:xfrm>
            <a:off x="2598433" y="6016310"/>
            <a:ext cx="3594100" cy="753356"/>
          </a:xfrm>
          <a:prstGeom prst="rect">
            <a:avLst/>
          </a:prstGeom>
          <a:noFill/>
          <a:ln>
            <a:noFill/>
          </a:ln>
        </p:spPr>
      </p:pic>
      <p:sp>
        <p:nvSpPr>
          <p:cNvPr id="2" name="Google Shape;121;p22">
            <a:extLst>
              <a:ext uri="{FF2B5EF4-FFF2-40B4-BE49-F238E27FC236}">
                <a16:creationId xmlns:a16="http://schemas.microsoft.com/office/drawing/2014/main" id="{EF18D685-83CD-3261-D51F-F3B8BE08A8ED}"/>
              </a:ext>
            </a:extLst>
          </p:cNvPr>
          <p:cNvSpPr txBox="1"/>
          <p:nvPr/>
        </p:nvSpPr>
        <p:spPr>
          <a:xfrm>
            <a:off x="62246" y="6077209"/>
            <a:ext cx="2536187" cy="738623"/>
          </a:xfrm>
          <a:prstGeom prst="rect">
            <a:avLst/>
          </a:prstGeom>
          <a:noFill/>
          <a:ln>
            <a:noFill/>
          </a:ln>
        </p:spPr>
        <p:txBody>
          <a:bodyPr spcFirstLastPara="1" wrap="square" lIns="91425" tIns="45700" rIns="91425" bIns="45700" anchor="t" anchorCtr="0">
            <a:spAutoFit/>
          </a:bodyPr>
          <a:lstStyle/>
          <a:p>
            <a:pPr algn="r"/>
            <a:r>
              <a:rPr lang="fr-FR" sz="600" dirty="0">
                <a:solidFill>
                  <a:schemeClr val="tx1"/>
                </a:solidFill>
              </a:rPr>
              <a:t>Financé par l’Union européenne. Les points de vue et les opinions exprimés correspondent toutefois exclusivement à ceux des </a:t>
            </a:r>
            <a:r>
              <a:rPr lang="fr-FR" sz="600" dirty="0" err="1">
                <a:solidFill>
                  <a:schemeClr val="tx1"/>
                </a:solidFill>
              </a:rPr>
              <a:t>auteur∙rice∙s</a:t>
            </a:r>
            <a:r>
              <a:rPr lang="fr-FR" sz="600" dirty="0">
                <a:solidFill>
                  <a:schemeClr val="tx1"/>
                </a:solidFill>
              </a:rPr>
              <a:t> et ne reflètent pas nécessairement ceux de l’Union européenne ou de l’Agence exécutive européenne pour l’éducation et la culture (EACEA). Ni l’Union européenne ni l’EACEA ne peuvent être tenues pour responsables.</a:t>
            </a:r>
          </a:p>
          <a:p>
            <a:pPr marL="0" marR="0" lvl="0" indent="0" algn="r" rtl="0">
              <a:lnSpc>
                <a:spcPct val="100000"/>
              </a:lnSpc>
              <a:spcBef>
                <a:spcPts val="0"/>
              </a:spcBef>
              <a:spcAft>
                <a:spcPts val="0"/>
              </a:spcAft>
              <a:buNone/>
            </a:pPr>
            <a:r>
              <a:rPr lang="de-DE" sz="600" b="0" i="0" u="none" strike="noStrike" cap="none" dirty="0">
                <a:solidFill>
                  <a:schemeClr val="tx1"/>
                </a:solidFill>
                <a:latin typeface="Arial"/>
                <a:ea typeface="Arial"/>
                <a:cs typeface="Arial"/>
                <a:sym typeface="Arial"/>
              </a:rPr>
              <a:t>.</a:t>
            </a:r>
            <a:endParaRPr sz="600" b="0" i="0" u="none" strike="noStrike" cap="none" dirty="0">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Sources pour les critères et les clauses types d’appel d‘offres</a:t>
            </a:r>
          </a:p>
        </p:txBody>
      </p:sp>
      <p:graphicFrame>
        <p:nvGraphicFramePr>
          <p:cNvPr id="110" name="Google Shape;110;p44"/>
          <p:cNvGraphicFramePr/>
          <p:nvPr>
            <p:extLst>
              <p:ext uri="{D42A27DB-BD31-4B8C-83A1-F6EECF244321}">
                <p14:modId xmlns:p14="http://schemas.microsoft.com/office/powerpoint/2010/main" val="1777012546"/>
              </p:ext>
            </p:extLst>
          </p:nvPr>
        </p:nvGraphicFramePr>
        <p:xfrm>
          <a:off x="594360" y="2202873"/>
          <a:ext cx="10580900" cy="3865102"/>
        </p:xfrm>
        <a:graphic>
          <a:graphicData uri="http://schemas.openxmlformats.org/drawingml/2006/table">
            <a:tbl>
              <a:tblPr firstRow="1" bandRow="1">
                <a:noFill/>
                <a:tableStyleId>{553DDED0-FCB9-41A9-BFF0-9D53F1976953}</a:tableStyleId>
              </a:tblPr>
              <a:tblGrid>
                <a:gridCol w="5290450">
                  <a:extLst>
                    <a:ext uri="{9D8B030D-6E8A-4147-A177-3AD203B41FA5}">
                      <a16:colId xmlns:a16="http://schemas.microsoft.com/office/drawing/2014/main" val="20000"/>
                    </a:ext>
                  </a:extLst>
                </a:gridCol>
                <a:gridCol w="5290450">
                  <a:extLst>
                    <a:ext uri="{9D8B030D-6E8A-4147-A177-3AD203B41FA5}">
                      <a16:colId xmlns:a16="http://schemas.microsoft.com/office/drawing/2014/main" val="20001"/>
                    </a:ext>
                  </a:extLst>
                </a:gridCol>
              </a:tblGrid>
              <a:tr h="860352">
                <a:tc>
                  <a:txBody>
                    <a:bodyPr/>
                    <a:lstStyle/>
                    <a:p>
                      <a:pPr marL="0" marR="0" lvl="0" indent="0" algn="l" rtl="0">
                        <a:lnSpc>
                          <a:spcPct val="100000"/>
                        </a:lnSpc>
                        <a:spcBef>
                          <a:spcPts val="0"/>
                        </a:spcBef>
                        <a:spcAft>
                          <a:spcPts val="0"/>
                        </a:spcAft>
                        <a:buNone/>
                      </a:pPr>
                      <a:r>
                        <a:rPr lang="fr-FR" sz="2000" u="none" strike="noStrike" cap="none" noProof="0" dirty="0">
                          <a:latin typeface="Aptos" panose="020B0004020202020204" pitchFamily="34" charset="0"/>
                        </a:rPr>
                        <a:t>Sources pour les critères</a:t>
                      </a:r>
                      <a:endParaRPr lang="fr-FR" noProof="0" dirty="0">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fr-FR" sz="2000" u="none" strike="noStrike" cap="none" noProof="0" dirty="0">
                          <a:latin typeface="Aptos" panose="020B0004020202020204" pitchFamily="34" charset="0"/>
                        </a:rPr>
                        <a:t>CLAUSES TYPES D’APPEL D’OFFRES</a:t>
                      </a:r>
                      <a:endParaRPr lang="fr-FR" noProof="0" dirty="0">
                        <a:latin typeface="Aptos" panose="020B0004020202020204" pitchFamily="34" charset="0"/>
                      </a:endParaRPr>
                    </a:p>
                  </a:txBody>
                  <a:tcPr marL="91450" marR="91450" marT="45725" marB="45725"/>
                </a:tc>
                <a:extLst>
                  <a:ext uri="{0D108BD9-81ED-4DB2-BD59-A6C34878D82A}">
                    <a16:rowId xmlns:a16="http://schemas.microsoft.com/office/drawing/2014/main" val="10000"/>
                  </a:ext>
                </a:extLst>
              </a:tr>
              <a:tr h="847050">
                <a:tc>
                  <a:txBody>
                    <a:bodyPr/>
                    <a:lstStyle/>
                    <a:p>
                      <a:pPr marL="0" marR="0" lvl="0" indent="0" algn="l" rtl="0">
                        <a:lnSpc>
                          <a:spcPct val="100000"/>
                        </a:lnSpc>
                        <a:spcBef>
                          <a:spcPts val="0"/>
                        </a:spcBef>
                        <a:spcAft>
                          <a:spcPts val="0"/>
                        </a:spcAft>
                        <a:buNone/>
                      </a:pPr>
                      <a:r>
                        <a:rPr lang="fr-FR" sz="1600" b="0" u="none" strike="noStrike" cap="none" noProof="0" dirty="0">
                          <a:latin typeface="Aptos" panose="020B0004020202020204" pitchFamily="34" charset="0"/>
                        </a:rPr>
                        <a:t>Aidez les acheteurs à définir </a:t>
                      </a:r>
                      <a:r>
                        <a:rPr lang="fr-FR" sz="1600" b="1" u="none" strike="noStrike" cap="none" noProof="0" dirty="0">
                          <a:latin typeface="Aptos" panose="020B0004020202020204" pitchFamily="34" charset="0"/>
                        </a:rPr>
                        <a:t>les exigences en matière de durabilité qui doivent être prises en compte</a:t>
                      </a:r>
                      <a:r>
                        <a:rPr lang="fr-FR" sz="1600" b="0" u="none" strike="noStrike" cap="none" noProof="0" dirty="0">
                          <a:latin typeface="Aptos" panose="020B0004020202020204" pitchFamily="34" charset="0"/>
                        </a:rPr>
                        <a:t>.</a:t>
                      </a:r>
                      <a:endParaRPr lang="fr-FR" sz="1600" b="0" u="none" strike="noStrike" cap="none" noProof="0" dirty="0">
                        <a:solidFill>
                          <a:schemeClr val="dk1"/>
                        </a:solidFill>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Aidez les acheteurs à intégrer ces critères dans les documents d’appel d’offres.</a:t>
                      </a:r>
                      <a:endParaRPr lang="fr-FR" sz="1600" b="1" u="none" strike="noStrike" cap="none" noProof="0" dirty="0">
                        <a:latin typeface="Aptos" panose="020B0004020202020204" pitchFamily="34" charset="0"/>
                      </a:endParaRPr>
                    </a:p>
                  </a:txBody>
                  <a:tcPr marL="91450" marR="91450" marT="45725" marB="45725"/>
                </a:tc>
                <a:extLst>
                  <a:ext uri="{0D108BD9-81ED-4DB2-BD59-A6C34878D82A}">
                    <a16:rowId xmlns:a16="http://schemas.microsoft.com/office/drawing/2014/main" val="10001"/>
                  </a:ext>
                </a:extLst>
              </a:tr>
              <a:tr h="930100">
                <a:tc>
                  <a:txBody>
                    <a:bodyPr/>
                    <a:lstStyle/>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Les sources contiennent des critères environnementaux et sociaux, des directives relatives aux spécifications techniques, des critères d’attribution et des clauses d’exécution du contrat.</a:t>
                      </a:r>
                      <a:endParaRPr lang="fr-FR" sz="1200" noProof="0" dirty="0">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Elles fournissent des modèles de formulation pour les appels d’offres qui peuvent être directement repris dans les documents d’appel d’offres, ainsi que des formulations juridiques pour les critères garantissant le respect du droit des marchés publics.</a:t>
                      </a:r>
                      <a:endParaRPr lang="fr-FR" sz="1200" noProof="0" dirty="0">
                        <a:latin typeface="Aptos" panose="020B0004020202020204" pitchFamily="34" charset="0"/>
                      </a:endParaRPr>
                    </a:p>
                  </a:txBody>
                  <a:tcPr marL="91450" marR="91450" marT="45725" marB="45725"/>
                </a:tc>
                <a:extLst>
                  <a:ext uri="{0D108BD9-81ED-4DB2-BD59-A6C34878D82A}">
                    <a16:rowId xmlns:a16="http://schemas.microsoft.com/office/drawing/2014/main" val="10002"/>
                  </a:ext>
                </a:extLst>
              </a:tr>
              <a:tr h="847050">
                <a:tc>
                  <a:txBody>
                    <a:bodyPr/>
                    <a:lstStyle/>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Elles peuvent être utilisées pour sélectionner ou adapter les critères de durabilité qui correspondent à votre catégorie d’achats et à vos objectifs politiques.</a:t>
                      </a:r>
                      <a:endParaRPr lang="fr-FR" sz="1200" noProof="0" dirty="0">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fr-FR" sz="1600" u="none" strike="noStrike" cap="none" noProof="0" dirty="0">
                          <a:latin typeface="Aptos" panose="020B0004020202020204" pitchFamily="34" charset="0"/>
                        </a:rPr>
                        <a:t>Elles peuvent être utilisées pour copier ou adapter des textes juridiquement irréprochables et les insérer dans des appels d’offres ou des contrats</a:t>
                      </a:r>
                      <a:r>
                        <a:rPr lang="de-DE" sz="1600" u="none" strike="noStrike" cap="none" dirty="0">
                          <a:latin typeface="Aptos" panose="020B0004020202020204" pitchFamily="34" charset="0"/>
                        </a:rPr>
                        <a:t>. </a:t>
                      </a:r>
                      <a:endParaRPr sz="1200" dirty="0">
                        <a:latin typeface="Aptos" panose="020B0004020202020204" pitchFamily="34" charset="0"/>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5"/>
          <p:cNvSpPr txBox="1">
            <a:spLocks noGrp="1"/>
          </p:cNvSpPr>
          <p:nvPr>
            <p:ph type="title"/>
          </p:nvPr>
        </p:nvSpPr>
        <p:spPr>
          <a:xfrm>
            <a:off x="594360" y="810397"/>
            <a:ext cx="11003280" cy="91503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400"/>
              <a:buFont typeface="Play"/>
              <a:buNone/>
            </a:pPr>
            <a:r>
              <a:rPr lang="fr-FR" sz="3600" b="1" noProof="0" dirty="0">
                <a:latin typeface="Aptos Serif" panose="02020604070405020304" pitchFamily="18" charset="0"/>
                <a:cs typeface="Aptos Serif" panose="02020604070405020304" pitchFamily="18" charset="0"/>
              </a:rPr>
              <a:t>2.1 </a:t>
            </a:r>
            <a:r>
              <a:rPr lang="fr-FR" sz="3600" noProof="0" dirty="0">
                <a:latin typeface="Aptos Serif" panose="02020604070405020304" pitchFamily="18" charset="0"/>
                <a:cs typeface="Aptos Serif" panose="02020604070405020304" pitchFamily="18" charset="0"/>
              </a:rPr>
              <a:t>Sources pour les critères</a:t>
            </a:r>
            <a:br>
              <a:rPr lang="fr-FR" sz="3600" b="1" noProof="0" dirty="0">
                <a:latin typeface="Aptos Serif" panose="02020604070405020304" pitchFamily="18" charset="0"/>
                <a:cs typeface="Aptos Serif" panose="02020604070405020304" pitchFamily="18" charset="0"/>
              </a:rPr>
            </a:br>
            <a:r>
              <a:rPr lang="fr-FR" sz="3600" b="1" noProof="0" dirty="0">
                <a:latin typeface="Aptos Serif" panose="02020604070405020304" pitchFamily="18" charset="0"/>
                <a:cs typeface="Aptos Serif" panose="02020604070405020304" pitchFamily="18" charset="0"/>
              </a:rPr>
              <a:t>2.2 Clauses types d’appel d‘offres </a:t>
            </a:r>
            <a:endParaRPr lang="fr-FR" sz="3600" noProof="0" dirty="0">
              <a:latin typeface="Aptos Serif" panose="02020604070405020304" pitchFamily="18" charset="0"/>
              <a:cs typeface="Aptos Serif" panose="02020604070405020304" pitchFamily="18" charset="0"/>
            </a:endParaRPr>
          </a:p>
        </p:txBody>
      </p:sp>
      <p:grpSp>
        <p:nvGrpSpPr>
          <p:cNvPr id="117" name="Google Shape;117;p45"/>
          <p:cNvGrpSpPr/>
          <p:nvPr/>
        </p:nvGrpSpPr>
        <p:grpSpPr>
          <a:xfrm>
            <a:off x="2176437" y="695175"/>
            <a:ext cx="9901200" cy="6503870"/>
            <a:chOff x="629469" y="0"/>
            <a:chExt cx="9901200" cy="6503870"/>
          </a:xfrm>
        </p:grpSpPr>
        <p:sp>
          <p:nvSpPr>
            <p:cNvPr id="118" name="Google Shape;118;p45"/>
            <p:cNvSpPr/>
            <p:nvPr/>
          </p:nvSpPr>
          <p:spPr>
            <a:xfrm>
              <a:off x="629469" y="0"/>
              <a:ext cx="9860520" cy="6162825"/>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DE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5"/>
            <p:cNvSpPr/>
            <p:nvPr/>
          </p:nvSpPr>
          <p:spPr>
            <a:xfrm>
              <a:off x="1600731" y="4582676"/>
              <a:ext cx="226791" cy="226791"/>
            </a:xfrm>
            <a:prstGeom prst="ellipse">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5"/>
            <p:cNvSpPr/>
            <p:nvPr/>
          </p:nvSpPr>
          <p:spPr>
            <a:xfrm>
              <a:off x="1714127" y="4696072"/>
              <a:ext cx="1291728" cy="1466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5"/>
            <p:cNvSpPr txBox="1"/>
            <p:nvPr/>
          </p:nvSpPr>
          <p:spPr>
            <a:xfrm>
              <a:off x="1714127" y="4696072"/>
              <a:ext cx="1291728" cy="1466752"/>
            </a:xfrm>
            <a:prstGeom prst="rect">
              <a:avLst/>
            </a:prstGeom>
            <a:noFill/>
            <a:ln>
              <a:noFill/>
            </a:ln>
          </p:spPr>
          <p:txBody>
            <a:bodyPr spcFirstLastPara="1" wrap="square" lIns="120150" tIns="0" rIns="0" bIns="0" anchor="t" anchorCtr="0">
              <a:noAutofit/>
            </a:bodyPr>
            <a:lstStyle/>
            <a:p>
              <a:pPr lvl="0">
                <a:lnSpc>
                  <a:spcPct val="90000"/>
                </a:lnSpc>
                <a:buSzPts val="1800"/>
              </a:pPr>
              <a:r>
                <a:rPr lang="fr-FR" sz="1800" b="1" noProof="0" dirty="0">
                  <a:latin typeface="Aptos" panose="020B0004020202020204" pitchFamily="34" charset="0"/>
                </a:rPr>
                <a:t>Critères </a:t>
              </a:r>
              <a:r>
                <a:rPr lang="fr-FR" sz="1800" b="1" i="0" u="none" strike="noStrike" cap="none" noProof="0" dirty="0">
                  <a:solidFill>
                    <a:srgbClr val="000000"/>
                  </a:solidFill>
                  <a:latin typeface="Aptos" panose="020B0004020202020204" pitchFamily="34" charset="0"/>
                  <a:sym typeface="Arial"/>
                </a:rPr>
                <a:t>GPP de l’</a:t>
              </a:r>
              <a:r>
                <a:rPr lang="fr-FR" sz="1800" b="1" noProof="0" dirty="0">
                  <a:latin typeface="Aptos" panose="020B0004020202020204" pitchFamily="34" charset="0"/>
                </a:rPr>
                <a:t>UE </a:t>
              </a:r>
              <a:endParaRPr lang="fr-FR" sz="1800" noProof="0" dirty="0">
                <a:latin typeface="Aptos" panose="020B0004020202020204" pitchFamily="34" charset="0"/>
              </a:endParaRPr>
            </a:p>
          </p:txBody>
        </p:sp>
        <p:sp>
          <p:nvSpPr>
            <p:cNvPr id="122" name="Google Shape;122;p45"/>
            <p:cNvSpPr/>
            <p:nvPr/>
          </p:nvSpPr>
          <p:spPr>
            <a:xfrm>
              <a:off x="2828365" y="3403111"/>
              <a:ext cx="354978" cy="354978"/>
            </a:xfrm>
            <a:prstGeom prst="ellipse">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5"/>
            <p:cNvSpPr/>
            <p:nvPr/>
          </p:nvSpPr>
          <p:spPr>
            <a:xfrm>
              <a:off x="3005855" y="3580601"/>
              <a:ext cx="1636846" cy="25822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5"/>
            <p:cNvSpPr txBox="1"/>
            <p:nvPr/>
          </p:nvSpPr>
          <p:spPr>
            <a:xfrm>
              <a:off x="3005855" y="3580601"/>
              <a:ext cx="1636846" cy="2582223"/>
            </a:xfrm>
            <a:prstGeom prst="rect">
              <a:avLst/>
            </a:prstGeom>
            <a:noFill/>
            <a:ln>
              <a:noFill/>
            </a:ln>
          </p:spPr>
          <p:txBody>
            <a:bodyPr spcFirstLastPara="1" wrap="square" lIns="188075" tIns="0" rIns="0" bIns="0" anchor="t" anchorCtr="0">
              <a:noAutofit/>
            </a:bodyPr>
            <a:lstStyle/>
            <a:p>
              <a:pPr lvl="0">
                <a:lnSpc>
                  <a:spcPct val="90000"/>
                </a:lnSpc>
                <a:buSzPts val="1800"/>
              </a:pPr>
              <a:r>
                <a:rPr lang="fr-FR" sz="1800" b="1" i="0" u="none" strike="noStrike" cap="none" noProof="0" dirty="0">
                  <a:solidFill>
                    <a:srgbClr val="000000"/>
                  </a:solidFill>
                  <a:latin typeface="Aptos" panose="020B0004020202020204" pitchFamily="34" charset="0"/>
                  <a:sym typeface="Arial"/>
                </a:rPr>
                <a:t>Ecolabel de l’UE</a:t>
              </a:r>
              <a:endParaRPr lang="fr-FR" noProof="0" dirty="0">
                <a:latin typeface="Aptos" panose="020B0004020202020204" pitchFamily="34" charset="0"/>
              </a:endParaRPr>
            </a:p>
          </p:txBody>
        </p:sp>
        <p:sp>
          <p:nvSpPr>
            <p:cNvPr id="125" name="Google Shape;125;p45"/>
            <p:cNvSpPr/>
            <p:nvPr/>
          </p:nvSpPr>
          <p:spPr>
            <a:xfrm>
              <a:off x="4406049" y="2462664"/>
              <a:ext cx="473304" cy="473304"/>
            </a:xfrm>
            <a:prstGeom prst="ellipse">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5"/>
            <p:cNvSpPr/>
            <p:nvPr/>
          </p:nvSpPr>
          <p:spPr>
            <a:xfrm>
              <a:off x="4642701" y="2699317"/>
              <a:ext cx="1903080" cy="34635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5"/>
            <p:cNvSpPr txBox="1"/>
            <p:nvPr/>
          </p:nvSpPr>
          <p:spPr>
            <a:xfrm>
              <a:off x="4642701" y="2699317"/>
              <a:ext cx="1903080" cy="3463507"/>
            </a:xfrm>
            <a:prstGeom prst="rect">
              <a:avLst/>
            </a:prstGeom>
            <a:noFill/>
            <a:ln>
              <a:noFill/>
            </a:ln>
          </p:spPr>
          <p:txBody>
            <a:bodyPr spcFirstLastPara="1" wrap="square" lIns="250775" tIns="0" rIns="0" bIns="0" anchor="t" anchorCtr="0">
              <a:noAutofit/>
            </a:bodyPr>
            <a:lstStyle/>
            <a:p>
              <a:pPr lvl="0">
                <a:lnSpc>
                  <a:spcPct val="90000"/>
                </a:lnSpc>
                <a:buSzPts val="1800"/>
              </a:pPr>
              <a:r>
                <a:rPr lang="fr-FR" sz="1800" b="1" noProof="0" dirty="0">
                  <a:latin typeface="Aptos" panose="020B0004020202020204" pitchFamily="34" charset="0"/>
                </a:rPr>
                <a:t>Étiquettes de produits et de services et systèmes de certification</a:t>
              </a:r>
              <a:endParaRPr lang="fr-FR" sz="1800" b="1" i="0" u="none" strike="noStrike" cap="none" noProof="0" dirty="0">
                <a:solidFill>
                  <a:srgbClr val="000000"/>
                </a:solidFill>
                <a:latin typeface="Aptos" panose="020B0004020202020204" pitchFamily="34" charset="0"/>
                <a:sym typeface="Arial"/>
              </a:endParaRPr>
            </a:p>
          </p:txBody>
        </p:sp>
        <p:sp>
          <p:nvSpPr>
            <p:cNvPr id="128" name="Google Shape;128;p45"/>
            <p:cNvSpPr/>
            <p:nvPr/>
          </p:nvSpPr>
          <p:spPr>
            <a:xfrm>
              <a:off x="6240105" y="1728056"/>
              <a:ext cx="611352" cy="611352"/>
            </a:xfrm>
            <a:prstGeom prst="ellipse">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5"/>
            <p:cNvSpPr/>
            <p:nvPr/>
          </p:nvSpPr>
          <p:spPr>
            <a:xfrm>
              <a:off x="6545782" y="2033732"/>
              <a:ext cx="1972104" cy="4129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5"/>
            <p:cNvSpPr txBox="1"/>
            <p:nvPr/>
          </p:nvSpPr>
          <p:spPr>
            <a:xfrm>
              <a:off x="6496492" y="2268681"/>
              <a:ext cx="2085377" cy="4129092"/>
            </a:xfrm>
            <a:prstGeom prst="rect">
              <a:avLst/>
            </a:prstGeom>
            <a:noFill/>
            <a:ln>
              <a:noFill/>
            </a:ln>
          </p:spPr>
          <p:txBody>
            <a:bodyPr spcFirstLastPara="1" wrap="square" lIns="323925" tIns="0" rIns="0" bIns="0" anchor="t" anchorCtr="0">
              <a:noAutofit/>
            </a:bodyPr>
            <a:lstStyle/>
            <a:p>
              <a:pPr lvl="0">
                <a:lnSpc>
                  <a:spcPct val="90000"/>
                </a:lnSpc>
                <a:buSzPts val="1800"/>
              </a:pPr>
              <a:r>
                <a:rPr lang="fr-FR" sz="1800" b="1" noProof="0" dirty="0">
                  <a:latin typeface="Aptos" panose="020B0004020202020204" pitchFamily="34" charset="0"/>
                </a:rPr>
                <a:t>Normes </a:t>
              </a:r>
              <a:r>
                <a:rPr lang="fr-FR" sz="1800" b="1" noProof="0" dirty="0" err="1">
                  <a:latin typeface="Aptos" panose="020B0004020202020204" pitchFamily="34" charset="0"/>
                </a:rPr>
                <a:t>environnemen-tales</a:t>
              </a:r>
              <a:r>
                <a:rPr lang="fr-FR" sz="1800" b="1" noProof="0" dirty="0">
                  <a:latin typeface="Aptos" panose="020B0004020202020204" pitchFamily="34" charset="0"/>
                </a:rPr>
                <a:t> et de gestion</a:t>
              </a:r>
              <a:endParaRPr lang="fr-FR" sz="1800" b="1" i="0" u="none" strike="noStrike" cap="none" noProof="0" dirty="0">
                <a:solidFill>
                  <a:srgbClr val="000000"/>
                </a:solidFill>
                <a:latin typeface="Aptos" panose="020B0004020202020204" pitchFamily="34" charset="0"/>
                <a:sym typeface="Arial"/>
              </a:endParaRPr>
            </a:p>
          </p:txBody>
        </p:sp>
        <p:sp>
          <p:nvSpPr>
            <p:cNvPr id="131" name="Google Shape;131;p45"/>
            <p:cNvSpPr/>
            <p:nvPr/>
          </p:nvSpPr>
          <p:spPr>
            <a:xfrm>
              <a:off x="8128395" y="1237495"/>
              <a:ext cx="778981" cy="778981"/>
            </a:xfrm>
            <a:prstGeom prst="ellipse">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5"/>
            <p:cNvSpPr/>
            <p:nvPr/>
          </p:nvSpPr>
          <p:spPr>
            <a:xfrm>
              <a:off x="8517886" y="1626985"/>
              <a:ext cx="1972104" cy="45358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5"/>
            <p:cNvSpPr txBox="1"/>
            <p:nvPr/>
          </p:nvSpPr>
          <p:spPr>
            <a:xfrm>
              <a:off x="8358689" y="1968031"/>
              <a:ext cx="2171980" cy="4535839"/>
            </a:xfrm>
            <a:prstGeom prst="rect">
              <a:avLst/>
            </a:prstGeom>
            <a:noFill/>
            <a:ln>
              <a:noFill/>
            </a:ln>
          </p:spPr>
          <p:txBody>
            <a:bodyPr spcFirstLastPara="1" wrap="square" lIns="412750" tIns="0" rIns="0" bIns="0" anchor="t" anchorCtr="0">
              <a:noAutofit/>
            </a:bodyPr>
            <a:lstStyle/>
            <a:p>
              <a:pPr lvl="0">
                <a:lnSpc>
                  <a:spcPct val="90000"/>
                </a:lnSpc>
                <a:buSzPts val="1800"/>
              </a:pPr>
              <a:r>
                <a:rPr lang="fr-FR" sz="1800" b="1" noProof="0" dirty="0">
                  <a:latin typeface="Aptos" panose="020B0004020202020204" pitchFamily="34" charset="0"/>
                </a:rPr>
                <a:t>Éventuellement, directives et instruments nationaux en matière de GPP</a:t>
              </a:r>
              <a:endParaRPr lang="fr-FR" noProof="0" dirty="0">
                <a:latin typeface="Aptos" panose="020B0004020202020204" pitchFamily="34" charset="0"/>
              </a:endParaRPr>
            </a:p>
          </p:txBody>
        </p:sp>
      </p:grpSp>
      <p:pic>
        <p:nvPicPr>
          <p:cNvPr id="134" name="Google Shape;134;p45" descr="Sustainable procurement: from words to deeds | Inverto"/>
          <p:cNvPicPr preferRelativeResize="0"/>
          <p:nvPr/>
        </p:nvPicPr>
        <p:blipFill rotWithShape="1">
          <a:blip r:embed="rId3">
            <a:alphaModFix/>
          </a:blip>
          <a:srcRect/>
          <a:stretch/>
        </p:blipFill>
        <p:spPr>
          <a:xfrm>
            <a:off x="241107" y="2407523"/>
            <a:ext cx="3000375" cy="300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6"/>
          <p:cNvSpPr txBox="1">
            <a:spLocks noGrp="1"/>
          </p:cNvSpPr>
          <p:nvPr>
            <p:ph type="ctrTitle"/>
          </p:nvPr>
        </p:nvSpPr>
        <p:spPr>
          <a:xfrm>
            <a:off x="517035" y="2599062"/>
            <a:ext cx="6389067" cy="112215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Critères GPP de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l’U</a:t>
            </a:r>
            <a:r>
              <a:rPr lang="fr-FR" dirty="0">
                <a:latin typeface="Aptos Serif" panose="02020604070405020304" pitchFamily="18" charset="0"/>
                <a:cs typeface="Aptos Serif" panose="02020604070405020304" pitchFamily="18" charset="0"/>
              </a:rPr>
              <a:t>E</a:t>
            </a:r>
            <a:endParaRPr lang="fr-FR" noProof="0" dirty="0">
              <a:latin typeface="Aptos Serif" panose="02020604070405020304" pitchFamily="18" charset="0"/>
              <a:cs typeface="Aptos Serif" panose="02020604070405020304" pitchFamily="18" charset="0"/>
            </a:endParaRPr>
          </a:p>
        </p:txBody>
      </p:sp>
      <p:sp>
        <p:nvSpPr>
          <p:cNvPr id="140" name="Google Shape;140;p46"/>
          <p:cNvSpPr txBox="1">
            <a:spLocks noGrp="1"/>
          </p:cNvSpPr>
          <p:nvPr>
            <p:ph type="body" idx="1"/>
          </p:nvPr>
        </p:nvSpPr>
        <p:spPr>
          <a:xfrm>
            <a:off x="396654" y="4115731"/>
            <a:ext cx="10248768" cy="2893922"/>
          </a:xfrm>
          <a:prstGeom prst="rect">
            <a:avLst/>
          </a:prstGeom>
          <a:noFill/>
          <a:ln>
            <a:noFill/>
          </a:ln>
        </p:spPr>
        <p:txBody>
          <a:bodyPr spcFirstLastPara="1" wrap="square" lIns="0" tIns="0" rIns="0" bIns="0" anchor="t" anchorCtr="0">
            <a:noAutofit/>
          </a:bodyPr>
          <a:lstStyle/>
          <a:p>
            <a:pPr lvl="0"/>
            <a:r>
              <a:rPr lang="fr-FR" b="0" noProof="0" dirty="0">
                <a:latin typeface="Aptos" panose="020B0004020202020204" pitchFamily="34" charset="0"/>
              </a:rPr>
              <a:t>Les critères communs de l’UE en matière de marchés publics écologiques sont des critères qui peuvent être intégrés dans une procédure de marchés publics pour des biens, des services et des travaux de construction, afin de réduire l’impact environnemental d’un achat. </a:t>
            </a:r>
          </a:p>
          <a:p>
            <a:pPr lvl="0"/>
            <a:r>
              <a:rPr lang="fr-FR" b="0" noProof="0" dirty="0">
                <a:latin typeface="Aptos" panose="020B0004020202020204" pitchFamily="34" charset="0"/>
              </a:rPr>
              <a:t>Les critères volontaires en matière de marchés publics écologiques sont désormais disponibles pour 14 groupes de produits.</a:t>
            </a:r>
            <a:endParaRPr lang="fr-FR" noProof="0" dirty="0">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7"/>
          <p:cNvSpPr txBox="1">
            <a:spLocks noGrp="1"/>
          </p:cNvSpPr>
          <p:nvPr>
            <p:ph type="title"/>
          </p:nvPr>
        </p:nvSpPr>
        <p:spPr>
          <a:xfrm>
            <a:off x="594360" y="31428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6000" noProof="0" dirty="0">
                <a:latin typeface="Aptos Serif" panose="02020604070405020304" pitchFamily="18" charset="0"/>
                <a:cs typeface="Aptos Serif" panose="02020604070405020304" pitchFamily="18" charset="0"/>
              </a:rPr>
              <a:t>Label écologique de l’UE</a:t>
            </a:r>
            <a:endParaRPr sz="6000" dirty="0">
              <a:latin typeface="Aptos Serif" panose="02020604070405020304" pitchFamily="18" charset="0"/>
              <a:cs typeface="Aptos Serif" panose="02020604070405020304" pitchFamily="18" charset="0"/>
            </a:endParaRPr>
          </a:p>
        </p:txBody>
      </p:sp>
      <p:sp>
        <p:nvSpPr>
          <p:cNvPr id="146" name="Google Shape;146;p47"/>
          <p:cNvSpPr txBox="1">
            <a:spLocks noGrp="1"/>
          </p:cNvSpPr>
          <p:nvPr>
            <p:ph type="body" idx="1"/>
          </p:nvPr>
        </p:nvSpPr>
        <p:spPr>
          <a:xfrm>
            <a:off x="594360" y="2032498"/>
            <a:ext cx="6787747" cy="2393449"/>
          </a:xfrm>
          <a:prstGeom prst="rect">
            <a:avLst/>
          </a:prstGeom>
          <a:noFill/>
          <a:ln>
            <a:noFill/>
          </a:ln>
        </p:spPr>
        <p:txBody>
          <a:bodyPr spcFirstLastPara="1" wrap="square" lIns="0" tIns="228600" rIns="0" bIns="0" anchor="t" anchorCtr="0">
            <a:normAutofit fontScale="92500" lnSpcReduction="10000"/>
          </a:bodyPr>
          <a:lstStyle/>
          <a:p>
            <a:pPr lvl="0"/>
            <a:r>
              <a:rPr lang="fr-FR" b="0" noProof="0" dirty="0">
                <a:latin typeface="Aptos" panose="020B0004020202020204" pitchFamily="34" charset="0"/>
              </a:rPr>
              <a:t>Le label écologique de l’UE promeut les produits et les services dont l’impact environnemental est garanti comme étant moindre tout au long de leur cycle de vie. Il aide les </a:t>
            </a:r>
            <a:r>
              <a:rPr lang="fr-FR" b="0" noProof="0" dirty="0" err="1">
                <a:latin typeface="Aptos" panose="020B0004020202020204" pitchFamily="34" charset="0"/>
              </a:rPr>
              <a:t>consommateur∙rice∙s</a:t>
            </a:r>
            <a:r>
              <a:rPr lang="fr-FR" b="0" noProof="0" dirty="0">
                <a:latin typeface="Aptos" panose="020B0004020202020204" pitchFamily="34" charset="0"/>
              </a:rPr>
              <a:t>, les </a:t>
            </a:r>
            <a:r>
              <a:rPr lang="fr-FR" b="0" noProof="0" dirty="0" err="1">
                <a:latin typeface="Aptos" panose="020B0004020202020204" pitchFamily="34" charset="0"/>
              </a:rPr>
              <a:t>détaillant∙e∙s</a:t>
            </a:r>
            <a:r>
              <a:rPr lang="fr-FR" b="0" noProof="0" dirty="0">
                <a:latin typeface="Aptos" panose="020B0004020202020204" pitchFamily="34" charset="0"/>
              </a:rPr>
              <a:t>, les entreprises et les </a:t>
            </a:r>
            <a:r>
              <a:rPr lang="fr-FR" b="0" noProof="0" dirty="0" err="1">
                <a:latin typeface="Aptos" panose="020B0004020202020204" pitchFamily="34" charset="0"/>
              </a:rPr>
              <a:t>acheteur∙euse∙s</a:t>
            </a:r>
            <a:r>
              <a:rPr lang="fr-FR" b="0" noProof="0" dirty="0">
                <a:latin typeface="Aptos" panose="020B0004020202020204" pitchFamily="34" charset="0"/>
              </a:rPr>
              <a:t> à prendre des décisions vraiment durables. </a:t>
            </a:r>
            <a:r>
              <a:rPr lang="fr-FR" b="0" dirty="0">
                <a:latin typeface="Aptos" panose="020B0004020202020204" pitchFamily="34" charset="0"/>
              </a:rPr>
              <a:t>Un label auquel vous pouvez faire confiance.</a:t>
            </a:r>
            <a:endParaRPr lang="fr-FR" noProof="0" dirty="0">
              <a:latin typeface="Aptos" panose="020B0004020202020204" pitchFamily="34" charset="0"/>
            </a:endParaRPr>
          </a:p>
        </p:txBody>
      </p:sp>
      <p:sp>
        <p:nvSpPr>
          <p:cNvPr id="147" name="Google Shape;147;p47"/>
          <p:cNvSpPr/>
          <p:nvPr/>
        </p:nvSpPr>
        <p:spPr>
          <a:xfrm>
            <a:off x="8287910" y="2989691"/>
            <a:ext cx="1916264" cy="1685676"/>
          </a:xfrm>
          <a:prstGeom prst="hexagon">
            <a:avLst>
              <a:gd name="adj" fmla="val 25000"/>
              <a:gd name="vf" fmla="val 115470"/>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800" b="1" noProof="0" dirty="0">
                <a:solidFill>
                  <a:schemeClr val="dk1"/>
                </a:solidFill>
                <a:latin typeface="Aptos" panose="020B0004020202020204" pitchFamily="34" charset="0"/>
              </a:rPr>
              <a:t>Pourquoi est-ce une source de critères?</a:t>
            </a:r>
            <a:endParaRPr lang="fr-FR" sz="1200" noProof="0" dirty="0">
              <a:latin typeface="Aptos" panose="020B0004020202020204" pitchFamily="34" charset="0"/>
            </a:endParaRPr>
          </a:p>
        </p:txBody>
      </p:sp>
      <p:sp>
        <p:nvSpPr>
          <p:cNvPr id="148" name="Google Shape;148;p47"/>
          <p:cNvSpPr/>
          <p:nvPr/>
        </p:nvSpPr>
        <p:spPr>
          <a:xfrm>
            <a:off x="1987826" y="4675367"/>
            <a:ext cx="5605670" cy="2085231"/>
          </a:xfrm>
          <a:prstGeom prst="ellipse">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r>
              <a:rPr lang="fr-FR" sz="2000" noProof="0" dirty="0">
                <a:solidFill>
                  <a:schemeClr val="dk1"/>
                </a:solidFill>
                <a:latin typeface="Aptos" panose="020B0004020202020204" pitchFamily="34" charset="0"/>
              </a:rPr>
              <a:t>Il peut être utilisé pour définir des spécifications techniques, des critères d’attribution ou des exigences de vérification!</a:t>
            </a:r>
            <a:endParaRPr lang="fr-FR" sz="2000" b="1" i="0" u="none" strike="noStrike" cap="none" noProof="0" dirty="0">
              <a:solidFill>
                <a:schemeClr val="dk1"/>
              </a:solidFill>
              <a:latin typeface="Aptos" panose="020B0004020202020204" pitchFamily="34" charset="0"/>
              <a:sym typeface="Arial"/>
            </a:endParaRPr>
          </a:p>
        </p:txBody>
      </p:sp>
      <p:sp>
        <p:nvSpPr>
          <p:cNvPr id="149" name="Google Shape;149;p47"/>
          <p:cNvSpPr/>
          <p:nvPr/>
        </p:nvSpPr>
        <p:spPr>
          <a:xfrm rot="3330663">
            <a:off x="8446593" y="4719137"/>
            <a:ext cx="1051496" cy="2623380"/>
          </a:xfrm>
          <a:prstGeom prst="curvedLeftArrow">
            <a:avLst>
              <a:gd name="adj1" fmla="val 25000"/>
              <a:gd name="adj2" fmla="val 50000"/>
              <a:gd name="adj3" fmla="val 25000"/>
            </a:avLst>
          </a:prstGeom>
          <a:solidFill>
            <a:srgbClr val="035854"/>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a:off x="487555" y="941401"/>
            <a:ext cx="7393501" cy="974873"/>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Labels de produits et de services et systèmes de certification</a:t>
            </a:r>
          </a:p>
        </p:txBody>
      </p:sp>
      <p:pic>
        <p:nvPicPr>
          <p:cNvPr id="155" name="Google Shape;155;p48" descr="Europäisches Umweltzeichen – Wikipedia"/>
          <p:cNvPicPr preferRelativeResize="0"/>
          <p:nvPr/>
        </p:nvPicPr>
        <p:blipFill rotWithShape="1">
          <a:blip r:embed="rId3">
            <a:alphaModFix/>
          </a:blip>
          <a:srcRect/>
          <a:stretch/>
        </p:blipFill>
        <p:spPr>
          <a:xfrm>
            <a:off x="3690890" y="2107890"/>
            <a:ext cx="974873" cy="974873"/>
          </a:xfrm>
          <a:prstGeom prst="rect">
            <a:avLst/>
          </a:prstGeom>
          <a:noFill/>
          <a:ln>
            <a:noFill/>
          </a:ln>
        </p:spPr>
      </p:pic>
      <p:pic>
        <p:nvPicPr>
          <p:cNvPr id="156" name="Google Shape;156;p48" descr="Österreichisches Umweltzeichen"/>
          <p:cNvPicPr preferRelativeResize="0"/>
          <p:nvPr/>
        </p:nvPicPr>
        <p:blipFill rotWithShape="1">
          <a:blip r:embed="rId4">
            <a:alphaModFix/>
          </a:blip>
          <a:srcRect/>
          <a:stretch/>
        </p:blipFill>
        <p:spPr>
          <a:xfrm>
            <a:off x="594360" y="3461795"/>
            <a:ext cx="974872" cy="974872"/>
          </a:xfrm>
          <a:prstGeom prst="rect">
            <a:avLst/>
          </a:prstGeom>
          <a:noFill/>
          <a:ln>
            <a:noFill/>
          </a:ln>
        </p:spPr>
      </p:pic>
      <p:pic>
        <p:nvPicPr>
          <p:cNvPr id="157" name="Google Shape;157;p48" descr="Blauer Engel | Das deutsche Umweltzeichen"/>
          <p:cNvPicPr preferRelativeResize="0"/>
          <p:nvPr/>
        </p:nvPicPr>
        <p:blipFill rotWithShape="1">
          <a:blip r:embed="rId5">
            <a:alphaModFix/>
          </a:blip>
          <a:srcRect/>
          <a:stretch/>
        </p:blipFill>
        <p:spPr>
          <a:xfrm>
            <a:off x="1590261" y="2630831"/>
            <a:ext cx="2007084" cy="1129509"/>
          </a:xfrm>
          <a:prstGeom prst="rect">
            <a:avLst/>
          </a:prstGeom>
          <a:noFill/>
          <a:ln>
            <a:noFill/>
          </a:ln>
        </p:spPr>
      </p:pic>
      <p:pic>
        <p:nvPicPr>
          <p:cNvPr id="158" name="Google Shape;158;p48" descr="NF environnement - papier | écoconso"/>
          <p:cNvPicPr preferRelativeResize="0"/>
          <p:nvPr/>
        </p:nvPicPr>
        <p:blipFill rotWithShape="1">
          <a:blip r:embed="rId6">
            <a:alphaModFix/>
          </a:blip>
          <a:srcRect/>
          <a:stretch/>
        </p:blipFill>
        <p:spPr>
          <a:xfrm>
            <a:off x="3506158" y="3339674"/>
            <a:ext cx="1332324" cy="974871"/>
          </a:xfrm>
          <a:prstGeom prst="rect">
            <a:avLst/>
          </a:prstGeom>
          <a:noFill/>
          <a:ln>
            <a:noFill/>
          </a:ln>
        </p:spPr>
      </p:pic>
      <p:pic>
        <p:nvPicPr>
          <p:cNvPr id="159" name="Google Shape;159;p48" descr="Cradle to Cradle Certified Tyman International products"/>
          <p:cNvPicPr preferRelativeResize="0"/>
          <p:nvPr/>
        </p:nvPicPr>
        <p:blipFill rotWithShape="1">
          <a:blip r:embed="rId7">
            <a:alphaModFix/>
          </a:blip>
          <a:srcRect/>
          <a:stretch/>
        </p:blipFill>
        <p:spPr>
          <a:xfrm>
            <a:off x="4939931" y="2291465"/>
            <a:ext cx="885825" cy="885825"/>
          </a:xfrm>
          <a:prstGeom prst="rect">
            <a:avLst/>
          </a:prstGeom>
          <a:noFill/>
          <a:ln>
            <a:noFill/>
          </a:ln>
        </p:spPr>
      </p:pic>
      <p:pic>
        <p:nvPicPr>
          <p:cNvPr id="160" name="Google Shape;160;p48" descr="Die globale Nachhaltigkeitszertifizierung für IT-Produkte"/>
          <p:cNvPicPr preferRelativeResize="0"/>
          <p:nvPr/>
        </p:nvPicPr>
        <p:blipFill rotWithShape="1">
          <a:blip r:embed="rId8">
            <a:alphaModFix/>
          </a:blip>
          <a:srcRect/>
          <a:stretch/>
        </p:blipFill>
        <p:spPr>
          <a:xfrm>
            <a:off x="487555" y="5208218"/>
            <a:ext cx="1438275" cy="895350"/>
          </a:xfrm>
          <a:prstGeom prst="rect">
            <a:avLst/>
          </a:prstGeom>
          <a:noFill/>
          <a:ln>
            <a:noFill/>
          </a:ln>
        </p:spPr>
      </p:pic>
      <p:pic>
        <p:nvPicPr>
          <p:cNvPr id="161" name="Google Shape;161;p48" descr="OEKO-TEX® STANDARD 100"/>
          <p:cNvPicPr preferRelativeResize="0"/>
          <p:nvPr/>
        </p:nvPicPr>
        <p:blipFill rotWithShape="1">
          <a:blip r:embed="rId9">
            <a:alphaModFix/>
          </a:blip>
          <a:srcRect/>
          <a:stretch/>
        </p:blipFill>
        <p:spPr>
          <a:xfrm>
            <a:off x="2458391" y="4862573"/>
            <a:ext cx="1066800" cy="1009650"/>
          </a:xfrm>
          <a:prstGeom prst="rect">
            <a:avLst/>
          </a:prstGeom>
          <a:noFill/>
          <a:ln>
            <a:noFill/>
          </a:ln>
        </p:spPr>
      </p:pic>
      <p:pic>
        <p:nvPicPr>
          <p:cNvPr id="162" name="Google Shape;162;p48" descr="Global Organic Textile Standard Logo"/>
          <p:cNvPicPr preferRelativeResize="0"/>
          <p:nvPr/>
        </p:nvPicPr>
        <p:blipFill rotWithShape="1">
          <a:blip r:embed="rId10">
            <a:alphaModFix/>
          </a:blip>
          <a:srcRect/>
          <a:stretch/>
        </p:blipFill>
        <p:spPr>
          <a:xfrm>
            <a:off x="4433669" y="4941727"/>
            <a:ext cx="809625" cy="809625"/>
          </a:xfrm>
          <a:prstGeom prst="rect">
            <a:avLst/>
          </a:prstGeom>
          <a:noFill/>
          <a:ln>
            <a:noFill/>
          </a:ln>
        </p:spPr>
      </p:pic>
      <p:pic>
        <p:nvPicPr>
          <p:cNvPr id="163" name="Google Shape;163;p48"/>
          <p:cNvPicPr preferRelativeResize="0"/>
          <p:nvPr/>
        </p:nvPicPr>
        <p:blipFill rotWithShape="1">
          <a:blip r:embed="rId11">
            <a:alphaModFix/>
          </a:blip>
          <a:srcRect/>
          <a:stretch/>
        </p:blipFill>
        <p:spPr>
          <a:xfrm>
            <a:off x="5906222" y="5870433"/>
            <a:ext cx="1019175" cy="447675"/>
          </a:xfrm>
          <a:prstGeom prst="rect">
            <a:avLst/>
          </a:prstGeom>
          <a:noFill/>
          <a:ln>
            <a:noFill/>
          </a:ln>
        </p:spPr>
      </p:pic>
      <p:pic>
        <p:nvPicPr>
          <p:cNvPr id="164" name="Google Shape;164;p48" descr="ASC | Labelinfo"/>
          <p:cNvPicPr preferRelativeResize="0"/>
          <p:nvPr/>
        </p:nvPicPr>
        <p:blipFill rotWithShape="1">
          <a:blip r:embed="rId12">
            <a:alphaModFix/>
          </a:blip>
          <a:srcRect/>
          <a:stretch/>
        </p:blipFill>
        <p:spPr>
          <a:xfrm>
            <a:off x="5756189" y="3274379"/>
            <a:ext cx="1597331" cy="1597331"/>
          </a:xfrm>
          <a:prstGeom prst="rect">
            <a:avLst/>
          </a:prstGeom>
          <a:noFill/>
          <a:ln>
            <a:noFill/>
          </a:ln>
        </p:spPr>
      </p:pic>
      <p:pic>
        <p:nvPicPr>
          <p:cNvPr id="165" name="Google Shape;165;p48" descr="Bio-Logo - Europäische Kommission"/>
          <p:cNvPicPr preferRelativeResize="0"/>
          <p:nvPr/>
        </p:nvPicPr>
        <p:blipFill rotWithShape="1">
          <a:blip r:embed="rId13">
            <a:alphaModFix/>
          </a:blip>
          <a:srcRect/>
          <a:stretch/>
        </p:blipFill>
        <p:spPr>
          <a:xfrm>
            <a:off x="6753041" y="2291465"/>
            <a:ext cx="1419225" cy="942975"/>
          </a:xfrm>
          <a:prstGeom prst="rect">
            <a:avLst/>
          </a:prstGeom>
          <a:noFill/>
          <a:ln>
            <a:noFill/>
          </a:ln>
        </p:spPr>
      </p:pic>
      <p:pic>
        <p:nvPicPr>
          <p:cNvPr id="166" name="Google Shape;166;p48" descr="Kühl- und Gefriergeräte | Umweltbundesamt"/>
          <p:cNvPicPr preferRelativeResize="0"/>
          <p:nvPr/>
        </p:nvPicPr>
        <p:blipFill rotWithShape="1">
          <a:blip r:embed="rId14">
            <a:alphaModFix/>
          </a:blip>
          <a:srcRect l="37292" r="37838"/>
          <a:stretch/>
        </p:blipFill>
        <p:spPr>
          <a:xfrm>
            <a:off x="9025439" y="1464245"/>
            <a:ext cx="1031358" cy="2087083"/>
          </a:xfrm>
          <a:prstGeom prst="rect">
            <a:avLst/>
          </a:prstGeom>
          <a:noFill/>
          <a:ln>
            <a:noFill/>
          </a:ln>
        </p:spPr>
      </p:pic>
      <p:sp>
        <p:nvSpPr>
          <p:cNvPr id="167" name="Google Shape;167;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pic>
        <p:nvPicPr>
          <p:cNvPr id="168" name="Google Shape;168;p48"/>
          <p:cNvPicPr preferRelativeResize="0"/>
          <p:nvPr/>
        </p:nvPicPr>
        <p:blipFill rotWithShape="1">
          <a:blip r:embed="rId15">
            <a:alphaModFix/>
          </a:blip>
          <a:srcRect/>
          <a:stretch/>
        </p:blipFill>
        <p:spPr>
          <a:xfrm>
            <a:off x="7230327" y="4841853"/>
            <a:ext cx="861310" cy="863415"/>
          </a:xfrm>
          <a:prstGeom prst="rect">
            <a:avLst/>
          </a:prstGeom>
          <a:noFill/>
          <a:ln>
            <a:noFill/>
          </a:ln>
        </p:spPr>
      </p:pic>
      <p:pic>
        <p:nvPicPr>
          <p:cNvPr id="169" name="Google Shape;169;p48"/>
          <p:cNvPicPr preferRelativeResize="0"/>
          <p:nvPr/>
        </p:nvPicPr>
        <p:blipFill rotWithShape="1">
          <a:blip r:embed="rId16">
            <a:alphaModFix/>
          </a:blip>
          <a:srcRect/>
          <a:stretch/>
        </p:blipFill>
        <p:spPr>
          <a:xfrm>
            <a:off x="8948430" y="5705268"/>
            <a:ext cx="861310" cy="881777"/>
          </a:xfrm>
          <a:prstGeom prst="rect">
            <a:avLst/>
          </a:prstGeom>
          <a:noFill/>
          <a:ln>
            <a:noFill/>
          </a:ln>
        </p:spPr>
      </p:pic>
      <p:pic>
        <p:nvPicPr>
          <p:cNvPr id="170" name="Google Shape;170;p48"/>
          <p:cNvPicPr preferRelativeResize="0"/>
          <p:nvPr/>
        </p:nvPicPr>
        <p:blipFill rotWithShape="1">
          <a:blip r:embed="rId17">
            <a:alphaModFix/>
          </a:blip>
          <a:srcRect/>
          <a:stretch/>
        </p:blipFill>
        <p:spPr>
          <a:xfrm>
            <a:off x="8688553" y="3986688"/>
            <a:ext cx="1390117" cy="1286872"/>
          </a:xfrm>
          <a:prstGeom prst="rect">
            <a:avLst/>
          </a:prstGeom>
          <a:noFill/>
          <a:ln>
            <a:noFill/>
          </a:ln>
        </p:spPr>
      </p:pic>
      <p:pic>
        <p:nvPicPr>
          <p:cNvPr id="171" name="Google Shape;171;p48"/>
          <p:cNvPicPr preferRelativeResize="0"/>
          <p:nvPr/>
        </p:nvPicPr>
        <p:blipFill rotWithShape="1">
          <a:blip r:embed="rId18">
            <a:alphaModFix/>
          </a:blip>
          <a:srcRect/>
          <a:stretch/>
        </p:blipFill>
        <p:spPr>
          <a:xfrm>
            <a:off x="10553203" y="3159010"/>
            <a:ext cx="1390117" cy="1155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9"/>
          <p:cNvSpPr txBox="1">
            <a:spLocks noGrp="1"/>
          </p:cNvSpPr>
          <p:nvPr>
            <p:ph type="title"/>
          </p:nvPr>
        </p:nvSpPr>
        <p:spPr>
          <a:xfrm>
            <a:off x="594359" y="867565"/>
            <a:ext cx="10198826" cy="898923"/>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Quels sont les types de labels?</a:t>
            </a:r>
          </a:p>
        </p:txBody>
      </p:sp>
      <p:sp>
        <p:nvSpPr>
          <p:cNvPr id="177" name="Google Shape;177;p49"/>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lnSpcReduction="10000"/>
          </a:bodyPr>
          <a:lstStyle/>
          <a:p>
            <a:pPr marL="571500" lvl="0" indent="-342900">
              <a:buFont typeface="Arial" panose="020B0604020202020204" pitchFamily="34" charset="0"/>
              <a:buChar char="•"/>
            </a:pPr>
            <a:r>
              <a:rPr lang="fr-FR" noProof="0" dirty="0">
                <a:latin typeface="Aptos" panose="020B0004020202020204" pitchFamily="34" charset="0"/>
              </a:rPr>
              <a:t>Étiquetage</a:t>
            </a:r>
            <a:r>
              <a:rPr lang="fr-FR" dirty="0">
                <a:latin typeface="Aptos" panose="020B0004020202020204" pitchFamily="34" charset="0"/>
              </a:rPr>
              <a:t>s prescrits par la loi</a:t>
            </a:r>
            <a:endParaRPr lang="fr-FR" noProof="0" dirty="0">
              <a:latin typeface="Aptos" panose="020B0004020202020204" pitchFamily="34" charset="0"/>
            </a:endParaRPr>
          </a:p>
          <a:p>
            <a:pPr marL="571500" lvl="0" indent="-342900">
              <a:buFont typeface="Arial" panose="020B0604020202020204" pitchFamily="34" charset="0"/>
              <a:buChar char="•"/>
            </a:pPr>
            <a:r>
              <a:rPr lang="fr-FR" dirty="0">
                <a:latin typeface="Aptos" panose="020B0004020202020204" pitchFamily="34" charset="0"/>
              </a:rPr>
              <a:t>Labels environnementaux type I</a:t>
            </a:r>
          </a:p>
          <a:p>
            <a:pPr marL="571500" lvl="0" indent="-342900">
              <a:buFont typeface="Arial" panose="020B0604020202020204" pitchFamily="34" charset="0"/>
              <a:buChar char="•"/>
            </a:pPr>
            <a:r>
              <a:rPr lang="fr-FR" dirty="0">
                <a:latin typeface="Aptos" panose="020B0004020202020204" pitchFamily="34" charset="0"/>
              </a:rPr>
              <a:t>Labels sociaux</a:t>
            </a:r>
          </a:p>
          <a:p>
            <a:pPr marL="571500" lvl="0" indent="-342900">
              <a:buFont typeface="Arial" panose="020B0604020202020204" pitchFamily="34" charset="0"/>
              <a:buChar char="•"/>
            </a:pPr>
            <a:r>
              <a:rPr lang="fr-FR" dirty="0">
                <a:latin typeface="Aptos" panose="020B0004020202020204" pitchFamily="34" charset="0"/>
              </a:rPr>
              <a:t>Étiquetages privés</a:t>
            </a:r>
          </a:p>
          <a:p>
            <a:pPr marL="571500" lvl="0" indent="-342900">
              <a:buFont typeface="Arial" panose="020B0604020202020204" pitchFamily="34" charset="0"/>
              <a:buChar char="•"/>
            </a:pPr>
            <a:r>
              <a:rPr lang="fr-FR" dirty="0">
                <a:latin typeface="Aptos" panose="020B0004020202020204" pitchFamily="34" charset="0"/>
              </a:rPr>
              <a:t>Marques régionales </a:t>
            </a:r>
          </a:p>
          <a:p>
            <a:pPr marL="571500" lvl="0" indent="-342900">
              <a:buFont typeface="Arial" panose="020B0604020202020204" pitchFamily="34" charset="0"/>
              <a:buChar char="•"/>
            </a:pPr>
            <a:r>
              <a:rPr lang="fr-FR" dirty="0">
                <a:latin typeface="Aptos" panose="020B0004020202020204" pitchFamily="34" charset="0"/>
              </a:rPr>
              <a:t>Certifications d’entreprises / Systèmes de gestion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0"/>
          <p:cNvSpPr txBox="1">
            <a:spLocks noGrp="1"/>
          </p:cNvSpPr>
          <p:nvPr>
            <p:ph type="title"/>
          </p:nvPr>
        </p:nvSpPr>
        <p:spPr>
          <a:xfrm>
            <a:off x="583071" y="133128"/>
            <a:ext cx="6787747" cy="1909572"/>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Étiquetages </a:t>
            </a:r>
            <a:br>
              <a:rPr lang="fr-FR" noProof="0" dirty="0">
                <a:latin typeface="Aptos Serif" panose="02020604070405020304" pitchFamily="18" charset="0"/>
                <a:cs typeface="Aptos Serif" panose="02020604070405020304" pitchFamily="18" charset="0"/>
              </a:rPr>
            </a:br>
            <a:r>
              <a:rPr lang="fr-FR" noProof="0" dirty="0">
                <a:latin typeface="Aptos Serif" panose="02020604070405020304" pitchFamily="18" charset="0"/>
                <a:cs typeface="Aptos Serif" panose="02020604070405020304" pitchFamily="18" charset="0"/>
              </a:rPr>
              <a:t>prescrits par la loi</a:t>
            </a:r>
          </a:p>
        </p:txBody>
      </p:sp>
      <p:sp>
        <p:nvSpPr>
          <p:cNvPr id="183" name="Google Shape;183;p50"/>
          <p:cNvSpPr txBox="1"/>
          <p:nvPr/>
        </p:nvSpPr>
        <p:spPr>
          <a:xfrm>
            <a:off x="377396" y="2364118"/>
            <a:ext cx="7561691" cy="4524275"/>
          </a:xfrm>
          <a:prstGeom prst="rect">
            <a:avLst/>
          </a:prstGeom>
          <a:noFill/>
          <a:ln>
            <a:noFill/>
          </a:ln>
        </p:spPr>
        <p:txBody>
          <a:bodyPr spcFirstLastPara="1" wrap="square" lIns="91425" tIns="45700" rIns="91425" bIns="45700" anchor="t" anchorCtr="0">
            <a:spAutoFit/>
          </a:bodyPr>
          <a:lstStyle/>
          <a:p>
            <a:pPr marL="25400" lvl="0">
              <a:buSzPts val="2000"/>
            </a:pPr>
            <a:r>
              <a:rPr lang="fr-FR" sz="1800" b="1" noProof="0" dirty="0">
                <a:solidFill>
                  <a:srgbClr val="035854"/>
                </a:solidFill>
                <a:latin typeface="Aptos" panose="020B0004020202020204" pitchFamily="34" charset="0"/>
              </a:rPr>
              <a:t>Label européen d’efficacité énergétique et étiquetage européen de la consommation d’énergie pour divers produits :</a:t>
            </a:r>
          </a:p>
          <a:p>
            <a:pPr marL="152400" lvl="2" indent="-127000">
              <a:buSzPts val="2000"/>
              <a:buFont typeface="Arial"/>
              <a:buChar char="•"/>
            </a:pPr>
            <a:r>
              <a:rPr lang="fr-FR" sz="1800" dirty="0">
                <a:solidFill>
                  <a:schemeClr val="tx1"/>
                </a:solidFill>
                <a:latin typeface="Aptos" panose="020B0004020202020204" pitchFamily="34" charset="0"/>
              </a:rPr>
              <a:t>appareils</a:t>
            </a:r>
            <a:r>
              <a:rPr lang="fr-FR" sz="1800" noProof="0" dirty="0">
                <a:solidFill>
                  <a:schemeClr val="tx1"/>
                </a:solidFill>
                <a:latin typeface="Aptos" panose="020B0004020202020204" pitchFamily="34" charset="0"/>
              </a:rPr>
              <a:t> électro-ménagers, lampes, chauffe-eau …</a:t>
            </a:r>
          </a:p>
          <a:p>
            <a:pPr marL="25400" lvl="0">
              <a:buSzPts val="2000"/>
            </a:pPr>
            <a:endParaRPr lang="fr-FR" sz="1800" b="1" noProof="0" dirty="0">
              <a:solidFill>
                <a:srgbClr val="035854"/>
              </a:solidFill>
              <a:latin typeface="Aptos" panose="020B0004020202020204" pitchFamily="34" charset="0"/>
            </a:endParaRPr>
          </a:p>
          <a:p>
            <a:pPr marL="25400" lvl="0">
              <a:buSzPts val="2000"/>
            </a:pPr>
            <a:r>
              <a:rPr lang="fr-FR" sz="1800" b="1" noProof="0" dirty="0">
                <a:solidFill>
                  <a:srgbClr val="035854"/>
                </a:solidFill>
                <a:latin typeface="Aptos" panose="020B0004020202020204" pitchFamily="34" charset="0"/>
              </a:rPr>
              <a:t>Les appareils sont classés en fonction de leur consommation énergétique.</a:t>
            </a:r>
          </a:p>
          <a:p>
            <a:pPr marL="25400" lvl="0">
              <a:buSzPts val="2000"/>
            </a:pPr>
            <a:endParaRPr lang="fr-FR" sz="1800" b="1" noProof="0" dirty="0">
              <a:solidFill>
                <a:srgbClr val="035854"/>
              </a:solidFill>
              <a:latin typeface="Aptos" panose="020B0004020202020204" pitchFamily="34" charset="0"/>
            </a:endParaRPr>
          </a:p>
          <a:p>
            <a:pPr marL="25400" lvl="0">
              <a:buSzPts val="2000"/>
            </a:pPr>
            <a:r>
              <a:rPr lang="fr-FR" sz="1800" b="1" noProof="0" dirty="0">
                <a:solidFill>
                  <a:srgbClr val="035854"/>
                </a:solidFill>
                <a:latin typeface="Aptos" panose="020B0004020202020204" pitchFamily="34" charset="0"/>
              </a:rPr>
              <a:t>Nouvel étiquetage depuis 2021 – dans un premier temps pour les classes énergétique A-G pour :</a:t>
            </a:r>
          </a:p>
          <a:p>
            <a:pPr marL="152400" lvl="0" indent="-127000">
              <a:buSzPts val="2000"/>
              <a:buFont typeface="Arial"/>
              <a:buChar char="•"/>
            </a:pPr>
            <a:r>
              <a:rPr lang="fr-FR" sz="1800" noProof="0" dirty="0">
                <a:solidFill>
                  <a:schemeClr val="tx1"/>
                </a:solidFill>
                <a:latin typeface="Aptos" panose="020B0004020202020204" pitchFamily="34" charset="0"/>
              </a:rPr>
              <a:t> réfrigérateurs et congélateurs, y compris les caves à vins</a:t>
            </a:r>
          </a:p>
          <a:p>
            <a:pPr marL="152400" lvl="0" indent="-127000">
              <a:buSzPts val="2000"/>
              <a:buFont typeface="Arial"/>
              <a:buChar char="•"/>
            </a:pPr>
            <a:r>
              <a:rPr lang="fr-FR" sz="1800" dirty="0">
                <a:solidFill>
                  <a:schemeClr val="tx1"/>
                </a:solidFill>
                <a:latin typeface="Aptos" panose="020B0004020202020204" pitchFamily="34" charset="0"/>
              </a:rPr>
              <a:t> </a:t>
            </a:r>
            <a:r>
              <a:rPr lang="fr-FR" sz="1800" noProof="0" dirty="0">
                <a:solidFill>
                  <a:schemeClr val="tx1"/>
                </a:solidFill>
                <a:latin typeface="Aptos" panose="020B0004020202020204" pitchFamily="34" charset="0"/>
              </a:rPr>
              <a:t>lave-vaisselle, lave-linge et sèche-linge </a:t>
            </a:r>
          </a:p>
          <a:p>
            <a:pPr marL="152400" lvl="0" indent="-127000">
              <a:buSzPts val="2000"/>
              <a:buFont typeface="Arial"/>
              <a:buChar char="•"/>
            </a:pPr>
            <a:r>
              <a:rPr lang="fr-FR" sz="1800" dirty="0">
                <a:solidFill>
                  <a:schemeClr val="tx1"/>
                </a:solidFill>
                <a:latin typeface="Aptos" panose="020B0004020202020204" pitchFamily="34" charset="0"/>
              </a:rPr>
              <a:t> </a:t>
            </a:r>
            <a:r>
              <a:rPr lang="fr-FR" sz="1800" noProof="0" dirty="0">
                <a:solidFill>
                  <a:schemeClr val="tx1"/>
                </a:solidFill>
                <a:latin typeface="Aptos" panose="020B0004020202020204" pitchFamily="34" charset="0"/>
              </a:rPr>
              <a:t>écrans électroniques, y compris les téléviseurs</a:t>
            </a:r>
          </a:p>
          <a:p>
            <a:pPr marL="152400" lvl="0" indent="-127000">
              <a:buSzPts val="2000"/>
              <a:buFont typeface="Arial"/>
              <a:buChar char="•"/>
            </a:pPr>
            <a:r>
              <a:rPr lang="fr-FR" sz="1800" dirty="0">
                <a:solidFill>
                  <a:schemeClr val="tx1"/>
                </a:solidFill>
                <a:latin typeface="Aptos" panose="020B0004020202020204" pitchFamily="34" charset="0"/>
              </a:rPr>
              <a:t> </a:t>
            </a:r>
            <a:r>
              <a:rPr lang="fr-FR" sz="1800" noProof="0" dirty="0">
                <a:solidFill>
                  <a:schemeClr val="tx1"/>
                </a:solidFill>
                <a:latin typeface="Aptos" panose="020B0004020202020204" pitchFamily="34" charset="0"/>
              </a:rPr>
              <a:t>lampes et luminaires</a:t>
            </a:r>
          </a:p>
          <a:p>
            <a:pPr marL="25400" lvl="0">
              <a:buSzPts val="2000"/>
            </a:pPr>
            <a:endParaRPr lang="fr-FR" sz="1800" b="1" noProof="0" dirty="0">
              <a:solidFill>
                <a:srgbClr val="035854"/>
              </a:solidFill>
              <a:latin typeface="Aptos" panose="020B0004020202020204" pitchFamily="34" charset="0"/>
            </a:endParaRPr>
          </a:p>
          <a:p>
            <a:pPr marL="25400" lvl="0">
              <a:buSzPts val="2000"/>
            </a:pPr>
            <a:r>
              <a:rPr lang="fr-FR" sz="1800" b="1" noProof="0" dirty="0">
                <a:solidFill>
                  <a:srgbClr val="035854"/>
                </a:solidFill>
                <a:latin typeface="Aptos" panose="020B0004020202020204" pitchFamily="34" charset="0"/>
              </a:rPr>
              <a:t>Logo bio de l’UE pour les produits agricoles commercialisés comme produits biologiques.</a:t>
            </a:r>
            <a:endParaRPr lang="fr-FR" sz="1800" b="0" i="0" u="none" strike="noStrike" cap="none" noProof="0" dirty="0">
              <a:solidFill>
                <a:srgbClr val="3F3F3F"/>
              </a:solidFill>
              <a:latin typeface="Aptos" panose="020B0004020202020204" pitchFamily="34" charset="0"/>
              <a:sym typeface="Arial"/>
            </a:endParaRPr>
          </a:p>
        </p:txBody>
      </p:sp>
      <p:pic>
        <p:nvPicPr>
          <p:cNvPr id="184" name="Google Shape;184;p50" descr="Kühl- und Gefriergeräte | Umweltbundesamt"/>
          <p:cNvPicPr preferRelativeResize="0"/>
          <p:nvPr/>
        </p:nvPicPr>
        <p:blipFill rotWithShape="1">
          <a:blip r:embed="rId3">
            <a:alphaModFix/>
          </a:blip>
          <a:srcRect l="37292" r="37838"/>
          <a:stretch/>
        </p:blipFill>
        <p:spPr>
          <a:xfrm>
            <a:off x="8126233" y="1661822"/>
            <a:ext cx="1630017" cy="2659713"/>
          </a:xfrm>
          <a:prstGeom prst="rect">
            <a:avLst/>
          </a:prstGeom>
          <a:noFill/>
          <a:ln>
            <a:noFill/>
          </a:ln>
        </p:spPr>
      </p:pic>
      <p:pic>
        <p:nvPicPr>
          <p:cNvPr id="185" name="Google Shape;185;p50" descr="The organic logo - European Commission"/>
          <p:cNvPicPr preferRelativeResize="0"/>
          <p:nvPr/>
        </p:nvPicPr>
        <p:blipFill rotWithShape="1">
          <a:blip r:embed="rId4">
            <a:alphaModFix/>
          </a:blip>
          <a:srcRect/>
          <a:stretch/>
        </p:blipFill>
        <p:spPr>
          <a:xfrm>
            <a:off x="10130542" y="3887319"/>
            <a:ext cx="1885950" cy="1743075"/>
          </a:xfrm>
          <a:prstGeom prst="rect">
            <a:avLst/>
          </a:prstGeom>
          <a:no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1311</Words>
  <Application>Microsoft Macintosh PowerPoint</Application>
  <PresentationFormat>Breitbild</PresentationFormat>
  <Paragraphs>121</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Aptos Serif</vt:lpstr>
      <vt:lpstr>Play</vt:lpstr>
      <vt:lpstr>Arial</vt:lpstr>
      <vt:lpstr>Aptos</vt:lpstr>
      <vt:lpstr>Calibri</vt:lpstr>
      <vt:lpstr>Benutzerdefiniert</vt:lpstr>
      <vt:lpstr>PowerPoint-Präsentation</vt:lpstr>
      <vt:lpstr>2. Outils et modèles</vt:lpstr>
      <vt:lpstr>Sources pour les critères et les clauses types d’appel d‘offres</vt:lpstr>
      <vt:lpstr>2.1 Sources pour les critères 2.2 Clauses types d’appel d‘offres </vt:lpstr>
      <vt:lpstr>Critères GPP de  l’UE</vt:lpstr>
      <vt:lpstr>Label écologique de l’UE</vt:lpstr>
      <vt:lpstr>Labels de produits et de services et systèmes de certification</vt:lpstr>
      <vt:lpstr>Quels sont les types de labels?</vt:lpstr>
      <vt:lpstr>Étiquetages  prescrits par la loi</vt:lpstr>
      <vt:lpstr>Ecolabels volontaires ou écolabels de type I</vt:lpstr>
      <vt:lpstr>Label social volontaire similaire au type I</vt:lpstr>
      <vt:lpstr>Labels écologiques et sociaux de type I et/ou similaires au type I</vt:lpstr>
      <vt:lpstr>Déclarations propres de type II</vt:lpstr>
      <vt:lpstr>Possibilités d’utilisation des étiquettes</vt:lpstr>
      <vt:lpstr>Normes environnementales et de gestion</vt:lpstr>
      <vt:lpstr>CONSEILS AUX FORMATEUR∙RICE∙S…</vt:lpstr>
      <vt:lpstr>PowerPoint-Präsentation</vt:lpstr>
      <vt:lpstr>2. Outils et modèles </vt:lpstr>
      <vt:lpstr>Questionnaire type pour les fournisseurs</vt:lpstr>
      <vt:lpstr>Merci beaucoup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22</cp:revision>
  <dcterms:created xsi:type="dcterms:W3CDTF">2024-09-16T10:50:40Z</dcterms:created>
  <dcterms:modified xsi:type="dcterms:W3CDTF">2026-01-21T07:50:27Z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