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ptos Serif" panose="02020604070405020304" pitchFamily="18" charset="0"/>
      <p:regular r:id="rId25"/>
      <p:bold r:id="rId26"/>
      <p:italic r:id="rId27"/>
      <p:boldItalic r:id="rId28"/>
    </p:embeddedFont>
    <p:embeddedFont>
      <p:font typeface="Play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kZ5aRTYgaINg1CUsZ5Q3brvZ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-1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16" name="Google Shape;21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72" name="Google Shape;27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8" name="Google Shape;28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noProof="0" dirty="0"/>
              <a:t>Représenter graphiquement</a:t>
            </a:r>
          </a:p>
        </p:txBody>
      </p:sp>
      <p:sp>
        <p:nvSpPr>
          <p:cNvPr id="289" name="Google Shape;28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800" dirty="0">
                <a:solidFill>
                  <a:schemeClr val="bg1"/>
                </a:solidFill>
              </a:rPr>
              <a:t>Financé par l’Union européenne. Les points de vue et les opinions exprimés correspondent toutefois exclusivement à ceux des auteur∙rice∙s et ne reflètent pas nécessairement ceux de l’Union européenne ou de l’Agence exécutive européenne pour l’éducation et la culture (EACEA). Ni l’Union européenne ni l’EACEA ne peuvent être tenues pour responsables</a:t>
            </a:r>
            <a:r>
              <a:rPr lang="fr-FR" sz="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44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4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">
  <p:cSld name="TES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11351299" y="6288618"/>
            <a:ext cx="620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9476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6275300" y="1016051"/>
            <a:ext cx="58821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i="0" u="none" strike="noStrike" cap="none" noProof="0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Planification et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noProof="0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mise en œuvre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Approvisionnement</a:t>
            </a:r>
            <a:r>
              <a:rPr lang="fr-FR" sz="4400" b="1" i="0" u="none" strike="noStrike" cap="none" noProof="0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durable </a:t>
            </a:r>
          </a:p>
        </p:txBody>
      </p:sp>
      <p:pic>
        <p:nvPicPr>
          <p:cNvPr id="72" name="Google Shape;7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0080" y="6110155"/>
            <a:ext cx="2768600" cy="5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22">
            <a:extLst>
              <a:ext uri="{FF2B5EF4-FFF2-40B4-BE49-F238E27FC236}">
                <a16:creationId xmlns:a16="http://schemas.microsoft.com/office/drawing/2014/main" id="{15E114C6-C5C8-DE07-EDE3-DE230F2DBFB3}"/>
              </a:ext>
            </a:extLst>
          </p:cNvPr>
          <p:cNvSpPr txBox="1"/>
          <p:nvPr/>
        </p:nvSpPr>
        <p:spPr>
          <a:xfrm>
            <a:off x="14889" y="6094753"/>
            <a:ext cx="25361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fr-FR" sz="600" dirty="0">
                <a:solidFill>
                  <a:schemeClr val="bg1"/>
                </a:solidFill>
                <a:latin typeface="Aptos" panose="020B0004020202020204" pitchFamily="34" charset="0"/>
              </a:rPr>
              <a:t>Financé par l’Union européenne. Les points de vue et les opinions exprimés correspondent toutefois exclusivement à ceux des </a:t>
            </a:r>
            <a:r>
              <a:rPr lang="fr-FR" sz="600" dirty="0" err="1">
                <a:solidFill>
                  <a:schemeClr val="bg1"/>
                </a:solidFill>
                <a:latin typeface="Aptos" panose="020B0004020202020204" pitchFamily="34" charset="0"/>
              </a:rPr>
              <a:t>auteur∙rice∙s</a:t>
            </a:r>
            <a:r>
              <a:rPr lang="fr-FR" sz="600" dirty="0">
                <a:solidFill>
                  <a:schemeClr val="bg1"/>
                </a:solidFill>
                <a:latin typeface="Aptos" panose="020B0004020202020204" pitchFamily="34" charset="0"/>
              </a:rPr>
              <a:t> et ne reflètent pas nécessairement ceux de l’Union européenne ou de l’Agence exécutive européenne pour l’éducation et la culture (EACEA). Ni l’Union européenne ni l’EACEA ne peuvent être tenues pour responsables.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591759" y="911402"/>
            <a:ext cx="6787747" cy="97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Tant de labels…</a:t>
            </a:r>
          </a:p>
        </p:txBody>
      </p:sp>
      <p:pic>
        <p:nvPicPr>
          <p:cNvPr id="167" name="Google Shape;167;p32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9415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28970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8970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28970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29415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342202" y="2272739"/>
            <a:ext cx="6817335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fr-FR" sz="17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Labels des initiatives de certification pour les produits et services :</a:t>
            </a:r>
            <a:endParaRPr lang="fr-FR" sz="1700" b="1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342203" y="4133171"/>
            <a:ext cx="75096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fr-FR" sz="17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Labels attribués à des produits finis individuels ou spécifiques :</a:t>
            </a:r>
            <a:endParaRPr lang="fr-FR" sz="1700" b="1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4" name="Google Shape;174;p32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48735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47687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48687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3669" y="4968800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2207" y="4474897"/>
            <a:ext cx="1597331" cy="15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7851803" y="1246860"/>
            <a:ext cx="41868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fr-FR" sz="17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Mentions légales :</a:t>
            </a:r>
            <a:endParaRPr lang="fr-FR" sz="1700" b="1" i="0" u="none" strike="noStrike" cap="none" noProof="0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0" name="Google Shape;180;p32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57198" y="17313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9691065" y="1690837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66810" y="4841853"/>
            <a:ext cx="861310" cy="8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20036" y="4841853"/>
            <a:ext cx="861310" cy="88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8004203" y="4181175"/>
            <a:ext cx="418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fr-FR" sz="17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Mentions sociales à titre volontaire </a:t>
            </a:r>
            <a:r>
              <a:rPr lang="de-DE" sz="17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17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553055" y="699080"/>
            <a:ext cx="11003280" cy="91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fr-FR" sz="36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Pourquoi l’étiquetage des labels est-il un outil indispensable?</a:t>
            </a:r>
          </a:p>
        </p:txBody>
      </p:sp>
      <p:grpSp>
        <p:nvGrpSpPr>
          <p:cNvPr id="192" name="Google Shape;192;p33"/>
          <p:cNvGrpSpPr/>
          <p:nvPr/>
        </p:nvGrpSpPr>
        <p:grpSpPr>
          <a:xfrm>
            <a:off x="558626" y="2231258"/>
            <a:ext cx="11108316" cy="4065258"/>
            <a:chOff x="5571" y="676704"/>
            <a:chExt cx="11108316" cy="4065258"/>
          </a:xfrm>
        </p:grpSpPr>
        <p:sp>
          <p:nvSpPr>
            <p:cNvPr id="193" name="Google Shape;193;p33"/>
            <p:cNvSpPr/>
            <p:nvPr/>
          </p:nvSpPr>
          <p:spPr>
            <a:xfrm rot="5400000">
              <a:off x="414264" y="2508874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208772" y="3120913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08772" y="3120913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fr-FR" sz="1600" b="1" noProof="0" dirty="0">
                  <a:latin typeface="Aptos" panose="020B0004020202020204" pitchFamily="34" charset="0"/>
                </a:rPr>
                <a:t>Ils rendent la durabilité </a:t>
              </a:r>
              <a:r>
                <a:rPr lang="fr-FR" sz="1600" b="1" dirty="0">
                  <a:latin typeface="Aptos" panose="020B0004020202020204" pitchFamily="34" charset="0"/>
                </a:rPr>
                <a:t>visible</a:t>
              </a:r>
              <a:r>
                <a:rPr lang="fr-FR" sz="1600" b="1" noProof="0" dirty="0">
                  <a:latin typeface="Aptos" panose="020B0004020202020204" pitchFamily="34" charset="0"/>
                </a:rPr>
                <a:t> </a:t>
              </a:r>
              <a:r>
                <a:rPr lang="fr-FR" sz="1600" b="1" dirty="0">
                  <a:latin typeface="Aptos" panose="020B0004020202020204" pitchFamily="34" charset="0"/>
                </a:rPr>
                <a:t>et mesurable</a:t>
              </a:r>
              <a:r>
                <a:rPr lang="fr-FR" sz="1600" b="1" noProof="0" dirty="0">
                  <a:latin typeface="Aptos" panose="020B0004020202020204" pitchFamily="34" charset="0"/>
                </a:rPr>
                <a:t>. </a:t>
              </a:r>
              <a:endParaRPr lang="fr-FR" sz="16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709175" y="2358066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4295A2"/>
            </a:solidFill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 rot="5400000">
              <a:off x="2678210" y="1948658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5851"/>
            </a:solidFill>
            <a:ln w="25400" cap="flat" cmpd="sng">
              <a:solidFill>
                <a:srgbClr val="005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2472718" y="2560697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 txBox="1"/>
            <p:nvPr/>
          </p:nvSpPr>
          <p:spPr>
            <a:xfrm>
              <a:off x="2472718" y="2560697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fr-FR" sz="1600" b="1" noProof="0" dirty="0">
                  <a:latin typeface="Aptos" panose="020B0004020202020204" pitchFamily="34" charset="0"/>
                </a:rPr>
                <a:t>Ils constituent un moyen efficace pour introduire la durabilité dans les appels d‘offres. </a:t>
              </a:r>
              <a:endParaRPr lang="fr-FR" sz="16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3973120" y="1797850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CBDA83"/>
            </a:solidFill>
            <a:ln w="25400" cap="flat" cmpd="sng">
              <a:solidFill>
                <a:srgbClr val="CBD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 rot="5400000">
              <a:off x="4942155" y="1388442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A2C328"/>
            </a:solidFill>
            <a:ln w="25400" cap="flat" cmpd="sng">
              <a:solidFill>
                <a:srgbClr val="A2C3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4736663" y="2000482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 txBox="1"/>
            <p:nvPr/>
          </p:nvSpPr>
          <p:spPr>
            <a:xfrm>
              <a:off x="4736663" y="2000482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fr-FR" sz="1600" b="1" noProof="0" dirty="0">
                  <a:latin typeface="Aptos" panose="020B0004020202020204" pitchFamily="34" charset="0"/>
                </a:rPr>
                <a:t>Ils offrent une base scientifique solide pour les critères de durabilité.</a:t>
              </a:r>
              <a:endParaRPr lang="fr-FR" sz="16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6237066" y="1237635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FAB506"/>
            </a:solidFill>
            <a:ln w="25400" cap="flat" cmpd="sng">
              <a:solidFill>
                <a:srgbClr val="FAB5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 rot="5400000">
              <a:off x="7206101" y="828227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4295A2"/>
            </a:solidFill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7000609" y="1440266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 txBox="1"/>
            <p:nvPr/>
          </p:nvSpPr>
          <p:spPr>
            <a:xfrm>
              <a:off x="7000609" y="1440266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fr-FR" sz="1600" b="1" noProof="0" dirty="0">
                  <a:latin typeface="Aptos" panose="020B0004020202020204" pitchFamily="34" charset="0"/>
                </a:rPr>
                <a:t>Ils contribuent à aborder les trois piliers de la durabilité : l’économie, l’environnement et le social.</a:t>
              </a:r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8501011" y="677419"/>
              <a:ext cx="348930" cy="348930"/>
            </a:xfrm>
            <a:prstGeom prst="triangle">
              <a:avLst>
                <a:gd name="adj" fmla="val 100000"/>
              </a:avLst>
            </a:prstGeom>
            <a:solidFill>
              <a:srgbClr val="005851"/>
            </a:solidFill>
            <a:ln w="25400" cap="flat" cmpd="sng">
              <a:solidFill>
                <a:srgbClr val="005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 rot="5400000">
              <a:off x="9470046" y="268011"/>
              <a:ext cx="1231043" cy="204842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BDA83"/>
            </a:solidFill>
            <a:ln w="25400" cap="flat" cmpd="sng">
              <a:solidFill>
                <a:srgbClr val="CBD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9264554" y="880050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 txBox="1"/>
            <p:nvPr/>
          </p:nvSpPr>
          <p:spPr>
            <a:xfrm>
              <a:off x="9264554" y="880050"/>
              <a:ext cx="1849333" cy="162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600"/>
              </a:pPr>
              <a:r>
                <a:rPr lang="fr-FR" sz="1600" b="1" noProof="0" dirty="0">
                  <a:latin typeface="Aptos" panose="020B0004020202020204" pitchFamily="34" charset="0"/>
                </a:rPr>
                <a:t>Ils réduisent les coûts de vérification et augmentent la crédibilité.</a:t>
              </a:r>
              <a:endParaRPr lang="fr-FR" sz="1600" b="1" i="0" u="none" strike="noStrike" cap="none" noProof="0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pic>
        <p:nvPicPr>
          <p:cNvPr id="212" name="Google Shape;212;p33" descr="Sostenibilità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71" y="2544417"/>
            <a:ext cx="1230464" cy="123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Sostenibilità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589" y="5384358"/>
            <a:ext cx="1230464" cy="123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594360" y="410287"/>
            <a:ext cx="7917462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Comment mettre en œuvre un approvisionnement durable : étapes importantes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25016" y="2281922"/>
            <a:ext cx="11262184" cy="457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</a:t>
            </a:r>
            <a:r>
              <a:rPr lang="fr-FR" dirty="0">
                <a:latin typeface="Aptos" panose="020B0004020202020204" pitchFamily="34" charset="0"/>
              </a:rPr>
              <a:t>Premiers pas</a:t>
            </a:r>
            <a:endParaRPr dirty="0">
              <a:latin typeface="Aptos" panose="020B0004020202020204" pitchFamily="34" charset="0"/>
            </a:endParaRPr>
          </a:p>
          <a:p>
            <a:pPr lvl="0"/>
            <a:r>
              <a:rPr lang="de-DE" dirty="0">
                <a:latin typeface="Aptos" panose="020B0004020202020204" pitchFamily="34" charset="0"/>
              </a:rPr>
              <a:t>1.2 </a:t>
            </a:r>
            <a:r>
              <a:rPr lang="fr-FR" dirty="0">
                <a:latin typeface="Aptos" panose="020B0004020202020204" pitchFamily="34" charset="0"/>
              </a:rPr>
              <a:t>Étiquetage des produits, un outil indispensable</a:t>
            </a:r>
            <a:endParaRPr lang="fr-FR" b="0" dirty="0">
              <a:latin typeface="Aptos" panose="020B0004020202020204" pitchFamily="34" charset="0"/>
            </a:endParaRPr>
          </a:p>
          <a:p>
            <a:pPr lvl="0"/>
            <a:r>
              <a:rPr lang="fr-FR" dirty="0">
                <a:latin typeface="Aptos" panose="020B0004020202020204" pitchFamily="34" charset="0"/>
              </a:rPr>
              <a:t>1.3 </a:t>
            </a:r>
            <a:r>
              <a:rPr lang="fr-FR" dirty="0">
                <a:solidFill>
                  <a:schemeClr val="accent6"/>
                </a:solidFill>
                <a:latin typeface="Aptos" panose="020B0004020202020204" pitchFamily="34" charset="0"/>
              </a:rPr>
              <a:t>Explorer le marché et créer un catalogue</a:t>
            </a:r>
          </a:p>
          <a:p>
            <a:pPr lvl="0"/>
            <a:r>
              <a:rPr lang="fr-FR" dirty="0">
                <a:latin typeface="Aptos" panose="020B0004020202020204" pitchFamily="34" charset="0"/>
              </a:rPr>
              <a:t>1.4 Acheter des produits locaux et régionaux</a:t>
            </a:r>
          </a:p>
          <a:p>
            <a:pPr lvl="0"/>
            <a:r>
              <a:rPr lang="fr-FR" dirty="0">
                <a:latin typeface="Aptos" panose="020B0004020202020204" pitchFamily="34" charset="0"/>
              </a:rPr>
              <a:t>1.5 Comment communiquer efficacement</a:t>
            </a:r>
            <a:endParaRPr lang="fr-FR" b="0" dirty="0">
              <a:latin typeface="Aptos" panose="020B0004020202020204" pitchFamily="34" charset="0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594358" y="851063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1.3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Explorer le marché et créer un catalogue</a:t>
            </a:r>
            <a:br>
              <a:rPr lang="de-DE" sz="41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sz="4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>
                <a:latin typeface="Aptos" panose="020B0004020202020204" pitchFamily="34" charset="0"/>
              </a:rPr>
              <a:t>13</a:t>
            </a:fld>
            <a:endParaRPr>
              <a:latin typeface="Aptos" panose="020B0004020202020204" pitchFamily="34" charset="0"/>
            </a:endParaRPr>
          </a:p>
        </p:txBody>
      </p:sp>
      <p:grpSp>
        <p:nvGrpSpPr>
          <p:cNvPr id="228" name="Google Shape;228;p35"/>
          <p:cNvGrpSpPr/>
          <p:nvPr/>
        </p:nvGrpSpPr>
        <p:grpSpPr>
          <a:xfrm>
            <a:off x="594358" y="1977391"/>
            <a:ext cx="11261910" cy="4354830"/>
            <a:chOff x="0" y="0"/>
            <a:chExt cx="11261910" cy="4354830"/>
          </a:xfrm>
        </p:grpSpPr>
        <p:sp>
          <p:nvSpPr>
            <p:cNvPr id="229" name="Google Shape;229;p35"/>
            <p:cNvSpPr/>
            <p:nvPr/>
          </p:nvSpPr>
          <p:spPr>
            <a:xfrm>
              <a:off x="0" y="0"/>
              <a:ext cx="9618345" cy="43548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5663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90697" y="1391483"/>
              <a:ext cx="2553877" cy="157186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Création de la structure du catalogue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2865806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3" name="Google Shape;233;p35"/>
            <p:cNvSpPr txBox="1"/>
            <p:nvPr/>
          </p:nvSpPr>
          <p:spPr>
            <a:xfrm>
              <a:off x="2890479" y="1338535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Identification et évaluation des fournisseurs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5725949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5" name="Google Shape;235;p35"/>
            <p:cNvSpPr txBox="1"/>
            <p:nvPr/>
          </p:nvSpPr>
          <p:spPr>
            <a:xfrm>
              <a:off x="5810983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Utilisation du catalogue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8537965" y="1338535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37" name="Google Shape;237;p35"/>
            <p:cNvSpPr txBox="1"/>
            <p:nvPr/>
          </p:nvSpPr>
          <p:spPr>
            <a:xfrm>
              <a:off x="8622999" y="1423569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8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Vérification et mise à jour régulières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594360" y="277987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Création d’un catalogue</a:t>
            </a:r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594360" y="1894907"/>
            <a:ext cx="11114164" cy="4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lvl="0">
              <a:buSzPts val="5053"/>
            </a:pPr>
            <a:r>
              <a:rPr lang="fr-FR" sz="2000" noProof="0" dirty="0">
                <a:latin typeface="Aptos" panose="020B0004020202020204" pitchFamily="34" charset="0"/>
              </a:rPr>
              <a:t>Le catalogue doit contenir les informations suivantes :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Liste des produits et services régulièrement achetés par les communes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Critères de durabilité pour les produits et services que la commune souhaite acheter de manière durable, par exemple les labels environnementaux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Informations sur la manière dont ces produits et services sont généralement achetés par la commune, par exemple par achat direct, procédures simplifiées, appels d’offres</a:t>
            </a:r>
            <a:r>
              <a:rPr lang="fr-FR" sz="16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centrales d’achat ou achats groupés avec d’autres communes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Informations sur les fournisseurs de produits et services durables (noms, adresses, sites web des magasins et boutiques en ligne), y compris les résultats des évaluations des fournisseurs</a:t>
            </a:r>
          </a:p>
          <a:p>
            <a:pPr marL="571500" lvl="0" indent="-342900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fr-FR" sz="1600" b="0" noProof="0" dirty="0">
                <a:solidFill>
                  <a:srgbClr val="3F3F3F"/>
                </a:solidFill>
                <a:latin typeface="Aptos" panose="020B0004020202020204" pitchFamily="34" charset="0"/>
              </a:rPr>
              <a:t>Si possible : différences de prix et coûts entre les solutions conventionnelles et durables</a:t>
            </a:r>
          </a:p>
        </p:txBody>
      </p:sp>
      <p:sp>
        <p:nvSpPr>
          <p:cNvPr id="244" name="Google Shape;244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594358" y="338428"/>
            <a:ext cx="725142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Identification et évaluation des fournisseurs</a:t>
            </a:r>
            <a:endParaRPr lang="fr-FR" sz="4800" noProof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0" name="Google Shape;250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grpSp>
        <p:nvGrpSpPr>
          <p:cNvPr id="251" name="Google Shape;251;p37"/>
          <p:cNvGrpSpPr/>
          <p:nvPr/>
        </p:nvGrpSpPr>
        <p:grpSpPr>
          <a:xfrm>
            <a:off x="594358" y="1422744"/>
            <a:ext cx="11332886" cy="5418667"/>
            <a:chOff x="0" y="0"/>
            <a:chExt cx="11332886" cy="5418667"/>
          </a:xfrm>
        </p:grpSpPr>
        <p:sp>
          <p:nvSpPr>
            <p:cNvPr id="252" name="Google Shape;252;p37"/>
            <p:cNvSpPr/>
            <p:nvPr/>
          </p:nvSpPr>
          <p:spPr>
            <a:xfrm>
              <a:off x="0" y="0"/>
              <a:ext cx="9637777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0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7"/>
            <p:cNvSpPr txBox="1"/>
            <p:nvPr/>
          </p:nvSpPr>
          <p:spPr>
            <a:xfrm>
              <a:off x="105807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Enquête auprès des fournisseurs potentiels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2871596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 txBox="1"/>
            <p:nvPr/>
          </p:nvSpPr>
          <p:spPr>
            <a:xfrm>
              <a:off x="2977403" y="1731407"/>
              <a:ext cx="2517834" cy="195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Obtention de preuves relatives aux critères de durabilité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5721474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 txBox="1"/>
            <p:nvPr/>
          </p:nvSpPr>
          <p:spPr>
            <a:xfrm>
              <a:off x="5827281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Vérification de ces preuves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8603438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 txBox="1"/>
            <p:nvPr/>
          </p:nvSpPr>
          <p:spPr>
            <a:xfrm>
              <a:off x="8709245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4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Comparaison des prix et inscription au catalogue d’achats</a:t>
              </a:r>
              <a:endParaRPr lang="fr-FR" sz="24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Vérification et mise à jour régulières</a:t>
            </a: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594359" y="3279579"/>
            <a:ext cx="6139145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>
              <a:lnSpc>
                <a:spcPct val="100000"/>
              </a:lnSpc>
            </a:pPr>
            <a:r>
              <a:rPr lang="fr-FR" sz="2400" noProof="0" dirty="0">
                <a:latin typeface="Aptos" panose="020B0004020202020204" pitchFamily="34" charset="0"/>
              </a:rPr>
              <a:t>Les marchés étant en constante évolution, le catalogue doit être régulièrement mis à jour. </a:t>
            </a:r>
          </a:p>
          <a:p>
            <a:pPr marL="228600" lvl="0" indent="0">
              <a:lnSpc>
                <a:spcPct val="100000"/>
              </a:lnSpc>
            </a:pPr>
            <a:r>
              <a:rPr lang="fr-FR" sz="2400" noProof="0" dirty="0">
                <a:latin typeface="Aptos" panose="020B0004020202020204" pitchFamily="34" charset="0"/>
              </a:rPr>
              <a:t>Une autre possibilité pour maintenir le catalogue à jour consiste à le transformer en boutique en ligne.</a:t>
            </a:r>
          </a:p>
        </p:txBody>
      </p:sp>
      <p:sp>
        <p:nvSpPr>
          <p:cNvPr id="267" name="Google Shape;267;p38"/>
          <p:cNvSpPr>
            <a:spLocks noGrp="1"/>
          </p:cNvSpPr>
          <p:nvPr>
            <p:ph type="pic" idx="2"/>
          </p:nvPr>
        </p:nvSpPr>
        <p:spPr>
          <a:xfrm flipH="1">
            <a:off x="7128508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8" name="Google Shape;268;p38"/>
          <p:cNvSpPr txBox="1"/>
          <p:nvPr/>
        </p:nvSpPr>
        <p:spPr>
          <a:xfrm>
            <a:off x="7998781" y="1099260"/>
            <a:ext cx="4193218" cy="458583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fr-FR" sz="2400" noProof="0" dirty="0">
                <a:solidFill>
                  <a:schemeClr val="lt1"/>
                </a:solidFill>
                <a:latin typeface="Aptos" panose="020B0004020202020204" pitchFamily="34" charset="0"/>
              </a:rPr>
              <a:t>Catalogue sous forme de boutique en ligne</a:t>
            </a:r>
          </a:p>
          <a:p>
            <a:pPr lvl="0">
              <a:buSzPts val="2400"/>
            </a:pPr>
            <a:endParaRPr lang="fr-FR" sz="2400" noProof="0" dirty="0">
              <a:solidFill>
                <a:schemeClr val="lt1"/>
              </a:solidFill>
              <a:latin typeface="Aptos" panose="020B0004020202020204" pitchFamily="34" charset="0"/>
            </a:endParaRPr>
          </a:p>
          <a:p>
            <a:pPr lvl="0">
              <a:buSzPts val="2400"/>
            </a:pPr>
            <a:r>
              <a:rPr lang="fr-FR" sz="2200" noProof="0" dirty="0">
                <a:solidFill>
                  <a:schemeClr val="lt1"/>
                </a:solidFill>
                <a:latin typeface="Aptos" panose="020B0004020202020204" pitchFamily="34" charset="0"/>
              </a:rPr>
              <a:t>Une boutique en ligne permet aux </a:t>
            </a:r>
            <a:r>
              <a:rPr lang="fr-FR" sz="2200" noProof="0" dirty="0" err="1">
                <a:solidFill>
                  <a:schemeClr val="lt1"/>
                </a:solidFill>
                <a:latin typeface="Aptos" panose="020B0004020202020204" pitchFamily="34" charset="0"/>
              </a:rPr>
              <a:t>employé·e·s</a:t>
            </a:r>
            <a:r>
              <a:rPr lang="fr-FR" sz="2200" noProof="0" dirty="0">
                <a:solidFill>
                  <a:schemeClr val="lt1"/>
                </a:solidFill>
                <a:latin typeface="Aptos" panose="020B0004020202020204" pitchFamily="34" charset="0"/>
              </a:rPr>
              <a:t> de la commune de commander directement auprès de différents fournisseurs des produits présélectionnés, par ex. des produits d’entretien auprès d’un fournisseur local ou des camions de pompiers</a:t>
            </a:r>
            <a:r>
              <a:rPr lang="fr-FR" sz="2200" dirty="0">
                <a:solidFill>
                  <a:schemeClr val="lt1"/>
                </a:solidFill>
                <a:latin typeface="Aptos" panose="020B0004020202020204" pitchFamily="34" charset="0"/>
              </a:rPr>
              <a:t> auprès du service central d’approvisionnement.</a:t>
            </a:r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594360" y="440768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1. Comment mettre en œuvre l‘approvisionnement durable : étapes importantes</a:t>
            </a: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625016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/>
            <a:r>
              <a:rPr lang="fr-FR" noProof="0" dirty="0">
                <a:latin typeface="Aptos" panose="020B0004020202020204" pitchFamily="34" charset="0"/>
              </a:rPr>
              <a:t>1.1 Premier pas</a:t>
            </a:r>
          </a:p>
          <a:p>
            <a:pPr lvl="0"/>
            <a:r>
              <a:rPr lang="fr-FR" noProof="0" dirty="0">
                <a:latin typeface="Aptos" panose="020B0004020202020204" pitchFamily="34" charset="0"/>
              </a:rPr>
              <a:t>1.2 Étiquetage des produits, un outil indispensable</a:t>
            </a:r>
            <a:endParaRPr lang="fr-FR" b="0" noProof="0" dirty="0">
              <a:latin typeface="Aptos" panose="020B0004020202020204" pitchFamily="34" charset="0"/>
            </a:endParaRPr>
          </a:p>
          <a:p>
            <a:pPr lvl="0"/>
            <a:r>
              <a:rPr lang="fr-FR" noProof="0" dirty="0">
                <a:latin typeface="Aptos" panose="020B0004020202020204" pitchFamily="34" charset="0"/>
              </a:rPr>
              <a:t>1.3 Explorer le marché et créer un catalogue </a:t>
            </a:r>
          </a:p>
          <a:p>
            <a:pPr lvl="0"/>
            <a:r>
              <a:rPr lang="fr-FR" noProof="0" dirty="0">
                <a:solidFill>
                  <a:schemeClr val="accent6"/>
                </a:solidFill>
                <a:latin typeface="Aptos" panose="020B0004020202020204" pitchFamily="34" charset="0"/>
              </a:rPr>
              <a:t>1.4 Acheter des produits locaux et régionaux</a:t>
            </a:r>
          </a:p>
          <a:p>
            <a:pPr lvl="0"/>
            <a:r>
              <a:rPr lang="fr-FR" noProof="0" dirty="0">
                <a:latin typeface="Aptos" panose="020B0004020202020204" pitchFamily="34" charset="0"/>
              </a:rPr>
              <a:t>1.5 Comment communiquer efficacement</a:t>
            </a:r>
            <a:endParaRPr lang="fr-FR" b="0" noProof="0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1.4 Acheter des produits locaux et régionaux</a:t>
            </a:r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594360" y="2301102"/>
            <a:ext cx="66714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fr-FR" sz="2400" b="1" noProof="0" dirty="0">
                <a:solidFill>
                  <a:schemeClr val="accent4"/>
                </a:solidFill>
                <a:latin typeface="Aptos" panose="020B0004020202020204" pitchFamily="34" charset="0"/>
              </a:rPr>
              <a:t>Exigences qui confèrent un avantage aux fournisseurs régionaux et locaux dans le cadre des appels d’offres :</a:t>
            </a:r>
            <a:endParaRPr lang="fr-FR" sz="1700" b="0" i="0" u="none" strike="noStrike" cap="none" noProof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285750" lvl="0" indent="-285750">
              <a:buSzPts val="2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Aptos" panose="020B0004020202020204" pitchFamily="34" charset="0"/>
              </a:rPr>
              <a:t>Faibles émissions liées au transport</a:t>
            </a:r>
          </a:p>
          <a:p>
            <a:pPr marL="285750" lvl="0" indent="-285750">
              <a:buSzPts val="2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Aptos" panose="020B0004020202020204" pitchFamily="34" charset="0"/>
              </a:rPr>
              <a:t>Répartition des commandes importantes en lots plus petits </a:t>
            </a:r>
          </a:p>
          <a:p>
            <a:pPr marL="285750" indent="-285750">
              <a:buSzPts val="2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Aptos" panose="020B0004020202020204" pitchFamily="34" charset="0"/>
              </a:rPr>
              <a:t>Définition de délai courts de livraison ou de réaction </a:t>
            </a:r>
          </a:p>
          <a:p>
            <a:pPr marL="285750" indent="-285750">
              <a:buSzPts val="2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Aptos" panose="020B0004020202020204" pitchFamily="34" charset="0"/>
              </a:rPr>
              <a:t>Définition de critères de qualité que les fournisseurs locaux sont fort susceptibles de remplir</a:t>
            </a:r>
            <a:endParaRPr lang="fr-FR"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7744781" y="2140587"/>
            <a:ext cx="3932212" cy="3416279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fr-FR" sz="2400" dirty="0">
                <a:solidFill>
                  <a:schemeClr val="lt1"/>
                </a:solidFill>
                <a:latin typeface="Aptos" panose="020B0004020202020204" pitchFamily="34" charset="0"/>
              </a:rPr>
              <a:t>En mettant en œuvre ces stratégies, les collectivités locales peuvent stimuler l’économie locale et régionale, tout en garantissant que les marchés publics restent compétitifs et conformes à la législation</a:t>
            </a:r>
            <a:endParaRPr sz="18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594360" y="368441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fr-FR" dirty="0">
                <a:latin typeface="Aptos Serif" panose="02020604070405020304" pitchFamily="18" charset="0"/>
                <a:cs typeface="Aptos Serif" panose="02020604070405020304" pitchFamily="18" charset="0"/>
              </a:rPr>
              <a:t>Comment mettre en œuvre l‘approvisionnement durable : étapes importantes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625050" y="2426700"/>
            <a:ext cx="109419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indent="0"/>
            <a:r>
              <a:rPr lang="fr-FR" noProof="0" dirty="0">
                <a:latin typeface="Aptos" panose="020B0004020202020204" pitchFamily="34" charset="0"/>
              </a:rPr>
              <a:t>1.1 Premier pas</a:t>
            </a:r>
          </a:p>
          <a:p>
            <a:pPr marL="228600" indent="0"/>
            <a:r>
              <a:rPr lang="fr-FR" noProof="0" dirty="0">
                <a:latin typeface="Aptos" panose="020B0004020202020204" pitchFamily="34" charset="0"/>
              </a:rPr>
              <a:t>1.2 Étiquetage des produits, un outil indispensable</a:t>
            </a:r>
            <a:endParaRPr lang="fr-FR" b="0" noProof="0" dirty="0">
              <a:latin typeface="Aptos" panose="020B0004020202020204" pitchFamily="34" charset="0"/>
            </a:endParaRPr>
          </a:p>
          <a:p>
            <a:pPr marL="228600" lvl="0" indent="0"/>
            <a:r>
              <a:rPr lang="fr-FR" noProof="0" dirty="0">
                <a:latin typeface="Aptos" panose="020B0004020202020204" pitchFamily="34" charset="0"/>
              </a:rPr>
              <a:t>1.3 Explorer le marché et créer un catalogue</a:t>
            </a: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fr-FR" noProof="0" dirty="0">
                <a:latin typeface="Aptos" panose="020B0004020202020204" pitchFamily="34" charset="0"/>
              </a:rPr>
              <a:t>1.4 Acheter des produits locaux et régionaux</a:t>
            </a:r>
          </a:p>
          <a:p>
            <a:pPr marL="228600" lvl="0" indent="0"/>
            <a:r>
              <a:rPr lang="fr-FR" noProof="0" dirty="0">
                <a:solidFill>
                  <a:schemeClr val="accent6"/>
                </a:solidFill>
                <a:latin typeface="Aptos" panose="020B0004020202020204" pitchFamily="34" charset="0"/>
              </a:rPr>
              <a:t>1.5 Comment communiquer efficacement</a:t>
            </a:r>
            <a:endParaRPr lang="fr-FR" noProof="0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93" name="Google Shape;293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ctrTitle"/>
          </p:nvPr>
        </p:nvSpPr>
        <p:spPr>
          <a:xfrm>
            <a:off x="1378131" y="516278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4294967295"/>
          </p:nvPr>
        </p:nvSpPr>
        <p:spPr>
          <a:xfrm>
            <a:off x="975360" y="1946503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fr-FR" sz="3400" b="1" i="0" u="none" strike="noStrike" cap="none" noProof="0" dirty="0">
                <a:solidFill>
                  <a:schemeClr val="lt2"/>
                </a:solidFill>
                <a:latin typeface="Aptos" panose="020B0004020202020204" pitchFamily="34" charset="0"/>
              </a:rPr>
              <a:t>Étapes de mise en œuvre</a:t>
            </a:r>
            <a:endParaRPr lang="fr-FR" noProof="0"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fr-FR" sz="3400" b="1" dirty="0">
                <a:solidFill>
                  <a:srgbClr val="035854"/>
                </a:solidFill>
                <a:latin typeface="Aptos" panose="020B0004020202020204" pitchFamily="34" charset="0"/>
              </a:rPr>
              <a:t>Outils et modèles</a:t>
            </a:r>
            <a:endParaRPr lang="fr-FR" dirty="0">
              <a:latin typeface="Aptos" panose="020B0004020202020204" pitchFamily="34" charset="0"/>
            </a:endParaRPr>
          </a:p>
          <a:p>
            <a:pPr marL="11430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1" dirty="0">
                <a:solidFill>
                  <a:srgbClr val="035854"/>
                </a:solidFill>
                <a:latin typeface="Aptos" panose="020B0004020202020204" pitchFamily="34" charset="0"/>
              </a:rPr>
              <a:t>Sources pour les critères</a:t>
            </a:r>
            <a:endParaRPr lang="fr-FR" sz="1800" dirty="0">
              <a:latin typeface="Aptos" panose="020B0004020202020204" pitchFamily="34" charset="0"/>
            </a:endParaRPr>
          </a:p>
          <a:p>
            <a:pPr marL="11430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1" dirty="0">
                <a:solidFill>
                  <a:srgbClr val="035854"/>
                </a:solidFill>
                <a:latin typeface="Aptos" panose="020B0004020202020204" pitchFamily="34" charset="0"/>
              </a:rPr>
              <a:t>Clauses types d’appel d’offres</a:t>
            </a:r>
            <a:endParaRPr lang="fr-FR" sz="1800" dirty="0">
              <a:latin typeface="Aptos" panose="020B0004020202020204" pitchFamily="34" charset="0"/>
            </a:endParaRPr>
          </a:p>
          <a:p>
            <a:pPr marL="11430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000" b="1" dirty="0">
                <a:solidFill>
                  <a:srgbClr val="035854"/>
                </a:solidFill>
                <a:latin typeface="Aptos" panose="020B0004020202020204" pitchFamily="34" charset="0"/>
              </a:rPr>
              <a:t>Questionnaires fournisseurs</a:t>
            </a:r>
            <a:endParaRPr lang="fr-FR" b="1" i="0" u="none" strike="noStrike" cap="none" dirty="0">
              <a:solidFill>
                <a:srgbClr val="035854"/>
              </a:solidFill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800"/>
              <a:buNone/>
            </a:pPr>
            <a:endParaRPr sz="3400" b="1" i="0" u="none" strike="noStrike" cap="none" dirty="0">
              <a:solidFill>
                <a:srgbClr val="035854"/>
              </a:solidFill>
              <a:latin typeface="Aptos" panose="020B0004020202020204" pitchFamily="34" charset="0"/>
            </a:endParaRPr>
          </a:p>
        </p:txBody>
      </p:sp>
      <p:pic>
        <p:nvPicPr>
          <p:cNvPr id="82" name="Google Shape;82;p6" descr="Immagine che contiene interno&#10;&#10;Il contenuto generato dall'IA potrebbe non essere corretto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79" r="16066" b="1"/>
          <a:stretch/>
        </p:blipFill>
        <p:spPr>
          <a:xfrm>
            <a:off x="6286500" y="663616"/>
            <a:ext cx="5311140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595523" y="287075"/>
            <a:ext cx="8997656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1.5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Communication : implication des employé·e·s des communes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1"/>
          </p:nvPr>
        </p:nvSpPr>
        <p:spPr>
          <a:xfrm>
            <a:off x="595525" y="2387775"/>
            <a:ext cx="75960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20000"/>
          </a:bodyPr>
          <a:lstStyle/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Formations et ateliers pour les responsables des achats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Présentation des principes et des critères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Newsletter et e-mails internes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Bonnes pratiques internes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Journées internationales de l’environnement pour les activités</a:t>
            </a:r>
          </a:p>
          <a:p>
            <a:pPr marL="571500" lvl="0" indent="-368300">
              <a:lnSpc>
                <a:spcPct val="110000"/>
              </a:lnSpc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Ateliers utilisateur∙r</a:t>
            </a:r>
            <a:r>
              <a:rPr lang="fr-FR" sz="2400" dirty="0" err="1">
                <a:latin typeface="Aptos" panose="020B0004020202020204" pitchFamily="34" charset="0"/>
              </a:rPr>
              <a:t>ice</a:t>
            </a:r>
            <a:r>
              <a:rPr lang="fr-FR" sz="2400" dirty="0">
                <a:latin typeface="Aptos" panose="020B0004020202020204" pitchFamily="34" charset="0"/>
              </a:rPr>
              <a:t>∙</a:t>
            </a:r>
            <a:r>
              <a:rPr lang="fr-FR" sz="2400" noProof="0" dirty="0">
                <a:latin typeface="Aptos" panose="020B0004020202020204" pitchFamily="34" charset="0"/>
              </a:rPr>
              <a:t>s (dès l’évaluation du produit testé)</a:t>
            </a:r>
          </a:p>
        </p:txBody>
      </p:sp>
      <p:pic>
        <p:nvPicPr>
          <p:cNvPr id="300" name="Google Shape;300;p42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198" y="1074233"/>
            <a:ext cx="5937237" cy="593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953262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1.5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Canaux de communication : implication des groupes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1"/>
          </p:nvPr>
        </p:nvSpPr>
        <p:spPr>
          <a:xfrm>
            <a:off x="571500" y="2792475"/>
            <a:ext cx="68580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571500" lvl="0" indent="-368300"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Entreprises locales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Ateliers</a:t>
            </a:r>
            <a:r>
              <a:rPr lang="fr-FR" sz="2400" dirty="0">
                <a:latin typeface="Aptos" panose="020B0004020202020204" pitchFamily="34" charset="0"/>
              </a:rPr>
              <a:t>/dialogue avec </a:t>
            </a:r>
            <a:r>
              <a:rPr lang="fr-FR" sz="2400" noProof="0" dirty="0">
                <a:latin typeface="Aptos" panose="020B0004020202020204" pitchFamily="34" charset="0"/>
              </a:rPr>
              <a:t>les fournisseurs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Directives faciles à comprendre pour les fournisseurs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Campagnes d</a:t>
            </a:r>
            <a:r>
              <a:rPr lang="fr-FR" sz="2400" dirty="0">
                <a:latin typeface="Aptos" panose="020B0004020202020204" pitchFamily="34" charset="0"/>
              </a:rPr>
              <a:t>’</a:t>
            </a:r>
            <a:r>
              <a:rPr lang="fr-FR" sz="2400" noProof="0" dirty="0">
                <a:latin typeface="Aptos" panose="020B0004020202020204" pitchFamily="34" charset="0"/>
              </a:rPr>
              <a:t>information publiques</a:t>
            </a:r>
          </a:p>
          <a:p>
            <a:pPr marL="571500" lvl="0" indent="-368300">
              <a:buSzPts val="2400"/>
              <a:buFont typeface="Arial"/>
              <a:buChar char="•"/>
            </a:pPr>
            <a:r>
              <a:rPr lang="fr-FR" sz="2400" noProof="0" dirty="0">
                <a:latin typeface="Aptos" panose="020B0004020202020204" pitchFamily="34" charset="0"/>
              </a:rPr>
              <a:t>Autres autorités locales et réseaux</a:t>
            </a:r>
          </a:p>
        </p:txBody>
      </p:sp>
      <p:pic>
        <p:nvPicPr>
          <p:cNvPr id="308" name="Google Shape;308;p43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5775" y="924657"/>
            <a:ext cx="5874864" cy="587486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fr-FR" sz="5400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Merci beaucoup pour votre attention!</a:t>
            </a:r>
            <a:endParaRPr lang="fr-FR" noProof="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16" name="Google Shape;316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230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5" descr="Ein Bild, das Text, Schrift, Electric Blue (Farbe), Symbol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2847" y="5871050"/>
            <a:ext cx="3594100" cy="75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22">
            <a:extLst>
              <a:ext uri="{FF2B5EF4-FFF2-40B4-BE49-F238E27FC236}">
                <a16:creationId xmlns:a16="http://schemas.microsoft.com/office/drawing/2014/main" id="{98B033E2-57B4-781C-8A51-F9EC5B8EF80D}"/>
              </a:ext>
            </a:extLst>
          </p:cNvPr>
          <p:cNvSpPr txBox="1"/>
          <p:nvPr/>
        </p:nvSpPr>
        <p:spPr>
          <a:xfrm>
            <a:off x="156660" y="5871050"/>
            <a:ext cx="2536187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SzPts val="1400"/>
              <a:defRPr/>
            </a:pPr>
            <a:r>
              <a:rPr lang="fr-FR" sz="700" dirty="0">
                <a:solidFill>
                  <a:schemeClr val="tx1"/>
                </a:solidFill>
              </a:rPr>
              <a:t>Financé par l’Union européenne. Les points de vue et les opinions exprimés correspondent toutefois exclusivement à ceux des </a:t>
            </a:r>
            <a:r>
              <a:rPr lang="fr-FR" sz="700" dirty="0" err="1">
                <a:solidFill>
                  <a:schemeClr val="tx1"/>
                </a:solidFill>
              </a:rPr>
              <a:t>auteur∙rice∙s</a:t>
            </a:r>
            <a:r>
              <a:rPr lang="fr-FR" sz="700" dirty="0">
                <a:solidFill>
                  <a:schemeClr val="tx1"/>
                </a:solidFill>
              </a:rPr>
              <a:t> et ne reflètent pas nécessairement ceux de l’Union européenne ou de l’Agence exécutive européenne pour l’éducation et la culture (EACEA). Ni l’Union européenne ni l’EACEA ne peuvent être tenues pour responsables.</a:t>
            </a:r>
          </a:p>
          <a:p>
            <a:pPr lvl="0" algn="r">
              <a:buSzPts val="1400"/>
            </a:pPr>
            <a:endParaRPr lang="fr-FR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ctrTitle"/>
          </p:nvPr>
        </p:nvSpPr>
        <p:spPr>
          <a:xfrm>
            <a:off x="2041071" y="411479"/>
            <a:ext cx="975523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Étapes importantes de la mise en œuvre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Étapes importantes :</a:t>
            </a:r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591682" cy="40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dirty="0">
                <a:solidFill>
                  <a:schemeClr val="lt2"/>
                </a:solidFill>
                <a:latin typeface="Aptos" panose="020B0004020202020204" pitchFamily="34" charset="0"/>
              </a:rPr>
              <a:t>1.1 </a:t>
            </a:r>
            <a:r>
              <a:rPr lang="fr-FR" dirty="0">
                <a:solidFill>
                  <a:schemeClr val="lt2"/>
                </a:solidFill>
                <a:latin typeface="Aptos" panose="020B0004020202020204" pitchFamily="34" charset="0"/>
              </a:rPr>
              <a:t>Premiers pas</a:t>
            </a: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fr-FR" noProof="0" dirty="0">
                <a:latin typeface="Aptos" panose="020B0004020202020204" pitchFamily="34" charset="0"/>
              </a:rPr>
              <a:t>1.2 Étiquetage des produits, un outil indispensable</a:t>
            </a:r>
            <a:endParaRPr lang="fr-FR" b="0" noProof="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fr-FR" noProof="0" dirty="0">
                <a:latin typeface="Aptos" panose="020B0004020202020204" pitchFamily="34" charset="0"/>
              </a:rPr>
              <a:t>1.3 Explorer le marché et créer un catalogue</a:t>
            </a: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fr-FR" noProof="0" dirty="0">
                <a:latin typeface="Aptos" panose="020B0004020202020204" pitchFamily="34" charset="0"/>
              </a:rPr>
              <a:t>1.4 Acheter des produits locaux et régionaux</a:t>
            </a: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fr-FR" noProof="0" dirty="0">
                <a:latin typeface="Aptos" panose="020B0004020202020204" pitchFamily="34" charset="0"/>
              </a:rPr>
              <a:t>1.5 Comment communiquer efficacement</a:t>
            </a:r>
            <a:endParaRPr lang="fr-FR" b="0" noProof="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br>
              <a:rPr lang="de-DE" b="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Premiers pas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707330" y="1261191"/>
            <a:ext cx="11099352" cy="5418667"/>
            <a:chOff x="0" y="0"/>
            <a:chExt cx="11099352" cy="5418667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9444595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935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117742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Constituer une équipe et explorer/rechercher </a:t>
              </a:r>
              <a:r>
                <a:rPr lang="fr-FR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l</a:t>
              </a: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es possibilités de soutien</a:t>
              </a: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767421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3873228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Réaliser un état des </a:t>
              </a: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l</a:t>
              </a: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ieux</a:t>
              </a: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522906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7628713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Fixer un objectif et définir sa portée</a:t>
              </a:r>
            </a:p>
          </p:txBody>
        </p:sp>
      </p:grpSp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>
                <a:latin typeface="Aptos" panose="020B0004020202020204" pitchFamily="34" charset="0"/>
              </a:rPr>
              <a:t>5</a:t>
            </a:fld>
            <a:endParaRPr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528387" y="151673"/>
            <a:ext cx="7975482" cy="18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Constituer une équipe et explorer les possibilités de soutien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599977" y="1439333"/>
            <a:ext cx="11213024" cy="5418667"/>
            <a:chOff x="5617" y="0"/>
            <a:chExt cx="11213024" cy="5418667"/>
          </a:xfrm>
        </p:grpSpPr>
        <p:sp>
          <p:nvSpPr>
            <p:cNvPr id="116" name="Google Shape;116;p7"/>
            <p:cNvSpPr/>
            <p:nvPr/>
          </p:nvSpPr>
          <p:spPr>
            <a:xfrm>
              <a:off x="841819" y="0"/>
              <a:ext cx="9540621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61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 txBox="1"/>
            <p:nvPr/>
          </p:nvSpPr>
          <p:spPr>
            <a:xfrm>
              <a:off x="11142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Nomination d’un coordinateur</a:t>
              </a:r>
              <a:endParaRPr lang="fr-FR" sz="28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84264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294845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fr-FR" sz="2800" b="0" i="0" u="none" strike="noStrike" cap="none" noProof="0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Constitution d’un petit groupe de travail</a:t>
              </a: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67967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578548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Recours à des compétences spécifiques si nécessaire</a:t>
              </a:r>
              <a:endParaRPr lang="fr-FR" sz="28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851670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862251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000"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Utilisation des outils et informations disponibles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594360" y="37245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1.1 </a:t>
            </a: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Réaliser un état des lieux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grpSp>
        <p:nvGrpSpPr>
          <p:cNvPr id="131" name="Google Shape;131;p9"/>
          <p:cNvGrpSpPr/>
          <p:nvPr/>
        </p:nvGrpSpPr>
        <p:grpSpPr>
          <a:xfrm>
            <a:off x="967225" y="1339708"/>
            <a:ext cx="10257549" cy="5418667"/>
            <a:chOff x="372865" y="0"/>
            <a:chExt cx="10257549" cy="5418667"/>
          </a:xfrm>
        </p:grpSpPr>
        <p:sp>
          <p:nvSpPr>
            <p:cNvPr id="132" name="Google Shape;132;p9"/>
            <p:cNvSpPr/>
            <p:nvPr/>
          </p:nvSpPr>
          <p:spPr>
            <a:xfrm>
              <a:off x="825245" y="0"/>
              <a:ext cx="9352788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72865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 txBox="1"/>
            <p:nvPr/>
          </p:nvSpPr>
          <p:spPr>
            <a:xfrm>
              <a:off x="478672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Identification des collègues </a:t>
              </a:r>
              <a:r>
                <a:rPr lang="fr-FR" sz="2800" noProof="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impliqué·e</a:t>
              </a:r>
              <a:r>
                <a:rPr lang="fr-FR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·</a:t>
              </a: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s dans les achats</a:t>
              </a:r>
              <a:endParaRPr lang="fr-FR" sz="28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851147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 txBox="1"/>
            <p:nvPr/>
          </p:nvSpPr>
          <p:spPr>
            <a:xfrm>
              <a:off x="3956954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Collecte de données en concertation avec les collègues </a:t>
              </a:r>
              <a:endParaRPr lang="fr-FR" sz="28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7329430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7435237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fr-FR" sz="28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Traitement des informations et création d’une vue d’ensemble</a:t>
              </a:r>
              <a:endParaRPr lang="fr-FR" sz="28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530435" y="38099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1.1 Fixer des objectifs et définir leur portée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595579" y="1439333"/>
            <a:ext cx="11233251" cy="5418667"/>
            <a:chOff x="1219" y="0"/>
            <a:chExt cx="11233251" cy="5418667"/>
          </a:xfrm>
        </p:grpSpPr>
        <p:sp>
          <p:nvSpPr>
            <p:cNvPr id="147" name="Google Shape;147;p10"/>
            <p:cNvSpPr/>
            <p:nvPr/>
          </p:nvSpPr>
          <p:spPr>
            <a:xfrm>
              <a:off x="842676" y="0"/>
              <a:ext cx="9550336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219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 txBox="1"/>
            <p:nvPr/>
          </p:nvSpPr>
          <p:spPr>
            <a:xfrm>
              <a:off x="107025" y="1731407"/>
              <a:ext cx="2557053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fr-FR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Développement d</a:t>
              </a:r>
              <a:r>
                <a:rPr lang="fr-FR" sz="2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’</a:t>
              </a:r>
              <a:r>
                <a:rPr lang="fr-FR" sz="2600" dirty="0">
                  <a:solidFill>
                    <a:schemeClr val="lt1"/>
                  </a:solidFill>
                  <a:latin typeface="Aptos" panose="020B0004020202020204" pitchFamily="34" charset="0"/>
                </a:rPr>
                <a:t>objectifs INTELLIGENTS</a:t>
              </a:r>
              <a:endParaRPr lang="fr-FR" sz="26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858016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2963823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Sélection de produits et services</a:t>
              </a:r>
              <a:endParaRPr lang="fr-FR" sz="2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5714813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 txBox="1"/>
            <p:nvPr/>
          </p:nvSpPr>
          <p:spPr>
            <a:xfrm>
              <a:off x="5820620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6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Sélection des critères de durabilité</a:t>
              </a:r>
              <a:endParaRPr lang="fr-FR" sz="26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8571610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"/>
            <p:cNvSpPr txBox="1"/>
            <p:nvPr/>
          </p:nvSpPr>
          <p:spPr>
            <a:xfrm>
              <a:off x="8571609" y="1672089"/>
              <a:ext cx="266286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600"/>
              </a:pPr>
              <a:r>
                <a:rPr lang="fr-FR" sz="2000" noProof="0" dirty="0">
                  <a:solidFill>
                    <a:schemeClr val="lt1"/>
                  </a:solidFill>
                  <a:latin typeface="Aptos" panose="020B0004020202020204" pitchFamily="34" charset="0"/>
                </a:rPr>
                <a:t>Intégration des critères de durabilité dans le processus d’approvisionnement</a:t>
              </a:r>
              <a:endParaRPr lang="fr-FR" sz="2000" b="0" i="0" u="none" strike="noStrike" cap="none" noProof="0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fr-FR" noProof="0" dirty="0">
                <a:latin typeface="Aptos Serif" panose="02020604070405020304" pitchFamily="18" charset="0"/>
                <a:cs typeface="Aptos Serif" panose="02020604070405020304" pitchFamily="18" charset="0"/>
              </a:rPr>
              <a:t>Étapes importantes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024124" cy="406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fr-FR" dirty="0">
                <a:latin typeface="Aptos" panose="020B0004020202020204" pitchFamily="34" charset="0"/>
              </a:rPr>
              <a:t>1.1 Premiers pas</a:t>
            </a:r>
            <a:endParaRPr lang="fr-FR" b="0" dirty="0">
              <a:latin typeface="Aptos" panose="020B0004020202020204" pitchFamily="34" charset="0"/>
            </a:endParaRPr>
          </a:p>
          <a:p>
            <a:r>
              <a:rPr lang="fr-FR" dirty="0">
                <a:solidFill>
                  <a:schemeClr val="lt2"/>
                </a:solidFill>
                <a:latin typeface="Aptos" panose="020B0004020202020204" pitchFamily="34" charset="0"/>
              </a:rPr>
              <a:t>1.2 </a:t>
            </a:r>
            <a:r>
              <a:rPr lang="fr-FR" noProof="0" dirty="0">
                <a:solidFill>
                  <a:schemeClr val="lt2"/>
                </a:solidFill>
                <a:latin typeface="Aptos" panose="020B0004020202020204" pitchFamily="34" charset="0"/>
              </a:rPr>
              <a:t>Étiquetage des produits, un outil indispensable</a:t>
            </a:r>
          </a:p>
          <a:p>
            <a:r>
              <a:rPr lang="fr-FR" dirty="0">
                <a:latin typeface="Aptos" panose="020B0004020202020204" pitchFamily="34" charset="0"/>
              </a:rPr>
              <a:t>1.3 Explorer le marché et créer un catalogue</a:t>
            </a:r>
          </a:p>
          <a:p>
            <a:pPr lvl="0"/>
            <a:r>
              <a:rPr lang="fr-FR" dirty="0">
                <a:latin typeface="Aptos" panose="020B0004020202020204" pitchFamily="34" charset="0"/>
              </a:rPr>
              <a:t>1.4 Acheter des produits locaux et régionaux</a:t>
            </a:r>
          </a:p>
          <a:p>
            <a:pPr lvl="0"/>
            <a:r>
              <a:rPr lang="fr-FR" dirty="0">
                <a:latin typeface="Aptos" panose="020B0004020202020204" pitchFamily="34" charset="0"/>
              </a:rPr>
              <a:t>1.5 Comment communiquer efficacement</a:t>
            </a:r>
            <a:br>
              <a:rPr lang="de-DE" b="0" dirty="0">
                <a:latin typeface="Aptos" panose="020B0004020202020204" pitchFamily="34" charset="0"/>
              </a:rPr>
            </a:b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Macintosh PowerPoint</Application>
  <PresentationFormat>Breitbild</PresentationFormat>
  <Paragraphs>142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Aptos Serif</vt:lpstr>
      <vt:lpstr>Arial</vt:lpstr>
      <vt:lpstr>Play</vt:lpstr>
      <vt:lpstr>Aptos</vt:lpstr>
      <vt:lpstr>Calibri</vt:lpstr>
      <vt:lpstr>Benutzerdefiniert</vt:lpstr>
      <vt:lpstr>PowerPoint-Präsentation</vt:lpstr>
      <vt:lpstr>Agenda </vt:lpstr>
      <vt:lpstr>Étapes importantes de la mise en œuvre</vt:lpstr>
      <vt:lpstr>Étapes importantes :</vt:lpstr>
      <vt:lpstr>1.1 Premiers pas</vt:lpstr>
      <vt:lpstr>1.1 Constituer une équipe et explorer les possibilités de soutien</vt:lpstr>
      <vt:lpstr>1.1 Réaliser un état des lieux</vt:lpstr>
      <vt:lpstr>1.1 Fixer des objectifs et définir leur portée</vt:lpstr>
      <vt:lpstr>Étapes importantes :</vt:lpstr>
      <vt:lpstr>Tant de labels…</vt:lpstr>
      <vt:lpstr>Pourquoi l’étiquetage des labels est-il un outil indispensable?</vt:lpstr>
      <vt:lpstr>1. Comment mettre en œuvre un approvisionnement durable : étapes importantes</vt:lpstr>
      <vt:lpstr>1.3 Explorer le marché et créer un catalogue </vt:lpstr>
      <vt:lpstr>Création d’un catalogue</vt:lpstr>
      <vt:lpstr>Identification et évaluation des fournisseurs</vt:lpstr>
      <vt:lpstr>Vérification et mise à jour régulières</vt:lpstr>
      <vt:lpstr>1. Comment mettre en œuvre l‘approvisionnement durable : étapes importantes</vt:lpstr>
      <vt:lpstr>1.4 Acheter des produits locaux et régionaux</vt:lpstr>
      <vt:lpstr>1. Comment mettre en œuvre l‘approvisionnement durable : étapes importantes</vt:lpstr>
      <vt:lpstr>1.5 Communication : implication des employé·e·s des communes</vt:lpstr>
      <vt:lpstr>1.5 Canaux de communication : implication des groupes</vt:lpstr>
      <vt:lpstr>Merci beaucoup pour votre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16</cp:revision>
  <dcterms:created xsi:type="dcterms:W3CDTF">2024-09-16T10:50:40Z</dcterms:created>
  <dcterms:modified xsi:type="dcterms:W3CDTF">2026-01-21T07:31:33Z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