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1.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6858000" cy="9144000"/>
  <p:embeddedFontLst>
    <p:embeddedFont>
      <p:font typeface="Aptos Serif" panose="02020604070405020304" pitchFamily="18" charset="0"/>
      <p:regular r:id="rId59"/>
      <p:bold r:id="rId60"/>
      <p:italic r:id="rId61"/>
      <p:boldItalic r:id="rId62"/>
    </p:embeddedFont>
    <p:embeddedFont>
      <p:font typeface="Noto Sans Symbols" pitchFamily="2" charset="0"/>
      <p:regular r:id="rId63"/>
      <p:bold r:id="rId64"/>
      <p:italic r:id="rId65"/>
      <p:boldItalic r:id="rId66"/>
    </p:embeddedFont>
    <p:embeddedFont>
      <p:font typeface="Play" pitchFamily="2" charset="0"/>
      <p:regular r:id="rId67"/>
      <p:bold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9" roundtripDataSignature="AMtx7miN9CslvNupD2OWzDQnWR/3MpBT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Ravaux" initials="AR" lastIdx="2" clrIdx="0">
    <p:extLst>
      <p:ext uri="{19B8F6BF-5375-455C-9EA6-DF929625EA0E}">
        <p15:presenceInfo xmlns:p15="http://schemas.microsoft.com/office/powerpoint/2012/main" userId="8c11bc449ac9d7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7"/>
    <p:restoredTop sz="94718"/>
  </p:normalViewPr>
  <p:slideViewPr>
    <p:cSldViewPr snapToGrid="0">
      <p:cViewPr varScale="1">
        <p:scale>
          <a:sx n="113" d="100"/>
          <a:sy n="113" d="100"/>
        </p:scale>
        <p:origin x="5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12-20T14:13:08.144" idx="1">
    <p:pos x="6235" y="945"/>
    <p:text/>
    <p:extLst>
      <p:ext uri="{C676402C-5697-4E1C-873F-D02D1690AC5C}">
        <p15:threadingInfo xmlns:p15="http://schemas.microsoft.com/office/powerpoint/2012/main" timeZoneBias="-60"/>
      </p:ext>
    </p:extLst>
  </p:cm>
  <p:cm authorId="1" dt="2025-12-20T14:13:08.257" idx="2">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13" name="Google Shape;1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14" name="Google Shape;1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245" name="Google Shape;24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6" name="Google Shape;246;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254" name="Google Shape;25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5" name="Google Shape;255;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Picture: https://earth.org/what-is-doughnut-economics/</a:t>
            </a:r>
            <a:endParaRPr/>
          </a:p>
        </p:txBody>
      </p:sp>
      <p:sp>
        <p:nvSpPr>
          <p:cNvPr id="364" name="Google Shape;364;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403" name="Google Shape;403;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04" name="Google Shape;404;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464" name="Google Shape;46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65" name="Google Shape;465;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36" name="Google Shape;13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dirty="0"/>
              <a:t>Sources : </a:t>
            </a:r>
            <a:endParaRPr dirty="0"/>
          </a:p>
          <a:p>
            <a:pPr marL="457200" marR="0" lvl="0" indent="-228600" algn="l" rtl="0">
              <a:lnSpc>
                <a:spcPct val="100000"/>
              </a:lnSpc>
              <a:spcBef>
                <a:spcPts val="0"/>
              </a:spcBef>
              <a:spcAft>
                <a:spcPts val="0"/>
              </a:spcAft>
              <a:buClr>
                <a:srgbClr val="000000"/>
              </a:buClr>
              <a:buSzPts val="1400"/>
              <a:buFont typeface="Arial"/>
              <a:buNone/>
            </a:pPr>
            <a:r>
              <a:rPr lang="de-DE" dirty="0"/>
              <a:t>https://www.un.org/en/about-us</a:t>
            </a:r>
            <a:endParaRPr dirty="0"/>
          </a:p>
          <a:p>
            <a:pPr marL="457200" marR="0" lvl="0" indent="-228600" algn="l" rtl="0">
              <a:lnSpc>
                <a:spcPct val="100000"/>
              </a:lnSpc>
              <a:spcBef>
                <a:spcPts val="0"/>
              </a:spcBef>
              <a:spcAft>
                <a:spcPts val="0"/>
              </a:spcAft>
              <a:buClr>
                <a:srgbClr val="000000"/>
              </a:buClr>
              <a:buSzPts val="1400"/>
              <a:buFont typeface="Arial"/>
              <a:buNone/>
            </a:pPr>
            <a:r>
              <a:rPr lang="de-DE" dirty="0"/>
              <a:t>https://ec.europa.eu/eurostat/statistics-explained/index.php?title=Glossary:European_Union_(EU); https://next-generation-eu.europa.eu/index_de</a:t>
            </a:r>
            <a:endParaRPr dirty="0"/>
          </a:p>
          <a:p>
            <a:pPr marL="457200" marR="0" lvl="0" indent="-228600" algn="l" rtl="0">
              <a:lnSpc>
                <a:spcPct val="100000"/>
              </a:lnSpc>
              <a:spcBef>
                <a:spcPts val="0"/>
              </a:spcBef>
              <a:spcAft>
                <a:spcPts val="0"/>
              </a:spcAft>
              <a:buClr>
                <a:srgbClr val="000000"/>
              </a:buClr>
              <a:buSzPts val="1400"/>
              <a:buFont typeface="Arial"/>
              <a:buNone/>
            </a:pPr>
            <a:r>
              <a:rPr lang="de-DE" dirty="0"/>
              <a:t>https://www.iso.org/standard/63026.html#:~:text=ISO%2020400:2017%20provides%20guidance,by%2C%20procurement%20decisions%20and%20processes.</a:t>
            </a:r>
            <a:endParaRPr dirty="0"/>
          </a:p>
        </p:txBody>
      </p:sp>
      <p:sp>
        <p:nvSpPr>
          <p:cNvPr id="137" name="Google Shape;13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1" name="Google Shape;521;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47" name="Google Shape;14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8" name="Google Shape;14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2" name="Google Shape;632;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65" name="Google Shape;665;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688" name="Google Shape;6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dirty="0">
                <a:solidFill>
                  <a:schemeClr val="bg1"/>
                </a:solidFill>
              </a:rPr>
              <a:t>Financé par l’Union européenne. Les points de vue et les opinions exprimés correspondent toutefois exclusivement à ceux des </a:t>
            </a:r>
            <a:r>
              <a:rPr lang="fr-FR" sz="1200" dirty="0" err="1">
                <a:solidFill>
                  <a:schemeClr val="bg1"/>
                </a:solidFill>
              </a:rPr>
              <a:t>auteur∙rice∙s</a:t>
            </a:r>
            <a:r>
              <a:rPr lang="fr-FR" sz="1200" dirty="0">
                <a:solidFill>
                  <a:schemeClr val="bg1"/>
                </a:solidFill>
              </a:rPr>
              <a:t> et ne reflètent pas nécessairement ceux de l’Union européenne ou de l’Agence exécutive européenne pour l’éducation et la culture (EACEA). Ni l’Union européenne ni l’EACEA ne peuvent être tenues pour responsables</a:t>
            </a:r>
            <a:r>
              <a:rPr lang="fr-FR" sz="1200" b="0" i="0" u="none" strike="noStrike" cap="none" dirty="0">
                <a:solidFill>
                  <a:schemeClr val="bg1"/>
                </a:solidFill>
                <a:latin typeface="Arial"/>
                <a:ea typeface="Arial"/>
                <a:cs typeface="Arial"/>
                <a:sym typeface="Arial"/>
              </a:rPr>
              <a:t>.</a:t>
            </a:r>
          </a:p>
          <a:p>
            <a:pPr marL="0" marR="0" lvl="0" indent="0" algn="l" rtl="0">
              <a:lnSpc>
                <a:spcPct val="100000"/>
              </a:lnSpc>
              <a:spcBef>
                <a:spcPts val="0"/>
              </a:spcBef>
              <a:spcAft>
                <a:spcPts val="0"/>
              </a:spcAft>
              <a:buSzPts val="1400"/>
              <a:buNone/>
            </a:pPr>
            <a:endParaRPr dirty="0"/>
          </a:p>
        </p:txBody>
      </p:sp>
      <p:sp>
        <p:nvSpPr>
          <p:cNvPr id="689" name="Google Shape;68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55</a:t>
            </a:fld>
            <a:endParaRPr sz="1200">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697" name="Google Shape;697;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698" name="Google Shape;698;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60" name="Google Shape;16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61" name="Google Shape;16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68" name="Google Shape;16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69" name="Google Shape;16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87" name="Google Shape;18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88" name="Google Shape;18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92" name="Google Shape;92;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93" name="Google Shape;93;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 name="Google Shape;94;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96"/>
        <p:cNvGrpSpPr/>
        <p:nvPr/>
      </p:nvGrpSpPr>
      <p:grpSpPr>
        <a:xfrm>
          <a:off x="0" y="0"/>
          <a:ext cx="0" cy="0"/>
          <a:chOff x="0" y="0"/>
          <a:chExt cx="0" cy="0"/>
        </a:xfrm>
      </p:grpSpPr>
      <p:sp>
        <p:nvSpPr>
          <p:cNvPr id="97" name="Google Shape;97;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8" name="Google Shape;98;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99" name="Google Shape;99;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0" name="Google Shape;100;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1" name="Google Shape;101;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103"/>
        <p:cNvGrpSpPr/>
        <p:nvPr/>
      </p:nvGrpSpPr>
      <p:grpSpPr>
        <a:xfrm>
          <a:off x="0" y="0"/>
          <a:ext cx="0" cy="0"/>
          <a:chOff x="0" y="0"/>
          <a:chExt cx="0" cy="0"/>
        </a:xfrm>
      </p:grpSpPr>
      <p:sp>
        <p:nvSpPr>
          <p:cNvPr id="104" name="Google Shape;104;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106" name="Google Shape;106;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107" name="Google Shape;107;p21"/>
          <p:cNvSpPr>
            <a:spLocks noGrp="1"/>
          </p:cNvSpPr>
          <p:nvPr>
            <p:ph type="pic" idx="2"/>
          </p:nvPr>
        </p:nvSpPr>
        <p:spPr>
          <a:xfrm>
            <a:off x="0" y="-11113"/>
            <a:ext cx="5628068" cy="6858000"/>
          </a:xfrm>
          <a:prstGeom prst="flowChartDelay">
            <a:avLst/>
          </a:prstGeom>
          <a:solidFill>
            <a:srgbClr val="87C3CD"/>
          </a:solidFill>
          <a:ln>
            <a:noFill/>
          </a:ln>
        </p:spPr>
        <p:txBody>
          <a:bodyPr/>
          <a:lstStyle/>
          <a:p>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8"/>
        <p:cNvGrpSpPr/>
        <p:nvPr/>
      </p:nvGrpSpPr>
      <p:grpSpPr>
        <a:xfrm>
          <a:off x="0" y="0"/>
          <a:ext cx="0" cy="0"/>
          <a:chOff x="0" y="0"/>
          <a:chExt cx="0" cy="0"/>
        </a:xfrm>
      </p:grpSpPr>
      <p:sp>
        <p:nvSpPr>
          <p:cNvPr id="109" name="Google Shape;109;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10" name="Google Shape;110;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3" name="Google Shape;33;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4" name="Google Shape;34;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8" name="Google Shape;38;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9" name="Google Shape;39;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40" name="Google Shape;40;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1" name="Google Shape;41;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42"/>
        <p:cNvGrpSpPr/>
        <p:nvPr/>
      </p:nvGrpSpPr>
      <p:grpSpPr>
        <a:xfrm>
          <a:off x="0" y="0"/>
          <a:ext cx="0" cy="0"/>
          <a:chOff x="0" y="0"/>
          <a:chExt cx="0" cy="0"/>
        </a:xfrm>
      </p:grpSpPr>
      <p:sp>
        <p:nvSpPr>
          <p:cNvPr id="43" name="Google Shape;43;p2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4" name="Google Shape;44;p2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5" name="Google Shape;45;p2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2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 name="Google Shape;51;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5" name="Google Shape;55;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6" name="Google Shape;56;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57" name="Google Shape;57;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 name="Google Shape;58;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9" name="Google Shape;59;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 name="Google Shape;60;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 name="Google Shape;61;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 name="Google Shape;64;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5" name="Google Shape;65;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6" name="Google Shape;66;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7" name="Google Shape;67;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68" name="Google Shape;68;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9" name="Google Shape;69;p26"/>
          <p:cNvGrpSpPr/>
          <p:nvPr/>
        </p:nvGrpSpPr>
        <p:grpSpPr>
          <a:xfrm rot="-5400000">
            <a:off x="-1340601" y="4196010"/>
            <a:ext cx="3053166" cy="2270813"/>
            <a:chOff x="4881398" y="2159825"/>
            <a:chExt cx="3881604" cy="2778984"/>
          </a:xfrm>
        </p:grpSpPr>
        <p:sp>
          <p:nvSpPr>
            <p:cNvPr id="70" name="Google Shape;70;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 name="Google Shape;71;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 name="Google Shape;72;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
        <p:cNvGrpSpPr/>
        <p:nvPr/>
      </p:nvGrpSpPr>
      <p:grpSpPr>
        <a:xfrm>
          <a:off x="0" y="0"/>
          <a:ext cx="0" cy="0"/>
          <a:chOff x="0" y="0"/>
          <a:chExt cx="0" cy="0"/>
        </a:xfrm>
      </p:grpSpPr>
      <p:sp>
        <p:nvSpPr>
          <p:cNvPr id="74" name="Google Shape;74;p85"/>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85"/>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6" name="Google Shape;76;p8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8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8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79"/>
        <p:cNvGrpSpPr/>
        <p:nvPr/>
      </p:nvGrpSpPr>
      <p:grpSpPr>
        <a:xfrm>
          <a:off x="0" y="0"/>
          <a:ext cx="0" cy="0"/>
          <a:chOff x="0" y="0"/>
          <a:chExt cx="0" cy="0"/>
        </a:xfrm>
      </p:grpSpPr>
      <p:sp>
        <p:nvSpPr>
          <p:cNvPr id="80" name="Google Shape;80;p27"/>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1" name="Google Shape;81;p27"/>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2" name="Google Shape;82;p27"/>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3" name="Google Shape;83;p27"/>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4" name="Google Shape;84;p2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6" name="Google Shape;86;p27"/>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27"/>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27"/>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5">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dgs.un.org/frameworks/parisagreement"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0.xml"/><Relationship Id="rId4" Type="http://schemas.openxmlformats.org/officeDocument/2006/relationships/image" Target="../media/image4.jpg"/></Relationships>
</file>

<file path=ppt/slides/_rels/slide56.xml.rels><?xml version="1.0" encoding="UTF-8" standalone="yes"?>
<Relationships xmlns="http://schemas.openxmlformats.org/package/2006/relationships"><Relationship Id="rId8" Type="http://schemas.openxmlformats.org/officeDocument/2006/relationships/hyperlink" Target="https://sdgs.un.org/2030agenda" TargetMode="External"/><Relationship Id="rId13" Type="http://schemas.openxmlformats.org/officeDocument/2006/relationships/hyperlink" Target="https://procuraplus.org/fileadmin/user_upload/ManualProcura_online_version_new_logo.pdf" TargetMode="External"/><Relationship Id="rId3" Type="http://schemas.openxmlformats.org/officeDocument/2006/relationships/hyperlink" Target="https://www.are.admin.ch/are/en/home/media/publications/sustainable-development/brundtland-report.html" TargetMode="External"/><Relationship Id="rId7" Type="http://schemas.openxmlformats.org/officeDocument/2006/relationships/hyperlink" Target="https://asvis.it/goal-e-target-obiettivi-e-traguardi-per-il-2030/" TargetMode="External"/><Relationship Id="rId12" Type="http://schemas.openxmlformats.org/officeDocument/2006/relationships/hyperlink" Target="https://thedocs.worldbank.org/en/doc/e77a9257967cac8b62484c7e8c974e70-0290012024/original/WB-SUSTAINABLE-PROCUREMENT-16574-CH1.pdf"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hyperlink" Target="https://unric.org/it/che-cosa-sono-i-cambiamenti-climatici/" TargetMode="External"/><Relationship Id="rId11" Type="http://schemas.openxmlformats.org/officeDocument/2006/relationships/hyperlink" Target="https://gpp.mase.gov.it/Struttura-dei-CAM" TargetMode="External"/><Relationship Id="rId5" Type="http://schemas.openxmlformats.org/officeDocument/2006/relationships/hyperlink" Target="https://www.un.org/en/conferences/environment/stockholm1972" TargetMode="External"/><Relationship Id="rId10" Type="http://schemas.openxmlformats.org/officeDocument/2006/relationships/hyperlink" Target="https://gpp.mase.gov.it/Home/PianoAzioneNazionaleGPP?utm_source=chatgpt.com" TargetMode="External"/><Relationship Id="rId4" Type="http://schemas.openxmlformats.org/officeDocument/2006/relationships/hyperlink" Target="https://www.clubofrome.org/publication/the-limits-to-growth/#:~:text=Published%201972%20%E2%80%93%20The%20message%20of,long%2C%20even%20with%20advanced%20technology" TargetMode="External"/><Relationship Id="rId9" Type="http://schemas.openxmlformats.org/officeDocument/2006/relationships/hyperlink" Target="https://sdgs.un.org/goals" TargetMode="External"/><Relationship Id="rId14" Type="http://schemas.openxmlformats.org/officeDocument/2006/relationships/hyperlink" Target="https://www.oneplanetnetwork.org/sites/default/files/10yfp_spp_programme_principles_of_sustainable_public_procurement.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unep.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 descr="Ein Bild, das Text, Schrift, Screenshot, Grafiken enthält.&#10;&#10;Automatisch generierte Beschreibung"/>
          <p:cNvPicPr preferRelativeResize="0"/>
          <p:nvPr/>
        </p:nvPicPr>
        <p:blipFill rotWithShape="1">
          <a:blip r:embed="rId3">
            <a:alphaModFix/>
          </a:blip>
          <a:srcRect/>
          <a:stretch/>
        </p:blipFill>
        <p:spPr>
          <a:xfrm>
            <a:off x="6737131" y="4836746"/>
            <a:ext cx="5273749" cy="1904297"/>
          </a:xfrm>
          <a:prstGeom prst="rect">
            <a:avLst/>
          </a:prstGeom>
          <a:noFill/>
          <a:ln>
            <a:noFill/>
          </a:ln>
        </p:spPr>
      </p:pic>
      <p:sp>
        <p:nvSpPr>
          <p:cNvPr id="117" name="Google Shape;117;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Date</a:t>
            </a:r>
            <a:endParaRPr sz="1400" b="0" i="0" u="none" strike="noStrike" cap="none" dirty="0">
              <a:solidFill>
                <a:srgbClr val="000000"/>
              </a:solidFill>
              <a:latin typeface="Aptos" panose="020B0004020202020204" pitchFamily="34" charset="0"/>
              <a:sym typeface="Arial"/>
            </a:endParaRPr>
          </a:p>
        </p:txBody>
      </p:sp>
      <p:sp>
        <p:nvSpPr>
          <p:cNvPr id="118" name="Google Shape;118;p1"/>
          <p:cNvSpPr txBox="1"/>
          <p:nvPr/>
        </p:nvSpPr>
        <p:spPr>
          <a:xfrm>
            <a:off x="6111474" y="2291232"/>
            <a:ext cx="6080530" cy="1077178"/>
          </a:xfrm>
          <a:prstGeom prst="rect">
            <a:avLst/>
          </a:prstGeom>
          <a:noFill/>
          <a:ln>
            <a:noFill/>
          </a:ln>
        </p:spPr>
        <p:txBody>
          <a:bodyPr spcFirstLastPara="1" wrap="square" lIns="91425" tIns="45700" rIns="91425" bIns="45700" anchor="t" anchorCtr="0">
            <a:spAutoFit/>
          </a:bodyPr>
          <a:lstStyle/>
          <a:p>
            <a:pPr lvl="0">
              <a:buSzPts val="3200"/>
            </a:pPr>
            <a:r>
              <a:rPr lang="fr-FR" sz="3200" b="1" noProof="0" dirty="0">
                <a:solidFill>
                  <a:srgbClr val="3F3F3F"/>
                </a:solidFill>
                <a:latin typeface="Aptos Serif" panose="02020604070405020304" pitchFamily="18" charset="0"/>
                <a:ea typeface="Play"/>
                <a:cs typeface="Aptos Serif" panose="02020604070405020304" pitchFamily="18" charset="0"/>
                <a:sym typeface="Play"/>
              </a:rPr>
              <a:t>Introduction à l‘approvisionnement durable</a:t>
            </a:r>
            <a:endParaRPr lang="fr-FR" sz="3200" b="1" i="0" u="none" strike="noStrike" cap="none" noProof="0" dirty="0">
              <a:solidFill>
                <a:srgbClr val="3F3F3F"/>
              </a:solidFill>
              <a:latin typeface="Aptos Serif" panose="02020604070405020304" pitchFamily="18" charset="0"/>
              <a:ea typeface="Play"/>
              <a:cs typeface="Aptos Serif" panose="02020604070405020304" pitchFamily="18" charset="0"/>
              <a:sym typeface="Play"/>
            </a:endParaRPr>
          </a:p>
        </p:txBody>
      </p:sp>
      <p:pic>
        <p:nvPicPr>
          <p:cNvPr id="119" name="Google Shape;119;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pic>
        <p:nvPicPr>
          <p:cNvPr id="120" name="Google Shape;120;p1" descr="Ein Bild, das Text, Schrift, Electric Blue (Farbe), Symbol enthält.&#10;&#10;Automatisch generierte Beschreibung"/>
          <p:cNvPicPr preferRelativeResize="0"/>
          <p:nvPr/>
        </p:nvPicPr>
        <p:blipFill rotWithShape="1">
          <a:blip r:embed="rId5">
            <a:alphaModFix/>
          </a:blip>
          <a:srcRect/>
          <a:stretch/>
        </p:blipFill>
        <p:spPr>
          <a:xfrm>
            <a:off x="2911365" y="6160719"/>
            <a:ext cx="2768600" cy="580324"/>
          </a:xfrm>
          <a:prstGeom prst="rect">
            <a:avLst/>
          </a:prstGeom>
          <a:noFill/>
          <a:ln>
            <a:noFill/>
          </a:ln>
        </p:spPr>
      </p:pic>
      <p:sp>
        <p:nvSpPr>
          <p:cNvPr id="122" name="Google Shape;122;p1"/>
          <p:cNvSpPr txBox="1"/>
          <p:nvPr/>
        </p:nvSpPr>
        <p:spPr>
          <a:xfrm>
            <a:off x="6223247" y="1574276"/>
            <a:ext cx="4978153" cy="646290"/>
          </a:xfrm>
          <a:prstGeom prst="rect">
            <a:avLst/>
          </a:prstGeom>
          <a:noFill/>
          <a:ln>
            <a:noFill/>
          </a:ln>
        </p:spPr>
        <p:txBody>
          <a:bodyPr spcFirstLastPara="1" wrap="square" lIns="91425" tIns="45700" rIns="91425" bIns="45700" anchor="t" anchorCtr="0">
            <a:spAutoFit/>
          </a:bodyPr>
          <a:lstStyle/>
          <a:p>
            <a:pPr lvl="0">
              <a:buSzPts val="1800"/>
            </a:pPr>
            <a:r>
              <a:rPr lang="fr-FR" sz="1800" b="1" i="0" u="none" strike="noStrike" cap="none" noProof="0" dirty="0">
                <a:solidFill>
                  <a:srgbClr val="3F3F3F"/>
                </a:solidFill>
                <a:latin typeface="Aptos" panose="020B0004020202020204" pitchFamily="34" charset="0"/>
                <a:ea typeface="Play"/>
                <a:cs typeface="Play"/>
                <a:sym typeface="Play"/>
              </a:rPr>
              <a:t>Former les formateur·</a:t>
            </a:r>
            <a:r>
              <a:rPr lang="fr-FR" sz="1800" b="1" dirty="0" err="1">
                <a:solidFill>
                  <a:srgbClr val="3F3F3F"/>
                </a:solidFill>
                <a:latin typeface="Aptos" panose="020B0004020202020204" pitchFamily="34" charset="0"/>
                <a:ea typeface="Play"/>
                <a:cs typeface="Play"/>
                <a:sym typeface="Play"/>
              </a:rPr>
              <a:t>rice</a:t>
            </a:r>
            <a:r>
              <a:rPr lang="fr-FR" sz="1800" b="1" dirty="0">
                <a:solidFill>
                  <a:srgbClr val="3F3F3F"/>
                </a:solidFill>
                <a:latin typeface="Aptos" panose="020B0004020202020204" pitchFamily="34" charset="0"/>
                <a:ea typeface="Play"/>
                <a:cs typeface="Play"/>
                <a:sym typeface="Play"/>
              </a:rPr>
              <a:t>·</a:t>
            </a:r>
            <a:r>
              <a:rPr lang="fr-FR" sz="1800" b="1" i="0" u="none" strike="noStrike" cap="none" noProof="0" dirty="0">
                <a:solidFill>
                  <a:srgbClr val="3F3F3F"/>
                </a:solidFill>
                <a:latin typeface="Aptos" panose="020B0004020202020204" pitchFamily="34" charset="0"/>
                <a:ea typeface="Play"/>
                <a:cs typeface="Play"/>
                <a:sym typeface="Play"/>
              </a:rPr>
              <a:t>s :</a:t>
            </a:r>
            <a:r>
              <a:rPr lang="fr-FR" i="0" u="none" strike="noStrike" cap="none" dirty="0">
                <a:latin typeface="Aptos" panose="020B0004020202020204" pitchFamily="34" charset="0"/>
                <a:ea typeface="Play"/>
              </a:rPr>
              <a:t> </a:t>
            </a:r>
            <a:r>
              <a:rPr lang="fr-FR" sz="1800" b="1" i="0" u="none" strike="noStrike" cap="none" dirty="0">
                <a:solidFill>
                  <a:srgbClr val="3F3F3F"/>
                </a:solidFill>
                <a:latin typeface="Aptos" panose="020B0004020202020204" pitchFamily="34" charset="0"/>
                <a:ea typeface="Play"/>
                <a:sym typeface="Play"/>
              </a:rPr>
              <a:t>programme</a:t>
            </a:r>
            <a:r>
              <a:rPr lang="fr-FR" sz="1800" b="1" noProof="0" dirty="0">
                <a:solidFill>
                  <a:srgbClr val="3F3F3F"/>
                </a:solidFill>
                <a:latin typeface="Aptos" panose="020B0004020202020204" pitchFamily="34" charset="0"/>
                <a:ea typeface="Play"/>
                <a:cs typeface="Play"/>
                <a:sym typeface="Play"/>
              </a:rPr>
              <a:t> pédagogique Approvisionnement durable</a:t>
            </a:r>
            <a:endParaRPr lang="fr-FR" sz="1800" b="1" i="0" u="none" strike="noStrike" cap="none" noProof="0" dirty="0">
              <a:solidFill>
                <a:srgbClr val="3F3F3F"/>
              </a:solidFill>
              <a:latin typeface="Aptos" panose="020B0004020202020204" pitchFamily="34" charset="0"/>
              <a:ea typeface="Play"/>
              <a:cs typeface="Play"/>
              <a:sym typeface="Play"/>
            </a:endParaRPr>
          </a:p>
        </p:txBody>
      </p:sp>
      <p:sp>
        <p:nvSpPr>
          <p:cNvPr id="2" name="Google Shape;121;p22">
            <a:extLst>
              <a:ext uri="{FF2B5EF4-FFF2-40B4-BE49-F238E27FC236}">
                <a16:creationId xmlns:a16="http://schemas.microsoft.com/office/drawing/2014/main" id="{806E8337-4AAC-E597-2782-3544679C7A68}"/>
              </a:ext>
            </a:extLst>
          </p:cNvPr>
          <p:cNvSpPr txBox="1"/>
          <p:nvPr/>
        </p:nvSpPr>
        <p:spPr>
          <a:xfrm>
            <a:off x="277295" y="6139812"/>
            <a:ext cx="2536187" cy="646290"/>
          </a:xfrm>
          <a:prstGeom prst="rect">
            <a:avLst/>
          </a:prstGeom>
          <a:noFill/>
          <a:ln>
            <a:noFill/>
          </a:ln>
        </p:spPr>
        <p:txBody>
          <a:bodyPr spcFirstLastPara="1" wrap="square" lIns="91425" tIns="45700" rIns="91425" bIns="45700" anchor="t" anchorCtr="0">
            <a:spAutoFit/>
          </a:bodyPr>
          <a:lstStyle/>
          <a:p>
            <a:pPr lvl="0">
              <a:buSzPts val="1400"/>
              <a:defRPr/>
            </a:pPr>
            <a:r>
              <a:rPr lang="fr-FR" sz="600" kern="100" dirty="0">
                <a:latin typeface="Aptos" panose="020B0004020202020204" pitchFamily="34" charset="0"/>
              </a:rPr>
              <a:t>Financé par l’Union européenne. Les points de vue et avis exprimés n’engagent toutefois que leur(s) auteur(s) et ne reflètent pas nécessairement ceux de l’Union européenne ou de l’Agence exécutive européenne pour l’éducation et la culture (EACEA). Ni l’Union européenne ni l’EACEA ne sauraient en être tenues pour responsables.</a:t>
            </a:r>
            <a:endParaRPr lang="fr-FR" sz="600" dirty="0">
              <a:solidFill>
                <a:schemeClr val="bg1"/>
              </a:solidFill>
              <a:latin typeface="Aptos" panose="020B0004020202020204" pitchFamily="34" charset="0"/>
            </a:endParaRPr>
          </a:p>
          <a:p>
            <a:pPr marL="0" marR="0" lvl="0" indent="0" rtl="0">
              <a:lnSpc>
                <a:spcPct val="100000"/>
              </a:lnSpc>
              <a:spcBef>
                <a:spcPts val="0"/>
              </a:spcBef>
              <a:spcAft>
                <a:spcPts val="0"/>
              </a:spcAft>
              <a:buNone/>
            </a:pPr>
            <a:r>
              <a:rPr lang="de-DE" sz="600" b="0" i="0" u="none" strike="noStrike" cap="none" dirty="0">
                <a:solidFill>
                  <a:schemeClr val="bg1"/>
                </a:solidFill>
                <a:latin typeface="Aptos" panose="020B0004020202020204" pitchFamily="34" charset="0"/>
                <a:sym typeface="Arial"/>
              </a:rPr>
              <a:t>.</a:t>
            </a:r>
            <a:endParaRPr sz="600" b="0" i="0" u="none" strike="noStrike" cap="none" dirty="0">
              <a:solidFill>
                <a:schemeClr val="bg1"/>
              </a:solidFill>
              <a:latin typeface="Aptos" panose="020B000402020202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6318884" y="3499667"/>
            <a:ext cx="5873115" cy="2542810"/>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UN AUTRE PILIER</a:t>
            </a:r>
            <a:endParaRPr dirty="0">
              <a:latin typeface="Aptos Serif" panose="02020604070405020304" pitchFamily="18" charset="0"/>
              <a:cs typeface="Aptos Serif" panose="02020604070405020304" pitchFamily="18" charset="0"/>
            </a:endParaRPr>
          </a:p>
        </p:txBody>
      </p:sp>
      <p:sp>
        <p:nvSpPr>
          <p:cNvPr id="207" name="Google Shape;207;p34"/>
          <p:cNvSpPr txBox="1">
            <a:spLocks noGrp="1"/>
          </p:cNvSpPr>
          <p:nvPr>
            <p:ph type="body" idx="2"/>
          </p:nvPr>
        </p:nvSpPr>
        <p:spPr>
          <a:xfrm>
            <a:off x="594360" y="2810595"/>
            <a:ext cx="5198269" cy="3247305"/>
          </a:xfrm>
          <a:prstGeom prst="rect">
            <a:avLst/>
          </a:prstGeom>
          <a:noFill/>
          <a:ln>
            <a:noFill/>
          </a:ln>
        </p:spPr>
        <p:txBody>
          <a:bodyPr spcFirstLastPara="1" wrap="square" lIns="0" tIns="45700" rIns="0" bIns="0" anchor="t" anchorCtr="0">
            <a:normAutofit/>
          </a:bodyPr>
          <a:lstStyle/>
          <a:p>
            <a:pPr lvl="0"/>
            <a:r>
              <a:rPr lang="fr-FR" sz="2400" noProof="0" dirty="0">
                <a:latin typeface="Aptos" panose="020B0004020202020204" pitchFamily="34" charset="0"/>
              </a:rPr>
              <a:t>Le pilier institutionnel ne provient pas du </a:t>
            </a:r>
            <a:r>
              <a:rPr lang="fr-FR" sz="2400" b="1" noProof="0" dirty="0">
                <a:latin typeface="Aptos" panose="020B0004020202020204" pitchFamily="34" charset="0"/>
              </a:rPr>
              <a:t>rapport de Brundtland</a:t>
            </a:r>
            <a:r>
              <a:rPr lang="fr-FR" sz="2400" noProof="0" dirty="0">
                <a:latin typeface="Aptos" panose="020B0004020202020204" pitchFamily="34" charset="0"/>
              </a:rPr>
              <a:t>, mais a été ajouté plus tard pour étayer l’idée que le </a:t>
            </a:r>
            <a:r>
              <a:rPr lang="fr-FR" sz="2400" b="1" noProof="0" dirty="0">
                <a:latin typeface="Aptos" panose="020B0004020202020204" pitchFamily="34" charset="0"/>
              </a:rPr>
              <a:t>développement durable nécessite des structures gouvernementales solides pour fonctionner.</a:t>
            </a:r>
          </a:p>
        </p:txBody>
      </p:sp>
      <p:sp>
        <p:nvSpPr>
          <p:cNvPr id="208" name="Google Shape;208;p34"/>
          <p:cNvSpPr/>
          <p:nvPr/>
        </p:nvSpPr>
        <p:spPr>
          <a:xfrm>
            <a:off x="1168400" y="800100"/>
            <a:ext cx="3824014" cy="1803400"/>
          </a:xfrm>
          <a:prstGeom prst="ellipse">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noProof="0" dirty="0">
                <a:solidFill>
                  <a:srgbClr val="035854"/>
                </a:solidFill>
                <a:latin typeface="Aptos" panose="020B0004020202020204" pitchFamily="34" charset="0"/>
                <a:sym typeface="Arial"/>
              </a:rPr>
              <a:t>PILIER INSTITUTIONNEL</a:t>
            </a:r>
            <a:endParaRPr lang="fr-FR" sz="1400" b="0" i="0" u="none" strike="noStrike" cap="none" noProof="0" dirty="0">
              <a:solidFill>
                <a:srgbClr val="000000"/>
              </a:solidFill>
              <a:latin typeface="Aptos" panose="020B0004020202020204" pitchFamily="34" charset="0"/>
              <a:sym typeface="Arial"/>
            </a:endParaRPr>
          </a:p>
        </p:txBody>
      </p:sp>
      <p:sp>
        <p:nvSpPr>
          <p:cNvPr id="209" name="Google Shape;209;p34"/>
          <p:cNvSpPr txBox="1"/>
          <p:nvPr/>
        </p:nvSpPr>
        <p:spPr>
          <a:xfrm>
            <a:off x="6363655" y="3218633"/>
            <a:ext cx="5828345" cy="1877397"/>
          </a:xfrm>
          <a:prstGeom prst="rect">
            <a:avLst/>
          </a:prstGeom>
          <a:noFill/>
          <a:ln>
            <a:noFill/>
          </a:ln>
        </p:spPr>
        <p:txBody>
          <a:bodyPr spcFirstLastPara="1" wrap="square" lIns="91425" tIns="45700" rIns="91425" bIns="45700" anchor="t" anchorCtr="0">
            <a:spAutoFit/>
          </a:bodyPr>
          <a:lstStyle/>
          <a:p>
            <a:pPr lvl="0">
              <a:buSzPts val="1600"/>
            </a:pPr>
            <a:r>
              <a:rPr lang="fr-FR" sz="1600" b="1" dirty="0">
                <a:solidFill>
                  <a:srgbClr val="035854"/>
                </a:solidFill>
                <a:latin typeface="Aptos" panose="020B0004020202020204" pitchFamily="34" charset="0"/>
              </a:rPr>
              <a:t>« </a:t>
            </a:r>
            <a:r>
              <a:rPr lang="fr-FR" sz="1600" b="1" noProof="0" dirty="0">
                <a:solidFill>
                  <a:srgbClr val="035854"/>
                </a:solidFill>
                <a:latin typeface="Aptos" panose="020B0004020202020204" pitchFamily="34" charset="0"/>
              </a:rPr>
              <a:t>NOTRE </a:t>
            </a:r>
            <a:r>
              <a:rPr lang="fr-FR" sz="1600" b="1" noProof="0" dirty="0">
                <a:solidFill>
                  <a:schemeClr val="accent4"/>
                </a:solidFill>
                <a:latin typeface="Aptos" panose="020B0004020202020204" pitchFamily="34" charset="0"/>
              </a:rPr>
              <a:t>AVENIR</a:t>
            </a:r>
            <a:r>
              <a:rPr lang="fr-FR" sz="1600" b="1" noProof="0" dirty="0">
                <a:solidFill>
                  <a:srgbClr val="035854"/>
                </a:solidFill>
                <a:latin typeface="Aptos" panose="020B0004020202020204" pitchFamily="34" charset="0"/>
              </a:rPr>
              <a:t> À TOUS »…</a:t>
            </a:r>
          </a:p>
          <a:p>
            <a:pPr lvl="0">
              <a:buSzPts val="1600"/>
            </a:pPr>
            <a:endParaRPr sz="1600" b="0" i="0" u="none" strike="noStrike" cap="none" dirty="0">
              <a:solidFill>
                <a:srgbClr val="1F1F1F"/>
              </a:solidFill>
              <a:latin typeface="Aptos" panose="020B0004020202020204" pitchFamily="34" charset="0"/>
              <a:sym typeface="Arial"/>
            </a:endParaRPr>
          </a:p>
          <a:p>
            <a:pPr lvl="0">
              <a:buSzPts val="1600"/>
            </a:pPr>
            <a:r>
              <a:rPr lang="fr-FR" dirty="0">
                <a:latin typeface="Aptos" panose="020B0004020202020204" pitchFamily="34" charset="0"/>
              </a:rPr>
              <a:t>« En substance, le développement durable est un processus de changement dans lequel </a:t>
            </a:r>
            <a:r>
              <a:rPr lang="fr-FR" dirty="0">
                <a:solidFill>
                  <a:schemeClr val="accent4"/>
                </a:solidFill>
                <a:latin typeface="Aptos" panose="020B0004020202020204" pitchFamily="34" charset="0"/>
              </a:rPr>
              <a:t>l'</a:t>
            </a:r>
            <a:r>
              <a:rPr lang="fr-FR" b="1" dirty="0">
                <a:solidFill>
                  <a:schemeClr val="accent4"/>
                </a:solidFill>
                <a:latin typeface="Aptos" panose="020B0004020202020204" pitchFamily="34" charset="0"/>
              </a:rPr>
              <a:t>utilisation des ressources, l'orientation des investissements, l'orientation du développement technologique et les changements institutionnels sont en harmonie </a:t>
            </a:r>
            <a:r>
              <a:rPr lang="fr-FR" dirty="0">
                <a:latin typeface="Aptos" panose="020B0004020202020204" pitchFamily="34" charset="0"/>
              </a:rPr>
              <a:t>et améliorent à la fois le potentiel actuel et futur pour répondre aux besoins et aux désirs humains. »</a:t>
            </a:r>
            <a:endParaRPr sz="12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7"/>
          <p:cNvSpPr txBox="1">
            <a:spLocks noGrp="1"/>
          </p:cNvSpPr>
          <p:nvPr>
            <p:ph type="ctrTitle"/>
          </p:nvPr>
        </p:nvSpPr>
        <p:spPr>
          <a:xfrm>
            <a:off x="5401733" y="377612"/>
            <a:ext cx="6386104" cy="3291840"/>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Introduction au changement climatique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575310" y="998542"/>
            <a:ext cx="6158195" cy="2354026"/>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Qu‘est-ce que le changement climatique ?</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pic>
        <p:nvPicPr>
          <p:cNvPr id="220" name="Google Shape;220;p35" descr="Immagine che contiene cartone animato, disegno, illustrazione, dipinto&#10;&#10;Il contenuto generato dall'IA potrebbe non essere corretto."/>
          <p:cNvPicPr preferRelativeResize="0">
            <a:picLocks noGrp="1"/>
          </p:cNvPicPr>
          <p:nvPr>
            <p:ph type="pic" idx="2"/>
          </p:nvPr>
        </p:nvPicPr>
        <p:blipFill rotWithShape="1">
          <a:blip r:embed="rId3">
            <a:alphaModFix/>
          </a:blip>
          <a:srcRect l="15833" r="15833"/>
          <a:stretch/>
        </p:blipFill>
        <p:spPr>
          <a:xfrm flipH="1">
            <a:off x="6733505" y="0"/>
            <a:ext cx="5458495" cy="6858000"/>
          </a:xfrm>
          <a:prstGeom prst="flowChartDelay">
            <a:avLst/>
          </a:prstGeom>
          <a:solidFill>
            <a:srgbClr val="87C3CD"/>
          </a:solidFill>
          <a:ln>
            <a:noFill/>
          </a:ln>
        </p:spPr>
      </p:pic>
      <p:sp>
        <p:nvSpPr>
          <p:cNvPr id="221" name="Google Shape;221;p35"/>
          <p:cNvSpPr txBox="1">
            <a:spLocks noGrp="1"/>
          </p:cNvSpPr>
          <p:nvPr>
            <p:ph type="body" idx="1"/>
          </p:nvPr>
        </p:nvSpPr>
        <p:spPr>
          <a:xfrm>
            <a:off x="575310" y="2951907"/>
            <a:ext cx="6014676" cy="1569620"/>
          </a:xfrm>
          <a:prstGeom prst="rect">
            <a:avLst/>
          </a:prstGeom>
          <a:noFill/>
          <a:ln>
            <a:noFill/>
          </a:ln>
        </p:spPr>
        <p:txBody>
          <a:bodyPr spcFirstLastPara="1" wrap="square" lIns="91425" tIns="45700" rIns="91425" bIns="45700" anchor="ctr" anchorCtr="0">
            <a:spAutoFit/>
          </a:bodyPr>
          <a:lstStyle/>
          <a:p>
            <a:pPr marL="0" lvl="0" indent="0">
              <a:lnSpc>
                <a:spcPct val="100000"/>
              </a:lnSpc>
              <a:spcBef>
                <a:spcPts val="0"/>
              </a:spcBef>
              <a:buClr>
                <a:schemeClr val="dk1"/>
              </a:buClr>
              <a:buSzPts val="2400"/>
            </a:pPr>
            <a:r>
              <a:rPr lang="fr-FR" sz="2400" noProof="0" dirty="0">
                <a:solidFill>
                  <a:schemeClr val="dk1"/>
                </a:solidFill>
                <a:latin typeface="Aptos" panose="020B0004020202020204" pitchFamily="34" charset="0"/>
              </a:rPr>
              <a:t>Le terme de « changement climatique » désigne des </a:t>
            </a:r>
            <a:r>
              <a:rPr lang="fr-FR" sz="2400" b="1" noProof="0" dirty="0">
                <a:solidFill>
                  <a:schemeClr val="dk1"/>
                </a:solidFill>
                <a:latin typeface="Aptos" panose="020B0004020202020204" pitchFamily="34" charset="0"/>
              </a:rPr>
              <a:t>changements à long terme de la température et des conditions météorologiques.</a:t>
            </a:r>
            <a:endParaRPr dirty="0">
              <a:latin typeface="Aptos" panose="020B0004020202020204" pitchFamily="34" charset="0"/>
              <a:sym typeface="Arial"/>
            </a:endParaRPr>
          </a:p>
        </p:txBody>
      </p:sp>
      <p:sp>
        <p:nvSpPr>
          <p:cNvPr id="222" name="Google Shape;222;p35"/>
          <p:cNvSpPr/>
          <p:nvPr/>
        </p:nvSpPr>
        <p:spPr>
          <a:xfrm>
            <a:off x="575310" y="4722301"/>
            <a:ext cx="6308966" cy="1938952"/>
          </a:xfrm>
          <a:prstGeom prst="rect">
            <a:avLst/>
          </a:prstGeom>
          <a:noFill/>
          <a:ln>
            <a:noFill/>
          </a:ln>
        </p:spPr>
        <p:txBody>
          <a:bodyPr spcFirstLastPara="1" wrap="square" lIns="91425" tIns="45700" rIns="91425" bIns="45700" anchor="ctr" anchorCtr="0">
            <a:spAutoFit/>
          </a:bodyPr>
          <a:lstStyle/>
          <a:p>
            <a:pPr lvl="0">
              <a:buClr>
                <a:schemeClr val="dk1"/>
              </a:buClr>
              <a:buSzPts val="2400"/>
            </a:pPr>
            <a:r>
              <a:rPr lang="fr-FR" sz="2400" noProof="0" dirty="0">
                <a:solidFill>
                  <a:schemeClr val="dk1"/>
                </a:solidFill>
                <a:latin typeface="Aptos" panose="020B0004020202020204" pitchFamily="34" charset="0"/>
              </a:rPr>
              <a:t>Depuis le </a:t>
            </a:r>
            <a:r>
              <a:rPr lang="fr-FR" sz="2400" b="1" noProof="0" dirty="0">
                <a:solidFill>
                  <a:schemeClr val="dk1"/>
                </a:solidFill>
                <a:latin typeface="Aptos" panose="020B0004020202020204" pitchFamily="34" charset="0"/>
              </a:rPr>
              <a:t>19</a:t>
            </a:r>
            <a:r>
              <a:rPr lang="fr-FR" sz="2400" b="1" baseline="30000" noProof="0" dirty="0">
                <a:solidFill>
                  <a:schemeClr val="dk1"/>
                </a:solidFill>
                <a:latin typeface="Aptos" panose="020B0004020202020204" pitchFamily="34" charset="0"/>
              </a:rPr>
              <a:t>ème</a:t>
            </a:r>
            <a:r>
              <a:rPr lang="fr-FR" sz="2400" b="1" noProof="0" dirty="0">
                <a:solidFill>
                  <a:schemeClr val="dk1"/>
                </a:solidFill>
                <a:latin typeface="Aptos" panose="020B0004020202020204" pitchFamily="34" charset="0"/>
              </a:rPr>
              <a:t> siècle</a:t>
            </a:r>
            <a:r>
              <a:rPr lang="fr-FR" sz="2400" noProof="0" dirty="0">
                <a:solidFill>
                  <a:schemeClr val="dk1"/>
                </a:solidFill>
                <a:latin typeface="Aptos" panose="020B0004020202020204" pitchFamily="34" charset="0"/>
              </a:rPr>
              <a:t>, les activités humaines sont le principal facteur du changement climatique, </a:t>
            </a:r>
            <a:r>
              <a:rPr lang="fr-FR" sz="2400" b="1" noProof="0" dirty="0">
                <a:solidFill>
                  <a:schemeClr val="tx1"/>
                </a:solidFill>
                <a:latin typeface="Aptos" panose="020B0004020202020204" pitchFamily="34" charset="0"/>
              </a:rPr>
              <a:t>dû essentiellement à la combustion des énergies fossiles telles que </a:t>
            </a:r>
            <a:r>
              <a:rPr lang="fr-FR" sz="2400" b="1" noProof="0" dirty="0">
                <a:solidFill>
                  <a:schemeClr val="dk1"/>
                </a:solidFill>
                <a:latin typeface="Aptos" panose="020B0004020202020204" pitchFamily="34" charset="0"/>
              </a:rPr>
              <a:t>le charbon, le pétrole et le gaz.</a:t>
            </a:r>
            <a:endParaRPr lang="fr-FR" sz="1400" b="1" i="0" u="none" strike="noStrike" cap="none" noProof="0" dirty="0">
              <a:solidFill>
                <a:srgbClr val="000000"/>
              </a:solidFill>
              <a:latin typeface="Aptos" panose="020B0004020202020204" pitchFamily="34" charset="0"/>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594358" y="315696"/>
            <a:ext cx="6787747" cy="1593507"/>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Causes et conséquences</a:t>
            </a:r>
          </a:p>
        </p:txBody>
      </p:sp>
      <p:sp>
        <p:nvSpPr>
          <p:cNvPr id="228" name="Google Shape;228;p36"/>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fontScale="85000" lnSpcReduction="10000"/>
          </a:bodyPr>
          <a:lstStyle/>
          <a:p>
            <a:pPr marL="571500" lvl="0" indent="-342900">
              <a:lnSpc>
                <a:spcPct val="110000"/>
              </a:lnSpc>
              <a:buFont typeface="Arial"/>
              <a:buChar char="•"/>
            </a:pPr>
            <a:r>
              <a:rPr lang="fr-FR" noProof="0" dirty="0">
                <a:latin typeface="Aptos" panose="020B0004020202020204" pitchFamily="34" charset="0"/>
              </a:rPr>
              <a:t>Émissions de gaz à effet de serre (CO2, méthane,  protoxyde d’azote) – </a:t>
            </a:r>
            <a:r>
              <a:rPr lang="fr-FR" b="0" noProof="0" dirty="0">
                <a:latin typeface="Aptos" panose="020B0004020202020204" pitchFamily="34" charset="0"/>
              </a:rPr>
              <a:t>l’énergie, l’industrie, le transport, la construction, l’agriculture et l’utilisation des sols sont parmi les principaux responsables.</a:t>
            </a:r>
          </a:p>
          <a:p>
            <a:pPr marL="571500" lvl="0" indent="-342900">
              <a:lnSpc>
                <a:spcPct val="110000"/>
              </a:lnSpc>
              <a:buFont typeface="Arial"/>
              <a:buChar char="•"/>
            </a:pPr>
            <a:r>
              <a:rPr lang="fr-FR" noProof="0" dirty="0">
                <a:latin typeface="Aptos" panose="020B0004020202020204" pitchFamily="34" charset="0"/>
              </a:rPr>
              <a:t>Déforestation</a:t>
            </a:r>
          </a:p>
          <a:p>
            <a:pPr marL="571500" lvl="0" indent="-342900">
              <a:lnSpc>
                <a:spcPct val="110000"/>
              </a:lnSpc>
              <a:buFont typeface="Arial"/>
              <a:buChar char="•"/>
            </a:pPr>
            <a:r>
              <a:rPr lang="fr-FR" noProof="0" dirty="0">
                <a:latin typeface="Aptos" panose="020B0004020202020204" pitchFamily="34" charset="0"/>
              </a:rPr>
              <a:t>Pollution</a:t>
            </a:r>
          </a:p>
          <a:p>
            <a:pPr marL="571500" lvl="0" indent="-342900">
              <a:lnSpc>
                <a:spcPct val="110000"/>
              </a:lnSpc>
              <a:buFont typeface="Arial"/>
              <a:buChar char="•"/>
            </a:pPr>
            <a:r>
              <a:rPr lang="fr-FR" noProof="0" dirty="0">
                <a:latin typeface="Aptos" panose="020B0004020202020204" pitchFamily="34" charset="0"/>
              </a:rPr>
              <a:t>Utilisation non durable des ressources naturelles</a:t>
            </a:r>
          </a:p>
        </p:txBody>
      </p:sp>
      <p:pic>
        <p:nvPicPr>
          <p:cNvPr id="229" name="Google Shape;229;p36"/>
          <p:cNvPicPr preferRelativeResize="0"/>
          <p:nvPr/>
        </p:nvPicPr>
        <p:blipFill rotWithShape="1">
          <a:blip r:embed="rId3">
            <a:alphaModFix/>
          </a:blip>
          <a:srcRect/>
          <a:stretch/>
        </p:blipFill>
        <p:spPr>
          <a:xfrm>
            <a:off x="7987162" y="3116794"/>
            <a:ext cx="3610479" cy="235300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fontScale="85000" lnSpcReduction="20000"/>
          </a:bodyPr>
          <a:lstStyle/>
          <a:p>
            <a:pPr marL="571500" lvl="0" indent="-342900">
              <a:lnSpc>
                <a:spcPct val="110000"/>
              </a:lnSpc>
              <a:buFont typeface="Arial"/>
              <a:buChar char="•"/>
            </a:pPr>
            <a:r>
              <a:rPr lang="fr-FR" noProof="0" dirty="0">
                <a:latin typeface="Aptos" panose="020B0004020202020204" pitchFamily="34" charset="0"/>
              </a:rPr>
              <a:t>Augmentation de la température moyenne mondiale</a:t>
            </a:r>
          </a:p>
          <a:p>
            <a:pPr marL="571500" lvl="0" indent="-342900">
              <a:lnSpc>
                <a:spcPct val="110000"/>
              </a:lnSpc>
              <a:buFont typeface="Arial"/>
              <a:buChar char="•"/>
            </a:pPr>
            <a:r>
              <a:rPr lang="fr-FR" noProof="0" dirty="0">
                <a:latin typeface="Aptos" panose="020B0004020202020204" pitchFamily="34" charset="0"/>
              </a:rPr>
              <a:t>Fonte des glaciers et élévation du niveau de la mer</a:t>
            </a:r>
          </a:p>
          <a:p>
            <a:pPr marL="571500" lvl="0" indent="-342900">
              <a:lnSpc>
                <a:spcPct val="110000"/>
              </a:lnSpc>
              <a:buFont typeface="Arial"/>
              <a:buChar char="•"/>
            </a:pPr>
            <a:r>
              <a:rPr lang="fr-FR" noProof="0" dirty="0">
                <a:latin typeface="Aptos" panose="020B0004020202020204" pitchFamily="34" charset="0"/>
              </a:rPr>
              <a:t>Phénomènes météorologiques extrêmes (ouragans, sécheresse, canicules, inondations)</a:t>
            </a:r>
          </a:p>
          <a:p>
            <a:pPr marL="571500" lvl="0" indent="-342900">
              <a:lnSpc>
                <a:spcPct val="110000"/>
              </a:lnSpc>
              <a:buFont typeface="Arial"/>
              <a:buChar char="•"/>
            </a:pPr>
            <a:r>
              <a:rPr lang="fr-FR" dirty="0">
                <a:latin typeface="Aptos" panose="020B0004020202020204" pitchFamily="34" charset="0"/>
              </a:rPr>
              <a:t>Perte de la biodiversité</a:t>
            </a:r>
          </a:p>
          <a:p>
            <a:pPr marL="571500" lvl="0" indent="-342900">
              <a:lnSpc>
                <a:spcPct val="110000"/>
              </a:lnSpc>
              <a:buFont typeface="Arial"/>
              <a:buChar char="•"/>
            </a:pPr>
            <a:r>
              <a:rPr lang="fr-FR" dirty="0">
                <a:latin typeface="Aptos" panose="020B0004020202020204" pitchFamily="34" charset="0"/>
              </a:rPr>
              <a:t>Impact sur l’agriculture, la santé humaine et l’économie</a:t>
            </a:r>
          </a:p>
        </p:txBody>
      </p:sp>
      <p:sp>
        <p:nvSpPr>
          <p:cNvPr id="235" name="Google Shape;235;p37"/>
          <p:cNvSpPr txBox="1">
            <a:spLocks noGrp="1"/>
          </p:cNvSpPr>
          <p:nvPr>
            <p:ph type="title"/>
          </p:nvPr>
        </p:nvSpPr>
        <p:spPr>
          <a:xfrm>
            <a:off x="593725" y="188913"/>
            <a:ext cx="6788150" cy="1593850"/>
          </a:xfrm>
          <a:prstGeom prst="rect">
            <a:avLst/>
          </a:prstGeom>
          <a:noFill/>
          <a:ln>
            <a:noFill/>
          </a:ln>
        </p:spPr>
        <p:txBody>
          <a:bodyPr spcFirstLastPara="1" wrap="square" lIns="0" tIns="0" rIns="0" bIns="0" anchor="b" anchorCtr="0">
            <a:noAutofit/>
          </a:bodyPr>
          <a:lstStyle/>
          <a:p>
            <a:pPr lvl="0"/>
            <a:r>
              <a:rPr lang="fr-FR" dirty="0">
                <a:latin typeface="Aptos Serif" panose="02020604070405020304" pitchFamily="18" charset="0"/>
                <a:cs typeface="Aptos Serif" panose="02020604070405020304" pitchFamily="18" charset="0"/>
              </a:rPr>
              <a:t>Causes et conséquences</a:t>
            </a:r>
            <a:endParaRPr dirty="0">
              <a:latin typeface="Aptos Serif" panose="02020604070405020304" pitchFamily="18" charset="0"/>
              <a:cs typeface="Aptos Serif" panose="02020604070405020304" pitchFamily="18" charset="0"/>
            </a:endParaRPr>
          </a:p>
        </p:txBody>
      </p:sp>
      <p:sp>
        <p:nvSpPr>
          <p:cNvPr id="236" name="Google Shape;236;p37"/>
          <p:cNvSpPr/>
          <p:nvPr/>
        </p:nvSpPr>
        <p:spPr>
          <a:xfrm>
            <a:off x="8329807" y="2906852"/>
            <a:ext cx="2964393" cy="2993720"/>
          </a:xfrm>
          <a:prstGeom prst="teardrop">
            <a:avLst>
              <a:gd name="adj" fmla="val 100000"/>
            </a:avLst>
          </a:prstGeom>
          <a:blipFill rotWithShape="1">
            <a:blip r:embed="rId3">
              <a:alphaModFix/>
            </a:blip>
            <a:stretch>
              <a:fillRect/>
            </a:stretch>
          </a:blip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a:spLocks noGrp="1"/>
          </p:cNvSpPr>
          <p:nvPr>
            <p:ph type="ctrTitle"/>
          </p:nvPr>
        </p:nvSpPr>
        <p:spPr>
          <a:xfrm>
            <a:off x="5672830" y="393724"/>
            <a:ext cx="6258757" cy="3291840"/>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Agenda 2030 pour le développement durable</a:t>
            </a:r>
          </a:p>
        </p:txBody>
      </p:sp>
      <p:sp>
        <p:nvSpPr>
          <p:cNvPr id="242" name="Google Shape;242;p38"/>
          <p:cNvSpPr txBox="1">
            <a:spLocks noGrp="1"/>
          </p:cNvSpPr>
          <p:nvPr>
            <p:ph type="body" idx="4294967295"/>
          </p:nvPr>
        </p:nvSpPr>
        <p:spPr>
          <a:xfrm>
            <a:off x="6096000" y="4392120"/>
            <a:ext cx="5486400" cy="1646238"/>
          </a:xfrm>
          <a:prstGeom prst="rect">
            <a:avLst/>
          </a:prstGeom>
          <a:noFill/>
          <a:ln>
            <a:noFill/>
          </a:ln>
        </p:spPr>
        <p:txBody>
          <a:bodyPr spcFirstLastPara="1" wrap="square" lIns="0" tIns="0" rIns="0" bIns="0" anchor="t" anchorCtr="0">
            <a:noAutofit/>
          </a:bodyPr>
          <a:lstStyle/>
          <a:p>
            <a:pPr lvl="0">
              <a:buClr>
                <a:schemeClr val="accent4"/>
              </a:buClr>
              <a:buSzPts val="2400"/>
            </a:pPr>
            <a:r>
              <a:rPr lang="fr-FR" noProof="0" dirty="0">
                <a:latin typeface="Aptos" panose="020B0004020202020204" pitchFamily="34" charset="0"/>
              </a:rPr>
              <a:t>Un plan d’action en faveur de la population, de la planète et de la prospérité</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594360" y="949478"/>
            <a:ext cx="9778365" cy="9368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Histoire</a:t>
            </a:r>
          </a:p>
        </p:txBody>
      </p:sp>
      <p:sp>
        <p:nvSpPr>
          <p:cNvPr id="249" name="Google Shape;249;p39"/>
          <p:cNvSpPr txBox="1">
            <a:spLocks noGrp="1"/>
          </p:cNvSpPr>
          <p:nvPr>
            <p:ph type="body" idx="1"/>
          </p:nvPr>
        </p:nvSpPr>
        <p:spPr>
          <a:xfrm>
            <a:off x="162837" y="2311052"/>
            <a:ext cx="11010379" cy="3597470"/>
          </a:xfrm>
          <a:prstGeom prst="rect">
            <a:avLst/>
          </a:prstGeom>
          <a:noFill/>
          <a:ln>
            <a:noFill/>
          </a:ln>
        </p:spPr>
        <p:txBody>
          <a:bodyPr spcFirstLastPara="1" wrap="square" lIns="0" tIns="45700" rIns="0" bIns="0" anchor="t" anchorCtr="0">
            <a:noAutofit/>
          </a:bodyPr>
          <a:lstStyle/>
          <a:p>
            <a:pPr lvl="0"/>
            <a:r>
              <a:rPr lang="de-DE" sz="2600" dirty="0">
                <a:latin typeface="Aptos" panose="020B0004020202020204" pitchFamily="34" charset="0"/>
              </a:rPr>
              <a:t> </a:t>
            </a:r>
            <a:r>
              <a:rPr lang="fr-FR" sz="2600" b="1" noProof="0" dirty="0">
                <a:latin typeface="Aptos" panose="020B0004020202020204" pitchFamily="34" charset="0"/>
              </a:rPr>
              <a:t>Le programme de développement durable à l’horizon 2030</a:t>
            </a:r>
            <a:r>
              <a:rPr lang="fr-FR" sz="2600" noProof="0" dirty="0">
                <a:latin typeface="Aptos" panose="020B0004020202020204" pitchFamily="34" charset="0"/>
              </a:rPr>
              <a:t>, adopté en </a:t>
            </a:r>
            <a:r>
              <a:rPr lang="fr-FR" sz="2600" b="1" noProof="0" dirty="0">
                <a:latin typeface="Aptos" panose="020B0004020202020204" pitchFamily="34" charset="0"/>
              </a:rPr>
              <a:t>2015</a:t>
            </a:r>
            <a:r>
              <a:rPr lang="fr-FR" sz="2600" noProof="0" dirty="0">
                <a:latin typeface="Aptos" panose="020B0004020202020204" pitchFamily="34" charset="0"/>
              </a:rPr>
              <a:t> par tous les états membres des Nations Unies, offrent </a:t>
            </a:r>
            <a:r>
              <a:rPr lang="fr-FR" sz="2600" b="1" noProof="0" dirty="0">
                <a:latin typeface="Aptos" panose="020B0004020202020204" pitchFamily="34" charset="0"/>
              </a:rPr>
              <a:t>une vision commune de la paix et de la prospérité </a:t>
            </a:r>
            <a:r>
              <a:rPr lang="fr-FR" sz="2600" noProof="0" dirty="0">
                <a:latin typeface="Aptos" panose="020B0004020202020204" pitchFamily="34" charset="0"/>
              </a:rPr>
              <a:t>pour </a:t>
            </a:r>
            <a:r>
              <a:rPr lang="fr-FR" sz="2600" dirty="0">
                <a:latin typeface="Aptos" panose="020B0004020202020204" pitchFamily="34" charset="0"/>
              </a:rPr>
              <a:t>l</a:t>
            </a:r>
            <a:r>
              <a:rPr lang="fr-FR" sz="2600" noProof="0" dirty="0">
                <a:latin typeface="Aptos" panose="020B0004020202020204" pitchFamily="34" charset="0"/>
              </a:rPr>
              <a:t>a population et la planète, aujourd’hui et demain. </a:t>
            </a:r>
            <a:endParaRPr dirty="0">
              <a:latin typeface="Aptos" panose="020B0004020202020204" pitchFamily="34" charset="0"/>
            </a:endParaRPr>
          </a:p>
        </p:txBody>
      </p:sp>
      <p:sp>
        <p:nvSpPr>
          <p:cNvPr id="250" name="Google Shape;250;p39"/>
          <p:cNvSpPr txBox="1">
            <a:spLocks noGrp="1"/>
          </p:cNvSpPr>
          <p:nvPr>
            <p:ph type="body" idx="2"/>
          </p:nvPr>
        </p:nvSpPr>
        <p:spPr>
          <a:xfrm>
            <a:off x="6128046" y="4312378"/>
            <a:ext cx="5501640" cy="2545622"/>
          </a:xfrm>
          <a:prstGeom prst="rect">
            <a:avLst/>
          </a:prstGeom>
          <a:noFill/>
          <a:ln>
            <a:noFill/>
          </a:ln>
        </p:spPr>
        <p:txBody>
          <a:bodyPr spcFirstLastPara="1" wrap="square" lIns="0" tIns="45700" rIns="0" bIns="0" anchor="t" anchorCtr="0">
            <a:normAutofit/>
          </a:bodyPr>
          <a:lstStyle/>
          <a:p>
            <a:pPr lvl="0"/>
            <a:r>
              <a:rPr lang="de-DE" sz="2400" dirty="0">
                <a:solidFill>
                  <a:srgbClr val="4D4D4D"/>
                </a:solidFill>
                <a:latin typeface="Aptos" panose="020B0004020202020204" pitchFamily="34" charset="0"/>
              </a:rPr>
              <a:t> </a:t>
            </a:r>
            <a:r>
              <a:rPr lang="fr-FR" sz="2400" noProof="0" dirty="0">
                <a:solidFill>
                  <a:srgbClr val="4D4D4D"/>
                </a:solidFill>
                <a:latin typeface="Aptos" panose="020B0004020202020204" pitchFamily="34" charset="0"/>
              </a:rPr>
              <a:t>Les </a:t>
            </a:r>
            <a:r>
              <a:rPr lang="fr-FR" sz="2400" b="1" noProof="0" dirty="0">
                <a:solidFill>
                  <a:srgbClr val="4D4D4D"/>
                </a:solidFill>
                <a:latin typeface="Aptos" panose="020B0004020202020204" pitchFamily="34" charset="0"/>
              </a:rPr>
              <a:t>17 objectifs de développement durable (ODD) sont au centre des débats</a:t>
            </a:r>
            <a:r>
              <a:rPr lang="fr-FR" sz="2400" noProof="0" dirty="0">
                <a:solidFill>
                  <a:srgbClr val="4D4D4D"/>
                </a:solidFill>
                <a:latin typeface="Aptos" panose="020B0004020202020204" pitchFamily="34" charset="0"/>
              </a:rPr>
              <a:t> et constituent un appel urgent </a:t>
            </a:r>
            <a:r>
              <a:rPr lang="fr-FR" sz="2400" b="1" noProof="0" dirty="0">
                <a:solidFill>
                  <a:srgbClr val="4D4D4D"/>
                </a:solidFill>
                <a:latin typeface="Aptos" panose="020B0004020202020204" pitchFamily="34" charset="0"/>
              </a:rPr>
              <a:t>à l’action de tous les pays  </a:t>
            </a:r>
            <a:r>
              <a:rPr lang="fr-FR" sz="2400" noProof="0" dirty="0">
                <a:solidFill>
                  <a:srgbClr val="4D4D4D"/>
                </a:solidFill>
                <a:latin typeface="Aptos" panose="020B0004020202020204" pitchFamily="34" charset="0"/>
              </a:rPr>
              <a:t>dans le cadre </a:t>
            </a:r>
            <a:r>
              <a:rPr lang="fr-FR" sz="2400" dirty="0">
                <a:solidFill>
                  <a:srgbClr val="4D4D4D"/>
                </a:solidFill>
                <a:latin typeface="Aptos" panose="020B0004020202020204" pitchFamily="34" charset="0"/>
              </a:rPr>
              <a:t>d’un partenariat mondial</a:t>
            </a:r>
            <a:r>
              <a:rPr lang="fr-FR" sz="2400" noProof="0" dirty="0">
                <a:solidFill>
                  <a:srgbClr val="4D4D4D"/>
                </a:solidFill>
                <a:latin typeface="Aptos" panose="020B0004020202020204" pitchFamily="34" charset="0"/>
              </a:rPr>
              <a:t>.</a:t>
            </a:r>
            <a:endParaRPr lang="de-DE" sz="2400" dirty="0">
              <a:solidFill>
                <a:srgbClr val="4D4D4D"/>
              </a:solidFill>
              <a:latin typeface="Aptos" panose="020B0004020202020204" pitchFamily="34" charset="0"/>
            </a:endParaRPr>
          </a:p>
        </p:txBody>
      </p:sp>
      <p:pic>
        <p:nvPicPr>
          <p:cNvPr id="251" name="Google Shape;251;p39"/>
          <p:cNvPicPr preferRelativeResize="0"/>
          <p:nvPr/>
        </p:nvPicPr>
        <p:blipFill rotWithShape="1">
          <a:blip r:embed="rId3">
            <a:alphaModFix/>
          </a:blip>
          <a:srcRect l="2900"/>
          <a:stretch/>
        </p:blipFill>
        <p:spPr>
          <a:xfrm>
            <a:off x="-1" y="4546948"/>
            <a:ext cx="5970239" cy="23110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0"/>
          <p:cNvSpPr txBox="1">
            <a:spLocks noGrp="1"/>
          </p:cNvSpPr>
          <p:nvPr>
            <p:ph type="title"/>
          </p:nvPr>
        </p:nvSpPr>
        <p:spPr>
          <a:xfrm>
            <a:off x="594359" y="1107140"/>
            <a:ext cx="6787747" cy="69977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Histoire</a:t>
            </a:r>
          </a:p>
        </p:txBody>
      </p:sp>
      <p:sp>
        <p:nvSpPr>
          <p:cNvPr id="258" name="Google Shape;258;p40"/>
          <p:cNvSpPr txBox="1">
            <a:spLocks noGrp="1"/>
          </p:cNvSpPr>
          <p:nvPr>
            <p:ph type="body" idx="1"/>
          </p:nvPr>
        </p:nvSpPr>
        <p:spPr>
          <a:xfrm>
            <a:off x="594359" y="2281917"/>
            <a:ext cx="4841937" cy="4465723"/>
          </a:xfrm>
          <a:prstGeom prst="rect">
            <a:avLst/>
          </a:prstGeom>
          <a:noFill/>
          <a:ln>
            <a:noFill/>
          </a:ln>
        </p:spPr>
        <p:txBody>
          <a:bodyPr spcFirstLastPara="1" wrap="square" lIns="0" tIns="228600" rIns="0" bIns="0" anchor="t" anchorCtr="0">
            <a:noAutofit/>
          </a:bodyPr>
          <a:lstStyle/>
          <a:p>
            <a:pPr marL="228600" indent="0">
              <a:lnSpc>
                <a:spcPct val="120000"/>
              </a:lnSpc>
            </a:pPr>
            <a:r>
              <a:rPr lang="fr-FR" sz="1800" noProof="0" dirty="0">
                <a:solidFill>
                  <a:srgbClr val="4D4D4D"/>
                </a:solidFill>
                <a:latin typeface="Aptos" panose="020B0004020202020204" pitchFamily="34" charset="0"/>
              </a:rPr>
              <a:t>Les ODD s’appuient sur des décennies de travail des pays et de l’ONU :</a:t>
            </a:r>
          </a:p>
          <a:p>
            <a:pPr marL="571500" lvl="0" indent="-342900">
              <a:lnSpc>
                <a:spcPct val="120000"/>
              </a:lnSpc>
              <a:buFont typeface="Arial" panose="020B0604020202020204" pitchFamily="34" charset="0"/>
              <a:buChar char="•"/>
            </a:pPr>
            <a:r>
              <a:rPr lang="fr-FR" sz="1600" b="0" noProof="0" dirty="0">
                <a:solidFill>
                  <a:srgbClr val="4D4D4D"/>
                </a:solidFill>
                <a:latin typeface="Aptos" panose="020B0004020202020204" pitchFamily="34" charset="0"/>
              </a:rPr>
              <a:t>En </a:t>
            </a:r>
            <a:r>
              <a:rPr lang="fr-FR" sz="1600" noProof="0" dirty="0">
                <a:solidFill>
                  <a:srgbClr val="4D4D4D"/>
                </a:solidFill>
                <a:latin typeface="Aptos" panose="020B0004020202020204" pitchFamily="34" charset="0"/>
              </a:rPr>
              <a:t>1992</a:t>
            </a:r>
            <a:r>
              <a:rPr lang="fr-FR" sz="1600" b="0" noProof="0" dirty="0">
                <a:solidFill>
                  <a:srgbClr val="4D4D4D"/>
                </a:solidFill>
                <a:latin typeface="Aptos" panose="020B0004020202020204" pitchFamily="34" charset="0"/>
              </a:rPr>
              <a:t>, lors du </a:t>
            </a:r>
            <a:r>
              <a:rPr lang="fr-FR" sz="1600" b="0" u="sng" noProof="0" dirty="0">
                <a:latin typeface="Aptos" panose="020B0004020202020204" pitchFamily="34" charset="0"/>
              </a:rPr>
              <a:t>Sommet de la Terre </a:t>
            </a:r>
            <a:r>
              <a:rPr lang="fr-FR" sz="1600" b="0" noProof="0" dirty="0">
                <a:solidFill>
                  <a:srgbClr val="4D4D4D"/>
                </a:solidFill>
                <a:latin typeface="Aptos" panose="020B0004020202020204" pitchFamily="34" charset="0"/>
              </a:rPr>
              <a:t>à Rio de Janeiro, </a:t>
            </a:r>
            <a:r>
              <a:rPr lang="fr-FR" sz="1600" noProof="0" dirty="0">
                <a:solidFill>
                  <a:srgbClr val="4D4D4D"/>
                </a:solidFill>
                <a:latin typeface="Aptos" panose="020B0004020202020204" pitchFamily="34" charset="0"/>
              </a:rPr>
              <a:t>plus de 178 pays </a:t>
            </a:r>
            <a:r>
              <a:rPr lang="fr-FR" sz="1600" b="0" noProof="0" dirty="0">
                <a:solidFill>
                  <a:srgbClr val="4D4D4D"/>
                </a:solidFill>
                <a:latin typeface="Aptos" panose="020B0004020202020204" pitchFamily="34" charset="0"/>
              </a:rPr>
              <a:t>ont adopté </a:t>
            </a:r>
            <a:r>
              <a:rPr lang="fr-FR" sz="1600" b="0" u="sng" noProof="0" dirty="0">
                <a:latin typeface="Aptos" panose="020B0004020202020204" pitchFamily="34" charset="0"/>
              </a:rPr>
              <a:t>l’Agenda 21</a:t>
            </a:r>
            <a:r>
              <a:rPr lang="fr-FR" sz="1600" b="0" noProof="0" dirty="0">
                <a:solidFill>
                  <a:srgbClr val="4D4D4D"/>
                </a:solidFill>
                <a:latin typeface="Aptos" panose="020B0004020202020204" pitchFamily="34" charset="0"/>
              </a:rPr>
              <a:t>. </a:t>
            </a:r>
          </a:p>
          <a:p>
            <a:pPr marL="571500" lvl="0" indent="-342900">
              <a:lnSpc>
                <a:spcPct val="120000"/>
              </a:lnSpc>
              <a:buFont typeface="Arial" panose="020B0604020202020204" pitchFamily="34" charset="0"/>
              <a:buChar char="•"/>
            </a:pPr>
            <a:r>
              <a:rPr lang="fr-FR" sz="1600" b="0" noProof="0" dirty="0">
                <a:solidFill>
                  <a:srgbClr val="4D4D4D"/>
                </a:solidFill>
                <a:latin typeface="Aptos" panose="020B0004020202020204" pitchFamily="34" charset="0"/>
              </a:rPr>
              <a:t>En </a:t>
            </a:r>
            <a:r>
              <a:rPr lang="fr-FR" sz="1600" noProof="0" dirty="0">
                <a:solidFill>
                  <a:srgbClr val="4D4D4D"/>
                </a:solidFill>
                <a:latin typeface="Aptos" panose="020B0004020202020204" pitchFamily="34" charset="0"/>
              </a:rPr>
              <a:t>1997,</a:t>
            </a:r>
            <a:r>
              <a:rPr lang="fr-FR" sz="1600" b="0" noProof="0" dirty="0">
                <a:solidFill>
                  <a:srgbClr val="4D4D4D"/>
                </a:solidFill>
                <a:latin typeface="Aptos" panose="020B0004020202020204" pitchFamily="34" charset="0"/>
              </a:rPr>
              <a:t> le protocole de Kyoto a été adopté.</a:t>
            </a:r>
          </a:p>
          <a:p>
            <a:pPr marL="571500" lvl="0" indent="-342900">
              <a:lnSpc>
                <a:spcPct val="120000"/>
              </a:lnSpc>
              <a:buFont typeface="Arial" panose="020B0604020202020204" pitchFamily="34" charset="0"/>
              <a:buChar char="•"/>
            </a:pPr>
            <a:r>
              <a:rPr lang="fr-FR" sz="1600" b="0" noProof="0" dirty="0">
                <a:solidFill>
                  <a:srgbClr val="4D4D4D"/>
                </a:solidFill>
                <a:latin typeface="Aptos" panose="020B0004020202020204" pitchFamily="34" charset="0"/>
              </a:rPr>
              <a:t>En</a:t>
            </a:r>
            <a:r>
              <a:rPr lang="fr-FR" sz="1600" noProof="0" dirty="0">
                <a:solidFill>
                  <a:srgbClr val="4D4D4D"/>
                </a:solidFill>
                <a:latin typeface="Aptos" panose="020B0004020202020204" pitchFamily="34" charset="0"/>
              </a:rPr>
              <a:t> 2000,</a:t>
            </a:r>
            <a:r>
              <a:rPr lang="fr-FR" sz="1600" b="0" noProof="0" dirty="0">
                <a:solidFill>
                  <a:srgbClr val="4D4D4D"/>
                </a:solidFill>
                <a:latin typeface="Aptos" panose="020B0004020202020204" pitchFamily="34" charset="0"/>
              </a:rPr>
              <a:t> le sommet du millénaire a abouti à l’élaboration de huit </a:t>
            </a:r>
            <a:r>
              <a:rPr lang="fr-FR" sz="1600" b="0" u="sng" noProof="0" dirty="0">
                <a:latin typeface="Aptos" panose="020B0004020202020204" pitchFamily="34" charset="0"/>
              </a:rPr>
              <a:t>objectifs du millénaire pour le développement (OMD)</a:t>
            </a:r>
            <a:r>
              <a:rPr lang="fr-FR" sz="1600" b="0" noProof="0" dirty="0">
                <a:solidFill>
                  <a:srgbClr val="4D4D4D"/>
                </a:solidFill>
                <a:latin typeface="Aptos" panose="020B0004020202020204" pitchFamily="34" charset="0"/>
              </a:rPr>
              <a:t> visant à réduire la pauvreté extrême d‘ici 2015.</a:t>
            </a:r>
          </a:p>
        </p:txBody>
      </p:sp>
      <p:sp>
        <p:nvSpPr>
          <p:cNvPr id="259" name="Google Shape;259;p40"/>
          <p:cNvSpPr txBox="1"/>
          <p:nvPr/>
        </p:nvSpPr>
        <p:spPr>
          <a:xfrm>
            <a:off x="5769696" y="2281918"/>
            <a:ext cx="4841937" cy="4344350"/>
          </a:xfrm>
          <a:prstGeom prst="rect">
            <a:avLst/>
          </a:prstGeom>
          <a:noFill/>
          <a:ln>
            <a:noFill/>
          </a:ln>
        </p:spPr>
        <p:txBody>
          <a:bodyPr spcFirstLastPara="1" wrap="square" lIns="0" tIns="228600" rIns="0" bIns="0" anchor="t" anchorCtr="0">
            <a:normAutofit/>
          </a:bodyPr>
          <a:lstStyle/>
          <a:p>
            <a:pPr marL="571500" lvl="0" indent="-342900">
              <a:spcBef>
                <a:spcPts val="2200"/>
              </a:spcBef>
              <a:buClr>
                <a:schemeClr val="accent4"/>
              </a:buClr>
              <a:buSzPts val="2400"/>
              <a:buFont typeface="Arial"/>
              <a:buChar char="•"/>
            </a:pPr>
            <a:r>
              <a:rPr lang="fr-FR" sz="1600" dirty="0">
                <a:solidFill>
                  <a:srgbClr val="4D4D4D"/>
                </a:solidFill>
                <a:latin typeface="Aptos" panose="020B0004020202020204" pitchFamily="34" charset="0"/>
              </a:rPr>
              <a:t>En</a:t>
            </a:r>
            <a:r>
              <a:rPr lang="fr-FR" sz="1600" b="1" dirty="0">
                <a:solidFill>
                  <a:srgbClr val="4D4D4D"/>
                </a:solidFill>
                <a:latin typeface="Aptos" panose="020B0004020202020204" pitchFamily="34" charset="0"/>
              </a:rPr>
              <a:t> 2012, </a:t>
            </a:r>
            <a:r>
              <a:rPr lang="fr-FR" sz="1600" b="1" noProof="0" dirty="0">
                <a:solidFill>
                  <a:srgbClr val="4D4D4D"/>
                </a:solidFill>
                <a:latin typeface="Aptos" panose="020B0004020202020204" pitchFamily="34" charset="0"/>
              </a:rPr>
              <a:t>lors de la </a:t>
            </a:r>
            <a:r>
              <a:rPr lang="fr-FR" sz="1600" u="sng" noProof="0" dirty="0">
                <a:solidFill>
                  <a:schemeClr val="accent4"/>
                </a:solidFill>
                <a:latin typeface="Aptos" panose="020B0004020202020204" pitchFamily="34" charset="0"/>
              </a:rPr>
              <a:t>conférence des Nations Unies sur le développement durable (Rio+20),</a:t>
            </a:r>
            <a:r>
              <a:rPr lang="fr-FR" sz="1600" u="sng" dirty="0">
                <a:solidFill>
                  <a:schemeClr val="accent4"/>
                </a:solidFill>
                <a:latin typeface="Aptos" panose="020B0004020202020204" pitchFamily="34" charset="0"/>
              </a:rPr>
              <a:t>   </a:t>
            </a:r>
            <a:r>
              <a:rPr lang="fr-FR" sz="1600" dirty="0">
                <a:solidFill>
                  <a:srgbClr val="4D4D4D"/>
                </a:solidFill>
                <a:latin typeface="Aptos" panose="020B0004020202020204" pitchFamily="34" charset="0"/>
              </a:rPr>
              <a:t>les états membres ont décidé d’engager un processus visant à élaborer une série d’ODD.</a:t>
            </a:r>
          </a:p>
          <a:p>
            <a:pPr marL="571500" lvl="0" indent="-342900">
              <a:spcBef>
                <a:spcPts val="2200"/>
              </a:spcBef>
              <a:buClr>
                <a:schemeClr val="accent4"/>
              </a:buClr>
              <a:buSzPts val="2400"/>
              <a:buFont typeface="Arial"/>
              <a:buChar char="•"/>
            </a:pPr>
            <a:r>
              <a:rPr lang="de-DE" sz="1600" dirty="0">
                <a:solidFill>
                  <a:srgbClr val="4D4D4D"/>
                </a:solidFill>
                <a:latin typeface="Aptos" panose="020B0004020202020204" pitchFamily="34" charset="0"/>
              </a:rPr>
              <a:t>En</a:t>
            </a:r>
            <a:r>
              <a:rPr lang="de-DE" sz="1600" b="1" dirty="0">
                <a:solidFill>
                  <a:srgbClr val="4D4D4D"/>
                </a:solidFill>
                <a:latin typeface="Aptos" panose="020B0004020202020204" pitchFamily="34" charset="0"/>
              </a:rPr>
              <a:t> 2013,</a:t>
            </a:r>
            <a:r>
              <a:rPr lang="de-DE" sz="1600" dirty="0">
                <a:solidFill>
                  <a:srgbClr val="4D4D4D"/>
                </a:solidFill>
                <a:latin typeface="Aptos" panose="020B0004020202020204" pitchFamily="34" charset="0"/>
              </a:rPr>
              <a:t> </a:t>
            </a:r>
            <a:r>
              <a:rPr lang="fr-FR" sz="1600" dirty="0">
                <a:solidFill>
                  <a:srgbClr val="4D4D4D"/>
                </a:solidFill>
                <a:latin typeface="Aptos" panose="020B0004020202020204" pitchFamily="34" charset="0"/>
              </a:rPr>
              <a:t>l’Assemblée générale a mis sur pied un </a:t>
            </a:r>
            <a:r>
              <a:rPr lang="fr-FR" sz="1600" u="sng" dirty="0">
                <a:solidFill>
                  <a:schemeClr val="accent4"/>
                </a:solidFill>
                <a:latin typeface="Aptos" panose="020B0004020202020204" pitchFamily="34" charset="0"/>
              </a:rPr>
              <a:t>groupe de travail ouvert </a:t>
            </a:r>
            <a:r>
              <a:rPr lang="fr-FR" sz="1600" dirty="0">
                <a:solidFill>
                  <a:srgbClr val="4D4D4D"/>
                </a:solidFill>
                <a:latin typeface="Aptos" panose="020B0004020202020204" pitchFamily="34" charset="0"/>
              </a:rPr>
              <a:t>composé de 30 personnes pour élaborer une proposition relative aux ODD.</a:t>
            </a:r>
            <a:endParaRPr sz="1600" i="0" u="none" strike="noStrike" cap="none" dirty="0">
              <a:solidFill>
                <a:schemeClr val="accent4"/>
              </a:solidFill>
              <a:latin typeface="Aptos" panose="020B0004020202020204" pitchFamily="34" charset="0"/>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txBox="1">
            <a:spLocks noGrp="1"/>
          </p:cNvSpPr>
          <p:nvPr>
            <p:ph type="title"/>
          </p:nvPr>
        </p:nvSpPr>
        <p:spPr>
          <a:xfrm>
            <a:off x="4020671" y="5381604"/>
            <a:ext cx="2192055" cy="1380760"/>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2015 </a:t>
            </a:r>
            <a:endParaRPr dirty="0">
              <a:latin typeface="Aptos Serif" panose="02020604070405020304" pitchFamily="18" charset="0"/>
              <a:cs typeface="Aptos Serif" panose="02020604070405020304" pitchFamily="18" charset="0"/>
            </a:endParaRPr>
          </a:p>
        </p:txBody>
      </p:sp>
      <p:sp>
        <p:nvSpPr>
          <p:cNvPr id="265" name="Google Shape;265;p41"/>
          <p:cNvSpPr txBox="1">
            <a:spLocks noGrp="1"/>
          </p:cNvSpPr>
          <p:nvPr>
            <p:ph type="body" idx="1"/>
          </p:nvPr>
        </p:nvSpPr>
        <p:spPr>
          <a:xfrm>
            <a:off x="505215" y="-81419"/>
            <a:ext cx="6239136" cy="2204581"/>
          </a:xfrm>
          <a:prstGeom prst="rect">
            <a:avLst/>
          </a:prstGeom>
          <a:noFill/>
          <a:ln>
            <a:noFill/>
          </a:ln>
        </p:spPr>
        <p:txBody>
          <a:bodyPr spcFirstLastPara="1" wrap="square" lIns="0" tIns="274300" rIns="91425" bIns="45700" anchor="t" anchorCtr="0">
            <a:normAutofit/>
          </a:bodyPr>
          <a:lstStyle/>
          <a:p>
            <a:pPr marL="228600" lvl="0" indent="0"/>
            <a:r>
              <a:rPr lang="fr-FR" sz="2800" noProof="0" dirty="0">
                <a:solidFill>
                  <a:srgbClr val="4D4D4D"/>
                </a:solidFill>
                <a:latin typeface="Aptos" panose="020B0004020202020204" pitchFamily="34" charset="0"/>
              </a:rPr>
              <a:t>En </a:t>
            </a:r>
            <a:r>
              <a:rPr lang="fr-FR" sz="2800" b="1" noProof="0" dirty="0">
                <a:solidFill>
                  <a:srgbClr val="4D4D4D"/>
                </a:solidFill>
                <a:latin typeface="Aptos" panose="020B0004020202020204" pitchFamily="34" charset="0"/>
              </a:rPr>
              <a:t>janvier 2015, </a:t>
            </a:r>
            <a:r>
              <a:rPr lang="fr-FR" sz="2800" noProof="0" dirty="0">
                <a:solidFill>
                  <a:srgbClr val="4D4D4D"/>
                </a:solidFill>
                <a:latin typeface="Aptos" panose="020B0004020202020204" pitchFamily="34" charset="0"/>
              </a:rPr>
              <a:t>l’Assemblée générale a entamé les négociations sur le </a:t>
            </a:r>
            <a:r>
              <a:rPr lang="fr-FR" sz="2800" u="sng" noProof="0" dirty="0">
                <a:solidFill>
                  <a:schemeClr val="accent4"/>
                </a:solidFill>
                <a:latin typeface="Aptos" panose="020B0004020202020204" pitchFamily="34" charset="0"/>
              </a:rPr>
              <a:t>programme de développement pour l’après 2015.</a:t>
            </a:r>
            <a:endParaRPr lang="fr-FR" sz="2800" noProof="0" dirty="0">
              <a:latin typeface="Aptos" panose="020B0004020202020204" pitchFamily="34" charset="0"/>
              <a:sym typeface="Arial"/>
            </a:endParaRPr>
          </a:p>
        </p:txBody>
      </p:sp>
      <p:sp>
        <p:nvSpPr>
          <p:cNvPr id="266" name="Google Shape;266;p41"/>
          <p:cNvSpPr txBox="1">
            <a:spLocks noGrp="1"/>
          </p:cNvSpPr>
          <p:nvPr>
            <p:ph type="body" idx="2"/>
          </p:nvPr>
        </p:nvSpPr>
        <p:spPr>
          <a:xfrm>
            <a:off x="6819509" y="175364"/>
            <a:ext cx="4867276" cy="5553962"/>
          </a:xfrm>
          <a:prstGeom prst="rect">
            <a:avLst/>
          </a:prstGeom>
          <a:noFill/>
          <a:ln>
            <a:noFill/>
          </a:ln>
        </p:spPr>
        <p:txBody>
          <a:bodyPr spcFirstLastPara="1" wrap="square" lIns="0" tIns="45700" rIns="91425" bIns="45700" anchor="t" anchorCtr="0">
            <a:normAutofit lnSpcReduction="10000"/>
          </a:bodyPr>
          <a:lstStyle/>
          <a:p>
            <a:pPr marL="228600" lvl="0" indent="0"/>
            <a:r>
              <a:rPr lang="fr-FR" sz="2800" b="1" noProof="0" dirty="0">
                <a:solidFill>
                  <a:srgbClr val="4D4D4D"/>
                </a:solidFill>
                <a:latin typeface="Aptos" panose="020B0004020202020204" pitchFamily="34" charset="0"/>
              </a:rPr>
              <a:t>2015 a été une année charnière pour le multilatéralisme </a:t>
            </a:r>
            <a:r>
              <a:rPr lang="fr-FR" sz="2800" noProof="0" dirty="0">
                <a:solidFill>
                  <a:srgbClr val="4D4D4D"/>
                </a:solidFill>
                <a:latin typeface="Aptos" panose="020B0004020202020204" pitchFamily="34" charset="0"/>
              </a:rPr>
              <a:t>et l’élaboration des politiques internationales, avec l’adoption de </a:t>
            </a:r>
            <a:r>
              <a:rPr lang="fr-FR" sz="2800" b="1" noProof="0" dirty="0">
                <a:solidFill>
                  <a:srgbClr val="4D4D4D"/>
                </a:solidFill>
                <a:latin typeface="Aptos" panose="020B0004020202020204" pitchFamily="34" charset="0"/>
              </a:rPr>
              <a:t>plusieurs accords importants</a:t>
            </a:r>
            <a:r>
              <a:rPr lang="fr-FR" sz="2800" noProof="0" dirty="0">
                <a:solidFill>
                  <a:srgbClr val="4D4D4D"/>
                </a:solidFill>
                <a:latin typeface="Aptos" panose="020B0004020202020204" pitchFamily="34" charset="0"/>
              </a:rPr>
              <a:t>, notamment</a:t>
            </a:r>
            <a:endParaRPr lang="fr-FR" sz="2800" i="0" u="sng" strike="noStrike" noProof="0" dirty="0">
              <a:solidFill>
                <a:srgbClr val="4D4D4D"/>
              </a:solidFill>
              <a:latin typeface="Aptos" panose="020B0004020202020204" pitchFamily="34" charset="0"/>
              <a:sym typeface="Arial"/>
              <a:hlinkClick r:id="rId3">
                <a:extLst>
                  <a:ext uri="{A12FA001-AC4F-418D-AE19-62706E023703}">
                    <ahyp:hlinkClr xmlns:ahyp="http://schemas.microsoft.com/office/drawing/2018/hyperlinkcolor" val="tx"/>
                  </a:ext>
                </a:extLst>
              </a:hlinkClick>
            </a:endParaRPr>
          </a:p>
          <a:p>
            <a:pPr marL="228600" lvl="0" indent="0" algn="l" rtl="0">
              <a:lnSpc>
                <a:spcPct val="90000"/>
              </a:lnSpc>
              <a:spcBef>
                <a:spcPts val="1800"/>
              </a:spcBef>
              <a:spcAft>
                <a:spcPts val="0"/>
              </a:spcAft>
              <a:buSzPts val="2000"/>
              <a:buNone/>
            </a:pPr>
            <a:endParaRPr lang="fr-FR" sz="2800" u="sng" noProof="0" dirty="0">
              <a:solidFill>
                <a:srgbClr val="4D4D4D"/>
              </a:solidFill>
              <a:latin typeface="Aptos" panose="020B0004020202020204" pitchFamily="34" charset="0"/>
              <a:sym typeface="Arial"/>
              <a:hlinkClick r:id="rId3">
                <a:extLst>
                  <a:ext uri="{A12FA001-AC4F-418D-AE19-62706E023703}">
                    <ahyp:hlinkClr xmlns:ahyp="http://schemas.microsoft.com/office/drawing/2018/hyperlinkcolor" val="tx"/>
                  </a:ext>
                </a:extLst>
              </a:hlinkClick>
            </a:endParaRPr>
          </a:p>
          <a:p>
            <a:pPr marL="228600" lvl="0" indent="0" algn="l" rtl="0">
              <a:lnSpc>
                <a:spcPct val="90000"/>
              </a:lnSpc>
              <a:spcBef>
                <a:spcPts val="1800"/>
              </a:spcBef>
              <a:spcAft>
                <a:spcPts val="0"/>
              </a:spcAft>
              <a:buSzPts val="2000"/>
              <a:buNone/>
            </a:pPr>
            <a:endParaRPr lang="fr-FR" sz="2800" b="0" i="0" u="sng" strike="noStrike" noProof="0" dirty="0">
              <a:solidFill>
                <a:srgbClr val="4D4D4D"/>
              </a:solidFill>
              <a:latin typeface="Aptos" panose="020B0004020202020204" pitchFamily="34" charset="0"/>
              <a:sym typeface="Arial"/>
              <a:hlinkClick r:id="rId3">
                <a:extLst>
                  <a:ext uri="{A12FA001-AC4F-418D-AE19-62706E023703}">
                    <ahyp:hlinkClr xmlns:ahyp="http://schemas.microsoft.com/office/drawing/2018/hyperlinkcolor" val="tx"/>
                  </a:ext>
                </a:extLst>
              </a:hlinkClick>
            </a:endParaRPr>
          </a:p>
          <a:p>
            <a:pPr marL="228600" lvl="0" indent="0">
              <a:lnSpc>
                <a:spcPct val="110000"/>
              </a:lnSpc>
            </a:pPr>
            <a:r>
              <a:rPr lang="fr-FR" sz="2800" b="1" u="sng" dirty="0">
                <a:solidFill>
                  <a:srgbClr val="00ADEF"/>
                </a:solidFill>
                <a:latin typeface="Aptos" panose="020B0004020202020204" pitchFamily="34" charset="0"/>
                <a:hlinkClick r:id="rId3"/>
              </a:rPr>
              <a:t>l</a:t>
            </a:r>
            <a:r>
              <a:rPr lang="fr-FR" sz="2800" b="1" u="sng" noProof="0" dirty="0">
                <a:solidFill>
                  <a:srgbClr val="00ADEF"/>
                </a:solidFill>
                <a:latin typeface="Aptos" panose="020B0004020202020204" pitchFamily="34" charset="0"/>
                <a:hlinkClick r:id="rId3"/>
              </a:rPr>
              <a:t>’accord de Paris sur le climat (décembre 2015)</a:t>
            </a:r>
            <a:endParaRPr lang="fr-FR" sz="2800" noProof="0" dirty="0">
              <a:latin typeface="Aptos" panose="020B0004020202020204" pitchFamily="34" charset="0"/>
            </a:endParaRPr>
          </a:p>
        </p:txBody>
      </p:sp>
      <p:sp>
        <p:nvSpPr>
          <p:cNvPr id="267" name="Google Shape;267;p41"/>
          <p:cNvSpPr/>
          <p:nvPr/>
        </p:nvSpPr>
        <p:spPr>
          <a:xfrm>
            <a:off x="3081219" y="2187906"/>
            <a:ext cx="939452" cy="864296"/>
          </a:xfrm>
          <a:prstGeom prst="downArrow">
            <a:avLst>
              <a:gd name="adj1" fmla="val 50000"/>
              <a:gd name="adj2" fmla="val 50000"/>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8" name="Google Shape;268;p41"/>
          <p:cNvSpPr txBox="1"/>
          <p:nvPr/>
        </p:nvSpPr>
        <p:spPr>
          <a:xfrm>
            <a:off x="754197" y="3469709"/>
            <a:ext cx="5593497" cy="1255688"/>
          </a:xfrm>
          <a:prstGeom prst="rect">
            <a:avLst/>
          </a:prstGeom>
          <a:noFill/>
          <a:ln>
            <a:noFill/>
          </a:ln>
        </p:spPr>
        <p:txBody>
          <a:bodyPr spcFirstLastPara="1" wrap="square" lIns="91425" tIns="45700" rIns="91425" bIns="45700" anchor="t" anchorCtr="0">
            <a:spAutoFit/>
          </a:bodyPr>
          <a:lstStyle/>
          <a:p>
            <a:pPr marL="228600" lvl="0">
              <a:lnSpc>
                <a:spcPct val="90000"/>
              </a:lnSpc>
              <a:buSzPts val="2800"/>
            </a:pPr>
            <a:r>
              <a:rPr lang="fr-FR" sz="2800" b="1" u="sng" dirty="0">
                <a:solidFill>
                  <a:schemeClr val="tx1"/>
                </a:solidFill>
                <a:latin typeface="Aptos" panose="020B0004020202020204" pitchFamily="34" charset="0"/>
              </a:rPr>
              <a:t>Adoption de l’</a:t>
            </a:r>
            <a:r>
              <a:rPr lang="fr-FR" sz="2800" b="1" u="sng" dirty="0">
                <a:solidFill>
                  <a:schemeClr val="accent4"/>
                </a:solidFill>
                <a:latin typeface="Aptos" panose="020B0004020202020204" pitchFamily="34" charset="0"/>
              </a:rPr>
              <a:t>Agenda 2030 pour le développement durable</a:t>
            </a:r>
            <a:r>
              <a:rPr lang="fr-FR" sz="2800" b="1" dirty="0">
                <a:solidFill>
                  <a:srgbClr val="4D4D4D"/>
                </a:solidFill>
                <a:latin typeface="Aptos" panose="020B0004020202020204" pitchFamily="34" charset="0"/>
              </a:rPr>
              <a:t> avec </a:t>
            </a:r>
            <a:r>
              <a:rPr lang="fr-FR" sz="2800" b="1" dirty="0">
                <a:solidFill>
                  <a:schemeClr val="accent4"/>
                </a:solidFill>
                <a:latin typeface="Aptos" panose="020B0004020202020204" pitchFamily="34" charset="0"/>
              </a:rPr>
              <a:t>17 ODD</a:t>
            </a:r>
            <a:r>
              <a:rPr lang="de-DE" sz="2800" b="1" dirty="0">
                <a:solidFill>
                  <a:srgbClr val="4D4D4D"/>
                </a:solidFill>
                <a:latin typeface="Aptos" panose="020B0004020202020204" pitchFamily="34" charset="0"/>
              </a:rPr>
              <a:t>.</a:t>
            </a:r>
            <a:endParaRPr sz="2800" b="1" i="0" u="none" strike="noStrike" cap="none" dirty="0">
              <a:solidFill>
                <a:srgbClr val="4D4D4D"/>
              </a:solidFill>
              <a:latin typeface="Aptos" panose="020B0004020202020204" pitchFamily="34" charset="0"/>
              <a:sym typeface="Arial"/>
            </a:endParaRPr>
          </a:p>
        </p:txBody>
      </p:sp>
      <p:sp>
        <p:nvSpPr>
          <p:cNvPr id="269" name="Google Shape;269;p41"/>
          <p:cNvSpPr/>
          <p:nvPr/>
        </p:nvSpPr>
        <p:spPr>
          <a:xfrm>
            <a:off x="8397778" y="3469709"/>
            <a:ext cx="939452" cy="864296"/>
          </a:xfrm>
          <a:prstGeom prst="downArrow">
            <a:avLst>
              <a:gd name="adj1" fmla="val 50000"/>
              <a:gd name="adj2" fmla="val 50000"/>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rmAutofit/>
          </a:bodyPr>
          <a:lstStyle/>
          <a:p>
            <a:pPr lvl="0"/>
            <a:r>
              <a:rPr lang="fr-FR" sz="5100" noProof="0" dirty="0">
                <a:latin typeface="Aptos Serif" panose="02020604070405020304" pitchFamily="18" charset="0"/>
                <a:cs typeface="Aptos Serif" panose="02020604070405020304" pitchFamily="18" charset="0"/>
              </a:rPr>
              <a:t>Objectifs (inter)nationaux de développement durable : ODD </a:t>
            </a:r>
          </a:p>
        </p:txBody>
      </p:sp>
      <p:sp>
        <p:nvSpPr>
          <p:cNvPr id="275" name="Google Shape;275;p42"/>
          <p:cNvSpPr txBox="1">
            <a:spLocks noGrp="1"/>
          </p:cNvSpPr>
          <p:nvPr>
            <p:ph type="body" idx="4294967295"/>
          </p:nvPr>
        </p:nvSpPr>
        <p:spPr>
          <a:xfrm>
            <a:off x="6705600" y="4568825"/>
            <a:ext cx="5486400" cy="1646238"/>
          </a:xfrm>
          <a:prstGeom prst="rect">
            <a:avLst/>
          </a:prstGeom>
          <a:noFill/>
          <a:ln>
            <a:noFill/>
          </a:ln>
        </p:spPr>
        <p:txBody>
          <a:bodyPr spcFirstLastPara="1" wrap="square" lIns="0" tIns="0" rIns="0" bIns="0" anchor="t" anchorCtr="0">
            <a:noAutofit/>
          </a:bodyPr>
          <a:lstStyle/>
          <a:p>
            <a:pPr lvl="0">
              <a:buClr>
                <a:schemeClr val="accent4"/>
              </a:buClr>
              <a:buSzPts val="2400"/>
            </a:pPr>
            <a:r>
              <a:rPr lang="fr-FR" noProof="0" dirty="0">
                <a:latin typeface="Aptos" panose="020B0004020202020204" pitchFamily="34" charset="0"/>
              </a:rPr>
              <a:t>17 objectifs en faveur du développement durable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title"/>
          </p:nvPr>
        </p:nvSpPr>
        <p:spPr>
          <a:xfrm>
            <a:off x="594359" y="347227"/>
            <a:ext cx="8644234" cy="1593507"/>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Agenda – 1ère partie :</a:t>
            </a:r>
            <a:br>
              <a:rPr lang="fr-FR" noProof="0" dirty="0">
                <a:latin typeface="Aptos Serif" panose="02020604070405020304" pitchFamily="18" charset="0"/>
                <a:cs typeface="Aptos Serif" panose="02020604070405020304" pitchFamily="18" charset="0"/>
              </a:rPr>
            </a:br>
            <a:r>
              <a:rPr lang="fr-FR" noProof="0" dirty="0">
                <a:latin typeface="Aptos Serif" panose="02020604070405020304" pitchFamily="18" charset="0"/>
                <a:cs typeface="Aptos Serif" panose="02020604070405020304" pitchFamily="18" charset="0"/>
              </a:rPr>
              <a:t>Principes de l‘approvisionnement durable</a:t>
            </a:r>
          </a:p>
        </p:txBody>
      </p:sp>
      <p:sp>
        <p:nvSpPr>
          <p:cNvPr id="128" name="Google Shape;128;p6"/>
          <p:cNvSpPr txBox="1">
            <a:spLocks noGrp="1"/>
          </p:cNvSpPr>
          <p:nvPr>
            <p:ph type="body" idx="1"/>
          </p:nvPr>
        </p:nvSpPr>
        <p:spPr>
          <a:xfrm>
            <a:off x="594359" y="2281918"/>
            <a:ext cx="7135708" cy="3708517"/>
          </a:xfrm>
          <a:prstGeom prst="rect">
            <a:avLst/>
          </a:prstGeom>
          <a:noFill/>
          <a:ln>
            <a:noFill/>
          </a:ln>
        </p:spPr>
        <p:txBody>
          <a:bodyPr spcFirstLastPara="1" wrap="square" lIns="0" tIns="228600" rIns="0" bIns="0" anchor="t" anchorCtr="0">
            <a:normAutofit lnSpcReduction="10000"/>
          </a:bodyPr>
          <a:lstStyle/>
          <a:p>
            <a:pPr marL="685800" lvl="0" indent="-457200">
              <a:lnSpc>
                <a:spcPct val="100000"/>
              </a:lnSpc>
              <a:buFont typeface="Arial"/>
              <a:buAutoNum type="arabicPeriod"/>
            </a:pPr>
            <a:r>
              <a:rPr lang="fr-FR" noProof="0" dirty="0">
                <a:latin typeface="Aptos" panose="020B0004020202020204" pitchFamily="34" charset="0"/>
              </a:rPr>
              <a:t>Introduction à la durabilité</a:t>
            </a:r>
          </a:p>
          <a:p>
            <a:pPr marL="685800" lvl="0" indent="-457200">
              <a:lnSpc>
                <a:spcPct val="100000"/>
              </a:lnSpc>
              <a:buFont typeface="Arial"/>
              <a:buAutoNum type="arabicPeriod"/>
            </a:pPr>
            <a:r>
              <a:rPr lang="fr-FR" noProof="0" dirty="0">
                <a:latin typeface="Aptos" panose="020B0004020202020204" pitchFamily="34" charset="0"/>
              </a:rPr>
              <a:t>Introduction au changement climatique</a:t>
            </a:r>
          </a:p>
          <a:p>
            <a:pPr marL="685800" lvl="0" indent="-457200">
              <a:lnSpc>
                <a:spcPct val="100000"/>
              </a:lnSpc>
              <a:buFont typeface="Arial"/>
              <a:buAutoNum type="arabicPeriod"/>
            </a:pPr>
            <a:r>
              <a:rPr lang="fr-FR" noProof="0" dirty="0">
                <a:latin typeface="Aptos" panose="020B0004020202020204" pitchFamily="34" charset="0"/>
              </a:rPr>
              <a:t>Agenda 2030</a:t>
            </a:r>
          </a:p>
          <a:p>
            <a:pPr marL="685800" lvl="0" indent="-457200">
              <a:lnSpc>
                <a:spcPct val="100000"/>
              </a:lnSpc>
              <a:buFont typeface="Arial"/>
              <a:buAutoNum type="arabicPeriod"/>
            </a:pPr>
            <a:r>
              <a:rPr lang="fr-FR" noProof="0" dirty="0">
                <a:latin typeface="Aptos" panose="020B0004020202020204" pitchFamily="34" charset="0"/>
              </a:rPr>
              <a:t>Objectifs (inter)nationaux pour un développement durable : ODD </a:t>
            </a:r>
          </a:p>
          <a:p>
            <a:pPr marL="685800" lvl="0" indent="-457200">
              <a:lnSpc>
                <a:spcPct val="100000"/>
              </a:lnSpc>
              <a:buFont typeface="Arial"/>
              <a:buAutoNum type="arabicPeriod"/>
            </a:pPr>
            <a:r>
              <a:rPr lang="fr-FR" noProof="0" dirty="0">
                <a:latin typeface="Aptos" panose="020B0004020202020204" pitchFamily="34" charset="0"/>
              </a:rPr>
              <a:t>Introduction à « </a:t>
            </a:r>
            <a:r>
              <a:rPr lang="fr-FR" dirty="0">
                <a:latin typeface="Aptos" panose="020B0004020202020204" pitchFamily="34" charset="0"/>
              </a:rPr>
              <a:t>Approvisionnement durable »</a:t>
            </a:r>
            <a:endParaRPr dirty="0">
              <a:latin typeface="Aptos" panose="020B00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3"/>
          <p:cNvSpPr txBox="1">
            <a:spLocks noGrp="1"/>
          </p:cNvSpPr>
          <p:nvPr>
            <p:ph type="title"/>
          </p:nvPr>
        </p:nvSpPr>
        <p:spPr>
          <a:xfrm>
            <a:off x="6318885" y="3499667"/>
            <a:ext cx="5284536" cy="2542810"/>
          </a:xfrm>
          <a:prstGeom prst="rect">
            <a:avLst/>
          </a:prstGeom>
          <a:noFill/>
          <a:ln>
            <a:noFill/>
          </a:ln>
        </p:spPr>
        <p:txBody>
          <a:bodyPr spcFirstLastPara="1" wrap="square" lIns="0" tIns="0" rIns="0" bIns="0" anchor="b" anchorCtr="0">
            <a:noAutofit/>
          </a:bodyPr>
          <a:lstStyle/>
          <a:p>
            <a:pPr lvl="0"/>
            <a:r>
              <a:rPr lang="fr-FR" sz="3600" noProof="0" dirty="0">
                <a:latin typeface="Aptos Serif" panose="02020604070405020304" pitchFamily="18" charset="0"/>
                <a:cs typeface="Aptos Serif" panose="02020604070405020304" pitchFamily="18" charset="0"/>
              </a:rPr>
              <a:t>17 ODD et 169 objectifs</a:t>
            </a:r>
          </a:p>
        </p:txBody>
      </p:sp>
      <p:pic>
        <p:nvPicPr>
          <p:cNvPr id="281" name="Google Shape;281;p43"/>
          <p:cNvPicPr preferRelativeResize="0"/>
          <p:nvPr/>
        </p:nvPicPr>
        <p:blipFill rotWithShape="1">
          <a:blip r:embed="rId3">
            <a:alphaModFix/>
          </a:blip>
          <a:srcRect l="7836" b="1431"/>
          <a:stretch/>
        </p:blipFill>
        <p:spPr>
          <a:xfrm>
            <a:off x="0" y="910864"/>
            <a:ext cx="7954027" cy="4212281"/>
          </a:xfrm>
          <a:prstGeom prst="rect">
            <a:avLst/>
          </a:prstGeom>
          <a:noFill/>
          <a:ln>
            <a:noFill/>
          </a:ln>
        </p:spPr>
      </p:pic>
      <p:sp>
        <p:nvSpPr>
          <p:cNvPr id="282" name="Google Shape;282;p43"/>
          <p:cNvSpPr/>
          <p:nvPr/>
        </p:nvSpPr>
        <p:spPr>
          <a:xfrm>
            <a:off x="5949860" y="847502"/>
            <a:ext cx="1806773" cy="392575"/>
          </a:xfrm>
          <a:prstGeom prst="rect">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dirty="0">
                <a:solidFill>
                  <a:schemeClr val="lt1"/>
                </a:solidFill>
                <a:latin typeface="Aptos" panose="020B0004020202020204" pitchFamily="34" charset="0"/>
                <a:sym typeface="Arial"/>
              </a:rPr>
              <a:t>ÉCONOMIE</a:t>
            </a:r>
            <a:endParaRPr sz="1400" b="0" i="0" u="none" strike="noStrike" cap="none" dirty="0">
              <a:solidFill>
                <a:srgbClr val="000000"/>
              </a:solidFill>
              <a:latin typeface="Aptos" panose="020B0004020202020204" pitchFamily="34" charset="0"/>
              <a:sym typeface="Arial"/>
            </a:endParaRPr>
          </a:p>
        </p:txBody>
      </p:sp>
      <p:sp>
        <p:nvSpPr>
          <p:cNvPr id="283" name="Google Shape;283;p43"/>
          <p:cNvSpPr/>
          <p:nvPr/>
        </p:nvSpPr>
        <p:spPr>
          <a:xfrm>
            <a:off x="6778666" y="2368084"/>
            <a:ext cx="1352811" cy="237995"/>
          </a:xfrm>
          <a:prstGeom prst="rect">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dirty="0">
                <a:solidFill>
                  <a:schemeClr val="lt1"/>
                </a:solidFill>
                <a:latin typeface="Aptos" panose="020B0004020202020204" pitchFamily="34" charset="0"/>
                <a:sym typeface="Arial"/>
              </a:rPr>
              <a:t>SO</a:t>
            </a:r>
            <a:r>
              <a:rPr lang="de-DE" b="1" dirty="0">
                <a:solidFill>
                  <a:schemeClr val="lt1"/>
                </a:solidFill>
                <a:latin typeface="Aptos" panose="020B0004020202020204" pitchFamily="34" charset="0"/>
              </a:rPr>
              <a:t>C</a:t>
            </a:r>
            <a:r>
              <a:rPr lang="de-DE" sz="1400" b="1" i="0" u="none" strike="noStrike" cap="none" dirty="0">
                <a:solidFill>
                  <a:schemeClr val="lt1"/>
                </a:solidFill>
                <a:latin typeface="Aptos" panose="020B0004020202020204" pitchFamily="34" charset="0"/>
                <a:sym typeface="Arial"/>
              </a:rPr>
              <a:t>IÉTÉ</a:t>
            </a:r>
            <a:endParaRPr sz="1400" b="0" i="0" u="none" strike="noStrike" cap="none" dirty="0">
              <a:solidFill>
                <a:srgbClr val="000000"/>
              </a:solidFill>
              <a:latin typeface="Aptos" panose="020B0004020202020204" pitchFamily="34" charset="0"/>
              <a:sym typeface="Arial"/>
            </a:endParaRPr>
          </a:p>
        </p:txBody>
      </p:sp>
      <p:sp>
        <p:nvSpPr>
          <p:cNvPr id="284" name="Google Shape;284;p43"/>
          <p:cNvSpPr/>
          <p:nvPr/>
        </p:nvSpPr>
        <p:spPr>
          <a:xfrm>
            <a:off x="6778666" y="4235885"/>
            <a:ext cx="1889345" cy="286011"/>
          </a:xfrm>
          <a:prstGeom prst="rect">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dirty="0">
                <a:solidFill>
                  <a:schemeClr val="lt1"/>
                </a:solidFill>
                <a:latin typeface="Aptos" panose="020B0004020202020204" pitchFamily="34" charset="0"/>
                <a:sym typeface="Arial"/>
              </a:rPr>
              <a:t>ENVIRONNEMENT</a:t>
            </a:r>
            <a:endParaRPr sz="14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4"/>
          <p:cNvSpPr txBox="1">
            <a:spLocks noGrp="1"/>
          </p:cNvSpPr>
          <p:nvPr>
            <p:ph type="title"/>
          </p:nvPr>
        </p:nvSpPr>
        <p:spPr>
          <a:xfrm>
            <a:off x="6318874" y="3499675"/>
            <a:ext cx="5670000" cy="2542800"/>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Quels sont les ODD ?</a:t>
            </a:r>
          </a:p>
        </p:txBody>
      </p:sp>
      <p:sp>
        <p:nvSpPr>
          <p:cNvPr id="290" name="Google Shape;290;p44"/>
          <p:cNvSpPr txBox="1">
            <a:spLocks noGrp="1"/>
          </p:cNvSpPr>
          <p:nvPr>
            <p:ph type="body" idx="1"/>
          </p:nvPr>
        </p:nvSpPr>
        <p:spPr>
          <a:xfrm>
            <a:off x="228104" y="815543"/>
            <a:ext cx="6586055" cy="4893607"/>
          </a:xfrm>
          <a:prstGeom prst="rect">
            <a:avLst/>
          </a:prstGeom>
          <a:noFill/>
          <a:ln>
            <a:noFill/>
          </a:ln>
        </p:spPr>
        <p:txBody>
          <a:bodyPr spcFirstLastPara="1" wrap="square" lIns="91425" tIns="45700" rIns="91425" bIns="45700" anchor="ctr" anchorCtr="0">
            <a:spAutoFit/>
          </a:bodyPr>
          <a:lstStyle/>
          <a:p>
            <a:pPr marL="342900" lvl="0" indent="-342900">
              <a:lnSpc>
                <a:spcPct val="100000"/>
              </a:lnSpc>
              <a:spcBef>
                <a:spcPts val="0"/>
              </a:spcBef>
              <a:buClr>
                <a:schemeClr val="dk1"/>
              </a:buClr>
              <a:buSzPts val="2400"/>
              <a:buFont typeface="Arial" panose="020B0604020202020204" pitchFamily="34" charset="0"/>
              <a:buChar char="•"/>
            </a:pPr>
            <a:r>
              <a:rPr lang="fr-FR" sz="2400" dirty="0">
                <a:solidFill>
                  <a:schemeClr val="dk1"/>
                </a:solidFill>
                <a:latin typeface="Aptos" panose="020B0004020202020204" pitchFamily="34" charset="0"/>
              </a:rPr>
              <a:t>Les ODD sont les </a:t>
            </a:r>
            <a:r>
              <a:rPr lang="fr-FR" sz="2400" b="1" dirty="0">
                <a:solidFill>
                  <a:schemeClr val="dk1"/>
                </a:solidFill>
                <a:latin typeface="Aptos" panose="020B0004020202020204" pitchFamily="34" charset="0"/>
              </a:rPr>
              <a:t>objectifs de développement durable des Nations Unies</a:t>
            </a:r>
            <a:r>
              <a:rPr lang="fr-FR" sz="2400" dirty="0">
                <a:solidFill>
                  <a:schemeClr val="dk1"/>
                </a:solidFill>
                <a:latin typeface="Aptos" panose="020B0004020202020204" pitchFamily="34" charset="0"/>
              </a:rPr>
              <a:t>.</a:t>
            </a:r>
            <a:endParaRPr lang="de-DE" sz="2400" dirty="0">
              <a:solidFill>
                <a:schemeClr val="dk1"/>
              </a:solidFill>
              <a:latin typeface="Aptos" panose="020B0004020202020204" pitchFamily="34" charset="0"/>
            </a:endParaRPr>
          </a:p>
          <a:p>
            <a:pPr marL="342900" lvl="0" indent="-342900">
              <a:lnSpc>
                <a:spcPct val="100000"/>
              </a:lnSpc>
              <a:spcBef>
                <a:spcPts val="0"/>
              </a:spcBef>
              <a:buClr>
                <a:schemeClr val="dk1"/>
              </a:buClr>
              <a:buSzPts val="2400"/>
              <a:buFont typeface="Arial" panose="020B0604020202020204" pitchFamily="34" charset="0"/>
              <a:buChar char="•"/>
            </a:pPr>
            <a:endParaRPr sz="2400" b="1" i="0" u="none" strike="noStrike" cap="none" dirty="0">
              <a:solidFill>
                <a:schemeClr val="dk1"/>
              </a:solidFill>
              <a:latin typeface="Aptos" panose="020B0004020202020204" pitchFamily="34" charset="0"/>
              <a:sym typeface="Arial"/>
            </a:endParaRPr>
          </a:p>
          <a:p>
            <a:pPr marL="342900" lvl="0" indent="-342900">
              <a:lnSpc>
                <a:spcPct val="100000"/>
              </a:lnSpc>
              <a:spcBef>
                <a:spcPts val="0"/>
              </a:spcBef>
              <a:buClr>
                <a:schemeClr val="dk1"/>
              </a:buClr>
              <a:buSzPts val="2400"/>
              <a:buFont typeface="Arial" panose="020B0604020202020204" pitchFamily="34" charset="0"/>
              <a:buChar char="•"/>
            </a:pPr>
            <a:r>
              <a:rPr lang="fr-FR" sz="2400" dirty="0">
                <a:solidFill>
                  <a:schemeClr val="dk1"/>
                </a:solidFill>
                <a:latin typeface="Aptos" panose="020B0004020202020204" pitchFamily="34" charset="0"/>
              </a:rPr>
              <a:t>Ils comprennent </a:t>
            </a:r>
            <a:r>
              <a:rPr lang="fr-FR" sz="2400" b="1" dirty="0">
                <a:solidFill>
                  <a:schemeClr val="dk1"/>
                </a:solidFill>
                <a:latin typeface="Aptos" panose="020B0004020202020204" pitchFamily="34" charset="0"/>
              </a:rPr>
              <a:t>17 objectifs thématiques, </a:t>
            </a:r>
            <a:r>
              <a:rPr lang="fr-FR" sz="2400" dirty="0">
                <a:solidFill>
                  <a:schemeClr val="dk1"/>
                </a:solidFill>
                <a:latin typeface="Aptos" panose="020B0004020202020204" pitchFamily="34" charset="0"/>
              </a:rPr>
              <a:t>eux-mêmes divisés en </a:t>
            </a:r>
            <a:r>
              <a:rPr lang="fr-FR" sz="2400" b="1" dirty="0">
                <a:solidFill>
                  <a:schemeClr val="dk1"/>
                </a:solidFill>
                <a:latin typeface="Aptos" panose="020B0004020202020204" pitchFamily="34" charset="0"/>
              </a:rPr>
              <a:t>169 sous-objectifs </a:t>
            </a:r>
            <a:r>
              <a:rPr lang="fr-FR" sz="2400" dirty="0">
                <a:solidFill>
                  <a:schemeClr val="dk1"/>
                </a:solidFill>
                <a:latin typeface="Aptos" panose="020B0004020202020204" pitchFamily="34" charset="0"/>
              </a:rPr>
              <a:t>exprimant des objectifs quantitatifs. </a:t>
            </a:r>
            <a:r>
              <a:rPr lang="fr-FR" sz="2400" b="1" dirty="0">
                <a:solidFill>
                  <a:schemeClr val="dk1"/>
                </a:solidFill>
                <a:latin typeface="Aptos" panose="020B0004020202020204" pitchFamily="34" charset="0"/>
              </a:rPr>
              <a:t>Mesurable avec 230 indicateurs potentiels.</a:t>
            </a:r>
            <a:endParaRPr lang="de-DE" sz="2400" dirty="0">
              <a:solidFill>
                <a:schemeClr val="dk1"/>
              </a:solidFill>
              <a:latin typeface="Aptos" panose="020B0004020202020204" pitchFamily="34" charset="0"/>
            </a:endParaRPr>
          </a:p>
          <a:p>
            <a:pPr marL="342900" lvl="0" indent="-342900">
              <a:lnSpc>
                <a:spcPct val="100000"/>
              </a:lnSpc>
              <a:spcBef>
                <a:spcPts val="0"/>
              </a:spcBef>
              <a:buClr>
                <a:schemeClr val="dk1"/>
              </a:buClr>
              <a:buSzPts val="2400"/>
              <a:buFont typeface="Arial" panose="020B0604020202020204" pitchFamily="34" charset="0"/>
              <a:buChar char="•"/>
            </a:pPr>
            <a:endParaRPr sz="2400" b="1" dirty="0">
              <a:solidFill>
                <a:schemeClr val="dk1"/>
              </a:solidFill>
              <a:latin typeface="Aptos" panose="020B0004020202020204" pitchFamily="34" charset="0"/>
              <a:sym typeface="Arial"/>
            </a:endParaRPr>
          </a:p>
          <a:p>
            <a:pPr marL="342900" lvl="0" indent="-342900">
              <a:lnSpc>
                <a:spcPct val="100000"/>
              </a:lnSpc>
              <a:spcBef>
                <a:spcPts val="0"/>
              </a:spcBef>
              <a:buClr>
                <a:schemeClr val="dk1"/>
              </a:buClr>
              <a:buSzPts val="2400"/>
              <a:buFont typeface="Arial" panose="020B0604020202020204" pitchFamily="34" charset="0"/>
              <a:buChar char="•"/>
            </a:pPr>
            <a:r>
              <a:rPr lang="fr-FR" sz="2400" dirty="0">
                <a:solidFill>
                  <a:schemeClr val="dk1"/>
                </a:solidFill>
                <a:latin typeface="Aptos" panose="020B0004020202020204" pitchFamily="34" charset="0"/>
              </a:rPr>
              <a:t>Les objectifs ont été signés par </a:t>
            </a:r>
            <a:r>
              <a:rPr lang="fr-FR" sz="2400" b="1" dirty="0">
                <a:solidFill>
                  <a:schemeClr val="dk1"/>
                </a:solidFill>
                <a:latin typeface="Aptos" panose="020B0004020202020204" pitchFamily="34" charset="0"/>
              </a:rPr>
              <a:t>193 pays</a:t>
            </a:r>
            <a:r>
              <a:rPr lang="fr-FR" sz="2400" dirty="0">
                <a:solidFill>
                  <a:schemeClr val="dk1"/>
                </a:solidFill>
                <a:latin typeface="Aptos" panose="020B0004020202020204" pitchFamily="34" charset="0"/>
              </a:rPr>
              <a:t>.</a:t>
            </a:r>
            <a:endParaRPr lang="de-DE" sz="2400" dirty="0">
              <a:solidFill>
                <a:schemeClr val="dk1"/>
              </a:solidFill>
              <a:latin typeface="Aptos" panose="020B0004020202020204" pitchFamily="34" charset="0"/>
            </a:endParaRPr>
          </a:p>
          <a:p>
            <a:pPr marL="342900" lvl="0" indent="-342900">
              <a:lnSpc>
                <a:spcPct val="100000"/>
              </a:lnSpc>
              <a:spcBef>
                <a:spcPts val="0"/>
              </a:spcBef>
              <a:buClr>
                <a:schemeClr val="dk1"/>
              </a:buClr>
              <a:buSzPts val="2400"/>
              <a:buFont typeface="Arial" panose="020B0604020202020204" pitchFamily="34" charset="0"/>
              <a:buChar char="•"/>
            </a:pPr>
            <a:endParaRPr sz="2400" b="1" dirty="0">
              <a:solidFill>
                <a:schemeClr val="dk1"/>
              </a:solidFill>
              <a:latin typeface="Aptos" panose="020B0004020202020204" pitchFamily="34" charset="0"/>
              <a:sym typeface="Arial"/>
            </a:endParaRPr>
          </a:p>
          <a:p>
            <a:pPr marL="342900" lvl="0" indent="-342900">
              <a:lnSpc>
                <a:spcPct val="100000"/>
              </a:lnSpc>
              <a:spcBef>
                <a:spcPts val="0"/>
              </a:spcBef>
              <a:buClr>
                <a:schemeClr val="dk1"/>
              </a:buClr>
              <a:buSzPts val="2400"/>
              <a:buFont typeface="Arial" panose="020B0604020202020204" pitchFamily="34" charset="0"/>
              <a:buChar char="•"/>
            </a:pPr>
            <a:r>
              <a:rPr lang="fr-FR" sz="2400" dirty="0">
                <a:solidFill>
                  <a:schemeClr val="dk1"/>
                </a:solidFill>
                <a:latin typeface="Aptos" panose="020B0004020202020204" pitchFamily="34" charset="0"/>
              </a:rPr>
              <a:t>Ils </a:t>
            </a:r>
            <a:r>
              <a:rPr lang="fr-FR" sz="2400" b="1" dirty="0">
                <a:solidFill>
                  <a:schemeClr val="dk1"/>
                </a:solidFill>
                <a:latin typeface="Aptos" panose="020B0004020202020204" pitchFamily="34" charset="0"/>
              </a:rPr>
              <a:t>remplacent </a:t>
            </a:r>
            <a:r>
              <a:rPr lang="fr-FR" sz="2400" dirty="0">
                <a:solidFill>
                  <a:schemeClr val="dk1"/>
                </a:solidFill>
                <a:latin typeface="Aptos" panose="020B0004020202020204" pitchFamily="34" charset="0"/>
              </a:rPr>
              <a:t>les objectifs du Millénaire pour le développement qui étaient en vigueur de 2000 à 2015.</a:t>
            </a:r>
            <a:endParaRPr dirty="0">
              <a:latin typeface="Aptos" panose="020B0004020202020204" pitchFamily="34" charset="0"/>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5"/>
          <p:cNvSpPr txBox="1">
            <a:spLocks noGrp="1"/>
          </p:cNvSpPr>
          <p:nvPr>
            <p:ph type="title"/>
          </p:nvPr>
        </p:nvSpPr>
        <p:spPr>
          <a:xfrm>
            <a:off x="594348" y="189575"/>
            <a:ext cx="7965600" cy="1593600"/>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Quelles sont les caractéristiques des ODD ?</a:t>
            </a:r>
          </a:p>
        </p:txBody>
      </p:sp>
      <p:sp>
        <p:nvSpPr>
          <p:cNvPr id="296" name="Google Shape;296;p45"/>
          <p:cNvSpPr txBox="1">
            <a:spLocks noGrp="1"/>
          </p:cNvSpPr>
          <p:nvPr>
            <p:ph type="body" idx="1"/>
          </p:nvPr>
        </p:nvSpPr>
        <p:spPr>
          <a:xfrm>
            <a:off x="594359" y="1975946"/>
            <a:ext cx="11217685" cy="4014490"/>
          </a:xfrm>
          <a:prstGeom prst="rect">
            <a:avLst/>
          </a:prstGeom>
          <a:noFill/>
          <a:ln>
            <a:noFill/>
          </a:ln>
        </p:spPr>
        <p:txBody>
          <a:bodyPr spcFirstLastPara="1" wrap="square" lIns="0" tIns="228600" rIns="0" bIns="0" anchor="t" anchorCtr="0">
            <a:noAutofit/>
          </a:bodyPr>
          <a:lstStyle/>
          <a:p>
            <a:pPr marL="571500" lvl="0" indent="-342900">
              <a:lnSpc>
                <a:spcPct val="120000"/>
              </a:lnSpc>
              <a:buSzPct val="117646"/>
              <a:buFont typeface="Noto Sans Symbols"/>
              <a:buChar char="✔"/>
            </a:pPr>
            <a:r>
              <a:rPr lang="fr-FR" sz="1600" b="0" noProof="0" dirty="0">
                <a:latin typeface="Aptos" panose="020B0004020202020204" pitchFamily="34" charset="0"/>
              </a:rPr>
              <a:t>Ils ont une </a:t>
            </a:r>
            <a:r>
              <a:rPr lang="fr-FR" sz="1600" noProof="0" dirty="0">
                <a:latin typeface="Aptos" panose="020B0004020202020204" pitchFamily="34" charset="0"/>
              </a:rPr>
              <a:t>dimension mondiale et locale</a:t>
            </a:r>
            <a:r>
              <a:rPr lang="fr-FR" sz="1600" b="0" noProof="0" dirty="0">
                <a:latin typeface="Aptos" panose="020B0004020202020204" pitchFamily="34" charset="0"/>
              </a:rPr>
              <a:t>. </a:t>
            </a:r>
          </a:p>
          <a:p>
            <a:pPr marL="571500" lvl="0" indent="-342900">
              <a:lnSpc>
                <a:spcPct val="120000"/>
              </a:lnSpc>
              <a:buSzPct val="117646"/>
              <a:buFont typeface="Noto Sans Symbols"/>
              <a:buChar char="✔"/>
            </a:pPr>
            <a:r>
              <a:rPr lang="fr-FR" sz="1600" b="0" noProof="0" dirty="0">
                <a:latin typeface="Aptos" panose="020B0004020202020204" pitchFamily="34" charset="0"/>
              </a:rPr>
              <a:t>Ils sont </a:t>
            </a:r>
            <a:r>
              <a:rPr lang="fr-FR" sz="1600" noProof="0" dirty="0">
                <a:latin typeface="Aptos" panose="020B0004020202020204" pitchFamily="34" charset="0"/>
              </a:rPr>
              <a:t>clairs</a:t>
            </a:r>
            <a:r>
              <a:rPr lang="fr-FR" sz="1600" b="0" noProof="0" dirty="0">
                <a:latin typeface="Aptos" panose="020B0004020202020204" pitchFamily="34" charset="0"/>
              </a:rPr>
              <a:t>.</a:t>
            </a:r>
          </a:p>
          <a:p>
            <a:pPr marL="571500" lvl="0" indent="-342900">
              <a:lnSpc>
                <a:spcPct val="120000"/>
              </a:lnSpc>
              <a:buSzPct val="117646"/>
              <a:buFont typeface="Noto Sans Symbols"/>
              <a:buChar char="✔"/>
            </a:pPr>
            <a:r>
              <a:rPr lang="fr-FR" sz="1600" b="0" noProof="0" dirty="0">
                <a:latin typeface="Aptos" panose="020B0004020202020204" pitchFamily="34" charset="0"/>
              </a:rPr>
              <a:t>Ils sont </a:t>
            </a:r>
            <a:r>
              <a:rPr lang="fr-FR" sz="1600" noProof="0" dirty="0">
                <a:latin typeface="Aptos" panose="020B0004020202020204" pitchFamily="34" charset="0"/>
              </a:rPr>
              <a:t>évolutifs et à long terme</a:t>
            </a:r>
            <a:r>
              <a:rPr lang="fr-FR" sz="1600" b="0" noProof="0" dirty="0">
                <a:latin typeface="Aptos" panose="020B0004020202020204" pitchFamily="34" charset="0"/>
              </a:rPr>
              <a:t>.</a:t>
            </a:r>
          </a:p>
          <a:p>
            <a:pPr marL="571500" lvl="0" indent="-342900">
              <a:lnSpc>
                <a:spcPct val="120000"/>
              </a:lnSpc>
              <a:buSzPct val="117646"/>
              <a:buFont typeface="Noto Sans Symbols"/>
              <a:buChar char="✔"/>
            </a:pPr>
            <a:r>
              <a:rPr lang="fr-FR" sz="1600" b="0" noProof="0" dirty="0">
                <a:latin typeface="Aptos" panose="020B0004020202020204" pitchFamily="34" charset="0"/>
              </a:rPr>
              <a:t>Ils </a:t>
            </a:r>
            <a:r>
              <a:rPr lang="fr-FR" sz="1600" noProof="0" dirty="0">
                <a:latin typeface="Aptos" panose="020B0004020202020204" pitchFamily="34" charset="0"/>
              </a:rPr>
              <a:t>s’adaptent</a:t>
            </a:r>
            <a:r>
              <a:rPr lang="fr-FR" sz="1600" b="0" noProof="0" dirty="0">
                <a:latin typeface="Aptos" panose="020B0004020202020204" pitchFamily="34" charset="0"/>
              </a:rPr>
              <a:t> aux gouvernements, aux institutions locales, aux entreprises de différentes tailles et différents secteurs. </a:t>
            </a:r>
          </a:p>
          <a:p>
            <a:pPr marL="571500" lvl="0" indent="-342900">
              <a:lnSpc>
                <a:spcPct val="120000"/>
              </a:lnSpc>
              <a:buSzPct val="117646"/>
              <a:buFont typeface="Noto Sans Symbols"/>
              <a:buChar char="✔"/>
            </a:pPr>
            <a:r>
              <a:rPr lang="fr-FR" sz="1600" b="0" noProof="0" dirty="0">
                <a:latin typeface="Aptos" panose="020B0004020202020204" pitchFamily="34" charset="0"/>
              </a:rPr>
              <a:t>Ils sont </a:t>
            </a:r>
            <a:r>
              <a:rPr lang="fr-FR" sz="1600" noProof="0" dirty="0">
                <a:latin typeface="Aptos" panose="020B0004020202020204" pitchFamily="34" charset="0"/>
              </a:rPr>
              <a:t>intersectoriels</a:t>
            </a:r>
            <a:r>
              <a:rPr lang="fr-FR" sz="1600" b="0" noProof="0" dirty="0">
                <a:latin typeface="Aptos" panose="020B0004020202020204" pitchFamily="34" charset="0"/>
              </a:rPr>
              <a:t> </a:t>
            </a:r>
            <a:r>
              <a:rPr lang="fr-FR" sz="1600" noProof="0" dirty="0">
                <a:latin typeface="Aptos" panose="020B0004020202020204" pitchFamily="34" charset="0"/>
              </a:rPr>
              <a:t>et non spécifiques à un secteur.</a:t>
            </a:r>
            <a:endParaRPr lang="fr-FR" sz="1600" b="0" noProof="0" dirty="0">
              <a:latin typeface="Aptos" panose="020B0004020202020204" pitchFamily="34" charset="0"/>
            </a:endParaRPr>
          </a:p>
          <a:p>
            <a:pPr marL="571500" lvl="0" indent="-342900">
              <a:lnSpc>
                <a:spcPct val="120000"/>
              </a:lnSpc>
              <a:buSzPct val="117646"/>
              <a:buFont typeface="Noto Sans Symbols"/>
              <a:buChar char="✔"/>
            </a:pPr>
            <a:r>
              <a:rPr lang="fr-FR" sz="1600" b="0" noProof="0" dirty="0">
                <a:latin typeface="Aptos" panose="020B0004020202020204" pitchFamily="34" charset="0"/>
              </a:rPr>
              <a:t>Ils </a:t>
            </a:r>
            <a:r>
              <a:rPr lang="fr-FR" sz="1600" noProof="0" dirty="0">
                <a:latin typeface="Aptos" panose="020B0004020202020204" pitchFamily="34" charset="0"/>
              </a:rPr>
              <a:t>définissent les responsabilités sectorielles des différentes parties prenantes. </a:t>
            </a:r>
          </a:p>
          <a:p>
            <a:pPr marL="571500" lvl="0" indent="-342900">
              <a:lnSpc>
                <a:spcPct val="120000"/>
              </a:lnSpc>
              <a:buSzPct val="117646"/>
              <a:buFont typeface="Noto Sans Symbols"/>
              <a:buChar char="✔"/>
            </a:pPr>
            <a:r>
              <a:rPr lang="fr-FR" sz="1600" b="0" noProof="0" dirty="0">
                <a:latin typeface="Aptos" panose="020B0004020202020204" pitchFamily="34" charset="0"/>
              </a:rPr>
              <a:t>Ils permettent de mesurer des </a:t>
            </a:r>
            <a:r>
              <a:rPr lang="fr-FR" sz="1600" noProof="0" dirty="0">
                <a:latin typeface="Aptos" panose="020B0004020202020204" pitchFamily="34" charset="0"/>
              </a:rPr>
              <a:t>effets positifs (</a:t>
            </a:r>
            <a:r>
              <a:rPr lang="fr-FR" sz="1600" dirty="0">
                <a:latin typeface="Aptos" panose="020B0004020202020204" pitchFamily="34" charset="0"/>
              </a:rPr>
              <a:t>obligation de rendre des comptes</a:t>
            </a:r>
            <a:r>
              <a:rPr lang="fr-FR" sz="1600" noProof="0" dirty="0">
                <a:latin typeface="Aptos" panose="020B0004020202020204" pitchFamily="34" charset="0"/>
              </a:rPr>
              <a:t>)</a:t>
            </a:r>
            <a:r>
              <a:rPr lang="fr-FR" sz="1600" b="0" noProof="0" dirty="0">
                <a:latin typeface="Aptos" panose="020B0004020202020204" pitchFamily="34" charset="0"/>
              </a:rPr>
              <a:t> </a:t>
            </a:r>
            <a:r>
              <a:rPr lang="fr-FR" sz="1600" noProof="0" dirty="0">
                <a:latin typeface="Aptos" panose="020B0004020202020204" pitchFamily="34" charset="0"/>
              </a:rPr>
              <a:t>et comparables</a:t>
            </a:r>
            <a:r>
              <a:rPr lang="fr-FR" sz="1600" b="0" noProof="0" dirty="0">
                <a:latin typeface="Aptos" panose="020B0004020202020204" pitchFamily="34" charset="0"/>
              </a:rPr>
              <a:t>. </a:t>
            </a:r>
            <a:endParaRPr sz="1600" dirty="0">
              <a:latin typeface="Aptos" panose="020B00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6"/>
          <p:cNvSpPr txBox="1">
            <a:spLocks noGrp="1"/>
          </p:cNvSpPr>
          <p:nvPr>
            <p:ph type="title"/>
          </p:nvPr>
        </p:nvSpPr>
        <p:spPr>
          <a:xfrm>
            <a:off x="3661409" y="4851399"/>
            <a:ext cx="7936230" cy="1191077"/>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Les autorités locales : acteurs clés des ODD</a:t>
            </a:r>
          </a:p>
        </p:txBody>
      </p:sp>
      <p:sp>
        <p:nvSpPr>
          <p:cNvPr id="302" name="Google Shape;302;p46"/>
          <p:cNvSpPr txBox="1">
            <a:spLocks noGrp="1"/>
          </p:cNvSpPr>
          <p:nvPr>
            <p:ph type="body" idx="2"/>
          </p:nvPr>
        </p:nvSpPr>
        <p:spPr>
          <a:xfrm>
            <a:off x="3661409" y="631372"/>
            <a:ext cx="8521066" cy="3644901"/>
          </a:xfrm>
          <a:prstGeom prst="rect">
            <a:avLst/>
          </a:prstGeom>
          <a:noFill/>
          <a:ln>
            <a:noFill/>
          </a:ln>
        </p:spPr>
        <p:txBody>
          <a:bodyPr spcFirstLastPara="1" wrap="square" lIns="0" tIns="45700" rIns="91425" bIns="45700" anchor="t" anchorCtr="0">
            <a:normAutofit lnSpcReduction="10000"/>
          </a:bodyPr>
          <a:lstStyle/>
          <a:p>
            <a:pPr marL="514350" lvl="0" indent="-285750">
              <a:buFont typeface="Arial"/>
              <a:buChar char="•"/>
            </a:pPr>
            <a:r>
              <a:rPr lang="fr-FR" b="1" noProof="0" dirty="0">
                <a:solidFill>
                  <a:srgbClr val="035854"/>
                </a:solidFill>
                <a:latin typeface="Aptos" panose="020B0004020202020204" pitchFamily="34" charset="0"/>
              </a:rPr>
              <a:t>Les autorités locales </a:t>
            </a:r>
            <a:r>
              <a:rPr lang="fr-FR" noProof="0" dirty="0">
                <a:solidFill>
                  <a:srgbClr val="035854"/>
                </a:solidFill>
                <a:latin typeface="Aptos" panose="020B0004020202020204" pitchFamily="34" charset="0"/>
              </a:rPr>
              <a:t>sont les plus proches des </a:t>
            </a:r>
            <a:r>
              <a:rPr lang="fr-FR" noProof="0" dirty="0" err="1">
                <a:solidFill>
                  <a:srgbClr val="035854"/>
                </a:solidFill>
                <a:latin typeface="Aptos" panose="020B0004020202020204" pitchFamily="34" charset="0"/>
              </a:rPr>
              <a:t>citoyen·ne·s</a:t>
            </a:r>
            <a:r>
              <a:rPr lang="fr-FR" noProof="0" dirty="0">
                <a:solidFill>
                  <a:srgbClr val="035854"/>
                </a:solidFill>
                <a:latin typeface="Aptos" panose="020B0004020202020204" pitchFamily="34" charset="0"/>
              </a:rPr>
              <a:t> et gèrent les services essentiels : </a:t>
            </a:r>
            <a:r>
              <a:rPr lang="fr-FR" b="1" noProof="0" dirty="0">
                <a:solidFill>
                  <a:srgbClr val="035854"/>
                </a:solidFill>
                <a:latin typeface="Aptos" panose="020B0004020202020204" pitchFamily="34" charset="0"/>
              </a:rPr>
              <a:t>transports, logement, éducation, déchets, eau, énergie etc. </a:t>
            </a:r>
          </a:p>
          <a:p>
            <a:pPr marL="514350" lvl="0" indent="-285750">
              <a:buFont typeface="Arial"/>
              <a:buChar char="•"/>
            </a:pPr>
            <a:r>
              <a:rPr lang="fr-FR" b="1" noProof="0" dirty="0">
                <a:solidFill>
                  <a:srgbClr val="035854"/>
                </a:solidFill>
                <a:latin typeface="Aptos" panose="020B0004020202020204" pitchFamily="34" charset="0"/>
              </a:rPr>
              <a:t>Plus de 65% des objectifs ODD </a:t>
            </a:r>
            <a:r>
              <a:rPr lang="fr-FR" noProof="0" dirty="0">
                <a:solidFill>
                  <a:srgbClr val="035854"/>
                </a:solidFill>
                <a:latin typeface="Aptos" panose="020B0004020202020204" pitchFamily="34" charset="0"/>
              </a:rPr>
              <a:t>ne peuvent être atteints qu’</a:t>
            </a:r>
            <a:r>
              <a:rPr lang="fr-FR" b="1" noProof="0" dirty="0">
                <a:solidFill>
                  <a:srgbClr val="035854"/>
                </a:solidFill>
                <a:latin typeface="Aptos" panose="020B0004020202020204" pitchFamily="34" charset="0"/>
              </a:rPr>
              <a:t>avec la participation des autorités locales et régionales.</a:t>
            </a:r>
          </a:p>
          <a:p>
            <a:pPr marL="514350" lvl="0" indent="-285750">
              <a:buFont typeface="Arial"/>
              <a:buChar char="•"/>
            </a:pPr>
            <a:r>
              <a:rPr lang="fr-FR" b="1" noProof="0" dirty="0">
                <a:solidFill>
                  <a:srgbClr val="035854"/>
                </a:solidFill>
                <a:latin typeface="Aptos" panose="020B0004020202020204" pitchFamily="34" charset="0"/>
              </a:rPr>
              <a:t>Les villes et les collectivités locales sont en première ligne dans la lutte contre le changement climatique, la pauvreté et l’inégalité. </a:t>
            </a:r>
          </a:p>
          <a:p>
            <a:pPr marL="514350" lvl="0" indent="-285750">
              <a:buFont typeface="Arial"/>
              <a:buChar char="•"/>
            </a:pPr>
            <a:r>
              <a:rPr lang="fr-FR" b="1" noProof="0" dirty="0">
                <a:solidFill>
                  <a:srgbClr val="035854"/>
                </a:solidFill>
                <a:latin typeface="Aptos" panose="020B0004020202020204" pitchFamily="34" charset="0"/>
              </a:rPr>
              <a:t>Les politiques locales ont un impact mondial </a:t>
            </a:r>
            <a:r>
              <a:rPr lang="fr-FR" noProof="0" dirty="0">
                <a:solidFill>
                  <a:srgbClr val="035854"/>
                </a:solidFill>
                <a:latin typeface="Aptos" panose="020B0004020202020204" pitchFamily="34" charset="0"/>
              </a:rPr>
              <a:t>: le développement urbain durable, l’inclusion sociale et l’innovation verte contribuent tous à la réalisation des objectifs mondiaux.</a:t>
            </a:r>
            <a:endParaRPr lang="fr-FR" noProof="0" dirty="0">
              <a:latin typeface="Aptos" panose="020B0004020202020204" pitchFamily="34" charset="0"/>
            </a:endParaRPr>
          </a:p>
        </p:txBody>
      </p:sp>
      <p:pic>
        <p:nvPicPr>
          <p:cNvPr id="303" name="Google Shape;303;p46"/>
          <p:cNvPicPr preferRelativeResize="0"/>
          <p:nvPr/>
        </p:nvPicPr>
        <p:blipFill rotWithShape="1">
          <a:blip r:embed="rId3">
            <a:alphaModFix/>
          </a:blip>
          <a:srcRect/>
          <a:stretch/>
        </p:blipFill>
        <p:spPr>
          <a:xfrm>
            <a:off x="496682" y="631372"/>
            <a:ext cx="2943636" cy="29055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p>
            <a:pPr lvl="0"/>
            <a:r>
              <a:rPr lang="fr-FR" dirty="0">
                <a:latin typeface="Aptos Serif" panose="02020604070405020304" pitchFamily="18" charset="0"/>
                <a:cs typeface="Aptos Serif" panose="02020604070405020304" pitchFamily="18" charset="0"/>
              </a:rPr>
              <a:t>Les marchés publics durables : un outil stratégique pour les ODD</a:t>
            </a:r>
            <a:endParaRPr dirty="0">
              <a:latin typeface="Aptos Serif" panose="02020604070405020304" pitchFamily="18" charset="0"/>
              <a:cs typeface="Aptos Serif" panose="02020604070405020304" pitchFamily="18" charset="0"/>
            </a:endParaRPr>
          </a:p>
        </p:txBody>
      </p:sp>
      <p:grpSp>
        <p:nvGrpSpPr>
          <p:cNvPr id="309" name="Google Shape;309;p4"/>
          <p:cNvGrpSpPr/>
          <p:nvPr/>
        </p:nvGrpSpPr>
        <p:grpSpPr>
          <a:xfrm>
            <a:off x="967230" y="2141887"/>
            <a:ext cx="10257539" cy="3718812"/>
            <a:chOff x="372870" y="316262"/>
            <a:chExt cx="10257539" cy="3718812"/>
          </a:xfrm>
        </p:grpSpPr>
        <p:sp>
          <p:nvSpPr>
            <p:cNvPr id="310" name="Google Shape;310;p4"/>
            <p:cNvSpPr/>
            <p:nvPr/>
          </p:nvSpPr>
          <p:spPr>
            <a:xfrm>
              <a:off x="779952" y="316262"/>
              <a:ext cx="1273437" cy="1273437"/>
            </a:xfrm>
            <a:prstGeom prst="ellipse">
              <a:avLst/>
            </a:prstGeom>
            <a:solidFill>
              <a:srgbClr val="FD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4"/>
            <p:cNvSpPr/>
            <p:nvPr/>
          </p:nvSpPr>
          <p:spPr>
            <a:xfrm>
              <a:off x="1051341" y="587651"/>
              <a:ext cx="730660" cy="730660"/>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4"/>
            <p:cNvSpPr/>
            <p:nvPr/>
          </p:nvSpPr>
          <p:spPr>
            <a:xfrm>
              <a:off x="372870" y="1986344"/>
              <a:ext cx="2087602" cy="20487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4"/>
            <p:cNvSpPr txBox="1"/>
            <p:nvPr/>
          </p:nvSpPr>
          <p:spPr>
            <a:xfrm>
              <a:off x="372870" y="1986344"/>
              <a:ext cx="2087602" cy="2048730"/>
            </a:xfrm>
            <a:prstGeom prst="rect">
              <a:avLst/>
            </a:prstGeom>
            <a:noFill/>
            <a:ln>
              <a:noFill/>
            </a:ln>
          </p:spPr>
          <p:txBody>
            <a:bodyPr spcFirstLastPara="1" wrap="square" lIns="0" tIns="0" rIns="0" bIns="0" anchor="t" anchorCtr="0">
              <a:noAutofit/>
            </a:bodyPr>
            <a:lstStyle/>
            <a:p>
              <a:pPr lvl="0" algn="ctr">
                <a:buSzPts val="1400"/>
              </a:pPr>
              <a:r>
                <a:rPr lang="fr-FR" b="1" noProof="0" dirty="0">
                  <a:latin typeface="Aptos" panose="020B0004020202020204" pitchFamily="34" charset="0"/>
                </a:rPr>
                <a:t>Les marchés publics représentent 15 à 20 % du PIB dans de nombreux pays - un puissant levier économique. </a:t>
              </a:r>
              <a:endParaRPr lang="fr-FR" sz="1400" b="0" i="0" u="none" strike="noStrike" cap="none" noProof="0" dirty="0">
                <a:solidFill>
                  <a:srgbClr val="000000"/>
                </a:solidFill>
                <a:latin typeface="Aptos" panose="020B0004020202020204" pitchFamily="34" charset="0"/>
                <a:sym typeface="Arial"/>
              </a:endParaRPr>
            </a:p>
          </p:txBody>
        </p:sp>
        <p:sp>
          <p:nvSpPr>
            <p:cNvPr id="314" name="Google Shape;314;p4"/>
            <p:cNvSpPr/>
            <p:nvPr/>
          </p:nvSpPr>
          <p:spPr>
            <a:xfrm>
              <a:off x="3638454" y="316262"/>
              <a:ext cx="1273437" cy="1273437"/>
            </a:xfrm>
            <a:prstGeom prst="ellipse">
              <a:avLst/>
            </a:prstGeom>
            <a:solidFill>
              <a:srgbClr val="FD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4"/>
            <p:cNvSpPr/>
            <p:nvPr/>
          </p:nvSpPr>
          <p:spPr>
            <a:xfrm>
              <a:off x="3909843" y="587651"/>
              <a:ext cx="730660" cy="730660"/>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
            <p:cNvSpPr/>
            <p:nvPr/>
          </p:nvSpPr>
          <p:spPr>
            <a:xfrm>
              <a:off x="2825803" y="1986344"/>
              <a:ext cx="2898740" cy="20487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4"/>
            <p:cNvSpPr txBox="1"/>
            <p:nvPr/>
          </p:nvSpPr>
          <p:spPr>
            <a:xfrm>
              <a:off x="2825802" y="1861088"/>
              <a:ext cx="2989515" cy="2173986"/>
            </a:xfrm>
            <a:prstGeom prst="rect">
              <a:avLst/>
            </a:prstGeom>
            <a:noFill/>
            <a:ln>
              <a:noFill/>
            </a:ln>
          </p:spPr>
          <p:txBody>
            <a:bodyPr spcFirstLastPara="1" wrap="square" lIns="0" tIns="0" rIns="0" bIns="0" anchor="t" anchorCtr="0">
              <a:noAutofit/>
            </a:bodyPr>
            <a:lstStyle/>
            <a:p>
              <a:pPr lvl="0" algn="ctr">
                <a:buSzPts val="1400"/>
              </a:pPr>
              <a:r>
                <a:rPr lang="fr-FR" b="1" dirty="0">
                  <a:latin typeface="Aptos" panose="020B0004020202020204" pitchFamily="34" charset="0"/>
                </a:rPr>
                <a:t>Grâce à des achats durables, les collectivités locales peuvent :</a:t>
              </a:r>
            </a:p>
            <a:p>
              <a:pPr lvl="0" algn="ctr">
                <a:buSzPts val="1400"/>
              </a:pPr>
              <a:r>
                <a:rPr lang="fr-FR" b="1" dirty="0">
                  <a:latin typeface="Aptos" panose="020B0004020202020204" pitchFamily="34" charset="0"/>
                </a:rPr>
                <a:t>- réduire leur impact sur l’environnement (ODD 12, ODD 13)</a:t>
              </a:r>
            </a:p>
            <a:p>
              <a:pPr lvl="0" algn="ctr">
                <a:buSzPts val="1400"/>
              </a:pPr>
              <a:r>
                <a:rPr lang="fr-FR" b="1" dirty="0">
                  <a:latin typeface="Aptos" panose="020B0004020202020204" pitchFamily="34" charset="0"/>
                </a:rPr>
                <a:t>- promouvoir un travail décent et l’inclusion sociale (ODD 8, ODD 10)</a:t>
              </a:r>
            </a:p>
            <a:p>
              <a:pPr lvl="0" algn="ctr">
                <a:buSzPts val="1400"/>
              </a:pPr>
              <a:r>
                <a:rPr lang="fr-FR" b="1" dirty="0">
                  <a:latin typeface="Aptos" panose="020B0004020202020204" pitchFamily="34" charset="0"/>
                </a:rPr>
                <a:t>- promouvoir  l’innovation et des infrastructures durables (ODD 9, ODD 11)</a:t>
              </a:r>
              <a:endParaRPr sz="1400" b="1" i="0" u="none" strike="noStrike" cap="none" dirty="0">
                <a:solidFill>
                  <a:srgbClr val="000000"/>
                </a:solidFill>
                <a:latin typeface="Aptos" panose="020B0004020202020204" pitchFamily="34" charset="0"/>
                <a:sym typeface="Arial"/>
              </a:endParaRPr>
            </a:p>
          </p:txBody>
        </p:sp>
        <p:sp>
          <p:nvSpPr>
            <p:cNvPr id="318" name="Google Shape;318;p4"/>
            <p:cNvSpPr/>
            <p:nvPr/>
          </p:nvSpPr>
          <p:spPr>
            <a:xfrm>
              <a:off x="6496956" y="316262"/>
              <a:ext cx="1273437" cy="1273437"/>
            </a:xfrm>
            <a:prstGeom prst="ellipse">
              <a:avLst/>
            </a:prstGeom>
            <a:solidFill>
              <a:srgbClr val="FD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4"/>
            <p:cNvSpPr/>
            <p:nvPr/>
          </p:nvSpPr>
          <p:spPr>
            <a:xfrm>
              <a:off x="6768345" y="587651"/>
              <a:ext cx="730660" cy="730660"/>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4"/>
            <p:cNvSpPr/>
            <p:nvPr/>
          </p:nvSpPr>
          <p:spPr>
            <a:xfrm>
              <a:off x="6089874" y="1986344"/>
              <a:ext cx="2087602" cy="20487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4"/>
            <p:cNvSpPr txBox="1"/>
            <p:nvPr/>
          </p:nvSpPr>
          <p:spPr>
            <a:xfrm>
              <a:off x="6089874" y="1986344"/>
              <a:ext cx="2087602" cy="2048730"/>
            </a:xfrm>
            <a:prstGeom prst="rect">
              <a:avLst/>
            </a:prstGeom>
            <a:noFill/>
            <a:ln>
              <a:noFill/>
            </a:ln>
          </p:spPr>
          <p:txBody>
            <a:bodyPr spcFirstLastPara="1" wrap="square" lIns="0" tIns="0" rIns="0" bIns="0" anchor="t" anchorCtr="0">
              <a:noAutofit/>
            </a:bodyPr>
            <a:lstStyle/>
            <a:p>
              <a:pPr lvl="0" algn="ctr">
                <a:buSzPts val="1400"/>
              </a:pPr>
              <a:r>
                <a:rPr lang="fr-FR" b="1" dirty="0">
                  <a:latin typeface="Aptos" panose="020B0004020202020204" pitchFamily="34" charset="0"/>
                </a:rPr>
                <a:t>Ancrer les principes des ODD dans la prise de décision quotidienne et les stratégies à long terme.</a:t>
              </a:r>
              <a:endParaRPr sz="1400" b="0" i="0" u="none" strike="noStrike" cap="none" dirty="0">
                <a:solidFill>
                  <a:srgbClr val="000000"/>
                </a:solidFill>
                <a:latin typeface="Aptos" panose="020B0004020202020204" pitchFamily="34" charset="0"/>
                <a:sym typeface="Arial"/>
              </a:endParaRPr>
            </a:p>
          </p:txBody>
        </p:sp>
        <p:sp>
          <p:nvSpPr>
            <p:cNvPr id="322" name="Google Shape;322;p4"/>
            <p:cNvSpPr/>
            <p:nvPr/>
          </p:nvSpPr>
          <p:spPr>
            <a:xfrm>
              <a:off x="8949889" y="316262"/>
              <a:ext cx="1273437" cy="1273437"/>
            </a:xfrm>
            <a:prstGeom prst="ellipse">
              <a:avLst/>
            </a:prstGeom>
            <a:solidFill>
              <a:srgbClr val="FD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
            <p:cNvSpPr/>
            <p:nvPr/>
          </p:nvSpPr>
          <p:spPr>
            <a:xfrm>
              <a:off x="9221277" y="587651"/>
              <a:ext cx="730660" cy="730660"/>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4"/>
            <p:cNvSpPr/>
            <p:nvPr/>
          </p:nvSpPr>
          <p:spPr>
            <a:xfrm>
              <a:off x="8542807" y="1986344"/>
              <a:ext cx="2087602" cy="20487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4"/>
            <p:cNvSpPr txBox="1"/>
            <p:nvPr/>
          </p:nvSpPr>
          <p:spPr>
            <a:xfrm>
              <a:off x="8542807" y="1986344"/>
              <a:ext cx="2087602" cy="2048730"/>
            </a:xfrm>
            <a:prstGeom prst="rect">
              <a:avLst/>
            </a:prstGeom>
            <a:noFill/>
            <a:ln>
              <a:noFill/>
            </a:ln>
          </p:spPr>
          <p:txBody>
            <a:bodyPr spcFirstLastPara="1" wrap="square" lIns="0" tIns="0" rIns="0" bIns="0" anchor="t" anchorCtr="0">
              <a:noAutofit/>
            </a:bodyPr>
            <a:lstStyle/>
            <a:p>
              <a:pPr lvl="0" algn="ctr">
                <a:buSzPts val="1400"/>
              </a:pPr>
              <a:r>
                <a:rPr lang="fr-FR" b="1" dirty="0">
                  <a:latin typeface="Aptos" panose="020B0004020202020204" pitchFamily="34" charset="0"/>
                </a:rPr>
                <a:t>Envoyer des signaux clairs aux marchés et soutenir les entreprises responsables et les modèles économiques circulaires.</a:t>
              </a:r>
              <a:endParaRPr sz="1400" b="0" i="0" u="none" strike="noStrike" cap="none" dirty="0">
                <a:solidFill>
                  <a:srgbClr val="000000"/>
                </a:solidFill>
                <a:latin typeface="Aptos" panose="020B0004020202020204" pitchFamily="34" charset="0"/>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9"/>
          <p:cNvSpPr txBox="1">
            <a:spLocks noGrp="1"/>
          </p:cNvSpPr>
          <p:nvPr>
            <p:ph type="ctrTitle"/>
          </p:nvPr>
        </p:nvSpPr>
        <p:spPr>
          <a:xfrm>
            <a:off x="4367815" y="411479"/>
            <a:ext cx="7428490" cy="3291840"/>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Introduction à l‘approvisionnement durable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2"/>
          <p:cNvSpPr txBox="1">
            <a:spLocks noGrp="1"/>
          </p:cNvSpPr>
          <p:nvPr>
            <p:ph type="title"/>
          </p:nvPr>
        </p:nvSpPr>
        <p:spPr>
          <a:xfrm>
            <a:off x="594359" y="402515"/>
            <a:ext cx="8023547" cy="1593507"/>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Agenda – 2ème partie :</a:t>
            </a:r>
            <a:br>
              <a:rPr lang="fr-FR" noProof="0" dirty="0">
                <a:latin typeface="Aptos Serif" panose="02020604070405020304" pitchFamily="18" charset="0"/>
                <a:cs typeface="Aptos Serif" panose="02020604070405020304" pitchFamily="18" charset="0"/>
              </a:rPr>
            </a:br>
            <a:r>
              <a:rPr lang="fr-FR" noProof="0" dirty="0">
                <a:latin typeface="Aptos Serif" panose="02020604070405020304" pitchFamily="18" charset="0"/>
                <a:cs typeface="Aptos Serif" panose="02020604070405020304" pitchFamily="18" charset="0"/>
              </a:rPr>
              <a:t>Introduction à l‘approvisionnement durable</a:t>
            </a:r>
          </a:p>
        </p:txBody>
      </p:sp>
      <p:sp>
        <p:nvSpPr>
          <p:cNvPr id="336" name="Google Shape;336;p52"/>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685800" lvl="0" indent="-304800" algn="l" rtl="0">
              <a:lnSpc>
                <a:spcPct val="80000"/>
              </a:lnSpc>
              <a:spcBef>
                <a:spcPts val="2200"/>
              </a:spcBef>
              <a:spcAft>
                <a:spcPts val="0"/>
              </a:spcAft>
              <a:buSzPts val="2400"/>
              <a:buFont typeface="Arial"/>
              <a:buNone/>
            </a:pPr>
            <a:endParaRPr/>
          </a:p>
          <a:p>
            <a:pPr marL="228600" lvl="0" indent="0" algn="l" rtl="0">
              <a:lnSpc>
                <a:spcPct val="80000"/>
              </a:lnSpc>
              <a:spcBef>
                <a:spcPts val="2200"/>
              </a:spcBef>
              <a:spcAft>
                <a:spcPts val="0"/>
              </a:spcAft>
              <a:buSzPts val="2400"/>
              <a:buNone/>
            </a:pPr>
            <a:endParaRPr/>
          </a:p>
        </p:txBody>
      </p:sp>
      <p:sp>
        <p:nvSpPr>
          <p:cNvPr id="337" name="Google Shape;337;p52"/>
          <p:cNvSpPr txBox="1"/>
          <p:nvPr/>
        </p:nvSpPr>
        <p:spPr>
          <a:xfrm>
            <a:off x="746759" y="2434318"/>
            <a:ext cx="10965077" cy="3708517"/>
          </a:xfrm>
          <a:prstGeom prst="rect">
            <a:avLst/>
          </a:prstGeom>
          <a:noFill/>
          <a:ln>
            <a:noFill/>
          </a:ln>
        </p:spPr>
        <p:txBody>
          <a:bodyPr spcFirstLastPara="1" wrap="square" lIns="0" tIns="228600" rIns="0" bIns="0" anchor="t" anchorCtr="0">
            <a:normAutofit/>
          </a:bodyPr>
          <a:lstStyle/>
          <a:p>
            <a:pPr marL="685800" lvl="0" indent="-457200">
              <a:lnSpc>
                <a:spcPct val="80000"/>
              </a:lnSpc>
              <a:spcBef>
                <a:spcPts val="2200"/>
              </a:spcBef>
              <a:buClr>
                <a:schemeClr val="accent4"/>
              </a:buClr>
              <a:buSzPts val="2400"/>
              <a:buFont typeface="Arial"/>
              <a:buAutoNum type="arabicPeriod"/>
            </a:pPr>
            <a:r>
              <a:rPr lang="fr-FR" sz="2400" b="1" noProof="0" dirty="0">
                <a:solidFill>
                  <a:schemeClr val="accent4"/>
                </a:solidFill>
                <a:latin typeface="Aptos" panose="020B0004020202020204" pitchFamily="34" charset="0"/>
              </a:rPr>
              <a:t>Comparaison des modèles de développement</a:t>
            </a:r>
          </a:p>
          <a:p>
            <a:pPr marL="685800" lvl="0" indent="-457200">
              <a:lnSpc>
                <a:spcPct val="80000"/>
              </a:lnSpc>
              <a:spcBef>
                <a:spcPts val="2200"/>
              </a:spcBef>
              <a:buClr>
                <a:schemeClr val="accent4"/>
              </a:buClr>
              <a:buSzPts val="2400"/>
              <a:buFont typeface="Arial"/>
              <a:buAutoNum type="arabicPeriod"/>
            </a:pPr>
            <a:r>
              <a:rPr lang="fr-FR" sz="2400" b="1" noProof="0" dirty="0">
                <a:solidFill>
                  <a:schemeClr val="accent4"/>
                </a:solidFill>
                <a:latin typeface="Aptos" panose="020B0004020202020204" pitchFamily="34" charset="0"/>
              </a:rPr>
              <a:t>Définition des GPP</a:t>
            </a:r>
          </a:p>
          <a:p>
            <a:pPr marL="685800" lvl="0" indent="-457200">
              <a:lnSpc>
                <a:spcPct val="80000"/>
              </a:lnSpc>
              <a:spcBef>
                <a:spcPts val="2200"/>
              </a:spcBef>
              <a:buClr>
                <a:schemeClr val="accent4"/>
              </a:buClr>
              <a:buSzPts val="2400"/>
              <a:buFont typeface="Arial"/>
              <a:buAutoNum type="arabicPeriod"/>
            </a:pPr>
            <a:r>
              <a:rPr lang="fr-FR" sz="2400" b="1" noProof="0" dirty="0">
                <a:solidFill>
                  <a:schemeClr val="accent4"/>
                </a:solidFill>
                <a:latin typeface="Aptos" panose="020B0004020202020204" pitchFamily="34" charset="0"/>
              </a:rPr>
              <a:t>Outils européens de diffusion des marchés publics écologiques (GPP)</a:t>
            </a:r>
          </a:p>
          <a:p>
            <a:pPr marL="685800" lvl="0" indent="-457200">
              <a:lnSpc>
                <a:spcPct val="80000"/>
              </a:lnSpc>
              <a:spcBef>
                <a:spcPts val="2200"/>
              </a:spcBef>
              <a:buClr>
                <a:schemeClr val="accent4"/>
              </a:buClr>
              <a:buSzPts val="2400"/>
              <a:buFont typeface="Arial"/>
              <a:buAutoNum type="arabicPeriod"/>
            </a:pPr>
            <a:r>
              <a:rPr lang="fr-FR" sz="2400" b="1" noProof="0" dirty="0">
                <a:solidFill>
                  <a:schemeClr val="accent4"/>
                </a:solidFill>
                <a:latin typeface="Aptos" panose="020B0004020202020204" pitchFamily="34" charset="0"/>
              </a:rPr>
              <a:t>Avantage des marchés publics durables (SPP)</a:t>
            </a:r>
            <a:endParaRPr lang="fr-FR" sz="2400" b="1" i="0" u="none" strike="noStrike" cap="none" noProof="0" dirty="0">
              <a:solidFill>
                <a:schemeClr val="accent4"/>
              </a:solidFill>
              <a:highlight>
                <a:srgbClr val="FFFF00"/>
              </a:highlight>
              <a:latin typeface="Aptos" panose="020B0004020202020204" pitchFamily="34" charset="0"/>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0"/>
          <p:cNvSpPr txBox="1">
            <a:spLocks noGrp="1"/>
          </p:cNvSpPr>
          <p:nvPr>
            <p:ph type="ctrTitle"/>
          </p:nvPr>
        </p:nvSpPr>
        <p:spPr>
          <a:xfrm>
            <a:off x="5637321" y="390458"/>
            <a:ext cx="6554680" cy="3291840"/>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Comparaison des modèles de développement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3"/>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p>
            <a:pPr lvl="0"/>
            <a:r>
              <a:rPr lang="fr-FR" noProof="0" dirty="0">
                <a:latin typeface="Aptos" panose="020B0004020202020204" pitchFamily="34" charset="0"/>
              </a:rPr>
              <a:t>Économie Linéaire vs. économie circulaire</a:t>
            </a:r>
          </a:p>
        </p:txBody>
      </p:sp>
      <p:sp>
        <p:nvSpPr>
          <p:cNvPr id="348" name="Google Shape;348;p53"/>
          <p:cNvSpPr txBox="1">
            <a:spLocks noGrp="1"/>
          </p:cNvSpPr>
          <p:nvPr>
            <p:ph type="body" idx="2"/>
          </p:nvPr>
        </p:nvSpPr>
        <p:spPr>
          <a:xfrm>
            <a:off x="7736908" y="1937488"/>
            <a:ext cx="4455092" cy="3999848"/>
          </a:xfrm>
          <a:prstGeom prst="rect">
            <a:avLst/>
          </a:prstGeom>
          <a:noFill/>
          <a:ln>
            <a:noFill/>
          </a:ln>
        </p:spPr>
        <p:txBody>
          <a:bodyPr spcFirstLastPara="1" wrap="square" lIns="0" tIns="45700" rIns="91425" bIns="45700" anchor="t" anchorCtr="0">
            <a:noAutofit/>
          </a:bodyPr>
          <a:lstStyle/>
          <a:p>
            <a:pPr marL="101600" lvl="0" indent="0">
              <a:buNone/>
            </a:pPr>
            <a:r>
              <a:rPr lang="fr-FR" b="1" noProof="0" dirty="0">
                <a:latin typeface="Aptos" panose="020B0004020202020204" pitchFamily="34" charset="0"/>
              </a:rPr>
              <a:t>Économie linéaire </a:t>
            </a:r>
            <a:r>
              <a:rPr lang="fr-FR" noProof="0" dirty="0">
                <a:latin typeface="Aptos" panose="020B0004020202020204" pitchFamily="34" charset="0"/>
              </a:rPr>
              <a:t>:</a:t>
            </a:r>
            <a:endParaRPr lang="fr-FR" noProof="0" dirty="0">
              <a:latin typeface="Aptos" panose="020B0004020202020204" pitchFamily="34" charset="0"/>
              <a:sym typeface="Arial"/>
            </a:endParaRPr>
          </a:p>
          <a:p>
            <a:pPr lvl="0"/>
            <a:r>
              <a:rPr lang="fr-FR" noProof="0" dirty="0">
                <a:latin typeface="Aptos" panose="020B0004020202020204" pitchFamily="34" charset="0"/>
              </a:rPr>
              <a:t>extraire </a:t>
            </a:r>
          </a:p>
          <a:p>
            <a:pPr lvl="0"/>
            <a:r>
              <a:rPr lang="fr-FR" noProof="0" dirty="0">
                <a:latin typeface="Aptos" panose="020B0004020202020204" pitchFamily="34" charset="0"/>
              </a:rPr>
              <a:t>produire </a:t>
            </a:r>
          </a:p>
          <a:p>
            <a:pPr lvl="0"/>
            <a:r>
              <a:rPr lang="fr-FR" noProof="0" dirty="0">
                <a:latin typeface="Aptos" panose="020B0004020202020204" pitchFamily="34" charset="0"/>
              </a:rPr>
              <a:t>éliminer</a:t>
            </a:r>
          </a:p>
          <a:p>
            <a:pPr marL="101600" lvl="0" indent="0">
              <a:buNone/>
            </a:pPr>
            <a:r>
              <a:rPr lang="fr-FR" b="1" noProof="0" dirty="0">
                <a:latin typeface="Aptos" panose="020B0004020202020204" pitchFamily="34" charset="0"/>
              </a:rPr>
              <a:t>Économie circulaire </a:t>
            </a:r>
            <a:r>
              <a:rPr lang="fr-FR" b="1" noProof="0" dirty="0">
                <a:latin typeface="Aptos" panose="020B0004020202020204" pitchFamily="34" charset="0"/>
                <a:sym typeface="Arial"/>
              </a:rPr>
              <a:t>:</a:t>
            </a:r>
            <a:endParaRPr lang="fr-FR" noProof="0" dirty="0">
              <a:latin typeface="Aptos" panose="020B0004020202020204" pitchFamily="34" charset="0"/>
              <a:sym typeface="Arial"/>
            </a:endParaRPr>
          </a:p>
          <a:p>
            <a:pPr lvl="0"/>
            <a:r>
              <a:rPr lang="fr-FR" noProof="0" dirty="0">
                <a:latin typeface="Aptos" panose="020B0004020202020204" pitchFamily="34" charset="0"/>
              </a:rPr>
              <a:t>extraire </a:t>
            </a:r>
          </a:p>
          <a:p>
            <a:pPr lvl="0"/>
            <a:r>
              <a:rPr lang="fr-FR" noProof="0" dirty="0">
                <a:latin typeface="Aptos" panose="020B0004020202020204" pitchFamily="34" charset="0"/>
              </a:rPr>
              <a:t>produire </a:t>
            </a:r>
          </a:p>
          <a:p>
            <a:pPr lvl="0"/>
            <a:r>
              <a:rPr lang="fr-FR" noProof="0" dirty="0">
                <a:latin typeface="Aptos" panose="020B0004020202020204" pitchFamily="34" charset="0"/>
              </a:rPr>
              <a:t>éliminer </a:t>
            </a:r>
          </a:p>
          <a:p>
            <a:pPr lvl="0"/>
            <a:r>
              <a:rPr lang="fr-FR" noProof="0" dirty="0">
                <a:latin typeface="Aptos" panose="020B0004020202020204" pitchFamily="34" charset="0"/>
              </a:rPr>
              <a:t>réutiliser</a:t>
            </a:r>
            <a:endParaRPr lang="fr-FR" noProof="0" dirty="0">
              <a:latin typeface="Aptos" panose="020B0004020202020204" pitchFamily="34" charset="0"/>
              <a:ea typeface="Roboto"/>
              <a:cs typeface="Roboto"/>
              <a:sym typeface="Roboto"/>
            </a:endParaRPr>
          </a:p>
        </p:txBody>
      </p:sp>
      <p:pic>
        <p:nvPicPr>
          <p:cNvPr id="349" name="Google Shape;349;p53"/>
          <p:cNvPicPr preferRelativeResize="0"/>
          <p:nvPr/>
        </p:nvPicPr>
        <p:blipFill rotWithShape="1">
          <a:blip r:embed="rId3">
            <a:alphaModFix/>
          </a:blip>
          <a:srcRect/>
          <a:stretch/>
        </p:blipFill>
        <p:spPr>
          <a:xfrm>
            <a:off x="594360" y="2676525"/>
            <a:ext cx="6283044" cy="37376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4"/>
          <p:cNvSpPr txBox="1">
            <a:spLocks noGrp="1"/>
          </p:cNvSpPr>
          <p:nvPr>
            <p:ph type="body" idx="1"/>
          </p:nvPr>
        </p:nvSpPr>
        <p:spPr>
          <a:xfrm>
            <a:off x="603885" y="584005"/>
            <a:ext cx="3984444" cy="3999060"/>
          </a:xfrm>
          <a:prstGeom prst="rect">
            <a:avLst/>
          </a:prstGeom>
          <a:noFill/>
          <a:ln>
            <a:noFill/>
          </a:ln>
        </p:spPr>
        <p:txBody>
          <a:bodyPr spcFirstLastPara="1" wrap="square" lIns="0" tIns="274300" rIns="91425" bIns="45700" anchor="t" anchorCtr="0">
            <a:normAutofit/>
          </a:bodyPr>
          <a:lstStyle/>
          <a:p>
            <a:pPr lvl="0"/>
            <a:r>
              <a:rPr lang="fr-FR" sz="2800" noProof="0" dirty="0">
                <a:latin typeface="Aptos" panose="020B0004020202020204" pitchFamily="34" charset="0"/>
                <a:ea typeface="Roboto"/>
                <a:cs typeface="Roboto"/>
                <a:sym typeface="Roboto"/>
              </a:rPr>
              <a:t>Le modèle </a:t>
            </a:r>
            <a:r>
              <a:rPr lang="fr-FR" sz="2800" dirty="0">
                <a:latin typeface="Aptos" panose="020B0004020202020204" pitchFamily="34" charset="0"/>
                <a:ea typeface="Roboto"/>
                <a:cs typeface="Roboto"/>
                <a:sym typeface="Roboto"/>
              </a:rPr>
              <a:t>d’ÉCONOMIE LINÉAIRE n’est pas DURABLE</a:t>
            </a:r>
            <a:r>
              <a:rPr lang="fr-FR" sz="2800" noProof="0" dirty="0">
                <a:latin typeface="Aptos" panose="020B0004020202020204" pitchFamily="34" charset="0"/>
                <a:ea typeface="Roboto"/>
                <a:cs typeface="Roboto"/>
                <a:sym typeface="Roboto"/>
              </a:rPr>
              <a:t>.</a:t>
            </a:r>
          </a:p>
        </p:txBody>
      </p:sp>
      <p:sp>
        <p:nvSpPr>
          <p:cNvPr id="355" name="Google Shape;355;p54"/>
          <p:cNvSpPr/>
          <p:nvPr/>
        </p:nvSpPr>
        <p:spPr>
          <a:xfrm>
            <a:off x="1404257" y="2808514"/>
            <a:ext cx="2563586" cy="1774551"/>
          </a:xfrm>
          <a:prstGeom prst="stripedRightArrow">
            <a:avLst>
              <a:gd name="adj1" fmla="val 50000"/>
              <a:gd name="adj2" fmla="val 50000"/>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6" name="Google Shape;356;p54"/>
          <p:cNvSpPr txBox="1">
            <a:spLocks noGrp="1"/>
          </p:cNvSpPr>
          <p:nvPr>
            <p:ph type="body" idx="2"/>
          </p:nvPr>
        </p:nvSpPr>
        <p:spPr>
          <a:xfrm>
            <a:off x="6220993" y="1357906"/>
            <a:ext cx="6045772" cy="3836448"/>
          </a:xfrm>
          <a:prstGeom prst="rect">
            <a:avLst/>
          </a:prstGeom>
          <a:noFill/>
          <a:ln>
            <a:noFill/>
          </a:ln>
        </p:spPr>
        <p:txBody>
          <a:bodyPr spcFirstLastPara="1" wrap="square" lIns="0" tIns="45700" rIns="91425" bIns="45700" anchor="t" anchorCtr="0">
            <a:noAutofit/>
          </a:bodyPr>
          <a:lstStyle/>
          <a:p>
            <a:pPr marL="228600" lvl="0" indent="0">
              <a:lnSpc>
                <a:spcPct val="120000"/>
              </a:lnSpc>
            </a:pPr>
            <a:r>
              <a:rPr lang="fr-FR" sz="1900" dirty="0">
                <a:latin typeface="Aptos" panose="020B0004020202020204" pitchFamily="34" charset="0"/>
              </a:rPr>
              <a:t>Utilisation intensive de</a:t>
            </a:r>
            <a:r>
              <a:rPr lang="fr-FR" sz="1900" b="1" dirty="0">
                <a:latin typeface="Aptos" panose="020B0004020202020204" pitchFamily="34" charset="0"/>
              </a:rPr>
              <a:t> ressources naturelles limitées </a:t>
            </a:r>
          </a:p>
          <a:p>
            <a:pPr marL="228600" lvl="0" indent="0">
              <a:lnSpc>
                <a:spcPct val="120000"/>
              </a:lnSpc>
            </a:pPr>
            <a:r>
              <a:rPr lang="fr-FR" sz="1900" b="1" dirty="0">
                <a:latin typeface="Aptos" panose="020B0004020202020204" pitchFamily="34" charset="0"/>
              </a:rPr>
              <a:t>Production</a:t>
            </a:r>
            <a:r>
              <a:rPr lang="fr-FR" sz="1900" dirty="0">
                <a:latin typeface="Aptos" panose="020B0004020202020204" pitchFamily="34" charset="0"/>
              </a:rPr>
              <a:t> massive de</a:t>
            </a:r>
            <a:r>
              <a:rPr lang="fr-FR" sz="1900" b="1" dirty="0">
                <a:latin typeface="Aptos" panose="020B0004020202020204" pitchFamily="34" charset="0"/>
              </a:rPr>
              <a:t> déchets </a:t>
            </a:r>
          </a:p>
          <a:p>
            <a:pPr marL="228600" lvl="0" indent="0">
              <a:lnSpc>
                <a:spcPct val="120000"/>
              </a:lnSpc>
            </a:pPr>
            <a:r>
              <a:rPr lang="fr-FR" sz="1900" dirty="0">
                <a:latin typeface="Aptos" panose="020B0004020202020204" pitchFamily="34" charset="0"/>
              </a:rPr>
              <a:t>Dépendance vis-à-vis</a:t>
            </a:r>
            <a:r>
              <a:rPr lang="fr-FR" sz="1900" b="1" dirty="0">
                <a:latin typeface="Aptos" panose="020B0004020202020204" pitchFamily="34" charset="0"/>
              </a:rPr>
              <a:t> </a:t>
            </a:r>
            <a:r>
              <a:rPr lang="fr-FR" sz="1900" dirty="0">
                <a:latin typeface="Aptos" panose="020B0004020202020204" pitchFamily="34" charset="0"/>
              </a:rPr>
              <a:t>des</a:t>
            </a:r>
            <a:r>
              <a:rPr lang="fr-FR" sz="1900" b="1" dirty="0">
                <a:latin typeface="Aptos" panose="020B0004020202020204" pitchFamily="34" charset="0"/>
              </a:rPr>
              <a:t> combustibles fossiles </a:t>
            </a:r>
            <a:r>
              <a:rPr lang="fr-FR" sz="1900" dirty="0">
                <a:latin typeface="Aptos" panose="020B0004020202020204" pitchFamily="34" charset="0"/>
              </a:rPr>
              <a:t>responsables</a:t>
            </a:r>
            <a:r>
              <a:rPr lang="fr-FR" sz="1900" b="1" dirty="0">
                <a:latin typeface="Aptos" panose="020B0004020202020204" pitchFamily="34" charset="0"/>
              </a:rPr>
              <a:t> </a:t>
            </a:r>
            <a:r>
              <a:rPr lang="fr-FR" sz="1900" dirty="0">
                <a:latin typeface="Aptos" panose="020B0004020202020204" pitchFamily="34" charset="0"/>
              </a:rPr>
              <a:t>des</a:t>
            </a:r>
            <a:r>
              <a:rPr lang="fr-FR" sz="1900" b="1" dirty="0">
                <a:latin typeface="Aptos" panose="020B0004020202020204" pitchFamily="34" charset="0"/>
              </a:rPr>
              <a:t> émissions de gaz à effet de serre</a:t>
            </a:r>
          </a:p>
          <a:p>
            <a:pPr marL="228600" lvl="0" indent="0">
              <a:lnSpc>
                <a:spcPct val="120000"/>
              </a:lnSpc>
            </a:pPr>
            <a:r>
              <a:rPr lang="fr-FR" sz="1900" dirty="0">
                <a:latin typeface="Aptos" panose="020B0004020202020204" pitchFamily="34" charset="0"/>
              </a:rPr>
              <a:t>Déclenchement de </a:t>
            </a:r>
            <a:r>
              <a:rPr lang="fr-FR" sz="1900" b="1" dirty="0">
                <a:latin typeface="Aptos" panose="020B0004020202020204" pitchFamily="34" charset="0"/>
              </a:rPr>
              <a:t>crises d’approvisionnement en matières premières</a:t>
            </a:r>
          </a:p>
          <a:p>
            <a:pPr marL="228600" lvl="0" indent="0">
              <a:lnSpc>
                <a:spcPct val="120000"/>
              </a:lnSpc>
            </a:pPr>
            <a:r>
              <a:rPr lang="fr-FR" sz="1900" b="1" dirty="0">
                <a:latin typeface="Aptos" panose="020B0004020202020204" pitchFamily="34" charset="0"/>
              </a:rPr>
              <a:t>Perte de valeur économique </a:t>
            </a:r>
            <a:r>
              <a:rPr lang="fr-FR" sz="1900" dirty="0">
                <a:latin typeface="Aptos" panose="020B0004020202020204" pitchFamily="34" charset="0"/>
              </a:rPr>
              <a:t>des produits qui ne sont utilisés que pour un seul cycle de vie </a:t>
            </a:r>
            <a:endParaRPr lang="de-DE" sz="1900" dirty="0">
              <a:latin typeface="Aptos" panose="020B0004020202020204" pitchFamily="34" charset="0"/>
            </a:endParaRPr>
          </a:p>
        </p:txBody>
      </p:sp>
      <p:pic>
        <p:nvPicPr>
          <p:cNvPr id="357" name="Google Shape;357;p54" descr="Albero caducifoglio con riempimento a tinta unita"/>
          <p:cNvPicPr preferRelativeResize="0"/>
          <p:nvPr/>
        </p:nvPicPr>
        <p:blipFill rotWithShape="1">
          <a:blip r:embed="rId3">
            <a:alphaModFix/>
          </a:blip>
          <a:srcRect/>
          <a:stretch/>
        </p:blipFill>
        <p:spPr>
          <a:xfrm>
            <a:off x="5574027" y="1574847"/>
            <a:ext cx="630530" cy="630530"/>
          </a:xfrm>
          <a:prstGeom prst="rect">
            <a:avLst/>
          </a:prstGeom>
          <a:noFill/>
          <a:ln>
            <a:noFill/>
          </a:ln>
        </p:spPr>
      </p:pic>
      <p:pic>
        <p:nvPicPr>
          <p:cNvPr id="358" name="Google Shape;358;p54" descr="Vietato gettare rifiuti contorno"/>
          <p:cNvPicPr preferRelativeResize="0"/>
          <p:nvPr/>
        </p:nvPicPr>
        <p:blipFill rotWithShape="1">
          <a:blip r:embed="rId4">
            <a:alphaModFix/>
          </a:blip>
          <a:srcRect/>
          <a:stretch/>
        </p:blipFill>
        <p:spPr>
          <a:xfrm>
            <a:off x="5540018" y="2355415"/>
            <a:ext cx="630530" cy="630530"/>
          </a:xfrm>
          <a:prstGeom prst="rect">
            <a:avLst/>
          </a:prstGeom>
          <a:noFill/>
          <a:ln>
            <a:noFill/>
          </a:ln>
        </p:spPr>
      </p:pic>
      <p:pic>
        <p:nvPicPr>
          <p:cNvPr id="359" name="Google Shape;359;p54" descr="Centrale elettrica con riempimento a tinta unita"/>
          <p:cNvPicPr preferRelativeResize="0"/>
          <p:nvPr/>
        </p:nvPicPr>
        <p:blipFill rotWithShape="1">
          <a:blip r:embed="rId5">
            <a:alphaModFix/>
          </a:blip>
          <a:srcRect/>
          <a:stretch/>
        </p:blipFill>
        <p:spPr>
          <a:xfrm>
            <a:off x="5574027" y="3181087"/>
            <a:ext cx="630531" cy="630531"/>
          </a:xfrm>
          <a:prstGeom prst="rect">
            <a:avLst/>
          </a:prstGeom>
          <a:noFill/>
          <a:ln>
            <a:noFill/>
          </a:ln>
        </p:spPr>
      </p:pic>
      <p:pic>
        <p:nvPicPr>
          <p:cNvPr id="360" name="Google Shape;360;p54" descr="Cristalli contorno"/>
          <p:cNvPicPr preferRelativeResize="0"/>
          <p:nvPr/>
        </p:nvPicPr>
        <p:blipFill rotWithShape="1">
          <a:blip r:embed="rId6">
            <a:alphaModFix/>
          </a:blip>
          <a:srcRect/>
          <a:stretch/>
        </p:blipFill>
        <p:spPr>
          <a:xfrm>
            <a:off x="5522443" y="4201902"/>
            <a:ext cx="665680" cy="665680"/>
          </a:xfrm>
          <a:prstGeom prst="rect">
            <a:avLst/>
          </a:prstGeom>
          <a:noFill/>
          <a:ln>
            <a:noFill/>
          </a:ln>
        </p:spPr>
      </p:pic>
      <p:pic>
        <p:nvPicPr>
          <p:cNvPr id="361" name="Google Shape;361;p54" descr="Dollaro con riempimento a tinta unita"/>
          <p:cNvPicPr preferRelativeResize="0"/>
          <p:nvPr/>
        </p:nvPicPr>
        <p:blipFill rotWithShape="1">
          <a:blip r:embed="rId7">
            <a:alphaModFix/>
          </a:blip>
          <a:srcRect/>
          <a:stretch/>
        </p:blipFill>
        <p:spPr>
          <a:xfrm>
            <a:off x="5522443" y="5017620"/>
            <a:ext cx="608705" cy="6087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txBox="1">
            <a:spLocks noGrp="1"/>
          </p:cNvSpPr>
          <p:nvPr>
            <p:ph type="ctrTitle"/>
          </p:nvPr>
        </p:nvSpPr>
        <p:spPr>
          <a:xfrm>
            <a:off x="5582653" y="395437"/>
            <a:ext cx="6165524" cy="3291840"/>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Introduction à la durabilité</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Économie du Donut</a:t>
            </a:r>
          </a:p>
        </p:txBody>
      </p:sp>
      <p:sp>
        <p:nvSpPr>
          <p:cNvPr id="367" name="Google Shape;367;p5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fontScale="92500" lnSpcReduction="20000"/>
          </a:bodyPr>
          <a:lstStyle/>
          <a:p>
            <a:pPr lvl="0">
              <a:lnSpc>
                <a:spcPct val="120000"/>
              </a:lnSpc>
            </a:pPr>
            <a:r>
              <a:rPr lang="fr-FR" sz="2400" b="1" noProof="0" dirty="0">
                <a:latin typeface="Aptos" panose="020B0004020202020204" pitchFamily="34" charset="0"/>
              </a:rPr>
              <a:t>KATE RAWORTH – « </a:t>
            </a:r>
            <a:r>
              <a:rPr lang="fr-FR" sz="2400" noProof="0" dirty="0">
                <a:latin typeface="Aptos" panose="020B0004020202020204" pitchFamily="34" charset="0"/>
              </a:rPr>
              <a:t>Le bien-être humain dépend </a:t>
            </a:r>
            <a:r>
              <a:rPr lang="fr-FR" sz="2400" b="1" noProof="0" dirty="0">
                <a:latin typeface="Aptos" panose="020B0004020202020204" pitchFamily="34" charset="0"/>
              </a:rPr>
              <a:t>non seulement de la préservation des ressources naturelles dans un bon état général</a:t>
            </a:r>
            <a:r>
              <a:rPr lang="fr-FR" sz="2400" noProof="0" dirty="0">
                <a:latin typeface="Aptos" panose="020B0004020202020204" pitchFamily="34" charset="0"/>
              </a:rPr>
              <a:t>, mais aussi de </a:t>
            </a:r>
            <a:r>
              <a:rPr lang="fr-FR" sz="2400" b="1" noProof="0" dirty="0">
                <a:latin typeface="Aptos" panose="020B0004020202020204" pitchFamily="34" charset="0"/>
              </a:rPr>
              <a:t>la satisfaction du besoin de vivre dans la dignité et avec les bonnes opportunités. »</a:t>
            </a:r>
            <a:endParaRPr dirty="0">
              <a:latin typeface="Aptos" panose="020B0004020202020204" pitchFamily="34" charset="0"/>
              <a:sym typeface="Arial"/>
            </a:endParaRPr>
          </a:p>
        </p:txBody>
      </p:sp>
      <p:pic>
        <p:nvPicPr>
          <p:cNvPr id="368" name="Google Shape;368;p55" descr="doughnut economics boundaries"/>
          <p:cNvPicPr preferRelativeResize="0"/>
          <p:nvPr/>
        </p:nvPicPr>
        <p:blipFill rotWithShape="1">
          <a:blip r:embed="rId3">
            <a:alphaModFix/>
          </a:blip>
          <a:srcRect/>
          <a:stretch/>
        </p:blipFill>
        <p:spPr>
          <a:xfrm>
            <a:off x="6478867" y="807478"/>
            <a:ext cx="5713133" cy="47923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1"/>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fr-FR" sz="5400" noProof="0" dirty="0">
                <a:latin typeface="Aptos Serif" panose="02020604070405020304" pitchFamily="18" charset="0"/>
                <a:cs typeface="Aptos Serif" panose="02020604070405020304" pitchFamily="18" charset="0"/>
              </a:rPr>
              <a:t>Définition des marchés publics écologiques (GPP)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6"/>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Green Public Procurement</a:t>
            </a:r>
            <a:endParaRPr dirty="0">
              <a:latin typeface="Aptos Serif" panose="02020604070405020304" pitchFamily="18" charset="0"/>
              <a:cs typeface="Aptos Serif" panose="02020604070405020304" pitchFamily="18" charset="0"/>
            </a:endParaRPr>
          </a:p>
        </p:txBody>
      </p:sp>
      <p:sp>
        <p:nvSpPr>
          <p:cNvPr id="379" name="Google Shape;379;p56"/>
          <p:cNvSpPr txBox="1">
            <a:spLocks noGrp="1"/>
          </p:cNvSpPr>
          <p:nvPr>
            <p:ph type="body" idx="1"/>
          </p:nvPr>
        </p:nvSpPr>
        <p:spPr>
          <a:xfrm>
            <a:off x="595523" y="2676525"/>
            <a:ext cx="6204670" cy="3597470"/>
          </a:xfrm>
          <a:prstGeom prst="rect">
            <a:avLst/>
          </a:prstGeom>
          <a:noFill/>
          <a:ln>
            <a:noFill/>
          </a:ln>
        </p:spPr>
        <p:txBody>
          <a:bodyPr spcFirstLastPara="1" wrap="square" lIns="0" tIns="45700" rIns="91425" bIns="45700" anchor="t" anchorCtr="0">
            <a:noAutofit/>
          </a:bodyPr>
          <a:lstStyle/>
          <a:p>
            <a:pPr lvl="0"/>
            <a:r>
              <a:rPr lang="fr-FR" sz="2200" noProof="0" dirty="0">
                <a:latin typeface="Aptos" panose="020B0004020202020204" pitchFamily="34" charset="0"/>
              </a:rPr>
              <a:t>« </a:t>
            </a:r>
            <a:r>
              <a:rPr lang="de-DE" sz="2200" b="1" dirty="0" err="1">
                <a:latin typeface="Aptos" panose="020B0004020202020204" pitchFamily="34" charset="0"/>
              </a:rPr>
              <a:t>Les</a:t>
            </a:r>
            <a:r>
              <a:rPr lang="de-DE" sz="2200" b="1" dirty="0">
                <a:latin typeface="Aptos" panose="020B0004020202020204" pitchFamily="34" charset="0"/>
              </a:rPr>
              <a:t> </a:t>
            </a:r>
            <a:r>
              <a:rPr lang="fr-FR" sz="2200" b="1" dirty="0">
                <a:latin typeface="Aptos" panose="020B0004020202020204" pitchFamily="34" charset="0"/>
              </a:rPr>
              <a:t>marchés publics écologiques (GPP)</a:t>
            </a:r>
            <a:r>
              <a:rPr lang="fr-FR" sz="2200" dirty="0">
                <a:latin typeface="Aptos" panose="020B0004020202020204" pitchFamily="34" charset="0"/>
              </a:rPr>
              <a:t> sont une approche par laquelle </a:t>
            </a:r>
            <a:r>
              <a:rPr lang="fr-FR" sz="2200" b="1" dirty="0">
                <a:latin typeface="Aptos" panose="020B0004020202020204" pitchFamily="34" charset="0"/>
              </a:rPr>
              <a:t>les autorités publiques intègrent des critères environnementaux à toutes les étapes du processus d’achat</a:t>
            </a:r>
            <a:r>
              <a:rPr lang="fr-FR" sz="2200" dirty="0">
                <a:latin typeface="Aptos" panose="020B0004020202020204" pitchFamily="34" charset="0"/>
              </a:rPr>
              <a:t>, favorisant ainsi la diffusion de technologies environnementales et le développement de produits respectueux de l’environnement en recherchant et en sélectionnant des résultats et des solutions,</a:t>
            </a:r>
            <a:r>
              <a:rPr lang="fr-FR" sz="2200" b="1" dirty="0">
                <a:latin typeface="Aptos" panose="020B0004020202020204" pitchFamily="34" charset="0"/>
              </a:rPr>
              <a:t> qui ont un impact minimal sur l’environnement tout au long du cycle de vie. »</a:t>
            </a:r>
            <a:endParaRPr lang="de-DE" sz="2200" b="1" dirty="0">
              <a:latin typeface="Aptos" panose="020B0004020202020204" pitchFamily="34" charset="0"/>
            </a:endParaRPr>
          </a:p>
        </p:txBody>
      </p:sp>
      <p:sp>
        <p:nvSpPr>
          <p:cNvPr id="380" name="Google Shape;380;p56"/>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p>
            <a:pPr marL="101600" lvl="0" indent="0">
              <a:buNone/>
            </a:pPr>
            <a:r>
              <a:rPr lang="fr-FR" sz="3000" dirty="0">
                <a:latin typeface="Aptos" panose="020B0004020202020204" pitchFamily="34" charset="0"/>
              </a:rPr>
              <a:t>La définition européenne des marchés publics écologiques met l’accent sur cinq aspects :</a:t>
            </a:r>
            <a:endParaRPr sz="3000" dirty="0">
              <a:latin typeface="Aptos" panose="020B0004020202020204" pitchFamily="34" charset="0"/>
              <a:sym typeface="Arial"/>
            </a:endParaRPr>
          </a:p>
        </p:txBody>
      </p:sp>
      <p:sp>
        <p:nvSpPr>
          <p:cNvPr id="381" name="Google Shape;381;p56"/>
          <p:cNvSpPr/>
          <p:nvPr/>
        </p:nvSpPr>
        <p:spPr>
          <a:xfrm>
            <a:off x="9105065" y="5519227"/>
            <a:ext cx="977030" cy="975485"/>
          </a:xfrm>
          <a:prstGeom prst="downArrow">
            <a:avLst>
              <a:gd name="adj1" fmla="val 50000"/>
              <a:gd name="adj2" fmla="val 50000"/>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7"/>
          <p:cNvSpPr txBox="1">
            <a:spLocks noGrp="1"/>
          </p:cNvSpPr>
          <p:nvPr>
            <p:ph type="title"/>
          </p:nvPr>
        </p:nvSpPr>
        <p:spPr>
          <a:xfrm>
            <a:off x="609600" y="239978"/>
            <a:ext cx="10972800"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Cinq aspects du GPP</a:t>
            </a:r>
          </a:p>
        </p:txBody>
      </p:sp>
      <p:sp>
        <p:nvSpPr>
          <p:cNvPr id="388" name="Google Shape;388;p57"/>
          <p:cNvSpPr/>
          <p:nvPr/>
        </p:nvSpPr>
        <p:spPr>
          <a:xfrm>
            <a:off x="2242157" y="4361145"/>
            <a:ext cx="2279737" cy="1665961"/>
          </a:xfrm>
          <a:prstGeom prst="flowChartAlternateProcess">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dirty="0" err="1">
                <a:solidFill>
                  <a:schemeClr val="lt1"/>
                </a:solidFill>
                <a:latin typeface="Arial"/>
                <a:ea typeface="Arial"/>
                <a:cs typeface="Arial"/>
                <a:sym typeface="Arial"/>
              </a:rPr>
              <a:t>process</a:t>
            </a:r>
            <a:r>
              <a:rPr lang="de-DE" sz="1400" b="0" i="0" u="none" strike="noStrike" cap="none" dirty="0">
                <a:solidFill>
                  <a:schemeClr val="lt1"/>
                </a:solidFill>
                <a:latin typeface="Arial"/>
                <a:ea typeface="Arial"/>
                <a:cs typeface="Arial"/>
                <a:sym typeface="Arial"/>
              </a:rPr>
              <a:t> </a:t>
            </a:r>
            <a:r>
              <a:rPr lang="de-DE" sz="1400" b="0" i="0" u="none" strike="noStrike" cap="none" dirty="0" err="1">
                <a:solidFill>
                  <a:schemeClr val="lt1"/>
                </a:solidFill>
                <a:latin typeface="Arial"/>
                <a:ea typeface="Arial"/>
                <a:cs typeface="Arial"/>
                <a:sym typeface="Arial"/>
              </a:rPr>
              <a:t>steps</a:t>
            </a:r>
            <a:endParaRPr sz="1400" b="0" i="0" u="none" strike="noStrike" cap="none" dirty="0">
              <a:solidFill>
                <a:schemeClr val="lt1"/>
              </a:solidFill>
              <a:latin typeface="Arial"/>
              <a:ea typeface="Arial"/>
              <a:cs typeface="Arial"/>
              <a:sym typeface="Arial"/>
            </a:endParaRPr>
          </a:p>
        </p:txBody>
      </p:sp>
      <p:sp>
        <p:nvSpPr>
          <p:cNvPr id="389" name="Google Shape;389;p57"/>
          <p:cNvSpPr/>
          <p:nvPr/>
        </p:nvSpPr>
        <p:spPr>
          <a:xfrm>
            <a:off x="4899763" y="4361145"/>
            <a:ext cx="2655518" cy="1665961"/>
          </a:xfrm>
          <a:prstGeom prst="flowChartAlternateProcess">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lvl="0" algn="ctr">
              <a:buSzPts val="2400"/>
            </a:pPr>
            <a:r>
              <a:rPr lang="fr-FR" sz="2400" b="1" noProof="0" dirty="0">
                <a:solidFill>
                  <a:schemeClr val="lt1"/>
                </a:solidFill>
                <a:latin typeface="Aptos" panose="020B0004020202020204" pitchFamily="34" charset="0"/>
              </a:rPr>
              <a:t>Critères d’intégration</a:t>
            </a:r>
            <a:endParaRPr lang="fr-FR" sz="2400" b="1" i="0" u="none" strike="noStrike" cap="none" noProof="0" dirty="0">
              <a:solidFill>
                <a:schemeClr val="lt1"/>
              </a:solidFill>
              <a:latin typeface="Aptos" panose="020B0004020202020204" pitchFamily="34" charset="0"/>
              <a:sym typeface="Arial"/>
            </a:endParaRPr>
          </a:p>
        </p:txBody>
      </p:sp>
      <p:sp>
        <p:nvSpPr>
          <p:cNvPr id="390" name="Google Shape;390;p57"/>
          <p:cNvSpPr/>
          <p:nvPr/>
        </p:nvSpPr>
        <p:spPr>
          <a:xfrm>
            <a:off x="7761961" y="4363158"/>
            <a:ext cx="2655518" cy="1665961"/>
          </a:xfrm>
          <a:prstGeom prst="flowChartAlternateProcess">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lvl="0" algn="ctr">
              <a:buSzPts val="2400"/>
            </a:pPr>
            <a:r>
              <a:rPr lang="de-DE" sz="2400" b="1" dirty="0">
                <a:solidFill>
                  <a:schemeClr val="lt1"/>
                </a:solidFill>
                <a:latin typeface="Aptos" panose="020B0004020202020204" pitchFamily="34" charset="0"/>
              </a:rPr>
              <a:t>Impact</a:t>
            </a:r>
            <a:endParaRPr sz="2400" b="1" i="0" u="none" strike="noStrike" cap="none" dirty="0">
              <a:solidFill>
                <a:schemeClr val="lt1"/>
              </a:solidFill>
              <a:latin typeface="Aptos" panose="020B0004020202020204" pitchFamily="34" charset="0"/>
              <a:sym typeface="Arial"/>
            </a:endParaRPr>
          </a:p>
        </p:txBody>
      </p:sp>
      <p:sp>
        <p:nvSpPr>
          <p:cNvPr id="391" name="Google Shape;391;p57"/>
          <p:cNvSpPr/>
          <p:nvPr/>
        </p:nvSpPr>
        <p:spPr>
          <a:xfrm>
            <a:off x="9244208" y="2434369"/>
            <a:ext cx="2655518" cy="1665961"/>
          </a:xfrm>
          <a:prstGeom prst="flowChartAlternateProcess">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noProof="0" dirty="0">
                <a:solidFill>
                  <a:schemeClr val="lt1"/>
                </a:solidFill>
                <a:latin typeface="Aptos" panose="020B0004020202020204" pitchFamily="34" charset="0"/>
                <a:sym typeface="Arial"/>
              </a:rPr>
              <a:t>Cycle de vie</a:t>
            </a:r>
          </a:p>
        </p:txBody>
      </p:sp>
      <p:sp>
        <p:nvSpPr>
          <p:cNvPr id="392" name="Google Shape;392;p57"/>
          <p:cNvSpPr/>
          <p:nvPr/>
        </p:nvSpPr>
        <p:spPr>
          <a:xfrm>
            <a:off x="462456" y="2496856"/>
            <a:ext cx="2747376" cy="1665961"/>
          </a:xfrm>
          <a:prstGeom prst="flowChartAlternateProcess">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lvl="0" algn="ctr">
              <a:buSzPts val="2400"/>
            </a:pPr>
            <a:r>
              <a:rPr lang="fr-FR" sz="2400" b="1" noProof="0" dirty="0">
                <a:solidFill>
                  <a:schemeClr val="lt1"/>
                </a:solidFill>
                <a:latin typeface="Aptos" panose="020B0004020202020204" pitchFamily="34" charset="0"/>
              </a:rPr>
              <a:t>Autorités de périmètre</a:t>
            </a:r>
            <a:endParaRPr lang="fr-FR" sz="2400" b="1" i="0" u="none" strike="noStrike" cap="none" noProof="0" dirty="0">
              <a:solidFill>
                <a:schemeClr val="lt1"/>
              </a:solidFill>
              <a:latin typeface="Aptos" panose="020B0004020202020204" pitchFamily="34" charset="0"/>
              <a:sym typeface="Arial"/>
            </a:endParaRPr>
          </a:p>
        </p:txBody>
      </p:sp>
      <p:sp>
        <p:nvSpPr>
          <p:cNvPr id="393" name="Google Shape;393;p57"/>
          <p:cNvSpPr/>
          <p:nvPr/>
        </p:nvSpPr>
        <p:spPr>
          <a:xfrm>
            <a:off x="2037565" y="4361144"/>
            <a:ext cx="2655518" cy="1665961"/>
          </a:xfrm>
          <a:prstGeom prst="flowChartAlternateProcess">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noProof="0" dirty="0">
                <a:solidFill>
                  <a:schemeClr val="lt1"/>
                </a:solidFill>
                <a:latin typeface="Aptos" panose="020B0004020202020204" pitchFamily="34" charset="0"/>
                <a:sym typeface="Arial"/>
              </a:rPr>
              <a:t>Étapes du processus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8"/>
          <p:cNvSpPr txBox="1">
            <a:spLocks noGrp="1"/>
          </p:cNvSpPr>
          <p:nvPr>
            <p:ph type="ctrTitle"/>
          </p:nvPr>
        </p:nvSpPr>
        <p:spPr>
          <a:xfrm>
            <a:off x="3728621" y="4304963"/>
            <a:ext cx="8257054" cy="2237448"/>
          </a:xfrm>
          <a:prstGeom prst="rect">
            <a:avLst/>
          </a:prstGeom>
          <a:noFill/>
          <a:ln>
            <a:noFill/>
          </a:ln>
        </p:spPr>
        <p:txBody>
          <a:bodyPr spcFirstLastPara="1" wrap="square" lIns="0" tIns="0" rIns="0" bIns="0" anchor="b" anchorCtr="0">
            <a:noAutofit/>
          </a:bodyPr>
          <a:lstStyle/>
          <a:p>
            <a:pPr lvl="0"/>
            <a:r>
              <a:rPr lang="fr-FR" sz="5400" noProof="0" dirty="0">
                <a:latin typeface="Aptos Serif" panose="02020604070405020304" pitchFamily="18" charset="0"/>
                <a:cs typeface="Aptos Serif" panose="02020604070405020304" pitchFamily="18" charset="0"/>
              </a:rPr>
              <a:t>Qu‘est-ce que le</a:t>
            </a:r>
            <a:r>
              <a:rPr lang="fr-FR" sz="5400" dirty="0">
                <a:latin typeface="Aptos Serif" panose="02020604070405020304" pitchFamily="18" charset="0"/>
                <a:cs typeface="Aptos Serif" panose="02020604070405020304" pitchFamily="18" charset="0"/>
              </a:rPr>
              <a:t>’</a:t>
            </a:r>
            <a:r>
              <a:rPr lang="fr-FR" sz="5400" noProof="0" dirty="0">
                <a:latin typeface="Aptos Serif" panose="02020604070405020304" pitchFamily="18" charset="0"/>
                <a:cs typeface="Aptos Serif" panose="02020604070405020304" pitchFamily="18" charset="0"/>
              </a:rPr>
              <a:t>achat public </a:t>
            </a:r>
            <a:r>
              <a:rPr lang="fr-FR" sz="5400" dirty="0">
                <a:latin typeface="Aptos Serif" panose="02020604070405020304" pitchFamily="18" charset="0"/>
                <a:cs typeface="Aptos Serif" panose="02020604070405020304" pitchFamily="18" charset="0"/>
              </a:rPr>
              <a:t>durable (SPP </a:t>
            </a:r>
            <a:r>
              <a:rPr lang="fr-FR" sz="3000" dirty="0">
                <a:latin typeface="Aptos Serif" panose="02020604070405020304" pitchFamily="18" charset="0"/>
                <a:cs typeface="Aptos Serif" panose="02020604070405020304" pitchFamily="18" charset="0"/>
              </a:rPr>
              <a:t>ou </a:t>
            </a:r>
            <a:r>
              <a:rPr lang="fr-FR" sz="3000" dirty="0" err="1">
                <a:latin typeface="Aptos Serif" panose="02020604070405020304" pitchFamily="18" charset="0"/>
                <a:cs typeface="Aptos Serif" panose="02020604070405020304" pitchFamily="18" charset="0"/>
              </a:rPr>
              <a:t>sustainable</a:t>
            </a:r>
            <a:r>
              <a:rPr lang="fr-FR" sz="3000" dirty="0">
                <a:latin typeface="Aptos Serif" panose="02020604070405020304" pitchFamily="18" charset="0"/>
                <a:cs typeface="Aptos Serif" panose="02020604070405020304" pitchFamily="18" charset="0"/>
              </a:rPr>
              <a:t> public </a:t>
            </a:r>
            <a:r>
              <a:rPr lang="fr-FR" sz="3000" dirty="0" err="1">
                <a:latin typeface="Aptos Serif" panose="02020604070405020304" pitchFamily="18" charset="0"/>
                <a:cs typeface="Aptos Serif" panose="02020604070405020304" pitchFamily="18" charset="0"/>
              </a:rPr>
              <a:t>procurement</a:t>
            </a:r>
            <a:r>
              <a:rPr lang="fr-FR" sz="5400" dirty="0">
                <a:latin typeface="Aptos Serif" panose="02020604070405020304" pitchFamily="18" charset="0"/>
                <a:cs typeface="Aptos Serif" panose="02020604070405020304" pitchFamily="18" charset="0"/>
              </a:rPr>
              <a:t>) </a:t>
            </a:r>
            <a:r>
              <a:rPr lang="fr-FR" sz="5400" noProof="0" dirty="0">
                <a:latin typeface="Aptos Serif" panose="02020604070405020304" pitchFamily="18" charset="0"/>
                <a:cs typeface="Aptos Serif" panose="02020604070405020304" pitchFamily="18" charset="0"/>
              </a:rPr>
              <a:t>?</a:t>
            </a:r>
            <a:endParaRPr lang="fr-FR" noProof="0" dirty="0">
              <a:latin typeface="Aptos Serif" panose="02020604070405020304" pitchFamily="18" charset="0"/>
              <a:cs typeface="Aptos Serif" panose="02020604070405020304" pitchFamily="18" charset="0"/>
            </a:endParaRPr>
          </a:p>
        </p:txBody>
      </p:sp>
      <p:sp>
        <p:nvSpPr>
          <p:cNvPr id="399" name="Google Shape;399;p58"/>
          <p:cNvSpPr/>
          <p:nvPr/>
        </p:nvSpPr>
        <p:spPr>
          <a:xfrm>
            <a:off x="4872985" y="469477"/>
            <a:ext cx="6959151" cy="3170058"/>
          </a:xfrm>
          <a:prstGeom prst="rect">
            <a:avLst/>
          </a:prstGeom>
          <a:noFill/>
          <a:ln>
            <a:noFill/>
          </a:ln>
        </p:spPr>
        <p:txBody>
          <a:bodyPr spcFirstLastPara="1" wrap="square" lIns="91425" tIns="45700" rIns="91425" bIns="45700" anchor="ctr" anchorCtr="0">
            <a:spAutoFit/>
          </a:bodyPr>
          <a:lstStyle/>
          <a:p>
            <a:pPr lvl="0">
              <a:buClr>
                <a:schemeClr val="accent4"/>
              </a:buClr>
              <a:buSzPts val="2200"/>
            </a:pPr>
            <a:r>
              <a:rPr lang="fr-FR" sz="2000" b="1" noProof="0" dirty="0">
                <a:solidFill>
                  <a:schemeClr val="accent4"/>
                </a:solidFill>
                <a:latin typeface="Aptos" panose="020B0004020202020204" pitchFamily="34" charset="0"/>
              </a:rPr>
              <a:t>Les marchés publics durables </a:t>
            </a:r>
            <a:r>
              <a:rPr lang="fr-FR" sz="2000" noProof="0" dirty="0">
                <a:solidFill>
                  <a:schemeClr val="accent4"/>
                </a:solidFill>
                <a:latin typeface="Aptos" panose="020B0004020202020204" pitchFamily="34" charset="0"/>
              </a:rPr>
              <a:t>consistent à s’assurer que les produits et services achetés présentent un </a:t>
            </a:r>
            <a:r>
              <a:rPr lang="fr-FR" sz="2000" b="1" noProof="0" dirty="0">
                <a:solidFill>
                  <a:schemeClr val="accent4"/>
                </a:solidFill>
                <a:latin typeface="Aptos" panose="020B0004020202020204" pitchFamily="34" charset="0"/>
              </a:rPr>
              <a:t>bon rapport qualité-prix</a:t>
            </a:r>
            <a:r>
              <a:rPr lang="fr-FR" sz="2000" noProof="0" dirty="0">
                <a:solidFill>
                  <a:schemeClr val="accent4"/>
                </a:solidFill>
                <a:latin typeface="Aptos" panose="020B0004020202020204" pitchFamily="34" charset="0"/>
              </a:rPr>
              <a:t> sur la </a:t>
            </a:r>
            <a:r>
              <a:rPr lang="fr-FR" sz="2000" b="1" noProof="0" dirty="0">
                <a:solidFill>
                  <a:schemeClr val="accent4"/>
                </a:solidFill>
                <a:latin typeface="Aptos" panose="020B0004020202020204" pitchFamily="34" charset="0"/>
              </a:rPr>
              <a:t>base du coût de cycle de vie </a:t>
            </a:r>
            <a:r>
              <a:rPr lang="fr-FR" sz="2000" noProof="0" dirty="0">
                <a:solidFill>
                  <a:schemeClr val="accent4"/>
                </a:solidFill>
                <a:latin typeface="Aptos" panose="020B0004020202020204" pitchFamily="34" charset="0"/>
              </a:rPr>
              <a:t>et qu‘ils sont</a:t>
            </a:r>
            <a:r>
              <a:rPr lang="fr-FR" sz="2000" b="1" noProof="0" dirty="0">
                <a:solidFill>
                  <a:schemeClr val="accent4"/>
                </a:solidFill>
                <a:latin typeface="Aptos" panose="020B0004020202020204" pitchFamily="34" charset="0"/>
              </a:rPr>
              <a:t> bénéfiques pour l’environnement, la société et l’économie</a:t>
            </a:r>
            <a:r>
              <a:rPr lang="fr-FR" sz="2000" noProof="0" dirty="0">
                <a:solidFill>
                  <a:schemeClr val="accent4"/>
                </a:solidFill>
                <a:latin typeface="Aptos" panose="020B0004020202020204" pitchFamily="34" charset="0"/>
              </a:rPr>
              <a:t>. </a:t>
            </a:r>
          </a:p>
          <a:p>
            <a:pPr lvl="0">
              <a:buClr>
                <a:schemeClr val="accent4"/>
              </a:buClr>
              <a:buSzPts val="2200"/>
            </a:pPr>
            <a:endParaRPr lang="fr-FR" sz="2000" i="0" u="none" strike="noStrike" cap="none" dirty="0">
              <a:solidFill>
                <a:schemeClr val="dk1"/>
              </a:solidFill>
              <a:latin typeface="Aptos" panose="020B0004020202020204" pitchFamily="34" charset="0"/>
              <a:sym typeface="Arial"/>
            </a:endParaRPr>
          </a:p>
          <a:p>
            <a:pPr lvl="0">
              <a:buClr>
                <a:schemeClr val="dk1"/>
              </a:buClr>
              <a:buSzPts val="2200"/>
            </a:pPr>
            <a:r>
              <a:rPr lang="fr-FR" sz="2000" b="1" noProof="0" dirty="0">
                <a:solidFill>
                  <a:schemeClr val="accent4"/>
                </a:solidFill>
                <a:latin typeface="Aptos" panose="020B0004020202020204" pitchFamily="34" charset="0"/>
              </a:rPr>
              <a:t>Les marchés publics durables reflètent </a:t>
            </a:r>
            <a:r>
              <a:rPr lang="fr-FR" sz="2000" noProof="0" dirty="0">
                <a:solidFill>
                  <a:schemeClr val="accent4"/>
                </a:solidFill>
                <a:latin typeface="Aptos" panose="020B0004020202020204" pitchFamily="34" charset="0"/>
              </a:rPr>
              <a:t>des objectifs plus larges en matière d’</a:t>
            </a:r>
            <a:r>
              <a:rPr lang="fr-FR" sz="2000" b="1" noProof="0" dirty="0">
                <a:solidFill>
                  <a:schemeClr val="accent4"/>
                </a:solidFill>
                <a:latin typeface="Aptos" panose="020B0004020202020204" pitchFamily="34" charset="0"/>
              </a:rPr>
              <a:t>efficacité des ressources, de changement climatique, de responsabilité sociale et de résilience économique</a:t>
            </a:r>
            <a:r>
              <a:rPr lang="fr-FR" sz="2000" noProof="0" dirty="0">
                <a:solidFill>
                  <a:schemeClr val="accent4"/>
                </a:solidFill>
                <a:latin typeface="Aptos" panose="020B0004020202020204" pitchFamily="34" charset="0"/>
              </a:rPr>
              <a:t>.</a:t>
            </a:r>
            <a:endParaRPr lang="fr-FR" sz="2000" b="0" i="0" u="none" strike="noStrike" cap="none" noProof="0" dirty="0">
              <a:solidFill>
                <a:schemeClr val="accent4"/>
              </a:solidFill>
              <a:latin typeface="Aptos" panose="020B0004020202020204" pitchFamily="34" charset="0"/>
              <a:sym typeface="Arial"/>
            </a:endParaRPr>
          </a:p>
        </p:txBody>
      </p:sp>
      <p:pic>
        <p:nvPicPr>
          <p:cNvPr id="400" name="Google Shape;400;p58"/>
          <p:cNvPicPr preferRelativeResize="0"/>
          <p:nvPr/>
        </p:nvPicPr>
        <p:blipFill rotWithShape="1">
          <a:blip r:embed="rId3">
            <a:alphaModFix/>
          </a:blip>
          <a:srcRect/>
          <a:stretch/>
        </p:blipFill>
        <p:spPr>
          <a:xfrm>
            <a:off x="1089054" y="1138954"/>
            <a:ext cx="3429000" cy="3429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9"/>
          <p:cNvSpPr txBox="1">
            <a:spLocks noGrp="1"/>
          </p:cNvSpPr>
          <p:nvPr>
            <p:ph type="title"/>
          </p:nvPr>
        </p:nvSpPr>
        <p:spPr>
          <a:xfrm>
            <a:off x="8089623" y="2648878"/>
            <a:ext cx="4102377" cy="2813668"/>
          </a:xfrm>
          <a:prstGeom prst="rect">
            <a:avLst/>
          </a:prstGeom>
          <a:noFill/>
          <a:ln>
            <a:noFill/>
          </a:ln>
        </p:spPr>
        <p:txBody>
          <a:bodyPr spcFirstLastPara="1" wrap="square" lIns="0" tIns="0" rIns="0" bIns="0" anchor="b" anchorCtr="0">
            <a:normAutofit/>
          </a:bodyPr>
          <a:lstStyle/>
          <a:p>
            <a:pPr lvl="0"/>
            <a:r>
              <a:rPr lang="fr-FR" noProof="0" dirty="0">
                <a:latin typeface="Aptos Serif" panose="02020604070405020304" pitchFamily="18" charset="0"/>
                <a:cs typeface="Aptos Serif" panose="02020604070405020304" pitchFamily="18" charset="0"/>
              </a:rPr>
              <a:t>Principes de l‘achat public </a:t>
            </a:r>
            <a:r>
              <a:rPr lang="fr-FR" noProof="0" dirty="0">
                <a:solidFill>
                  <a:schemeClr val="tx1"/>
                </a:solidFill>
                <a:latin typeface="Aptos Serif" panose="02020604070405020304" pitchFamily="18" charset="0"/>
                <a:cs typeface="Aptos Serif" panose="02020604070405020304" pitchFamily="18" charset="0"/>
              </a:rPr>
              <a:t>durable</a:t>
            </a:r>
            <a:endParaRPr lang="fr-FR" noProof="0" dirty="0">
              <a:latin typeface="Aptos Serif" panose="02020604070405020304" pitchFamily="18" charset="0"/>
              <a:cs typeface="Aptos Serif" panose="02020604070405020304" pitchFamily="18" charset="0"/>
            </a:endParaRPr>
          </a:p>
        </p:txBody>
      </p:sp>
      <p:grpSp>
        <p:nvGrpSpPr>
          <p:cNvPr id="407" name="Google Shape;407;p59"/>
          <p:cNvGrpSpPr/>
          <p:nvPr/>
        </p:nvGrpSpPr>
        <p:grpSpPr>
          <a:xfrm>
            <a:off x="-104944" y="324101"/>
            <a:ext cx="8583243" cy="6351131"/>
            <a:chOff x="97373" y="942"/>
            <a:chExt cx="8583243" cy="6351131"/>
          </a:xfrm>
        </p:grpSpPr>
        <p:sp>
          <p:nvSpPr>
            <p:cNvPr id="408" name="Google Shape;408;p59"/>
            <p:cNvSpPr/>
            <p:nvPr/>
          </p:nvSpPr>
          <p:spPr>
            <a:xfrm rot="5400000">
              <a:off x="3682127" y="153976"/>
              <a:ext cx="2354363" cy="2048296"/>
            </a:xfrm>
            <a:prstGeom prst="hexagon">
              <a:avLst>
                <a:gd name="adj" fmla="val 25000"/>
                <a:gd name="vf" fmla="val 115470"/>
              </a:avLst>
            </a:prstGeom>
            <a:solidFill>
              <a:srgbClr val="FAB5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59"/>
            <p:cNvSpPr txBox="1"/>
            <p:nvPr/>
          </p:nvSpPr>
          <p:spPr>
            <a:xfrm>
              <a:off x="4154353" y="367831"/>
              <a:ext cx="1409910" cy="1620587"/>
            </a:xfrm>
            <a:prstGeom prst="rect">
              <a:avLst/>
            </a:prstGeom>
            <a:noFill/>
            <a:ln>
              <a:noFill/>
            </a:ln>
          </p:spPr>
          <p:txBody>
            <a:bodyPr spcFirstLastPara="1" wrap="square" lIns="60950" tIns="60950" rIns="60950" bIns="60950" anchor="ctr" anchorCtr="0">
              <a:noAutofit/>
            </a:bodyPr>
            <a:lstStyle/>
            <a:p>
              <a:r>
                <a:rPr lang="fr-FR" sz="1600" b="1" noProof="0" dirty="0">
                  <a:solidFill>
                    <a:schemeClr val="bg1"/>
                  </a:solidFill>
                  <a:latin typeface="Aptos" panose="020B0004020202020204" pitchFamily="34" charset="0"/>
                </a:rPr>
                <a:t>Un bon marché public est un marché public </a:t>
              </a:r>
              <a:r>
                <a:rPr lang="fr-FR" sz="1600" b="1" noProof="0" dirty="0">
                  <a:solidFill>
                    <a:schemeClr val="tx1"/>
                  </a:solidFill>
                  <a:latin typeface="Aptos" panose="020B0004020202020204" pitchFamily="34" charset="0"/>
                </a:rPr>
                <a:t>durable</a:t>
              </a:r>
              <a:endParaRPr lang="fr-FR" sz="1600" noProof="0" dirty="0">
                <a:solidFill>
                  <a:schemeClr val="tx1"/>
                </a:solidFill>
                <a:latin typeface="Aptos" panose="020B0004020202020204" pitchFamily="34" charset="0"/>
              </a:endParaRPr>
            </a:p>
          </p:txBody>
        </p:sp>
        <p:sp>
          <p:nvSpPr>
            <p:cNvPr id="410" name="Google Shape;410;p59"/>
            <p:cNvSpPr/>
            <p:nvPr/>
          </p:nvSpPr>
          <p:spPr>
            <a:xfrm>
              <a:off x="5945612" y="471815"/>
              <a:ext cx="2627469" cy="14126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59"/>
            <p:cNvSpPr txBox="1"/>
            <p:nvPr/>
          </p:nvSpPr>
          <p:spPr>
            <a:xfrm>
              <a:off x="5945612" y="471815"/>
              <a:ext cx="2627469" cy="1412618"/>
            </a:xfrm>
            <a:prstGeom prst="rect">
              <a:avLst/>
            </a:prstGeom>
            <a:noFill/>
            <a:ln>
              <a:noFill/>
            </a:ln>
          </p:spPr>
          <p:txBody>
            <a:bodyPr spcFirstLastPara="1" wrap="square" lIns="60950" tIns="60950" rIns="60950" bIns="60950" anchor="ctr" anchorCtr="0">
              <a:noAutofit/>
            </a:bodyPr>
            <a:lstStyle/>
            <a:p>
              <a:r>
                <a:rPr lang="fr-FR" sz="1600" noProof="0" dirty="0">
                  <a:latin typeface="Aptos" panose="020B0004020202020204" pitchFamily="34" charset="0"/>
                </a:rPr>
                <a:t>La mise en œuvre de l’achat public </a:t>
              </a:r>
              <a:r>
                <a:rPr lang="fr-FR" sz="1600" noProof="0" dirty="0">
                  <a:solidFill>
                    <a:schemeClr val="tx1"/>
                  </a:solidFill>
                  <a:latin typeface="Aptos" panose="020B0004020202020204" pitchFamily="34" charset="0"/>
                </a:rPr>
                <a:t>durable</a:t>
              </a:r>
              <a:r>
                <a:rPr lang="fr-FR" sz="1600" noProof="0" dirty="0">
                  <a:latin typeface="Aptos" panose="020B0004020202020204" pitchFamily="34" charset="0"/>
                </a:rPr>
                <a:t> nécessite un encadrement</a:t>
              </a:r>
            </a:p>
          </p:txBody>
        </p:sp>
        <p:sp>
          <p:nvSpPr>
            <p:cNvPr id="412" name="Google Shape;412;p59"/>
            <p:cNvSpPr/>
            <p:nvPr/>
          </p:nvSpPr>
          <p:spPr>
            <a:xfrm rot="5400000">
              <a:off x="1469967" y="153976"/>
              <a:ext cx="2354363" cy="2048296"/>
            </a:xfrm>
            <a:prstGeom prst="hexagon">
              <a:avLst>
                <a:gd name="adj" fmla="val 25000"/>
                <a:gd name="vf" fmla="val 115470"/>
              </a:avLst>
            </a:prstGeom>
            <a:solidFill>
              <a:srgbClr val="4295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59"/>
            <p:cNvSpPr txBox="1"/>
            <p:nvPr/>
          </p:nvSpPr>
          <p:spPr>
            <a:xfrm>
              <a:off x="1942193" y="367831"/>
              <a:ext cx="1409910" cy="162058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
          <p:nvSpPr>
            <p:cNvPr id="414" name="Google Shape;414;p59"/>
            <p:cNvSpPr/>
            <p:nvPr/>
          </p:nvSpPr>
          <p:spPr>
            <a:xfrm rot="5400000">
              <a:off x="2571809" y="2152360"/>
              <a:ext cx="2354363" cy="2048296"/>
            </a:xfrm>
            <a:prstGeom prst="hexagon">
              <a:avLst>
                <a:gd name="adj" fmla="val 25000"/>
                <a:gd name="vf" fmla="val 115470"/>
              </a:avLst>
            </a:prstGeom>
            <a:solidFill>
              <a:srgbClr val="00585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59"/>
            <p:cNvSpPr txBox="1"/>
            <p:nvPr/>
          </p:nvSpPr>
          <p:spPr>
            <a:xfrm>
              <a:off x="3044035" y="2366215"/>
              <a:ext cx="1409910" cy="1620587"/>
            </a:xfrm>
            <a:prstGeom prst="rect">
              <a:avLst/>
            </a:prstGeom>
            <a:noFill/>
            <a:ln>
              <a:noFill/>
            </a:ln>
          </p:spPr>
          <p:txBody>
            <a:bodyPr spcFirstLastPara="1" wrap="square" lIns="60950" tIns="60950" rIns="60950" bIns="60950" anchor="ctr" anchorCtr="0">
              <a:noAutofit/>
            </a:bodyPr>
            <a:lstStyle/>
            <a:p>
              <a:r>
                <a:rPr lang="fr-FR" sz="1600" b="1" dirty="0">
                  <a:solidFill>
                    <a:schemeClr val="bg1"/>
                  </a:solidFill>
                  <a:latin typeface="Aptos" panose="020B0004020202020204" pitchFamily="34" charset="0"/>
                </a:rPr>
                <a:t>L’achat durable (SPP) contribue aux objectifs politiques généraux.</a:t>
              </a:r>
              <a:endParaRPr lang="de-DE" sz="1600" dirty="0">
                <a:solidFill>
                  <a:schemeClr val="bg1"/>
                </a:solidFill>
                <a:latin typeface="Aptos" panose="020B0004020202020204" pitchFamily="34" charset="0"/>
              </a:endParaRPr>
            </a:p>
          </p:txBody>
        </p:sp>
        <p:sp>
          <p:nvSpPr>
            <p:cNvPr id="416" name="Google Shape;416;p59"/>
            <p:cNvSpPr/>
            <p:nvPr/>
          </p:nvSpPr>
          <p:spPr>
            <a:xfrm>
              <a:off x="97373" y="2470199"/>
              <a:ext cx="2542712" cy="14126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59"/>
            <p:cNvSpPr txBox="1"/>
            <p:nvPr/>
          </p:nvSpPr>
          <p:spPr>
            <a:xfrm>
              <a:off x="146845" y="2399532"/>
              <a:ext cx="2542712" cy="1412618"/>
            </a:xfrm>
            <a:prstGeom prst="rect">
              <a:avLst/>
            </a:prstGeom>
            <a:noFill/>
            <a:ln>
              <a:noFill/>
            </a:ln>
          </p:spPr>
          <p:txBody>
            <a:bodyPr spcFirstLastPara="1" wrap="square" lIns="60950" tIns="60950" rIns="60950" bIns="60950" anchor="ctr" anchorCtr="0">
              <a:noAutofit/>
            </a:bodyPr>
            <a:lstStyle/>
            <a:p>
              <a:pPr algn="r"/>
              <a:r>
                <a:rPr lang="fr-FR" sz="1600" noProof="0" dirty="0">
                  <a:latin typeface="Aptos" panose="020B0004020202020204" pitchFamily="34" charset="0"/>
                </a:rPr>
                <a:t>La </a:t>
              </a:r>
              <a:r>
                <a:rPr lang="fr-FR" sz="1600" b="1" noProof="0" dirty="0">
                  <a:latin typeface="Aptos" panose="020B0004020202020204" pitchFamily="34" charset="0"/>
                </a:rPr>
                <a:t>mise en œuvre de l’achat public durable repose sur des principes de gestion solides.</a:t>
              </a:r>
              <a:endParaRPr lang="fr-FR" sz="1600" noProof="0" dirty="0">
                <a:latin typeface="Aptos" panose="020B0004020202020204" pitchFamily="34" charset="0"/>
              </a:endParaRPr>
            </a:p>
          </p:txBody>
        </p:sp>
        <p:sp>
          <p:nvSpPr>
            <p:cNvPr id="418" name="Google Shape;418;p59"/>
            <p:cNvSpPr/>
            <p:nvPr/>
          </p:nvSpPr>
          <p:spPr>
            <a:xfrm rot="5400000">
              <a:off x="4783969" y="2152360"/>
              <a:ext cx="2354363" cy="2048296"/>
            </a:xfrm>
            <a:prstGeom prst="hexagon">
              <a:avLst>
                <a:gd name="adj" fmla="val 25000"/>
                <a:gd name="vf" fmla="val 115470"/>
              </a:avLst>
            </a:prstGeom>
            <a:solidFill>
              <a:srgbClr val="CBDA8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59"/>
            <p:cNvSpPr txBox="1"/>
            <p:nvPr/>
          </p:nvSpPr>
          <p:spPr>
            <a:xfrm>
              <a:off x="5256195" y="2366215"/>
              <a:ext cx="1409910" cy="162058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
          <p:nvSpPr>
            <p:cNvPr id="420" name="Google Shape;420;p59"/>
            <p:cNvSpPr/>
            <p:nvPr/>
          </p:nvSpPr>
          <p:spPr>
            <a:xfrm rot="5400000">
              <a:off x="3682127" y="4150744"/>
              <a:ext cx="2354363" cy="2048296"/>
            </a:xfrm>
            <a:prstGeom prst="hexagon">
              <a:avLst>
                <a:gd name="adj" fmla="val 25000"/>
                <a:gd name="vf" fmla="val 115470"/>
              </a:avLst>
            </a:prstGeom>
            <a:solidFill>
              <a:srgbClr val="A2C32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59"/>
            <p:cNvSpPr txBox="1"/>
            <p:nvPr/>
          </p:nvSpPr>
          <p:spPr>
            <a:xfrm>
              <a:off x="4154353" y="4364599"/>
              <a:ext cx="1409910" cy="1620587"/>
            </a:xfrm>
            <a:prstGeom prst="rect">
              <a:avLst/>
            </a:prstGeom>
            <a:noFill/>
            <a:ln>
              <a:noFill/>
            </a:ln>
          </p:spPr>
          <p:txBody>
            <a:bodyPr spcFirstLastPara="1" wrap="square" lIns="60950" tIns="60950" rIns="60950" bIns="60950" anchor="ctr" anchorCtr="0">
              <a:noAutofit/>
            </a:bodyPr>
            <a:lstStyle/>
            <a:p>
              <a:r>
                <a:rPr lang="fr-FR" sz="1600" b="1" noProof="0" dirty="0">
                  <a:solidFill>
                    <a:schemeClr val="bg1"/>
                  </a:solidFill>
                  <a:latin typeface="Aptos" panose="020B0004020202020204" pitchFamily="34" charset="0"/>
                </a:rPr>
                <a:t>L’achat durable implique toutes les parties prenantes.</a:t>
              </a:r>
              <a:endParaRPr lang="fr-FR" sz="1600" noProof="0" dirty="0">
                <a:solidFill>
                  <a:schemeClr val="bg1"/>
                </a:solidFill>
                <a:latin typeface="Aptos" panose="020B0004020202020204" pitchFamily="34" charset="0"/>
              </a:endParaRPr>
            </a:p>
          </p:txBody>
        </p:sp>
        <p:sp>
          <p:nvSpPr>
            <p:cNvPr id="422" name="Google Shape;422;p59"/>
            <p:cNvSpPr/>
            <p:nvPr/>
          </p:nvSpPr>
          <p:spPr>
            <a:xfrm>
              <a:off x="5945612" y="4468583"/>
              <a:ext cx="2627469" cy="14126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59"/>
            <p:cNvSpPr txBox="1"/>
            <p:nvPr/>
          </p:nvSpPr>
          <p:spPr>
            <a:xfrm>
              <a:off x="6053147" y="4572568"/>
              <a:ext cx="2627469" cy="1412618"/>
            </a:xfrm>
            <a:prstGeom prst="rect">
              <a:avLst/>
            </a:prstGeom>
            <a:noFill/>
            <a:ln>
              <a:noFill/>
            </a:ln>
          </p:spPr>
          <p:txBody>
            <a:bodyPr spcFirstLastPara="1" wrap="square" lIns="60950" tIns="60950" rIns="60950" bIns="60950" anchor="ctr" anchorCtr="0">
              <a:noAutofit/>
            </a:bodyPr>
            <a:lstStyle/>
            <a:p>
              <a:r>
                <a:rPr lang="fr-FR" sz="1600" b="1" noProof="0" dirty="0">
                  <a:latin typeface="Aptos" panose="020B0004020202020204" pitchFamily="34" charset="0"/>
                </a:rPr>
                <a:t>L’achat public durable surveille ses résultats.</a:t>
              </a:r>
              <a:endParaRPr lang="fr-FR" sz="1600" noProof="0" dirty="0">
                <a:latin typeface="Aptos" panose="020B0004020202020204" pitchFamily="34" charset="0"/>
              </a:endParaRPr>
            </a:p>
          </p:txBody>
        </p:sp>
        <p:sp>
          <p:nvSpPr>
            <p:cNvPr id="424" name="Google Shape;424;p59"/>
            <p:cNvSpPr/>
            <p:nvPr/>
          </p:nvSpPr>
          <p:spPr>
            <a:xfrm rot="5400000">
              <a:off x="1469967" y="4150744"/>
              <a:ext cx="2354363" cy="2048296"/>
            </a:xfrm>
            <a:prstGeom prst="hexagon">
              <a:avLst>
                <a:gd name="adj" fmla="val 25000"/>
                <a:gd name="vf" fmla="val 115470"/>
              </a:avLst>
            </a:prstGeom>
            <a:solidFill>
              <a:srgbClr val="FAB5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59"/>
            <p:cNvSpPr txBox="1"/>
            <p:nvPr/>
          </p:nvSpPr>
          <p:spPr>
            <a:xfrm>
              <a:off x="1942193" y="4364599"/>
              <a:ext cx="1409910" cy="162058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0"/>
          <p:cNvSpPr txBox="1">
            <a:spLocks noGrp="1"/>
          </p:cNvSpPr>
          <p:nvPr>
            <p:ph type="title"/>
          </p:nvPr>
        </p:nvSpPr>
        <p:spPr>
          <a:xfrm>
            <a:off x="594360" y="198408"/>
            <a:ext cx="8486140" cy="1574317"/>
          </a:xfrm>
          <a:prstGeom prst="rect">
            <a:avLst/>
          </a:prstGeom>
          <a:noFill/>
          <a:ln>
            <a:noFill/>
          </a:ln>
        </p:spPr>
        <p:txBody>
          <a:bodyPr spcFirstLastPara="1" wrap="square" lIns="0" tIns="0" rIns="0" bIns="0" anchor="ctr" anchorCtr="0">
            <a:normAutofit/>
          </a:bodyPr>
          <a:lstStyle/>
          <a:p>
            <a:r>
              <a:rPr lang="fr-FR" dirty="0">
                <a:latin typeface="Aptos Serif" panose="02020604070405020304" pitchFamily="18" charset="0"/>
                <a:cs typeface="Aptos Serif" panose="02020604070405020304" pitchFamily="18" charset="0"/>
              </a:rPr>
              <a:t>Achats publics durables vs écologiques</a:t>
            </a:r>
            <a:endParaRPr lang="de-DE" dirty="0">
              <a:latin typeface="Aptos Serif" panose="02020604070405020304" pitchFamily="18" charset="0"/>
              <a:cs typeface="Aptos Serif" panose="02020604070405020304" pitchFamily="18" charset="0"/>
            </a:endParaRPr>
          </a:p>
        </p:txBody>
      </p:sp>
      <p:grpSp>
        <p:nvGrpSpPr>
          <p:cNvPr id="431" name="Google Shape;431;p60"/>
          <p:cNvGrpSpPr/>
          <p:nvPr/>
        </p:nvGrpSpPr>
        <p:grpSpPr>
          <a:xfrm>
            <a:off x="749093" y="2311742"/>
            <a:ext cx="10693812" cy="4344360"/>
            <a:chOff x="154733" y="3488"/>
            <a:chExt cx="10693812" cy="4344360"/>
          </a:xfrm>
        </p:grpSpPr>
        <p:sp>
          <p:nvSpPr>
            <p:cNvPr id="432" name="Google Shape;432;p60"/>
            <p:cNvSpPr/>
            <p:nvPr/>
          </p:nvSpPr>
          <p:spPr>
            <a:xfrm>
              <a:off x="154733" y="3488"/>
              <a:ext cx="3341816" cy="2005089"/>
            </a:xfrm>
            <a:prstGeom prst="rect">
              <a:avLst/>
            </a:prstGeom>
            <a:solidFill>
              <a:srgbClr val="FAB50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60"/>
            <p:cNvSpPr txBox="1"/>
            <p:nvPr/>
          </p:nvSpPr>
          <p:spPr>
            <a:xfrm>
              <a:off x="154733" y="3488"/>
              <a:ext cx="3341816" cy="2005089"/>
            </a:xfrm>
            <a:prstGeom prst="rect">
              <a:avLst/>
            </a:prstGeom>
            <a:noFill/>
            <a:ln>
              <a:noFill/>
            </a:ln>
          </p:spPr>
          <p:txBody>
            <a:bodyPr spcFirstLastPara="1" wrap="square" lIns="72375" tIns="72375" rIns="72375" bIns="72375" anchor="ctr" anchorCtr="0">
              <a:noAutofit/>
            </a:bodyPr>
            <a:lstStyle/>
            <a:p>
              <a:pPr lvl="0" algn="ctr">
                <a:lnSpc>
                  <a:spcPct val="90000"/>
                </a:lnSpc>
                <a:buSzPts val="1900"/>
              </a:pPr>
              <a:r>
                <a:rPr lang="de-DE" sz="1600" b="0" i="0" u="none" strike="noStrike" cap="none" dirty="0">
                  <a:solidFill>
                    <a:schemeClr val="lt1"/>
                  </a:solidFill>
                  <a:latin typeface="Aptos" panose="020B0004020202020204" pitchFamily="34" charset="0"/>
                  <a:sym typeface="Arial"/>
                </a:rPr>
                <a:t>🌿 </a:t>
              </a:r>
              <a:r>
                <a:rPr lang="fr-FR" sz="1600" b="0" i="0" u="none" strike="noStrike" cap="none" dirty="0">
                  <a:solidFill>
                    <a:schemeClr val="lt1"/>
                  </a:solidFill>
                  <a:latin typeface="Aptos" panose="020B0004020202020204" pitchFamily="34" charset="0"/>
                  <a:sym typeface="Arial"/>
                </a:rPr>
                <a:t>L’a</a:t>
              </a:r>
              <a:r>
                <a:rPr lang="fr-FR" sz="1600" dirty="0">
                  <a:solidFill>
                    <a:schemeClr val="lt1"/>
                  </a:solidFill>
                  <a:latin typeface="Aptos" panose="020B0004020202020204" pitchFamily="34" charset="0"/>
                </a:rPr>
                <a:t>chat public écologique (GPP) se concentre sur la réduction de l’impact environnemental des décisions d’achat (par exemple, efficacité énergétique, faibles émissions, recyclabilité).</a:t>
              </a:r>
              <a:endParaRPr sz="1100" b="0" i="0" u="none" strike="noStrike" cap="none" dirty="0">
                <a:solidFill>
                  <a:srgbClr val="000000"/>
                </a:solidFill>
                <a:latin typeface="Aptos" panose="020B0004020202020204" pitchFamily="34" charset="0"/>
                <a:sym typeface="Arial"/>
              </a:endParaRPr>
            </a:p>
          </p:txBody>
        </p:sp>
        <p:sp>
          <p:nvSpPr>
            <p:cNvPr id="434" name="Google Shape;434;p60"/>
            <p:cNvSpPr/>
            <p:nvPr/>
          </p:nvSpPr>
          <p:spPr>
            <a:xfrm>
              <a:off x="3830731" y="3488"/>
              <a:ext cx="3341816" cy="2005089"/>
            </a:xfrm>
            <a:prstGeom prst="rect">
              <a:avLst/>
            </a:prstGeom>
            <a:solidFill>
              <a:srgbClr val="77DA1C"/>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60"/>
            <p:cNvSpPr txBox="1"/>
            <p:nvPr/>
          </p:nvSpPr>
          <p:spPr>
            <a:xfrm>
              <a:off x="3830731" y="3488"/>
              <a:ext cx="3341816" cy="2005089"/>
            </a:xfrm>
            <a:prstGeom prst="rect">
              <a:avLst/>
            </a:prstGeom>
            <a:noFill/>
            <a:ln>
              <a:noFill/>
            </a:ln>
          </p:spPr>
          <p:txBody>
            <a:bodyPr spcFirstLastPara="1" wrap="square" lIns="72375" tIns="72375" rIns="72375" bIns="72375" anchor="ctr" anchorCtr="0">
              <a:noAutofit/>
            </a:bodyPr>
            <a:lstStyle/>
            <a:p>
              <a:pPr lvl="0" algn="ctr">
                <a:lnSpc>
                  <a:spcPct val="90000"/>
                </a:lnSpc>
                <a:buSzPts val="1900"/>
              </a:pPr>
              <a:r>
                <a:rPr lang="de-DE" sz="1900" b="0" i="0" u="none" strike="noStrike" cap="none" dirty="0">
                  <a:solidFill>
                    <a:schemeClr val="lt1"/>
                  </a:solidFill>
                  <a:latin typeface="Aptos" panose="020B0004020202020204" pitchFamily="34" charset="0"/>
                  <a:sym typeface="Arial"/>
                </a:rPr>
                <a:t>🔄 </a:t>
              </a:r>
              <a:r>
                <a:rPr lang="fr-FR" sz="1600" b="0" i="0" u="none" strike="noStrike" cap="none" noProof="0" dirty="0">
                  <a:solidFill>
                    <a:schemeClr val="lt1"/>
                  </a:solidFill>
                  <a:latin typeface="Aptos" panose="020B0004020202020204" pitchFamily="34" charset="0"/>
                  <a:sym typeface="Arial"/>
                </a:rPr>
                <a:t>L</a:t>
              </a:r>
              <a:r>
                <a:rPr lang="fr-FR" sz="1600" b="0" i="0" u="none" strike="noStrike" cap="none" dirty="0">
                  <a:solidFill>
                    <a:schemeClr val="lt1"/>
                  </a:solidFill>
                  <a:latin typeface="Aptos" panose="020B0004020202020204" pitchFamily="34" charset="0"/>
                  <a:sym typeface="Arial"/>
                </a:rPr>
                <a:t>’</a:t>
              </a:r>
              <a:r>
                <a:rPr lang="fr-FR" sz="1600" noProof="0" dirty="0">
                  <a:solidFill>
                    <a:schemeClr val="lt1"/>
                  </a:solidFill>
                  <a:latin typeface="Aptos" panose="020B0004020202020204" pitchFamily="34" charset="0"/>
                </a:rPr>
                <a:t>achat public durable (SPP) est une approche plus globale qui prend en compte les aspects environnementaux, sociaux et économiques.</a:t>
              </a:r>
              <a:endParaRPr lang="fr-FR" sz="1400" b="0" i="0" u="none" strike="noStrike" cap="none" noProof="0" dirty="0">
                <a:solidFill>
                  <a:srgbClr val="000000"/>
                </a:solidFill>
                <a:latin typeface="Aptos" panose="020B0004020202020204" pitchFamily="34" charset="0"/>
                <a:sym typeface="Arial"/>
              </a:endParaRPr>
            </a:p>
          </p:txBody>
        </p:sp>
        <p:sp>
          <p:nvSpPr>
            <p:cNvPr id="436" name="Google Shape;436;p60"/>
            <p:cNvSpPr/>
            <p:nvPr/>
          </p:nvSpPr>
          <p:spPr>
            <a:xfrm>
              <a:off x="7506729" y="3488"/>
              <a:ext cx="3341816" cy="2005089"/>
            </a:xfrm>
            <a:prstGeom prst="rect">
              <a:avLst/>
            </a:prstGeom>
            <a:solidFill>
              <a:srgbClr val="30BC5E"/>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60"/>
            <p:cNvSpPr txBox="1"/>
            <p:nvPr/>
          </p:nvSpPr>
          <p:spPr>
            <a:xfrm>
              <a:off x="7506729" y="3488"/>
              <a:ext cx="3341816" cy="2005089"/>
            </a:xfrm>
            <a:prstGeom prst="rect">
              <a:avLst/>
            </a:prstGeom>
            <a:noFill/>
            <a:ln>
              <a:noFill/>
            </a:ln>
          </p:spPr>
          <p:txBody>
            <a:bodyPr spcFirstLastPara="1" wrap="square" lIns="72375" tIns="72375" rIns="72375" bIns="72375" anchor="ctr" anchorCtr="0">
              <a:noAutofit/>
            </a:bodyPr>
            <a:lstStyle/>
            <a:p>
              <a:pPr lvl="0" algn="ctr">
                <a:lnSpc>
                  <a:spcPct val="90000"/>
                </a:lnSpc>
                <a:buSzPts val="1900"/>
              </a:pPr>
              <a:r>
                <a:rPr lang="fr-FR" sz="1600" b="0" i="0" u="none" strike="noStrike" cap="none" noProof="0" dirty="0">
                  <a:solidFill>
                    <a:schemeClr val="lt1"/>
                  </a:solidFill>
                  <a:latin typeface="Aptos" panose="020B0004020202020204" pitchFamily="34" charset="0"/>
                  <a:sym typeface="Arial"/>
                </a:rPr>
                <a:t>➡️ </a:t>
              </a:r>
              <a:r>
                <a:rPr lang="fr-FR" sz="1600" noProof="0" dirty="0">
                  <a:solidFill>
                    <a:schemeClr val="lt1"/>
                  </a:solidFill>
                  <a:latin typeface="Aptos" panose="020B0004020202020204" pitchFamily="34" charset="0"/>
                </a:rPr>
                <a:t>GPP est un sous-groupe du SPP. Tous les GPP sont des SPP, mais tous les SPP ne sont pas des GPP.</a:t>
              </a:r>
              <a:endParaRPr lang="fr-FR" sz="1100" b="0" i="0" u="none" strike="noStrike" cap="none" noProof="0" dirty="0">
                <a:solidFill>
                  <a:srgbClr val="000000"/>
                </a:solidFill>
                <a:latin typeface="Aptos" panose="020B0004020202020204" pitchFamily="34" charset="0"/>
                <a:sym typeface="Arial"/>
              </a:endParaRPr>
            </a:p>
          </p:txBody>
        </p:sp>
        <p:sp>
          <p:nvSpPr>
            <p:cNvPr id="438" name="Google Shape;438;p60"/>
            <p:cNvSpPr/>
            <p:nvPr/>
          </p:nvSpPr>
          <p:spPr>
            <a:xfrm>
              <a:off x="3830731" y="2342759"/>
              <a:ext cx="3341816" cy="2005089"/>
            </a:xfrm>
            <a:prstGeom prst="rect">
              <a:avLst/>
            </a:prstGeom>
            <a:solidFill>
              <a:srgbClr val="4393A0"/>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60"/>
            <p:cNvSpPr txBox="1"/>
            <p:nvPr/>
          </p:nvSpPr>
          <p:spPr>
            <a:xfrm>
              <a:off x="3830731" y="2342759"/>
              <a:ext cx="3341816" cy="2005089"/>
            </a:xfrm>
            <a:prstGeom prst="rect">
              <a:avLst/>
            </a:prstGeom>
            <a:noFill/>
            <a:ln>
              <a:noFill/>
            </a:ln>
          </p:spPr>
          <p:txBody>
            <a:bodyPr spcFirstLastPara="1" wrap="square" lIns="72375" tIns="72375" rIns="72375" bIns="72375" anchor="ctr" anchorCtr="0">
              <a:noAutofit/>
            </a:bodyPr>
            <a:lstStyle/>
            <a:p>
              <a:pPr lvl="0" algn="ctr">
                <a:lnSpc>
                  <a:spcPct val="90000"/>
                </a:lnSpc>
                <a:buSzPts val="1900"/>
              </a:pPr>
              <a:r>
                <a:rPr lang="de-DE" sz="1600" b="0" i="0" u="none" strike="noStrike" cap="none" dirty="0">
                  <a:solidFill>
                    <a:schemeClr val="lt1"/>
                  </a:solidFill>
                  <a:latin typeface="Aptos" panose="020B0004020202020204" pitchFamily="34" charset="0"/>
                  <a:sym typeface="Arial"/>
                </a:rPr>
                <a:t>⚖️ </a:t>
              </a:r>
              <a:r>
                <a:rPr lang="fr-FR" sz="1600" noProof="0" dirty="0">
                  <a:solidFill>
                    <a:schemeClr val="lt1"/>
                  </a:solidFill>
                  <a:latin typeface="Aptos" panose="020B0004020202020204" pitchFamily="34" charset="0"/>
                </a:rPr>
                <a:t>SPP intègre des critères tels que les pratiques de travail équitables, la diversité, l’approvisionnement éthique et le coût du cycle de vie en plus des critères écologiques.</a:t>
              </a:r>
              <a:endParaRPr sz="1100" b="0" i="0" u="none" strike="noStrike" cap="none" dirty="0">
                <a:solidFill>
                  <a:srgbClr val="000000"/>
                </a:solidFill>
                <a:latin typeface="Aptos" panose="020B0004020202020204" pitchFamily="34" charset="0"/>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
          <p:cNvSpPr txBox="1">
            <a:spLocks noGrp="1"/>
          </p:cNvSpPr>
          <p:nvPr>
            <p:ph type="title"/>
          </p:nvPr>
        </p:nvSpPr>
        <p:spPr>
          <a:xfrm>
            <a:off x="667189" y="184473"/>
            <a:ext cx="11003280" cy="1325563"/>
          </a:xfrm>
          <a:prstGeom prst="rect">
            <a:avLst/>
          </a:prstGeom>
          <a:noFill/>
          <a:ln>
            <a:noFill/>
          </a:ln>
        </p:spPr>
        <p:txBody>
          <a:bodyPr spcFirstLastPara="1" wrap="square" lIns="91425" tIns="45700" rIns="91425" bIns="45700" anchor="ctr" anchorCtr="0">
            <a:normAutofit/>
          </a:bodyPr>
          <a:lstStyle/>
          <a:p>
            <a:r>
              <a:rPr lang="fr-FR" noProof="0" dirty="0">
                <a:latin typeface="Aptos Serif" panose="02020604070405020304" pitchFamily="18" charset="0"/>
                <a:cs typeface="Aptos Serif" panose="02020604070405020304" pitchFamily="18" charset="0"/>
              </a:rPr>
              <a:t>Rôle stratégique de l’achat public durable dans la politique publique</a:t>
            </a:r>
          </a:p>
        </p:txBody>
      </p:sp>
      <p:grpSp>
        <p:nvGrpSpPr>
          <p:cNvPr id="445" name="Google Shape;445;p5"/>
          <p:cNvGrpSpPr/>
          <p:nvPr/>
        </p:nvGrpSpPr>
        <p:grpSpPr>
          <a:xfrm>
            <a:off x="667189" y="1511841"/>
            <a:ext cx="11003280" cy="4347726"/>
            <a:chOff x="0" y="1805"/>
            <a:chExt cx="11003280" cy="4347726"/>
          </a:xfrm>
        </p:grpSpPr>
        <p:sp>
          <p:nvSpPr>
            <p:cNvPr id="446" name="Google Shape;446;p5"/>
            <p:cNvSpPr/>
            <p:nvPr/>
          </p:nvSpPr>
          <p:spPr>
            <a:xfrm>
              <a:off x="0" y="1805"/>
              <a:ext cx="11003280" cy="915310"/>
            </a:xfrm>
            <a:prstGeom prst="roundRect">
              <a:avLst>
                <a:gd name="adj" fmla="val 10000"/>
              </a:avLst>
            </a:prstGeom>
            <a:solidFill>
              <a:srgbClr val="FD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5"/>
            <p:cNvSpPr/>
            <p:nvPr/>
          </p:nvSpPr>
          <p:spPr>
            <a:xfrm>
              <a:off x="276881" y="207750"/>
              <a:ext cx="503420" cy="50342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5"/>
            <p:cNvSpPr/>
            <p:nvPr/>
          </p:nvSpPr>
          <p:spPr>
            <a:xfrm>
              <a:off x="1057183" y="1805"/>
              <a:ext cx="9946096" cy="91531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5"/>
            <p:cNvSpPr txBox="1"/>
            <p:nvPr/>
          </p:nvSpPr>
          <p:spPr>
            <a:xfrm>
              <a:off x="1057183" y="1805"/>
              <a:ext cx="9946096" cy="915310"/>
            </a:xfrm>
            <a:prstGeom prst="rect">
              <a:avLst/>
            </a:prstGeom>
            <a:noFill/>
            <a:ln>
              <a:noFill/>
            </a:ln>
          </p:spPr>
          <p:txBody>
            <a:bodyPr spcFirstLastPara="1" wrap="square" lIns="96850" tIns="96850" rIns="96850" bIns="96850" anchor="ctr" anchorCtr="0">
              <a:noAutofit/>
            </a:bodyPr>
            <a:lstStyle/>
            <a:p>
              <a:pPr lvl="0">
                <a:lnSpc>
                  <a:spcPct val="90000"/>
                </a:lnSpc>
                <a:buSzPts val="2200"/>
              </a:pPr>
              <a:r>
                <a:rPr lang="fr-FR" sz="2000" dirty="0">
                  <a:latin typeface="Aptos" panose="020B0004020202020204" pitchFamily="34" charset="0"/>
                </a:rPr>
                <a:t>Aligne les dépenses publiques sur les objectifs nationaux et locaux de développement durable.</a:t>
              </a:r>
              <a:endParaRPr sz="1200" b="0" i="0" u="none" strike="noStrike" cap="none" dirty="0">
                <a:solidFill>
                  <a:srgbClr val="000000"/>
                </a:solidFill>
                <a:latin typeface="Aptos" panose="020B0004020202020204" pitchFamily="34" charset="0"/>
                <a:sym typeface="Arial"/>
              </a:endParaRPr>
            </a:p>
          </p:txBody>
        </p:sp>
        <p:sp>
          <p:nvSpPr>
            <p:cNvPr id="450" name="Google Shape;450;p5"/>
            <p:cNvSpPr/>
            <p:nvPr/>
          </p:nvSpPr>
          <p:spPr>
            <a:xfrm>
              <a:off x="0" y="1145944"/>
              <a:ext cx="11003280" cy="915310"/>
            </a:xfrm>
            <a:prstGeom prst="roundRect">
              <a:avLst>
                <a:gd name="adj" fmla="val 10000"/>
              </a:avLst>
            </a:prstGeom>
            <a:solidFill>
              <a:srgbClr val="FD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5"/>
            <p:cNvSpPr/>
            <p:nvPr/>
          </p:nvSpPr>
          <p:spPr>
            <a:xfrm>
              <a:off x="276881" y="1351889"/>
              <a:ext cx="503420" cy="50342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5"/>
            <p:cNvSpPr/>
            <p:nvPr/>
          </p:nvSpPr>
          <p:spPr>
            <a:xfrm>
              <a:off x="1057183" y="1145944"/>
              <a:ext cx="9946096" cy="91531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5"/>
            <p:cNvSpPr txBox="1"/>
            <p:nvPr/>
          </p:nvSpPr>
          <p:spPr>
            <a:xfrm>
              <a:off x="1057183" y="1145944"/>
              <a:ext cx="9946096" cy="915310"/>
            </a:xfrm>
            <a:prstGeom prst="rect">
              <a:avLst/>
            </a:prstGeom>
            <a:noFill/>
            <a:ln>
              <a:noFill/>
            </a:ln>
          </p:spPr>
          <p:txBody>
            <a:bodyPr spcFirstLastPara="1" wrap="square" lIns="96850" tIns="96850" rIns="96850" bIns="96850" anchor="ctr" anchorCtr="0">
              <a:noAutofit/>
            </a:bodyPr>
            <a:lstStyle/>
            <a:p>
              <a:pPr lvl="0">
                <a:lnSpc>
                  <a:spcPct val="90000"/>
                </a:lnSpc>
                <a:buSzPts val="2200"/>
              </a:pPr>
              <a:r>
                <a:rPr lang="fr-FR" sz="2000" dirty="0">
                  <a:latin typeface="Aptos" panose="020B0004020202020204" pitchFamily="34" charset="0"/>
                </a:rPr>
                <a:t>Soutient la mise en œuvre des ODD (notamment les ODD 8, 9, 10, 12 et 13).</a:t>
              </a:r>
              <a:endParaRPr sz="1200" b="0" i="0" u="none" strike="noStrike" cap="none" dirty="0">
                <a:solidFill>
                  <a:srgbClr val="000000"/>
                </a:solidFill>
                <a:latin typeface="Aptos" panose="020B0004020202020204" pitchFamily="34" charset="0"/>
                <a:sym typeface="Arial"/>
              </a:endParaRPr>
            </a:p>
          </p:txBody>
        </p:sp>
        <p:sp>
          <p:nvSpPr>
            <p:cNvPr id="454" name="Google Shape;454;p5"/>
            <p:cNvSpPr/>
            <p:nvPr/>
          </p:nvSpPr>
          <p:spPr>
            <a:xfrm>
              <a:off x="0" y="2290082"/>
              <a:ext cx="11003280" cy="915310"/>
            </a:xfrm>
            <a:prstGeom prst="roundRect">
              <a:avLst>
                <a:gd name="adj" fmla="val 10000"/>
              </a:avLst>
            </a:prstGeom>
            <a:solidFill>
              <a:srgbClr val="FD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5"/>
            <p:cNvSpPr/>
            <p:nvPr/>
          </p:nvSpPr>
          <p:spPr>
            <a:xfrm>
              <a:off x="276881" y="2496027"/>
              <a:ext cx="503420" cy="50342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5"/>
            <p:cNvSpPr/>
            <p:nvPr/>
          </p:nvSpPr>
          <p:spPr>
            <a:xfrm>
              <a:off x="1057183" y="2290082"/>
              <a:ext cx="9946096" cy="91531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5"/>
            <p:cNvSpPr txBox="1"/>
            <p:nvPr/>
          </p:nvSpPr>
          <p:spPr>
            <a:xfrm>
              <a:off x="1057183" y="2290082"/>
              <a:ext cx="9946096" cy="915310"/>
            </a:xfrm>
            <a:prstGeom prst="rect">
              <a:avLst/>
            </a:prstGeom>
            <a:noFill/>
            <a:ln>
              <a:noFill/>
            </a:ln>
          </p:spPr>
          <p:txBody>
            <a:bodyPr spcFirstLastPara="1" wrap="square" lIns="96850" tIns="96850" rIns="96850" bIns="96850" anchor="ctr" anchorCtr="0">
              <a:noAutofit/>
            </a:bodyPr>
            <a:lstStyle/>
            <a:p>
              <a:pPr lvl="0">
                <a:lnSpc>
                  <a:spcPct val="90000"/>
                </a:lnSpc>
                <a:buSzPts val="2200"/>
              </a:pPr>
              <a:r>
                <a:rPr lang="fr-FR" sz="2000" dirty="0">
                  <a:latin typeface="Aptos" panose="020B0004020202020204" pitchFamily="34" charset="0"/>
                </a:rPr>
                <a:t>Stimule la demande de produits et services durables sur le marché.</a:t>
              </a:r>
              <a:endParaRPr sz="1200" b="0" i="0" u="none" strike="noStrike" cap="none" dirty="0">
                <a:solidFill>
                  <a:srgbClr val="000000"/>
                </a:solidFill>
                <a:latin typeface="Aptos" panose="020B0004020202020204" pitchFamily="34" charset="0"/>
                <a:sym typeface="Arial"/>
              </a:endParaRPr>
            </a:p>
          </p:txBody>
        </p:sp>
        <p:sp>
          <p:nvSpPr>
            <p:cNvPr id="458" name="Google Shape;458;p5"/>
            <p:cNvSpPr/>
            <p:nvPr/>
          </p:nvSpPr>
          <p:spPr>
            <a:xfrm>
              <a:off x="0" y="3434221"/>
              <a:ext cx="11003280" cy="915310"/>
            </a:xfrm>
            <a:prstGeom prst="roundRect">
              <a:avLst>
                <a:gd name="adj" fmla="val 10000"/>
              </a:avLst>
            </a:prstGeom>
            <a:solidFill>
              <a:srgbClr val="FD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5"/>
            <p:cNvSpPr/>
            <p:nvPr/>
          </p:nvSpPr>
          <p:spPr>
            <a:xfrm>
              <a:off x="276881" y="3640166"/>
              <a:ext cx="503420" cy="50342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5"/>
            <p:cNvSpPr/>
            <p:nvPr/>
          </p:nvSpPr>
          <p:spPr>
            <a:xfrm>
              <a:off x="1057183" y="3434221"/>
              <a:ext cx="9946096" cy="91531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5"/>
            <p:cNvSpPr txBox="1"/>
            <p:nvPr/>
          </p:nvSpPr>
          <p:spPr>
            <a:xfrm>
              <a:off x="1057183" y="3434221"/>
              <a:ext cx="9946096" cy="915310"/>
            </a:xfrm>
            <a:prstGeom prst="rect">
              <a:avLst/>
            </a:prstGeom>
            <a:noFill/>
            <a:ln>
              <a:noFill/>
            </a:ln>
          </p:spPr>
          <p:txBody>
            <a:bodyPr spcFirstLastPara="1" wrap="square" lIns="96850" tIns="96850" rIns="96850" bIns="96850" anchor="ctr" anchorCtr="0">
              <a:noAutofit/>
            </a:bodyPr>
            <a:lstStyle/>
            <a:p>
              <a:pPr lvl="0">
                <a:lnSpc>
                  <a:spcPct val="90000"/>
                </a:lnSpc>
                <a:buSzPts val="2200"/>
              </a:pPr>
              <a:r>
                <a:rPr lang="fr-FR" sz="2000" dirty="0">
                  <a:latin typeface="Aptos" panose="020B0004020202020204" pitchFamily="34" charset="0"/>
                </a:rPr>
                <a:t>Contribue à une transition équitable, à la cohésion sociale et aux objectifs climatiques.</a:t>
              </a:r>
              <a:endParaRPr sz="1200" b="0" i="0" u="none" strike="noStrike" cap="none" dirty="0">
                <a:solidFill>
                  <a:srgbClr val="000000"/>
                </a:solidFill>
                <a:latin typeface="Aptos" panose="020B0004020202020204" pitchFamily="34" charset="0"/>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1"/>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p>
            <a:r>
              <a:rPr lang="fr-FR" sz="4000" dirty="0">
                <a:latin typeface="Aptos Serif" panose="02020604070405020304" pitchFamily="18" charset="0"/>
                <a:cs typeface="Aptos Serif" panose="02020604070405020304" pitchFamily="18" charset="0"/>
              </a:rPr>
              <a:t>L’instrument des marchés publics</a:t>
            </a:r>
            <a:br>
              <a:rPr lang="fr-FR" sz="4000" dirty="0">
                <a:latin typeface="Aptos Serif" panose="02020604070405020304" pitchFamily="18" charset="0"/>
                <a:cs typeface="Aptos Serif" panose="02020604070405020304" pitchFamily="18" charset="0"/>
              </a:rPr>
            </a:br>
            <a:r>
              <a:rPr lang="fr-FR" sz="4000" dirty="0">
                <a:latin typeface="Aptos Serif" panose="02020604070405020304" pitchFamily="18" charset="0"/>
                <a:cs typeface="Aptos Serif" panose="02020604070405020304" pitchFamily="18" charset="0"/>
              </a:rPr>
              <a:t>public et le GPP</a:t>
            </a:r>
            <a:endParaRPr lang="de-DE" sz="4000" dirty="0">
              <a:latin typeface="Aptos Serif" panose="02020604070405020304" pitchFamily="18" charset="0"/>
              <a:cs typeface="Aptos Serif" panose="02020604070405020304" pitchFamily="18" charset="0"/>
            </a:endParaRPr>
          </a:p>
        </p:txBody>
      </p:sp>
      <p:sp>
        <p:nvSpPr>
          <p:cNvPr id="468" name="Google Shape;468;p61"/>
          <p:cNvSpPr txBox="1">
            <a:spLocks noGrp="1"/>
          </p:cNvSpPr>
          <p:nvPr>
            <p:ph type="body" idx="1"/>
          </p:nvPr>
        </p:nvSpPr>
        <p:spPr>
          <a:xfrm>
            <a:off x="594360" y="2689051"/>
            <a:ext cx="5746750" cy="3597470"/>
          </a:xfrm>
          <a:prstGeom prst="rect">
            <a:avLst/>
          </a:prstGeom>
          <a:noFill/>
          <a:ln>
            <a:noFill/>
          </a:ln>
        </p:spPr>
        <p:txBody>
          <a:bodyPr spcFirstLastPara="1" wrap="square" lIns="0" tIns="45700" rIns="91425" bIns="45700" anchor="t" anchorCtr="0">
            <a:normAutofit fontScale="85000" lnSpcReduction="20000"/>
          </a:bodyPr>
          <a:lstStyle/>
          <a:p>
            <a:pPr>
              <a:lnSpc>
                <a:spcPct val="110000"/>
              </a:lnSpc>
            </a:pPr>
            <a:r>
              <a:rPr lang="fr-FR" sz="2800" dirty="0">
                <a:latin typeface="Aptos" panose="020B0004020202020204" pitchFamily="34" charset="0"/>
              </a:rPr>
              <a:t>L’intégration de critères environnementaux et sociaux dans les marchés publics des États membres de l’UE </a:t>
            </a:r>
            <a:r>
              <a:rPr lang="fr-FR" sz="2800" b="1" dirty="0">
                <a:latin typeface="Aptos" panose="020B0004020202020204" pitchFamily="34" charset="0"/>
              </a:rPr>
              <a:t>profite à l’industrie et à l’économie européennes</a:t>
            </a:r>
            <a:r>
              <a:rPr lang="fr-FR" sz="2800" dirty="0">
                <a:latin typeface="Aptos" panose="020B0004020202020204" pitchFamily="34" charset="0"/>
              </a:rPr>
              <a:t>, qui continuent d’être plus performantes sur le plan environnemental et social que les industries des pays concurrents.</a:t>
            </a:r>
            <a:r>
              <a:rPr lang="de-DE" sz="2800" dirty="0">
                <a:latin typeface="Aptos" panose="020B0004020202020204" pitchFamily="34" charset="0"/>
              </a:rPr>
              <a:t> </a:t>
            </a:r>
          </a:p>
        </p:txBody>
      </p:sp>
      <p:sp>
        <p:nvSpPr>
          <p:cNvPr id="469" name="Google Shape;469;p61"/>
          <p:cNvSpPr txBox="1">
            <a:spLocks noGrp="1"/>
          </p:cNvSpPr>
          <p:nvPr>
            <p:ph type="body" idx="2"/>
          </p:nvPr>
        </p:nvSpPr>
        <p:spPr>
          <a:xfrm>
            <a:off x="6905298" y="2689051"/>
            <a:ext cx="4781486" cy="3597470"/>
          </a:xfrm>
          <a:prstGeom prst="rect">
            <a:avLst/>
          </a:prstGeom>
          <a:noFill/>
          <a:ln>
            <a:noFill/>
          </a:ln>
        </p:spPr>
        <p:txBody>
          <a:bodyPr spcFirstLastPara="1" wrap="square" lIns="0" tIns="45700" rIns="91425" bIns="45700" anchor="t" anchorCtr="0">
            <a:noAutofit/>
          </a:bodyPr>
          <a:lstStyle/>
          <a:p>
            <a:pPr marL="101600" indent="0">
              <a:buNone/>
            </a:pPr>
            <a:r>
              <a:rPr lang="fr-FR" sz="2400" dirty="0">
                <a:latin typeface="Aptos" panose="020B0004020202020204" pitchFamily="34" charset="0"/>
              </a:rPr>
              <a:t>L’intégration de critères environnementaux et sociaux dans les marchés publics </a:t>
            </a:r>
            <a:r>
              <a:rPr lang="fr-FR" sz="2400" b="1" dirty="0">
                <a:latin typeface="Aptos" panose="020B0004020202020204" pitchFamily="34" charset="0"/>
              </a:rPr>
              <a:t>supprimera les concurrents non européens </a:t>
            </a:r>
            <a:r>
              <a:rPr lang="fr-FR" sz="2400" dirty="0">
                <a:latin typeface="Aptos" panose="020B0004020202020204" pitchFamily="34" charset="0"/>
              </a:rPr>
              <a:t>et orientera la production dans une direction plus durable.</a:t>
            </a:r>
            <a:endParaRPr lang="de-DE" sz="2400" dirty="0">
              <a:latin typeface="Aptos" panose="020B00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62"/>
          <p:cNvPicPr preferRelativeResize="0"/>
          <p:nvPr/>
        </p:nvPicPr>
        <p:blipFill rotWithShape="1">
          <a:blip r:embed="rId3">
            <a:alphaModFix/>
          </a:blip>
          <a:srcRect b="43514"/>
          <a:stretch/>
        </p:blipFill>
        <p:spPr>
          <a:xfrm>
            <a:off x="1700908" y="2249116"/>
            <a:ext cx="9422203" cy="2661087"/>
          </a:xfrm>
          <a:prstGeom prst="rect">
            <a:avLst/>
          </a:prstGeom>
          <a:noFill/>
          <a:ln>
            <a:noFill/>
          </a:ln>
        </p:spPr>
      </p:pic>
      <p:sp>
        <p:nvSpPr>
          <p:cNvPr id="475" name="Google Shape;475;p62"/>
          <p:cNvSpPr txBox="1">
            <a:spLocks noGrp="1"/>
          </p:cNvSpPr>
          <p:nvPr>
            <p:ph type="title"/>
          </p:nvPr>
        </p:nvSpPr>
        <p:spPr>
          <a:xfrm>
            <a:off x="593725" y="198438"/>
            <a:ext cx="10972800" cy="1574800"/>
          </a:xfrm>
          <a:prstGeom prst="rect">
            <a:avLst/>
          </a:prstGeom>
          <a:noFill/>
          <a:ln>
            <a:noFill/>
          </a:ln>
        </p:spPr>
        <p:txBody>
          <a:bodyPr spcFirstLastPara="1" wrap="square" lIns="0" tIns="0" rIns="0" bIns="0" anchor="b" anchorCtr="0">
            <a:noAutofit/>
          </a:bodyPr>
          <a:lstStyle/>
          <a:p>
            <a:r>
              <a:rPr lang="fr-FR" sz="4000" dirty="0">
                <a:latin typeface="Aptos Serif" panose="02020604070405020304" pitchFamily="18" charset="0"/>
                <a:cs typeface="Aptos Serif" panose="02020604070405020304" pitchFamily="18" charset="0"/>
              </a:rPr>
              <a:t>L’instrument des marchés publics</a:t>
            </a:r>
            <a:br>
              <a:rPr lang="fr-FR" sz="4000" dirty="0">
                <a:latin typeface="Aptos Serif" panose="02020604070405020304" pitchFamily="18" charset="0"/>
                <a:cs typeface="Aptos Serif" panose="02020604070405020304" pitchFamily="18" charset="0"/>
              </a:rPr>
            </a:br>
            <a:r>
              <a:rPr lang="fr-FR" sz="4000" dirty="0">
                <a:latin typeface="Aptos Serif" panose="02020604070405020304" pitchFamily="18" charset="0"/>
                <a:cs typeface="Aptos Serif" panose="02020604070405020304" pitchFamily="18" charset="0"/>
              </a:rPr>
              <a:t>et le GPP</a:t>
            </a:r>
            <a:endParaRPr lang="de-DE" sz="4000" dirty="0">
              <a:latin typeface="Aptos Serif" panose="02020604070405020304" pitchFamily="18" charset="0"/>
              <a:cs typeface="Aptos Serif" panose="02020604070405020304" pitchFamily="18" charset="0"/>
            </a:endParaRPr>
          </a:p>
        </p:txBody>
      </p:sp>
      <p:sp>
        <p:nvSpPr>
          <p:cNvPr id="476" name="Google Shape;476;p62"/>
          <p:cNvSpPr/>
          <p:nvPr/>
        </p:nvSpPr>
        <p:spPr>
          <a:xfrm>
            <a:off x="1066255" y="4910203"/>
            <a:ext cx="3194137" cy="864296"/>
          </a:xfrm>
          <a:prstGeom prst="rect">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algn="ctr"/>
            <a:r>
              <a:rPr lang="de-DE" sz="1800" b="1" dirty="0">
                <a:solidFill>
                  <a:schemeClr val="accent4"/>
                </a:solidFill>
                <a:latin typeface="Aptos" panose="020B0004020202020204" pitchFamily="34" charset="0"/>
              </a:rPr>
              <a:t>DÉCARBONISATION</a:t>
            </a:r>
            <a:endParaRPr lang="de-DE" sz="1800" dirty="0">
              <a:solidFill>
                <a:schemeClr val="accent4"/>
              </a:solidFill>
              <a:latin typeface="Aptos" panose="020B0004020202020204" pitchFamily="34" charset="0"/>
            </a:endParaRPr>
          </a:p>
        </p:txBody>
      </p:sp>
      <p:sp>
        <p:nvSpPr>
          <p:cNvPr id="477" name="Google Shape;477;p62"/>
          <p:cNvSpPr/>
          <p:nvPr/>
        </p:nvSpPr>
        <p:spPr>
          <a:xfrm>
            <a:off x="4734837" y="4910203"/>
            <a:ext cx="3194137" cy="864296"/>
          </a:xfrm>
          <a:prstGeom prst="rect">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1" i="0" u="none" strike="noStrike" cap="none" dirty="0">
                <a:solidFill>
                  <a:srgbClr val="035854"/>
                </a:solidFill>
                <a:latin typeface="Aptos" panose="020B0004020202020204" pitchFamily="34" charset="0"/>
                <a:sym typeface="Arial"/>
              </a:rPr>
              <a:t>ÉCONOMIE CIRCULAIRE</a:t>
            </a:r>
            <a:endParaRPr sz="1200" b="0" i="0" u="none" strike="noStrike" cap="none" dirty="0">
              <a:solidFill>
                <a:srgbClr val="000000"/>
              </a:solidFill>
              <a:latin typeface="Aptos" panose="020B0004020202020204" pitchFamily="34" charset="0"/>
              <a:sym typeface="Arial"/>
            </a:endParaRPr>
          </a:p>
        </p:txBody>
      </p:sp>
      <p:sp>
        <p:nvSpPr>
          <p:cNvPr id="478" name="Google Shape;478;p62"/>
          <p:cNvSpPr/>
          <p:nvPr/>
        </p:nvSpPr>
        <p:spPr>
          <a:xfrm>
            <a:off x="8563627" y="4910203"/>
            <a:ext cx="3194137" cy="864296"/>
          </a:xfrm>
          <a:prstGeom prst="rect">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1" i="0" u="none" strike="noStrike" cap="none" dirty="0">
                <a:solidFill>
                  <a:srgbClr val="035854"/>
                </a:solidFill>
                <a:latin typeface="Aptos" panose="020B0004020202020204" pitchFamily="34" charset="0"/>
                <a:sym typeface="Arial"/>
              </a:rPr>
              <a:t>BIODIVERSITÉ</a:t>
            </a:r>
            <a:endParaRPr sz="12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txBox="1">
            <a:spLocks noGrp="1"/>
          </p:cNvSpPr>
          <p:nvPr>
            <p:ph type="title"/>
          </p:nvPr>
        </p:nvSpPr>
        <p:spPr>
          <a:xfrm>
            <a:off x="594360" y="316028"/>
            <a:ext cx="7415107"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br>
              <a:rPr lang="de-DE" dirty="0"/>
            </a:br>
            <a:endParaRPr sz="2800" dirty="0">
              <a:solidFill>
                <a:srgbClr val="595959"/>
              </a:solidFill>
            </a:endParaRPr>
          </a:p>
        </p:txBody>
      </p:sp>
      <p:sp>
        <p:nvSpPr>
          <p:cNvPr id="140" name="Google Shape;140;p3"/>
          <p:cNvSpPr txBox="1"/>
          <p:nvPr/>
        </p:nvSpPr>
        <p:spPr>
          <a:xfrm>
            <a:off x="594360" y="2599266"/>
            <a:ext cx="9237134" cy="3139281"/>
          </a:xfrm>
          <a:prstGeom prst="rect">
            <a:avLst/>
          </a:prstGeom>
          <a:noFill/>
          <a:ln>
            <a:noFill/>
          </a:ln>
        </p:spPr>
        <p:txBody>
          <a:bodyPr spcFirstLastPara="1" wrap="square" lIns="91425" tIns="45700" rIns="91425" bIns="45700" anchor="t" anchorCtr="0">
            <a:spAutoFit/>
          </a:bodyPr>
          <a:lstStyle/>
          <a:p>
            <a:pPr lvl="0"/>
            <a:r>
              <a:rPr lang="fr-FR" sz="1800" b="1" noProof="0" dirty="0">
                <a:solidFill>
                  <a:schemeClr val="accent4"/>
                </a:solidFill>
                <a:latin typeface="Aptos" panose="020B0004020202020204" pitchFamily="34" charset="0"/>
              </a:rPr>
              <a:t>Nations unies (ONU): </a:t>
            </a:r>
            <a:r>
              <a:rPr lang="fr-FR" sz="1800" noProof="0" dirty="0">
                <a:latin typeface="Aptos" panose="020B0004020202020204" pitchFamily="34" charset="0"/>
              </a:rPr>
              <a:t>les Nations unies ont été créées en 1945 et comptent aujourd’hui 193 États membres. Elles servent </a:t>
            </a:r>
            <a:r>
              <a:rPr lang="fr-FR" sz="1800" dirty="0">
                <a:latin typeface="Aptos" panose="020B0004020202020204" pitchFamily="34" charset="0"/>
              </a:rPr>
              <a:t>de forum mondial où les nations coopèrent pour relever des défis communs et promouvoir le bien commun.</a:t>
            </a:r>
          </a:p>
          <a:p>
            <a:pPr lvl="0"/>
            <a:endParaRPr lang="de-DE" sz="1800" dirty="0">
              <a:latin typeface="Aptos" panose="020B0004020202020204" pitchFamily="34" charset="0"/>
            </a:endParaRPr>
          </a:p>
          <a:p>
            <a:pPr lvl="0"/>
            <a:r>
              <a:rPr lang="fr-FR" sz="1800" b="1" noProof="0" dirty="0">
                <a:solidFill>
                  <a:schemeClr val="accent4"/>
                </a:solidFill>
                <a:latin typeface="Aptos" panose="020B0004020202020204" pitchFamily="34" charset="0"/>
              </a:rPr>
              <a:t>Union européenne (UE): </a:t>
            </a:r>
            <a:r>
              <a:rPr lang="fr-FR" sz="1800" noProof="0" dirty="0">
                <a:latin typeface="Aptos" panose="020B0004020202020204" pitchFamily="34" charset="0"/>
              </a:rPr>
              <a:t>l’Union européenne (EU) a été créée en 1993 et est une association politique et économique de nations européennes.</a:t>
            </a:r>
          </a:p>
          <a:p>
            <a:pPr lvl="0"/>
            <a:endParaRPr lang="de-DE" sz="1800" dirty="0">
              <a:latin typeface="Aptos" panose="020B0004020202020204" pitchFamily="34" charset="0"/>
            </a:endParaRPr>
          </a:p>
          <a:p>
            <a:pPr lvl="0"/>
            <a:r>
              <a:rPr lang="de-DE" sz="1800" b="1" dirty="0">
                <a:solidFill>
                  <a:schemeClr val="accent4"/>
                </a:solidFill>
                <a:latin typeface="Aptos" panose="020B0004020202020204" pitchFamily="34" charset="0"/>
              </a:rPr>
              <a:t>ISO 20400: </a:t>
            </a:r>
            <a:r>
              <a:rPr lang="fr-FR" sz="1800" dirty="0">
                <a:latin typeface="Aptos" panose="020B0004020202020204" pitchFamily="34" charset="0"/>
              </a:rPr>
              <a:t>ISO 20400 est une norme qui fournit aux organisations de toutes tailles et de tous secteurs des directives pour l’intégration du développement durable dans leurs pratiques d’approvisionnement. Elle s’adresse à tous les </a:t>
            </a:r>
            <a:r>
              <a:rPr lang="fr-FR" sz="1800" dirty="0" err="1">
                <a:latin typeface="Aptos" panose="020B0004020202020204" pitchFamily="34" charset="0"/>
              </a:rPr>
              <a:t>acteur·rice·s</a:t>
            </a:r>
            <a:r>
              <a:rPr lang="fr-FR" sz="1800" dirty="0">
                <a:latin typeface="Aptos" panose="020B0004020202020204" pitchFamily="34" charset="0"/>
              </a:rPr>
              <a:t> </a:t>
            </a:r>
            <a:r>
              <a:rPr lang="fr-FR" sz="1800" dirty="0" err="1">
                <a:latin typeface="Aptos" panose="020B0004020202020204" pitchFamily="34" charset="0"/>
              </a:rPr>
              <a:t>impliqué·e·s</a:t>
            </a:r>
            <a:r>
              <a:rPr lang="fr-FR" sz="1800" dirty="0">
                <a:latin typeface="Aptos" panose="020B0004020202020204" pitchFamily="34" charset="0"/>
              </a:rPr>
              <a:t> ou </a:t>
            </a:r>
            <a:r>
              <a:rPr lang="fr-FR" sz="1800" dirty="0" err="1">
                <a:latin typeface="Aptos" panose="020B0004020202020204" pitchFamily="34" charset="0"/>
              </a:rPr>
              <a:t>concerné·e·s</a:t>
            </a:r>
            <a:r>
              <a:rPr lang="fr-FR" sz="1800" dirty="0">
                <a:latin typeface="Aptos" panose="020B0004020202020204" pitchFamily="34" charset="0"/>
              </a:rPr>
              <a:t> par les activités d’approvisionnement.</a:t>
            </a:r>
            <a:endParaRPr sz="1800" b="0" i="0" u="none" strike="noStrike" cap="none" dirty="0">
              <a:solidFill>
                <a:srgbClr val="000000"/>
              </a:solidFill>
              <a:latin typeface="Aptos" panose="020B0004020202020204" pitchFamily="34" charset="0"/>
              <a:sym typeface="Arial"/>
            </a:endParaRPr>
          </a:p>
        </p:txBody>
      </p:sp>
      <p:pic>
        <p:nvPicPr>
          <p:cNvPr id="141" name="Google Shape;141;p3" descr="ISO - ISO name and logo"/>
          <p:cNvPicPr preferRelativeResize="0"/>
          <p:nvPr/>
        </p:nvPicPr>
        <p:blipFill rotWithShape="1">
          <a:blip r:embed="rId3">
            <a:alphaModFix/>
          </a:blip>
          <a:srcRect/>
          <a:stretch/>
        </p:blipFill>
        <p:spPr>
          <a:xfrm>
            <a:off x="10201445" y="4868023"/>
            <a:ext cx="1061615" cy="918825"/>
          </a:xfrm>
          <a:prstGeom prst="rect">
            <a:avLst/>
          </a:prstGeom>
          <a:noFill/>
          <a:ln>
            <a:noFill/>
          </a:ln>
        </p:spPr>
      </p:pic>
      <p:pic>
        <p:nvPicPr>
          <p:cNvPr id="142" name="Google Shape;142;p3" descr="UN Logo and Flag | United Nations"/>
          <p:cNvPicPr preferRelativeResize="0"/>
          <p:nvPr/>
        </p:nvPicPr>
        <p:blipFill rotWithShape="1">
          <a:blip r:embed="rId4">
            <a:alphaModFix/>
          </a:blip>
          <a:srcRect/>
          <a:stretch/>
        </p:blipFill>
        <p:spPr>
          <a:xfrm>
            <a:off x="9831498" y="2599267"/>
            <a:ext cx="1776010" cy="500818"/>
          </a:xfrm>
          <a:prstGeom prst="rect">
            <a:avLst/>
          </a:prstGeom>
          <a:noFill/>
          <a:ln>
            <a:noFill/>
          </a:ln>
        </p:spPr>
      </p:pic>
      <p:pic>
        <p:nvPicPr>
          <p:cNvPr id="143" name="Google Shape;143;p3" descr="NextGenerationEU: für ein stärkeres und gefestigtes Europa ..."/>
          <p:cNvPicPr preferRelativeResize="0"/>
          <p:nvPr/>
        </p:nvPicPr>
        <p:blipFill rotWithShape="1">
          <a:blip r:embed="rId5">
            <a:alphaModFix/>
          </a:blip>
          <a:srcRect l="30018" t="25082" r="30478" b="26372"/>
          <a:stretch/>
        </p:blipFill>
        <p:spPr>
          <a:xfrm>
            <a:off x="10043807" y="3548122"/>
            <a:ext cx="1351387" cy="871863"/>
          </a:xfrm>
          <a:prstGeom prst="rect">
            <a:avLst/>
          </a:prstGeom>
          <a:noFill/>
          <a:ln>
            <a:noFill/>
          </a:ln>
        </p:spPr>
      </p:pic>
      <p:sp>
        <p:nvSpPr>
          <p:cNvPr id="144" name="Google Shape;144;p3"/>
          <p:cNvSpPr txBox="1"/>
          <p:nvPr/>
        </p:nvSpPr>
        <p:spPr>
          <a:xfrm>
            <a:off x="594360" y="882459"/>
            <a:ext cx="6170507" cy="769401"/>
          </a:xfrm>
          <a:prstGeom prst="rect">
            <a:avLst/>
          </a:prstGeom>
          <a:noFill/>
          <a:ln>
            <a:noFill/>
          </a:ln>
        </p:spPr>
        <p:txBody>
          <a:bodyPr spcFirstLastPara="1" wrap="square" lIns="91425" tIns="45700" rIns="91425" bIns="45700" anchor="t" anchorCtr="0">
            <a:spAutoFit/>
          </a:bodyPr>
          <a:lstStyle/>
          <a:p>
            <a:pPr lvl="0"/>
            <a:r>
              <a:rPr lang="fr-FR" sz="4400" b="1" noProof="0" dirty="0">
                <a:solidFill>
                  <a:schemeClr val="dk1"/>
                </a:solidFill>
                <a:latin typeface="Aptos Serif" panose="02020604070405020304" pitchFamily="18" charset="0"/>
                <a:ea typeface="Play"/>
                <a:cs typeface="Aptos Serif" panose="02020604070405020304" pitchFamily="18" charset="0"/>
                <a:sym typeface="Play"/>
              </a:rPr>
              <a:t>Définitions clés</a:t>
            </a:r>
            <a:endParaRPr lang="fr-FR" sz="4400" b="1" i="0" u="none" strike="noStrike" cap="none" noProof="0" dirty="0">
              <a:solidFill>
                <a:schemeClr val="dk1"/>
              </a:solidFill>
              <a:latin typeface="Aptos Serif" panose="02020604070405020304" pitchFamily="18" charset="0"/>
              <a:ea typeface="Play"/>
              <a:cs typeface="Aptos Serif" panose="02020604070405020304" pitchFamily="18" charset="0"/>
              <a:sym typeface="Play"/>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3"/>
          <p:cNvSpPr txBox="1">
            <a:spLocks noGrp="1"/>
          </p:cNvSpPr>
          <p:nvPr>
            <p:ph type="title"/>
          </p:nvPr>
        </p:nvSpPr>
        <p:spPr>
          <a:xfrm>
            <a:off x="1660124" y="5122416"/>
            <a:ext cx="10307893" cy="825623"/>
          </a:xfrm>
          <a:prstGeom prst="rect">
            <a:avLst/>
          </a:prstGeom>
          <a:noFill/>
          <a:ln>
            <a:noFill/>
          </a:ln>
        </p:spPr>
        <p:txBody>
          <a:bodyPr spcFirstLastPara="1" wrap="square" lIns="0" tIns="0" rIns="0" bIns="0" anchor="b" anchorCtr="0">
            <a:noAutofit/>
          </a:bodyPr>
          <a:lstStyle/>
          <a:p>
            <a:r>
              <a:rPr lang="fr-FR" noProof="0" dirty="0">
                <a:latin typeface="Aptos Serif" panose="02020604070405020304" pitchFamily="18" charset="0"/>
                <a:cs typeface="Aptos Serif" panose="02020604070405020304" pitchFamily="18" charset="0"/>
              </a:rPr>
              <a:t>Le GPP dans la politique  européenne</a:t>
            </a:r>
          </a:p>
        </p:txBody>
      </p:sp>
      <p:sp>
        <p:nvSpPr>
          <p:cNvPr id="484" name="Google Shape;484;p63"/>
          <p:cNvSpPr txBox="1">
            <a:spLocks noGrp="1"/>
          </p:cNvSpPr>
          <p:nvPr>
            <p:ph type="body" idx="2"/>
          </p:nvPr>
        </p:nvSpPr>
        <p:spPr>
          <a:xfrm>
            <a:off x="1139867" y="458744"/>
            <a:ext cx="10457772" cy="4952499"/>
          </a:xfrm>
          <a:prstGeom prst="rect">
            <a:avLst/>
          </a:prstGeom>
          <a:noFill/>
          <a:ln>
            <a:noFill/>
          </a:ln>
        </p:spPr>
        <p:txBody>
          <a:bodyPr spcFirstLastPara="1" wrap="square" lIns="0" tIns="45700" rIns="91425" bIns="45700" anchor="t" anchorCtr="0">
            <a:normAutofit fontScale="92500" lnSpcReduction="20000"/>
          </a:bodyPr>
          <a:lstStyle/>
          <a:p>
            <a:pPr lvl="0">
              <a:lnSpc>
                <a:spcPct val="110000"/>
              </a:lnSpc>
            </a:pPr>
            <a:r>
              <a:rPr lang="fr-FR" sz="2600" noProof="0" dirty="0">
                <a:latin typeface="Aptos" panose="020B0004020202020204" pitchFamily="34" charset="0"/>
              </a:rPr>
              <a:t>Pour ces raisons, l’intérêt de l’Union européenne pour le GPP s’est développé au fil du temps en six phases :</a:t>
            </a:r>
          </a:p>
          <a:p>
            <a:pPr marL="571500" indent="-342900">
              <a:lnSpc>
                <a:spcPct val="110000"/>
              </a:lnSpc>
              <a:buFont typeface="Arial" panose="020B0604020202020204" pitchFamily="34" charset="0"/>
              <a:buChar char="•"/>
            </a:pPr>
            <a:r>
              <a:rPr lang="fr-FR" sz="2400" b="1" noProof="0" dirty="0">
                <a:latin typeface="Aptos" panose="020B0004020202020204" pitchFamily="34" charset="0"/>
              </a:rPr>
              <a:t>mise en œuvre du GPP</a:t>
            </a:r>
            <a:r>
              <a:rPr lang="fr-FR" sz="2400" noProof="0" dirty="0">
                <a:latin typeface="Aptos" panose="020B0004020202020204" pitchFamily="34" charset="0"/>
              </a:rPr>
              <a:t>: (2001–2004) ;</a:t>
            </a:r>
          </a:p>
          <a:p>
            <a:pPr marL="571500" indent="-342900">
              <a:lnSpc>
                <a:spcPct val="110000"/>
              </a:lnSpc>
              <a:buFont typeface="Arial" panose="020B0604020202020204" pitchFamily="34" charset="0"/>
              <a:buChar char="•"/>
            </a:pPr>
            <a:r>
              <a:rPr lang="fr-FR" sz="2400" noProof="0" dirty="0">
                <a:latin typeface="Aptos" panose="020B0004020202020204" pitchFamily="34" charset="0"/>
              </a:rPr>
              <a:t>création du </a:t>
            </a:r>
            <a:r>
              <a:rPr lang="fr-FR" sz="2400" b="1" noProof="0" dirty="0">
                <a:latin typeface="Aptos" panose="020B0004020202020204" pitchFamily="34" charset="0"/>
              </a:rPr>
              <a:t>cadre politique pour le GPP </a:t>
            </a:r>
            <a:r>
              <a:rPr lang="fr-FR" sz="2400" noProof="0" dirty="0">
                <a:latin typeface="Aptos" panose="020B0004020202020204" pitchFamily="34" charset="0"/>
              </a:rPr>
              <a:t>: (2004–2008) ;</a:t>
            </a:r>
          </a:p>
          <a:p>
            <a:pPr marL="571500" indent="-342900">
              <a:lnSpc>
                <a:spcPct val="110000"/>
              </a:lnSpc>
              <a:buFont typeface="Arial" panose="020B0604020202020204" pitchFamily="34" charset="0"/>
              <a:buChar char="•"/>
            </a:pPr>
            <a:r>
              <a:rPr lang="fr-FR" sz="2400" dirty="0">
                <a:latin typeface="Aptos" panose="020B0004020202020204" pitchFamily="34" charset="0"/>
              </a:rPr>
              <a:t>promotion</a:t>
            </a:r>
            <a:r>
              <a:rPr lang="fr-FR" sz="2400" noProof="0" dirty="0">
                <a:latin typeface="Aptos" panose="020B0004020202020204" pitchFamily="34" charset="0"/>
              </a:rPr>
              <a:t> de la </a:t>
            </a:r>
            <a:r>
              <a:rPr lang="fr-FR" sz="2400" b="1" noProof="0" dirty="0">
                <a:latin typeface="Aptos" panose="020B0004020202020204" pitchFamily="34" charset="0"/>
              </a:rPr>
              <a:t>mise en œuvre du GPP </a:t>
            </a:r>
            <a:r>
              <a:rPr lang="fr-FR" sz="2400" dirty="0">
                <a:latin typeface="Aptos" panose="020B0004020202020204" pitchFamily="34" charset="0"/>
              </a:rPr>
              <a:t>: (depuis 2009) ;</a:t>
            </a:r>
          </a:p>
          <a:p>
            <a:pPr marL="571500" indent="-342900">
              <a:lnSpc>
                <a:spcPct val="110000"/>
              </a:lnSpc>
              <a:buFont typeface="Arial" panose="020B0604020202020204" pitchFamily="34" charset="0"/>
              <a:buChar char="•"/>
            </a:pPr>
            <a:r>
              <a:rPr lang="fr-FR" sz="2400" b="1" dirty="0">
                <a:latin typeface="Aptos" panose="020B0004020202020204" pitchFamily="34" charset="0"/>
              </a:rPr>
              <a:t>renforcement du contexte politique : </a:t>
            </a:r>
            <a:r>
              <a:rPr lang="fr-FR" sz="2400" dirty="0">
                <a:latin typeface="Aptos" panose="020B0004020202020204" pitchFamily="34" charset="0"/>
              </a:rPr>
              <a:t>(2010–2014) ;</a:t>
            </a:r>
          </a:p>
          <a:p>
            <a:pPr marL="571500" indent="-342900">
              <a:lnSpc>
                <a:spcPct val="110000"/>
              </a:lnSpc>
              <a:buFont typeface="Arial" panose="020B0604020202020204" pitchFamily="34" charset="0"/>
              <a:buChar char="•"/>
            </a:pPr>
            <a:r>
              <a:rPr lang="fr-FR" sz="2400" dirty="0">
                <a:latin typeface="Aptos" panose="020B0004020202020204" pitchFamily="34" charset="0"/>
              </a:rPr>
              <a:t>inscription du </a:t>
            </a:r>
            <a:r>
              <a:rPr lang="fr-FR" sz="2400" b="1" dirty="0">
                <a:latin typeface="Aptos" panose="020B0004020202020204" pitchFamily="34" charset="0"/>
              </a:rPr>
              <a:t>GPP dans le contexte</a:t>
            </a:r>
            <a:r>
              <a:rPr lang="fr-FR" sz="2400" dirty="0">
                <a:latin typeface="Aptos" panose="020B0004020202020204" pitchFamily="34" charset="0"/>
              </a:rPr>
              <a:t> </a:t>
            </a:r>
            <a:r>
              <a:rPr lang="fr-FR" sz="2400" b="1" dirty="0">
                <a:latin typeface="Aptos" panose="020B0004020202020204" pitchFamily="34" charset="0"/>
              </a:rPr>
              <a:t>de l’économie circulaire</a:t>
            </a:r>
            <a:r>
              <a:rPr lang="fr-FR" sz="2400" dirty="0">
                <a:latin typeface="Aptos" panose="020B0004020202020204" pitchFamily="34" charset="0"/>
              </a:rPr>
              <a:t> (2014 à aujourd‘hui), du Pacte vert pour l’Europe et du plan de relance ;</a:t>
            </a:r>
          </a:p>
          <a:p>
            <a:pPr marL="571500" indent="-342900">
              <a:lnSpc>
                <a:spcPct val="110000"/>
              </a:lnSpc>
              <a:buFont typeface="Arial" panose="020B0604020202020204" pitchFamily="34" charset="0"/>
              <a:buChar char="•"/>
            </a:pPr>
            <a:r>
              <a:rPr lang="fr-FR" sz="2400" dirty="0">
                <a:latin typeface="Aptos" panose="020B0004020202020204" pitchFamily="34" charset="0"/>
              </a:rPr>
              <a:t>le GPP est au cœur du </a:t>
            </a:r>
            <a:r>
              <a:rPr lang="fr-FR" sz="2400" b="1" dirty="0">
                <a:latin typeface="Aptos" panose="020B0004020202020204" pitchFamily="34" charset="0"/>
              </a:rPr>
              <a:t>principe DNSH</a:t>
            </a:r>
            <a:r>
              <a:rPr lang="fr-FR" sz="2400" dirty="0">
                <a:latin typeface="Aptos" panose="020B0004020202020204" pitchFamily="34" charset="0"/>
              </a:rPr>
              <a:t> qui figure dans la </a:t>
            </a:r>
            <a:r>
              <a:rPr lang="fr-FR" sz="2400" b="1" dirty="0">
                <a:latin typeface="Aptos" panose="020B0004020202020204" pitchFamily="34" charset="0"/>
              </a:rPr>
              <a:t>taxonomie environnementale et le PNRR.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4"/>
          <p:cNvSpPr txBox="1">
            <a:spLocks noGrp="1"/>
          </p:cNvSpPr>
          <p:nvPr>
            <p:ph type="title"/>
          </p:nvPr>
        </p:nvSpPr>
        <p:spPr>
          <a:xfrm>
            <a:off x="594360" y="-613816"/>
            <a:ext cx="10972800"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10 DOCUMENT</a:t>
            </a:r>
            <a:r>
              <a:rPr lang="fr-FR" dirty="0">
                <a:latin typeface="Aptos Serif" panose="02020604070405020304" pitchFamily="18" charset="0"/>
                <a:cs typeface="Aptos Serif" panose="02020604070405020304" pitchFamily="18" charset="0"/>
              </a:rPr>
              <a:t>S</a:t>
            </a:r>
            <a:r>
              <a:rPr lang="fr-FR" noProof="0" dirty="0">
                <a:latin typeface="Aptos Serif" panose="02020604070405020304" pitchFamily="18" charset="0"/>
                <a:cs typeface="Aptos Serif" panose="02020604070405020304" pitchFamily="18" charset="0"/>
              </a:rPr>
              <a:t> CLÉS</a:t>
            </a:r>
          </a:p>
        </p:txBody>
      </p:sp>
      <p:pic>
        <p:nvPicPr>
          <p:cNvPr id="490" name="Google Shape;490;p64"/>
          <p:cNvPicPr preferRelativeResize="0"/>
          <p:nvPr/>
        </p:nvPicPr>
        <p:blipFill rotWithShape="1">
          <a:blip r:embed="rId3">
            <a:alphaModFix/>
          </a:blip>
          <a:srcRect/>
          <a:stretch/>
        </p:blipFill>
        <p:spPr>
          <a:xfrm>
            <a:off x="594360" y="1352859"/>
            <a:ext cx="2221877" cy="1688626"/>
          </a:xfrm>
          <a:prstGeom prst="rect">
            <a:avLst/>
          </a:prstGeom>
          <a:noFill/>
          <a:ln>
            <a:noFill/>
          </a:ln>
        </p:spPr>
      </p:pic>
      <p:pic>
        <p:nvPicPr>
          <p:cNvPr id="491" name="Google Shape;491;p64"/>
          <p:cNvPicPr preferRelativeResize="0"/>
          <p:nvPr/>
        </p:nvPicPr>
        <p:blipFill rotWithShape="1">
          <a:blip r:embed="rId4">
            <a:alphaModFix/>
          </a:blip>
          <a:srcRect/>
          <a:stretch/>
        </p:blipFill>
        <p:spPr>
          <a:xfrm>
            <a:off x="8956109" y="171346"/>
            <a:ext cx="2997896" cy="1283896"/>
          </a:xfrm>
          <a:prstGeom prst="rect">
            <a:avLst/>
          </a:prstGeom>
          <a:noFill/>
          <a:ln>
            <a:noFill/>
          </a:ln>
        </p:spPr>
      </p:pic>
      <p:pic>
        <p:nvPicPr>
          <p:cNvPr id="492" name="Google Shape;492;p64"/>
          <p:cNvPicPr preferRelativeResize="0"/>
          <p:nvPr/>
        </p:nvPicPr>
        <p:blipFill rotWithShape="1">
          <a:blip r:embed="rId5">
            <a:alphaModFix/>
          </a:blip>
          <a:srcRect/>
          <a:stretch/>
        </p:blipFill>
        <p:spPr>
          <a:xfrm>
            <a:off x="9259311" y="4651884"/>
            <a:ext cx="2932689" cy="1283896"/>
          </a:xfrm>
          <a:prstGeom prst="rect">
            <a:avLst/>
          </a:prstGeom>
          <a:noFill/>
          <a:ln>
            <a:noFill/>
          </a:ln>
        </p:spPr>
      </p:pic>
      <p:sp>
        <p:nvSpPr>
          <p:cNvPr id="493" name="Google Shape;493;p64"/>
          <p:cNvSpPr txBox="1"/>
          <p:nvPr/>
        </p:nvSpPr>
        <p:spPr>
          <a:xfrm>
            <a:off x="2816237" y="1455242"/>
            <a:ext cx="7292267" cy="4893607"/>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fr-FR" sz="2400" noProof="0" dirty="0">
                <a:latin typeface="Aptos" panose="020B0004020202020204" pitchFamily="34" charset="0"/>
              </a:rPr>
              <a:t>Les </a:t>
            </a:r>
            <a:r>
              <a:rPr lang="fr-FR" sz="2400" b="1" noProof="0" dirty="0">
                <a:latin typeface="Aptos" panose="020B0004020202020204" pitchFamily="34" charset="0"/>
              </a:rPr>
              <a:t>communications 274 de 2001 et 566 de 2001 </a:t>
            </a:r>
            <a:r>
              <a:rPr lang="fr-FR" sz="2400" noProof="0" dirty="0">
                <a:latin typeface="Aptos" panose="020B0004020202020204" pitchFamily="34" charset="0"/>
              </a:rPr>
              <a:t>;</a:t>
            </a:r>
          </a:p>
          <a:p>
            <a:pPr marL="342900" indent="-342900">
              <a:buFont typeface="Arial" panose="020B0604020202020204" pitchFamily="34" charset="0"/>
              <a:buChar char="•"/>
            </a:pPr>
            <a:r>
              <a:rPr lang="fr-FR" sz="2400" noProof="0" dirty="0">
                <a:latin typeface="Aptos" panose="020B0004020202020204" pitchFamily="34" charset="0"/>
              </a:rPr>
              <a:t>Politique intégrée des produits et plans d’action nationaux ;</a:t>
            </a:r>
          </a:p>
          <a:p>
            <a:pPr marL="342900" indent="-342900">
              <a:buFont typeface="Arial" panose="020B0604020202020204" pitchFamily="34" charset="0"/>
              <a:buChar char="•"/>
            </a:pPr>
            <a:r>
              <a:rPr lang="fr-FR" sz="2400" noProof="0" dirty="0">
                <a:latin typeface="Aptos" panose="020B0004020202020204" pitchFamily="34" charset="0"/>
              </a:rPr>
              <a:t>Le </a:t>
            </a:r>
            <a:r>
              <a:rPr lang="fr-FR" sz="2400" b="1" noProof="0" dirty="0">
                <a:latin typeface="Aptos" panose="020B0004020202020204" pitchFamily="34" charset="0"/>
              </a:rPr>
              <a:t>manuel  « </a:t>
            </a:r>
            <a:r>
              <a:rPr lang="fr-FR" sz="2400" b="1" noProof="0" dirty="0" err="1">
                <a:latin typeface="Aptos" panose="020B0004020202020204" pitchFamily="34" charset="0"/>
              </a:rPr>
              <a:t>Buying</a:t>
            </a:r>
            <a:r>
              <a:rPr lang="fr-FR" sz="2400" b="1" noProof="0" dirty="0">
                <a:latin typeface="Aptos" panose="020B0004020202020204" pitchFamily="34" charset="0"/>
              </a:rPr>
              <a:t> Green » </a:t>
            </a:r>
            <a:r>
              <a:rPr lang="fr-FR" sz="2400" noProof="0" dirty="0">
                <a:latin typeface="Aptos" panose="020B0004020202020204" pitchFamily="34" charset="0"/>
              </a:rPr>
              <a:t>!</a:t>
            </a:r>
          </a:p>
          <a:p>
            <a:pPr marL="342900" indent="-342900">
              <a:buFont typeface="Arial" panose="020B0604020202020204" pitchFamily="34" charset="0"/>
              <a:buChar char="•"/>
            </a:pPr>
            <a:r>
              <a:rPr lang="fr-FR" sz="2400" b="1" noProof="0" dirty="0">
                <a:latin typeface="Aptos" panose="020B0004020202020204" pitchFamily="34" charset="0"/>
              </a:rPr>
              <a:t>Communication 400 de 2008 : </a:t>
            </a:r>
            <a:r>
              <a:rPr lang="fr-FR" sz="2400" noProof="0" dirty="0">
                <a:latin typeface="Aptos" panose="020B0004020202020204" pitchFamily="34" charset="0"/>
              </a:rPr>
              <a:t>Marchés publics pour un meilleur </a:t>
            </a:r>
            <a:r>
              <a:rPr lang="fr-FR" sz="2400" b="1" noProof="0" dirty="0">
                <a:latin typeface="Aptos" panose="020B0004020202020204" pitchFamily="34" charset="0"/>
              </a:rPr>
              <a:t>environnement </a:t>
            </a:r>
            <a:r>
              <a:rPr lang="fr-FR" sz="2400" noProof="0" dirty="0">
                <a:latin typeface="Aptos" panose="020B0004020202020204" pitchFamily="34" charset="0"/>
              </a:rPr>
              <a:t>(et communication 572 de 2017) </a:t>
            </a:r>
            <a:r>
              <a:rPr lang="fr-FR" sz="2400" b="1" noProof="0" dirty="0">
                <a:latin typeface="Aptos" panose="020B0004020202020204" pitchFamily="34" charset="0"/>
              </a:rPr>
              <a:t>La stratégie Europe 2020 </a:t>
            </a:r>
            <a:r>
              <a:rPr lang="fr-FR" sz="2400" noProof="0" dirty="0">
                <a:latin typeface="Aptos" panose="020B0004020202020204" pitchFamily="34" charset="0"/>
              </a:rPr>
              <a:t>;</a:t>
            </a:r>
          </a:p>
          <a:p>
            <a:pPr marL="342900" indent="-342900">
              <a:buFont typeface="Arial" panose="020B0604020202020204" pitchFamily="34" charset="0"/>
              <a:buChar char="•"/>
            </a:pPr>
            <a:r>
              <a:rPr lang="fr-FR" sz="2400" b="1" noProof="0" dirty="0">
                <a:latin typeface="Aptos" panose="020B0004020202020204" pitchFamily="34" charset="0"/>
              </a:rPr>
              <a:t>Économie circulaire ;</a:t>
            </a:r>
            <a:endParaRPr lang="fr-FR" sz="2400" noProof="0" dirty="0">
              <a:latin typeface="Aptos" panose="020B0004020202020204" pitchFamily="34" charset="0"/>
            </a:endParaRPr>
          </a:p>
          <a:p>
            <a:pPr marL="342900" indent="-342900">
              <a:buFont typeface="Arial" panose="020B0604020202020204" pitchFamily="34" charset="0"/>
              <a:buChar char="•"/>
            </a:pPr>
            <a:r>
              <a:rPr lang="fr-FR" sz="2400" b="1" noProof="0" dirty="0">
                <a:latin typeface="Aptos" panose="020B0004020202020204" pitchFamily="34" charset="0"/>
              </a:rPr>
              <a:t>Marchés publics sociaux;</a:t>
            </a:r>
            <a:endParaRPr lang="fr-FR" sz="2400" noProof="0" dirty="0">
              <a:latin typeface="Aptos" panose="020B0004020202020204" pitchFamily="34" charset="0"/>
            </a:endParaRPr>
          </a:p>
          <a:p>
            <a:pPr marL="342900" indent="-342900">
              <a:buFont typeface="Arial" panose="020B0604020202020204" pitchFamily="34" charset="0"/>
              <a:buChar char="•"/>
            </a:pPr>
            <a:r>
              <a:rPr lang="fr-FR" sz="2400" b="1" noProof="0" dirty="0">
                <a:latin typeface="Aptos" panose="020B0004020202020204" pitchFamily="34" charset="0"/>
              </a:rPr>
              <a:t>Pacte vert pour l’Europe</a:t>
            </a:r>
            <a:r>
              <a:rPr lang="fr-FR" sz="2400" noProof="0" dirty="0">
                <a:latin typeface="Aptos" panose="020B0004020202020204" pitchFamily="34" charset="0"/>
              </a:rPr>
              <a:t>;</a:t>
            </a:r>
          </a:p>
          <a:p>
            <a:pPr marL="342900" indent="-342900">
              <a:buFont typeface="Arial" panose="020B0604020202020204" pitchFamily="34" charset="0"/>
              <a:buChar char="•"/>
            </a:pPr>
            <a:r>
              <a:rPr lang="fr-FR" sz="2400" noProof="0" dirty="0">
                <a:latin typeface="Aptos" panose="020B0004020202020204" pitchFamily="34" charset="0"/>
              </a:rPr>
              <a:t>Green Deal et </a:t>
            </a:r>
            <a:r>
              <a:rPr lang="fr-FR" sz="2400" b="1" noProof="0" dirty="0">
                <a:latin typeface="Aptos" panose="020B0004020202020204" pitchFamily="34" charset="0"/>
              </a:rPr>
              <a:t>finances durables </a:t>
            </a:r>
            <a:r>
              <a:rPr lang="fr-FR" sz="2400" noProof="0" dirty="0">
                <a:latin typeface="Aptos" panose="020B0004020202020204" pitchFamily="34" charset="0"/>
              </a:rPr>
              <a:t>;</a:t>
            </a:r>
          </a:p>
          <a:p>
            <a:pPr marL="342900" indent="-342900">
              <a:buFont typeface="Arial" panose="020B0604020202020204" pitchFamily="34" charset="0"/>
              <a:buChar char="•"/>
            </a:pPr>
            <a:r>
              <a:rPr lang="fr-FR" sz="2400" b="1" noProof="0" dirty="0">
                <a:latin typeface="Aptos" panose="020B0004020202020204" pitchFamily="34" charset="0"/>
              </a:rPr>
              <a:t>DNSH </a:t>
            </a:r>
            <a:r>
              <a:rPr lang="fr-FR" sz="2400" noProof="0" dirty="0">
                <a:latin typeface="Aptos" panose="020B0004020202020204" pitchFamily="34" charset="0"/>
              </a:rPr>
              <a:t>et PNRR</a:t>
            </a:r>
          </a:p>
        </p:txBody>
      </p:sp>
      <p:pic>
        <p:nvPicPr>
          <p:cNvPr id="494" name="Google Shape;494;p64"/>
          <p:cNvPicPr preferRelativeResize="0"/>
          <p:nvPr/>
        </p:nvPicPr>
        <p:blipFill rotWithShape="1">
          <a:blip r:embed="rId6">
            <a:alphaModFix/>
          </a:blip>
          <a:srcRect/>
          <a:stretch/>
        </p:blipFill>
        <p:spPr>
          <a:xfrm>
            <a:off x="0" y="4860099"/>
            <a:ext cx="1490741" cy="1997901"/>
          </a:xfrm>
          <a:prstGeom prst="rect">
            <a:avLst/>
          </a:prstGeom>
          <a:noFill/>
          <a:ln>
            <a:noFill/>
          </a:ln>
        </p:spPr>
      </p:pic>
      <p:pic>
        <p:nvPicPr>
          <p:cNvPr id="495" name="Google Shape;495;p64"/>
          <p:cNvPicPr preferRelativeResize="0"/>
          <p:nvPr/>
        </p:nvPicPr>
        <p:blipFill rotWithShape="1">
          <a:blip r:embed="rId7">
            <a:alphaModFix/>
          </a:blip>
          <a:srcRect/>
          <a:stretch/>
        </p:blipFill>
        <p:spPr>
          <a:xfrm>
            <a:off x="1458690" y="3960217"/>
            <a:ext cx="1249611" cy="166614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5"/>
          <p:cNvSpPr txBox="1">
            <a:spLocks noGrp="1"/>
          </p:cNvSpPr>
          <p:nvPr>
            <p:ph type="title"/>
          </p:nvPr>
        </p:nvSpPr>
        <p:spPr>
          <a:xfrm>
            <a:off x="6318885" y="5219363"/>
            <a:ext cx="4939666" cy="823114"/>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en-US" noProof="0" dirty="0">
                <a:latin typeface="Aptos Serif" panose="02020604070405020304" pitchFamily="18" charset="0"/>
                <a:cs typeface="Aptos Serif" panose="02020604070405020304" pitchFamily="18" charset="0"/>
              </a:rPr>
              <a:t>Buying green!</a:t>
            </a:r>
          </a:p>
        </p:txBody>
      </p:sp>
      <p:sp>
        <p:nvSpPr>
          <p:cNvPr id="501" name="Google Shape;501;p6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100"/>
              <a:buNone/>
            </a:pPr>
            <a:fld id="{00000000-1234-1234-1234-123412341234}" type="slidenum">
              <a:rPr lang="de-DE"/>
              <a:t>42</a:t>
            </a:fld>
            <a:endParaRPr/>
          </a:p>
        </p:txBody>
      </p:sp>
      <p:sp>
        <p:nvSpPr>
          <p:cNvPr id="502" name="Google Shape;502;p65"/>
          <p:cNvSpPr/>
          <p:nvPr/>
        </p:nvSpPr>
        <p:spPr>
          <a:xfrm>
            <a:off x="445273" y="1014272"/>
            <a:ext cx="6289482" cy="3477835"/>
          </a:xfrm>
          <a:prstGeom prst="rect">
            <a:avLst/>
          </a:prstGeom>
          <a:noFill/>
          <a:ln>
            <a:noFill/>
          </a:ln>
        </p:spPr>
        <p:txBody>
          <a:bodyPr spcFirstLastPara="1" wrap="square" lIns="91425" tIns="45700" rIns="91425" bIns="45700" anchor="t" anchorCtr="0">
            <a:spAutoFit/>
          </a:bodyPr>
          <a:lstStyle/>
          <a:p>
            <a:r>
              <a:rPr lang="fr-FR" sz="2000" b="1" noProof="0" dirty="0">
                <a:latin typeface="Aptos" panose="020B0004020202020204" pitchFamily="34" charset="0"/>
              </a:rPr>
              <a:t>Le manuel « </a:t>
            </a:r>
            <a:r>
              <a:rPr lang="fr-FR" sz="2000" b="1" noProof="0" dirty="0" err="1">
                <a:latin typeface="Aptos" panose="020B0004020202020204" pitchFamily="34" charset="0"/>
              </a:rPr>
              <a:t>Buying</a:t>
            </a:r>
            <a:r>
              <a:rPr lang="fr-FR" sz="2000" b="1" noProof="0" dirty="0">
                <a:latin typeface="Aptos" panose="020B0004020202020204" pitchFamily="34" charset="0"/>
              </a:rPr>
              <a:t> Green! » </a:t>
            </a:r>
            <a:r>
              <a:rPr lang="fr-FR" sz="2000" noProof="0" dirty="0">
                <a:latin typeface="Aptos" panose="020B0004020202020204" pitchFamily="34" charset="0"/>
              </a:rPr>
              <a:t>a été publié trois fois : en 2004, 2011 et 2016.</a:t>
            </a:r>
          </a:p>
          <a:p>
            <a:r>
              <a:rPr lang="fr-FR" sz="2000" dirty="0">
                <a:latin typeface="Aptos" panose="020B0004020202020204" pitchFamily="34" charset="0"/>
              </a:rPr>
              <a:t>Le manuel présente </a:t>
            </a:r>
            <a:r>
              <a:rPr lang="fr-FR" sz="2000" b="1" dirty="0">
                <a:latin typeface="Aptos" panose="020B0004020202020204" pitchFamily="34" charset="0"/>
              </a:rPr>
              <a:t>les possibilités d’application des GPP</a:t>
            </a:r>
            <a:r>
              <a:rPr lang="fr-FR" sz="2000" dirty="0">
                <a:latin typeface="Aptos" panose="020B0004020202020204" pitchFamily="34" charset="0"/>
              </a:rPr>
              <a:t> offertes par les directives relatives aux marchés publics.</a:t>
            </a:r>
          </a:p>
          <a:p>
            <a:r>
              <a:rPr lang="fr-FR" sz="2000" dirty="0">
                <a:latin typeface="Aptos" panose="020B0004020202020204" pitchFamily="34" charset="0"/>
              </a:rPr>
              <a:t>Le manuel </a:t>
            </a:r>
            <a:r>
              <a:rPr lang="fr-FR" sz="2000" b="1" dirty="0">
                <a:latin typeface="Aptos" panose="020B0004020202020204" pitchFamily="34" charset="0"/>
              </a:rPr>
              <a:t>aide les pouvoirs publics</a:t>
            </a:r>
            <a:r>
              <a:rPr lang="fr-FR" sz="2000" dirty="0">
                <a:latin typeface="Aptos" panose="020B0004020202020204" pitchFamily="34" charset="0"/>
              </a:rPr>
              <a:t> à planifier et mettre en œuvre des GPP.</a:t>
            </a:r>
          </a:p>
          <a:p>
            <a:r>
              <a:rPr lang="fr-FR" sz="2000" dirty="0">
                <a:latin typeface="Aptos" panose="020B0004020202020204" pitchFamily="34" charset="0"/>
              </a:rPr>
              <a:t>Il fournit une </a:t>
            </a:r>
            <a:r>
              <a:rPr lang="fr-FR" sz="2000" b="1" dirty="0">
                <a:latin typeface="Aptos" panose="020B0004020202020204" pitchFamily="34" charset="0"/>
              </a:rPr>
              <a:t>explication pratique </a:t>
            </a:r>
            <a:r>
              <a:rPr lang="fr-FR" sz="2000" dirty="0">
                <a:latin typeface="Aptos" panose="020B0004020202020204" pitchFamily="34" charset="0"/>
              </a:rPr>
              <a:t>des possibilités offertes par la législation de l’UE et présente une approche simple et efficace, en illustrant également les bonnes pratiques.</a:t>
            </a:r>
            <a:endParaRPr lang="fr-FR" sz="2000" b="0" i="0" u="none" strike="noStrike" cap="none" dirty="0">
              <a:solidFill>
                <a:srgbClr val="000000"/>
              </a:solidFill>
              <a:latin typeface="Aptos" panose="020B0004020202020204" pitchFamily="34" charset="0"/>
              <a:sym typeface="Arial"/>
            </a:endParaRPr>
          </a:p>
        </p:txBody>
      </p:sp>
      <p:pic>
        <p:nvPicPr>
          <p:cNvPr id="503" name="Google Shape;503;p65"/>
          <p:cNvPicPr preferRelativeResize="0"/>
          <p:nvPr/>
        </p:nvPicPr>
        <p:blipFill rotWithShape="1">
          <a:blip r:embed="rId3">
            <a:alphaModFix/>
          </a:blip>
          <a:srcRect/>
          <a:stretch/>
        </p:blipFill>
        <p:spPr>
          <a:xfrm>
            <a:off x="9197504" y="1407707"/>
            <a:ext cx="2994496" cy="427956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p>
            <a:r>
              <a:rPr lang="fr-FR" noProof="0" dirty="0">
                <a:latin typeface="Aptos Serif" panose="02020604070405020304" pitchFamily="18" charset="0"/>
                <a:cs typeface="Aptos Serif" panose="02020604070405020304" pitchFamily="18" charset="0"/>
              </a:rPr>
              <a:t>Approvisionnement social</a:t>
            </a:r>
          </a:p>
        </p:txBody>
      </p:sp>
      <p:sp>
        <p:nvSpPr>
          <p:cNvPr id="509" name="Google Shape;509;p6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100"/>
              <a:buNone/>
            </a:pPr>
            <a:fld id="{00000000-1234-1234-1234-123412341234}" type="slidenum">
              <a:rPr lang="de-DE"/>
              <a:t>43</a:t>
            </a:fld>
            <a:endParaRPr/>
          </a:p>
        </p:txBody>
      </p:sp>
      <p:sp>
        <p:nvSpPr>
          <p:cNvPr id="510" name="Google Shape;510;p66"/>
          <p:cNvSpPr/>
          <p:nvPr/>
        </p:nvSpPr>
        <p:spPr>
          <a:xfrm>
            <a:off x="1117600" y="561550"/>
            <a:ext cx="8207867" cy="3970277"/>
          </a:xfrm>
          <a:prstGeom prst="rect">
            <a:avLst/>
          </a:prstGeom>
          <a:noFill/>
          <a:ln>
            <a:noFill/>
          </a:ln>
        </p:spPr>
        <p:txBody>
          <a:bodyPr spcFirstLastPara="1" wrap="square" lIns="91425" tIns="45700" rIns="91425" bIns="45700" anchor="t" anchorCtr="0">
            <a:spAutoFit/>
          </a:bodyPr>
          <a:lstStyle/>
          <a:p>
            <a:pPr>
              <a:buSzPts val="2000"/>
            </a:pPr>
            <a:r>
              <a:rPr lang="fr-FR" sz="1800" dirty="0">
                <a:solidFill>
                  <a:schemeClr val="dk1"/>
                </a:solidFill>
                <a:latin typeface="Aptos" panose="020B0004020202020204" pitchFamily="34" charset="0"/>
              </a:rPr>
              <a:t>La deuxième édition (2021) du guide « Achats sociaux » de l’Union européenne promeut les marchés publics socialement responsables, qui visent à avoir un impact social positif. Les objectifs sont :</a:t>
            </a:r>
            <a:endParaRPr lang="de-DE" sz="1800" dirty="0">
              <a:solidFill>
                <a:schemeClr val="dk1"/>
              </a:solidFill>
              <a:latin typeface="Aptos" panose="020B0004020202020204" pitchFamily="34" charset="0"/>
            </a:endParaRPr>
          </a:p>
          <a:p>
            <a:pPr marL="342900" indent="-342900">
              <a:buFont typeface="Arial" panose="020B0604020202020204" pitchFamily="34" charset="0"/>
              <a:buChar char="•"/>
            </a:pPr>
            <a:r>
              <a:rPr lang="fr-FR" sz="1800" dirty="0">
                <a:latin typeface="Aptos" panose="020B0004020202020204" pitchFamily="34" charset="0"/>
              </a:rPr>
              <a:t>Promouvoir des </a:t>
            </a:r>
            <a:r>
              <a:rPr lang="fr-FR" sz="1800" b="1" dirty="0">
                <a:latin typeface="Aptos" panose="020B0004020202020204" pitchFamily="34" charset="0"/>
              </a:rPr>
              <a:t>possibilités équitables d’emploi et d’inclusion sociale </a:t>
            </a:r>
            <a:r>
              <a:rPr lang="fr-FR" sz="1800" dirty="0">
                <a:latin typeface="Aptos" panose="020B0004020202020204" pitchFamily="34" charset="0"/>
              </a:rPr>
              <a:t>(possibilités d’emploi pour les travailleur·euse·s jeunes et âgé·e·s, égalité entre les sexes, participation sociale et possibilités d’emploi pour les personnes handicapées)</a:t>
            </a:r>
            <a:endParaRPr lang="de-DE" sz="1800" dirty="0">
              <a:latin typeface="Aptos" panose="020B0004020202020204" pitchFamily="34" charset="0"/>
            </a:endParaRPr>
          </a:p>
          <a:p>
            <a:pPr marL="342900" indent="-342900">
              <a:buFont typeface="Arial" panose="020B0604020202020204" pitchFamily="34" charset="0"/>
              <a:buChar char="•"/>
            </a:pPr>
            <a:r>
              <a:rPr lang="fr-FR" sz="1800" dirty="0">
                <a:latin typeface="Aptos" panose="020B0004020202020204" pitchFamily="34" charset="0"/>
              </a:rPr>
              <a:t>Créer des opportunités pour l’</a:t>
            </a:r>
            <a:r>
              <a:rPr lang="fr-FR" sz="1800" b="1" dirty="0">
                <a:latin typeface="Aptos" panose="020B0004020202020204" pitchFamily="34" charset="0"/>
              </a:rPr>
              <a:t>économie sociale </a:t>
            </a:r>
            <a:r>
              <a:rPr lang="fr-FR" sz="1800" dirty="0">
                <a:latin typeface="Aptos" panose="020B0004020202020204" pitchFamily="34" charset="0"/>
              </a:rPr>
              <a:t>et les </a:t>
            </a:r>
            <a:r>
              <a:rPr lang="fr-FR" sz="1800" b="1" dirty="0">
                <a:latin typeface="Aptos" panose="020B0004020202020204" pitchFamily="34" charset="0"/>
              </a:rPr>
              <a:t>entreprises sociales </a:t>
            </a:r>
            <a:r>
              <a:rPr lang="de-DE" sz="1800" dirty="0">
                <a:latin typeface="Aptos" panose="020B0004020202020204" pitchFamily="34" charset="0"/>
              </a:rPr>
              <a:t>  </a:t>
            </a:r>
          </a:p>
          <a:p>
            <a:pPr marL="342900" indent="-342900">
              <a:buFont typeface="Arial" panose="020B0604020202020204" pitchFamily="34" charset="0"/>
              <a:buChar char="•"/>
            </a:pPr>
            <a:r>
              <a:rPr lang="fr-FR" sz="1800" dirty="0">
                <a:latin typeface="Aptos" panose="020B0004020202020204" pitchFamily="34" charset="0"/>
              </a:rPr>
              <a:t>Promouvoir des </a:t>
            </a:r>
            <a:r>
              <a:rPr lang="fr-FR" sz="1800" b="1" dirty="0">
                <a:latin typeface="Aptos" panose="020B0004020202020204" pitchFamily="34" charset="0"/>
              </a:rPr>
              <a:t>conditions de travail décentes</a:t>
            </a:r>
            <a:endParaRPr lang="de-DE" sz="1800" dirty="0">
              <a:latin typeface="Aptos" panose="020B0004020202020204" pitchFamily="34" charset="0"/>
            </a:endParaRPr>
          </a:p>
          <a:p>
            <a:pPr marL="342900" indent="-342900">
              <a:buFont typeface="Arial" panose="020B0604020202020204" pitchFamily="34" charset="0"/>
              <a:buChar char="•"/>
            </a:pPr>
            <a:r>
              <a:rPr lang="fr-FR" sz="1800" noProof="0" dirty="0">
                <a:latin typeface="Aptos" panose="020B0004020202020204" pitchFamily="34" charset="0"/>
              </a:rPr>
              <a:t>Garantir le respect des </a:t>
            </a:r>
            <a:r>
              <a:rPr lang="fr-FR" sz="1800" b="1" noProof="0" dirty="0">
                <a:latin typeface="Aptos" panose="020B0004020202020204" pitchFamily="34" charset="0"/>
              </a:rPr>
              <a:t>droits sociaux et des droits des travailleurs</a:t>
            </a:r>
          </a:p>
          <a:p>
            <a:pPr marL="342900" indent="-342900">
              <a:buFont typeface="Arial" panose="020B0604020202020204" pitchFamily="34" charset="0"/>
              <a:buChar char="•"/>
            </a:pPr>
            <a:r>
              <a:rPr lang="fr-FR" sz="1800" noProof="0" dirty="0">
                <a:latin typeface="Aptos" panose="020B0004020202020204" pitchFamily="34" charset="0"/>
              </a:rPr>
              <a:t>Accessibilité et </a:t>
            </a:r>
            <a:r>
              <a:rPr lang="fr-FR" sz="1800" b="1" noProof="0" dirty="0">
                <a:latin typeface="Aptos" panose="020B0004020202020204" pitchFamily="34" charset="0"/>
              </a:rPr>
              <a:t>aménagement adapté pour tous</a:t>
            </a:r>
            <a:endParaRPr lang="fr-FR" sz="1800" noProof="0" dirty="0">
              <a:latin typeface="Aptos" panose="020B0004020202020204" pitchFamily="34" charset="0"/>
            </a:endParaRPr>
          </a:p>
          <a:p>
            <a:pPr marL="342900" indent="-342900">
              <a:buFont typeface="Arial" panose="020B0604020202020204" pitchFamily="34" charset="0"/>
              <a:buChar char="•"/>
            </a:pPr>
            <a:r>
              <a:rPr lang="fr-FR" sz="1800" noProof="0" dirty="0">
                <a:latin typeface="Aptos" panose="020B0004020202020204" pitchFamily="34" charset="0"/>
              </a:rPr>
              <a:t>Respect </a:t>
            </a:r>
            <a:r>
              <a:rPr lang="fr-FR" sz="1800" b="1" noProof="0" dirty="0">
                <a:latin typeface="Aptos" panose="020B0004020202020204" pitchFamily="34" charset="0"/>
              </a:rPr>
              <a:t>des droits de l’homme et commerce éthique</a:t>
            </a:r>
            <a:endParaRPr lang="fr-FR" sz="1800" noProof="0" dirty="0">
              <a:latin typeface="Aptos" panose="020B0004020202020204" pitchFamily="34" charset="0"/>
            </a:endParaRPr>
          </a:p>
          <a:p>
            <a:pPr marL="342900" indent="-342900">
              <a:buFont typeface="Arial" panose="020B0604020202020204" pitchFamily="34" charset="0"/>
              <a:buChar char="•"/>
            </a:pPr>
            <a:r>
              <a:rPr lang="fr-FR" sz="1800" b="1" noProof="0" dirty="0">
                <a:latin typeface="Aptos" panose="020B0004020202020204" pitchFamily="34" charset="0"/>
              </a:rPr>
              <a:t>« Réglementation facilitée » </a:t>
            </a:r>
            <a:r>
              <a:rPr lang="fr-FR" sz="1800" noProof="0" dirty="0">
                <a:latin typeface="Aptos" panose="020B0004020202020204" pitchFamily="34" charset="0"/>
              </a:rPr>
              <a:t>pour la fourniture de services sociaux, sanitaires, éducatifs et culturels de qualité</a:t>
            </a:r>
            <a:endParaRPr sz="1800" b="0" i="0" u="none" strike="noStrike" cap="none" dirty="0">
              <a:solidFill>
                <a:srgbClr val="000000"/>
              </a:solidFill>
              <a:latin typeface="Aptos" panose="020B0004020202020204" pitchFamily="34" charset="0"/>
              <a:sym typeface="Arial"/>
            </a:endParaRPr>
          </a:p>
        </p:txBody>
      </p:sp>
      <p:pic>
        <p:nvPicPr>
          <p:cNvPr id="511" name="Google Shape;511;p66"/>
          <p:cNvPicPr preferRelativeResize="0"/>
          <p:nvPr/>
        </p:nvPicPr>
        <p:blipFill rotWithShape="1">
          <a:blip r:embed="rId3">
            <a:alphaModFix/>
          </a:blip>
          <a:srcRect/>
          <a:stretch/>
        </p:blipFill>
        <p:spPr>
          <a:xfrm>
            <a:off x="9325467" y="635549"/>
            <a:ext cx="2682472" cy="379610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7"/>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Pacte vert européen</a:t>
            </a:r>
          </a:p>
        </p:txBody>
      </p:sp>
      <p:sp>
        <p:nvSpPr>
          <p:cNvPr id="517" name="Google Shape;517;p67"/>
          <p:cNvSpPr txBox="1">
            <a:spLocks noGrp="1"/>
          </p:cNvSpPr>
          <p:nvPr>
            <p:ph type="body" idx="1"/>
          </p:nvPr>
        </p:nvSpPr>
        <p:spPr>
          <a:xfrm>
            <a:off x="594360" y="2345635"/>
            <a:ext cx="4923845" cy="3928360"/>
          </a:xfrm>
          <a:prstGeom prst="rect">
            <a:avLst/>
          </a:prstGeom>
          <a:noFill/>
          <a:ln>
            <a:noFill/>
          </a:ln>
        </p:spPr>
        <p:txBody>
          <a:bodyPr spcFirstLastPara="1" wrap="square" lIns="0" tIns="45700" rIns="0" bIns="0" anchor="t" anchorCtr="0">
            <a:normAutofit fontScale="77500" lnSpcReduction="20000"/>
          </a:bodyPr>
          <a:lstStyle/>
          <a:p>
            <a:pPr>
              <a:lnSpc>
                <a:spcPct val="120000"/>
              </a:lnSpc>
            </a:pPr>
            <a:r>
              <a:rPr lang="fr-FR" dirty="0">
                <a:latin typeface="Aptos" panose="020B0004020202020204" pitchFamily="34" charset="0"/>
              </a:rPr>
              <a:t>Dans la communication à la Commission </a:t>
            </a:r>
            <a:r>
              <a:rPr lang="fr-FR" dirty="0">
                <a:solidFill>
                  <a:schemeClr val="accent3">
                    <a:lumMod val="75000"/>
                  </a:schemeClr>
                </a:solidFill>
                <a:latin typeface="Aptos" panose="020B0004020202020204" pitchFamily="34" charset="0"/>
              </a:rPr>
              <a:t>« </a:t>
            </a:r>
            <a:r>
              <a:rPr lang="fr-FR" b="1" dirty="0">
                <a:solidFill>
                  <a:schemeClr val="accent3">
                    <a:lumMod val="75000"/>
                  </a:schemeClr>
                </a:solidFill>
                <a:latin typeface="Aptos" panose="020B0004020202020204" pitchFamily="34" charset="0"/>
              </a:rPr>
              <a:t>Plan </a:t>
            </a:r>
            <a:r>
              <a:rPr lang="fr-FR" b="1" dirty="0">
                <a:solidFill>
                  <a:schemeClr val="accent4"/>
                </a:solidFill>
                <a:latin typeface="Aptos" panose="020B0004020202020204" pitchFamily="34" charset="0"/>
              </a:rPr>
              <a:t>d’investissement pour une Europe durable. Plan d’investissement pour le pacte vert européen » (21/2020)</a:t>
            </a:r>
            <a:r>
              <a:rPr lang="fr-FR" dirty="0">
                <a:solidFill>
                  <a:schemeClr val="tx1"/>
                </a:solidFill>
                <a:latin typeface="Aptos" panose="020B0004020202020204" pitchFamily="34" charset="0"/>
              </a:rPr>
              <a:t>, on peut lire </a:t>
            </a:r>
            <a:r>
              <a:rPr lang="fr-FR" dirty="0">
                <a:latin typeface="Aptos" panose="020B0004020202020204" pitchFamily="34" charset="0"/>
              </a:rPr>
              <a:t>: « La Commission proposera des</a:t>
            </a:r>
            <a:r>
              <a:rPr lang="fr-FR" b="1" dirty="0">
                <a:solidFill>
                  <a:schemeClr val="accent4"/>
                </a:solidFill>
                <a:latin typeface="Aptos" panose="020B0004020202020204" pitchFamily="34" charset="0"/>
              </a:rPr>
              <a:t> critères ou objectifs « verts » obligatoires minimaux </a:t>
            </a:r>
            <a:r>
              <a:rPr lang="fr-FR" dirty="0">
                <a:latin typeface="Aptos" panose="020B0004020202020204" pitchFamily="34" charset="0"/>
              </a:rPr>
              <a:t>pour les marchés publics dans le cadre des initiatives sectorielles, des financements de l’UE ou de législations spécifiques à des produits. De tels critères minimaux établiront de facto une définition commune de  </a:t>
            </a:r>
            <a:r>
              <a:rPr lang="fr-FR" b="1" dirty="0">
                <a:solidFill>
                  <a:schemeClr val="accent4"/>
                </a:solidFill>
                <a:latin typeface="Aptos" panose="020B0004020202020204" pitchFamily="34" charset="0"/>
              </a:rPr>
              <a:t>l’achat vert </a:t>
            </a:r>
            <a:r>
              <a:rPr lang="fr-FR" dirty="0">
                <a:latin typeface="Aptos" panose="020B0004020202020204" pitchFamily="34" charset="0"/>
              </a:rPr>
              <a:t>(...) En même temps, des méthodes de prise en compte sur le coût du cycle de vie devraient être appliquées par les acheteurs publics chaque fois que c’est possible. » </a:t>
            </a:r>
          </a:p>
          <a:p>
            <a:pPr>
              <a:lnSpc>
                <a:spcPct val="120000"/>
              </a:lnSpc>
            </a:pPr>
            <a:endParaRPr lang="de-DE" dirty="0">
              <a:latin typeface="Aptos" panose="020B0004020202020204" pitchFamily="34" charset="0"/>
            </a:endParaRPr>
          </a:p>
        </p:txBody>
      </p:sp>
      <p:sp>
        <p:nvSpPr>
          <p:cNvPr id="518" name="Google Shape;518;p67"/>
          <p:cNvSpPr txBox="1">
            <a:spLocks noGrp="1"/>
          </p:cNvSpPr>
          <p:nvPr>
            <p:ph type="body" idx="2"/>
          </p:nvPr>
        </p:nvSpPr>
        <p:spPr>
          <a:xfrm>
            <a:off x="5881898" y="2345635"/>
            <a:ext cx="5003438" cy="3928360"/>
          </a:xfrm>
          <a:prstGeom prst="rect">
            <a:avLst/>
          </a:prstGeom>
          <a:noFill/>
          <a:ln>
            <a:noFill/>
          </a:ln>
        </p:spPr>
        <p:txBody>
          <a:bodyPr spcFirstLastPara="1" wrap="square" lIns="0" tIns="45700" rIns="0" bIns="0" anchor="t" anchorCtr="0">
            <a:normAutofit fontScale="92500" lnSpcReduction="20000"/>
          </a:bodyPr>
          <a:lstStyle/>
          <a:p>
            <a:pPr marL="457200" lvl="0" indent="-228600" algn="l" rtl="0">
              <a:lnSpc>
                <a:spcPct val="110000"/>
              </a:lnSpc>
              <a:spcBef>
                <a:spcPts val="1800"/>
              </a:spcBef>
              <a:spcAft>
                <a:spcPts val="0"/>
              </a:spcAft>
              <a:buClr>
                <a:srgbClr val="3F3F3F"/>
              </a:buClr>
              <a:buSzPts val="2000"/>
              <a:buFont typeface="Arial"/>
              <a:buNone/>
            </a:pPr>
            <a:r>
              <a:rPr lang="fr-FR" b="1" noProof="0" dirty="0">
                <a:latin typeface="Aptos" panose="020B0004020202020204" pitchFamily="34" charset="0"/>
              </a:rPr>
              <a:t>Trois points importants :</a:t>
            </a:r>
            <a:endParaRPr lang="fr-FR" noProof="0" dirty="0">
              <a:latin typeface="Aptos" panose="020B0004020202020204" pitchFamily="34" charset="0"/>
            </a:endParaRPr>
          </a:p>
          <a:p>
            <a:pPr marL="571500" indent="-342900">
              <a:lnSpc>
                <a:spcPct val="110000"/>
              </a:lnSpc>
              <a:buFont typeface="Arial" panose="020B0604020202020204" pitchFamily="34" charset="0"/>
              <a:buChar char="•"/>
            </a:pPr>
            <a:r>
              <a:rPr lang="fr-FR" b="1" noProof="0" dirty="0">
                <a:solidFill>
                  <a:schemeClr val="accent4"/>
                </a:solidFill>
                <a:latin typeface="Aptos" panose="020B0004020202020204" pitchFamily="34" charset="0"/>
              </a:rPr>
              <a:t>Adoption de critères </a:t>
            </a:r>
            <a:r>
              <a:rPr lang="fr-FR" noProof="0" dirty="0">
                <a:solidFill>
                  <a:schemeClr val="tx1"/>
                </a:solidFill>
                <a:latin typeface="Aptos" panose="020B0004020202020204" pitchFamily="34" charset="0"/>
              </a:rPr>
              <a:t>ou objectifs</a:t>
            </a:r>
            <a:r>
              <a:rPr lang="fr-FR" b="1" noProof="0" dirty="0">
                <a:solidFill>
                  <a:schemeClr val="accent4"/>
                </a:solidFill>
                <a:latin typeface="Aptos" panose="020B0004020202020204" pitchFamily="34" charset="0"/>
              </a:rPr>
              <a:t> minimaux obligatoires </a:t>
            </a:r>
            <a:r>
              <a:rPr lang="fr-FR" noProof="0" dirty="0">
                <a:solidFill>
                  <a:schemeClr val="tx1"/>
                </a:solidFill>
                <a:latin typeface="Aptos" panose="020B0004020202020204" pitchFamily="34" charset="0"/>
              </a:rPr>
              <a:t>pour </a:t>
            </a:r>
            <a:r>
              <a:rPr lang="fr-FR" noProof="0" dirty="0">
                <a:latin typeface="Aptos" panose="020B0004020202020204" pitchFamily="34" charset="0"/>
              </a:rPr>
              <a:t>l’achat public écologique dans la législation relative aux initiatives sectorielles, aux financements de l’UE ou à certains produits</a:t>
            </a:r>
          </a:p>
          <a:p>
            <a:pPr marL="571500" indent="-342900">
              <a:lnSpc>
                <a:spcPct val="110000"/>
              </a:lnSpc>
              <a:buFont typeface="Arial" panose="020B0604020202020204" pitchFamily="34" charset="0"/>
              <a:buChar char="•"/>
            </a:pPr>
            <a:r>
              <a:rPr lang="fr-FR" noProof="0" dirty="0">
                <a:latin typeface="Aptos" panose="020B0004020202020204" pitchFamily="34" charset="0"/>
              </a:rPr>
              <a:t>Adoption d’une </a:t>
            </a:r>
            <a:r>
              <a:rPr lang="fr-FR" b="1" noProof="0" dirty="0">
                <a:solidFill>
                  <a:schemeClr val="accent4"/>
                </a:solidFill>
                <a:latin typeface="Aptos" panose="020B0004020202020204" pitchFamily="34" charset="0"/>
              </a:rPr>
              <a:t>définition commune de l’achat public écologique</a:t>
            </a:r>
          </a:p>
          <a:p>
            <a:pPr marL="571500" indent="-342900">
              <a:lnSpc>
                <a:spcPct val="110000"/>
              </a:lnSpc>
              <a:buFont typeface="Arial" panose="020B0604020202020204" pitchFamily="34" charset="0"/>
              <a:buChar char="•"/>
            </a:pPr>
            <a:r>
              <a:rPr lang="fr-FR" b="1" noProof="0" dirty="0">
                <a:solidFill>
                  <a:schemeClr val="accent4"/>
                </a:solidFill>
                <a:latin typeface="Aptos" panose="020B0004020202020204" pitchFamily="34" charset="0"/>
              </a:rPr>
              <a:t>Extension des méthodes de prise en compte sur le coût du cycle de vie </a:t>
            </a:r>
            <a:endParaRPr lang="de-DE" dirty="0">
              <a:solidFill>
                <a:schemeClr val="accent4"/>
              </a:solidFill>
              <a:latin typeface="Aptos" panose="020B00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8"/>
          <p:cNvSpPr txBox="1">
            <a:spLocks noGrp="1"/>
          </p:cNvSpPr>
          <p:nvPr>
            <p:ph type="ctrTitle"/>
          </p:nvPr>
        </p:nvSpPr>
        <p:spPr>
          <a:xfrm>
            <a:off x="6309904" y="411478"/>
            <a:ext cx="5486400" cy="3437711"/>
          </a:xfrm>
          <a:prstGeom prst="rect">
            <a:avLst/>
          </a:prstGeom>
          <a:noFill/>
          <a:ln>
            <a:noFill/>
          </a:ln>
        </p:spPr>
        <p:txBody>
          <a:bodyPr spcFirstLastPara="1" wrap="square" lIns="0" tIns="0" rIns="0" bIns="0" anchor="b" anchorCtr="0">
            <a:normAutofit fontScale="90000"/>
          </a:bodyPr>
          <a:lstStyle/>
          <a:p>
            <a:r>
              <a:rPr lang="fr-FR" noProof="0" dirty="0">
                <a:latin typeface="Aptos Serif" panose="02020604070405020304" pitchFamily="18" charset="0"/>
                <a:cs typeface="Aptos Serif" panose="02020604070405020304" pitchFamily="18" charset="0"/>
              </a:rPr>
              <a:t>Outils européens pour la diffusion de l’achat </a:t>
            </a:r>
            <a:r>
              <a:rPr lang="fr-FR" dirty="0">
                <a:latin typeface="Aptos Serif" panose="02020604070405020304" pitchFamily="18" charset="0"/>
                <a:cs typeface="Aptos Serif" panose="02020604070405020304" pitchFamily="18" charset="0"/>
              </a:rPr>
              <a:t>public écologique </a:t>
            </a:r>
            <a:r>
              <a:rPr lang="fr-FR" sz="5600" dirty="0">
                <a:latin typeface="Aptos Serif" panose="02020604070405020304" pitchFamily="18" charset="0"/>
                <a:cs typeface="Aptos Serif" panose="02020604070405020304" pitchFamily="18" charset="0"/>
              </a:rPr>
              <a:t>(GPP)</a:t>
            </a:r>
            <a:endParaRPr lang="fr-FR" sz="5600" noProof="0" dirty="0">
              <a:latin typeface="Aptos Serif" panose="02020604070405020304" pitchFamily="18" charset="0"/>
              <a:cs typeface="Aptos Serif" panose="0202060407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9"/>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r>
              <a:rPr lang="fr-FR" noProof="0" dirty="0">
                <a:latin typeface="Aptos Serif" panose="02020604070405020304" pitchFamily="18" charset="0"/>
                <a:cs typeface="Aptos Serif" panose="02020604070405020304" pitchFamily="18" charset="0"/>
              </a:rPr>
              <a:t>Outils européens pour la diffusion  GPP</a:t>
            </a:r>
          </a:p>
        </p:txBody>
      </p:sp>
      <p:sp>
        <p:nvSpPr>
          <p:cNvPr id="529" name="Google Shape;529;p6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100"/>
              <a:buNone/>
            </a:pPr>
            <a:fld id="{00000000-1234-1234-1234-123412341234}" type="slidenum">
              <a:rPr lang="de-DE"/>
              <a:t>46</a:t>
            </a:fld>
            <a:endParaRPr/>
          </a:p>
        </p:txBody>
      </p:sp>
      <p:grpSp>
        <p:nvGrpSpPr>
          <p:cNvPr id="530" name="Google Shape;530;p69"/>
          <p:cNvGrpSpPr/>
          <p:nvPr/>
        </p:nvGrpSpPr>
        <p:grpSpPr>
          <a:xfrm>
            <a:off x="979247" y="2954354"/>
            <a:ext cx="10233504" cy="2984770"/>
            <a:chOff x="5001" y="918874"/>
            <a:chExt cx="10233504" cy="2984770"/>
          </a:xfrm>
        </p:grpSpPr>
        <p:sp>
          <p:nvSpPr>
            <p:cNvPr id="531" name="Google Shape;531;p69"/>
            <p:cNvSpPr/>
            <p:nvPr/>
          </p:nvSpPr>
          <p:spPr>
            <a:xfrm>
              <a:off x="5001" y="918874"/>
              <a:ext cx="1705583" cy="852791"/>
            </a:xfrm>
            <a:prstGeom prst="roundRect">
              <a:avLst>
                <a:gd name="adj" fmla="val 10000"/>
              </a:avLst>
            </a:prstGeom>
            <a:solidFill>
              <a:srgbClr val="FAB50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69"/>
            <p:cNvSpPr txBox="1"/>
            <p:nvPr/>
          </p:nvSpPr>
          <p:spPr>
            <a:xfrm>
              <a:off x="29978" y="943851"/>
              <a:ext cx="1655629" cy="802837"/>
            </a:xfrm>
            <a:prstGeom prst="rect">
              <a:avLst/>
            </a:prstGeom>
            <a:noFill/>
            <a:ln>
              <a:noFill/>
            </a:ln>
          </p:spPr>
          <p:txBody>
            <a:bodyPr spcFirstLastPara="1" wrap="square" lIns="36175" tIns="24125" rIns="36175" bIns="24125" anchor="ctr" anchorCtr="0">
              <a:noAutofit/>
            </a:bodyPr>
            <a:lstStyle/>
            <a:p>
              <a:pPr algn="ctr"/>
              <a:r>
                <a:rPr lang="fr-FR" sz="1600" b="1" noProof="0" dirty="0">
                  <a:latin typeface="Aptos" panose="020B0004020202020204" pitchFamily="34" charset="0"/>
                </a:rPr>
                <a:t>Plan d’action national pour le  GPP</a:t>
              </a:r>
              <a:endParaRPr lang="fr-FR" sz="1600" noProof="0" dirty="0">
                <a:latin typeface="Aptos" panose="020B0004020202020204" pitchFamily="34" charset="0"/>
              </a:endParaRPr>
            </a:p>
          </p:txBody>
        </p:sp>
        <p:sp>
          <p:nvSpPr>
            <p:cNvPr id="533" name="Google Shape;533;p69"/>
            <p:cNvSpPr/>
            <p:nvPr/>
          </p:nvSpPr>
          <p:spPr>
            <a:xfrm>
              <a:off x="175560" y="1771666"/>
              <a:ext cx="170558" cy="639593"/>
            </a:xfrm>
            <a:custGeom>
              <a:avLst/>
              <a:gdLst/>
              <a:ahLst/>
              <a:cxnLst/>
              <a:rect l="l" t="t" r="r" b="b"/>
              <a:pathLst>
                <a:path w="120000" h="120000" extrusionOk="0">
                  <a:moveTo>
                    <a:pt x="0" y="0"/>
                  </a:moveTo>
                  <a:lnTo>
                    <a:pt x="0" y="120000"/>
                  </a:lnTo>
                  <a:lnTo>
                    <a:pt x="120000" y="120000"/>
                  </a:lnTo>
                </a:path>
              </a:pathLst>
            </a:custGeom>
            <a:noFill/>
            <a:ln w="25400" cap="flat" cmpd="sng">
              <a:solidFill>
                <a:srgbClr val="4295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69"/>
            <p:cNvSpPr/>
            <p:nvPr/>
          </p:nvSpPr>
          <p:spPr>
            <a:xfrm>
              <a:off x="346118" y="1984864"/>
              <a:ext cx="1364467" cy="852791"/>
            </a:xfrm>
            <a:prstGeom prst="roundRect">
              <a:avLst>
                <a:gd name="adj" fmla="val 10000"/>
              </a:avLst>
            </a:prstGeom>
            <a:solidFill>
              <a:schemeClr val="lt1">
                <a:alpha val="89411"/>
              </a:schemeClr>
            </a:solidFill>
            <a:ln w="25400"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69"/>
            <p:cNvSpPr txBox="1"/>
            <p:nvPr/>
          </p:nvSpPr>
          <p:spPr>
            <a:xfrm>
              <a:off x="371095" y="2009841"/>
              <a:ext cx="1314513"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fr-FR" sz="1900" b="1" i="0" u="none" strike="noStrike" cap="none" noProof="0" dirty="0">
                  <a:solidFill>
                    <a:srgbClr val="000000"/>
                  </a:solidFill>
                  <a:latin typeface="Aptos" panose="020B0004020202020204" pitchFamily="34" charset="0"/>
                  <a:sym typeface="Arial"/>
                </a:rPr>
                <a:t>23 </a:t>
              </a:r>
              <a:r>
                <a:rPr lang="fr-FR" sz="1900" b="1" noProof="0" dirty="0">
                  <a:latin typeface="Aptos" panose="020B0004020202020204" pitchFamily="34" charset="0"/>
                </a:rPr>
                <a:t>sur </a:t>
              </a:r>
              <a:r>
                <a:rPr lang="fr-FR" sz="1900" b="1" i="0" u="none" strike="noStrike" cap="none" noProof="0" dirty="0">
                  <a:solidFill>
                    <a:srgbClr val="000000"/>
                  </a:solidFill>
                  <a:latin typeface="Aptos" panose="020B0004020202020204" pitchFamily="34" charset="0"/>
                  <a:sym typeface="Arial"/>
                </a:rPr>
                <a:t>27 </a:t>
              </a:r>
              <a:r>
                <a:rPr lang="fr-FR" sz="1900" b="1" noProof="0" dirty="0">
                  <a:latin typeface="Aptos" panose="020B0004020202020204" pitchFamily="34" charset="0"/>
                </a:rPr>
                <a:t>pays</a:t>
              </a:r>
              <a:r>
                <a:rPr lang="fr-FR" sz="1900" b="1" i="0" u="none" strike="noStrike" cap="none" noProof="0" dirty="0">
                  <a:solidFill>
                    <a:srgbClr val="000000"/>
                  </a:solidFill>
                  <a:latin typeface="Aptos" panose="020B0004020202020204" pitchFamily="34" charset="0"/>
                  <a:sym typeface="Arial"/>
                </a:rPr>
                <a:t> </a:t>
              </a:r>
              <a:endParaRPr lang="fr-FR" sz="1400" b="0" i="0" u="none" strike="noStrike" cap="none" noProof="0" dirty="0">
                <a:solidFill>
                  <a:srgbClr val="000000"/>
                </a:solidFill>
                <a:latin typeface="Aptos" panose="020B0004020202020204" pitchFamily="34" charset="0"/>
                <a:sym typeface="Arial"/>
              </a:endParaRPr>
            </a:p>
          </p:txBody>
        </p:sp>
        <p:sp>
          <p:nvSpPr>
            <p:cNvPr id="536" name="Google Shape;536;p69"/>
            <p:cNvSpPr/>
            <p:nvPr/>
          </p:nvSpPr>
          <p:spPr>
            <a:xfrm>
              <a:off x="2136981" y="918874"/>
              <a:ext cx="1705583" cy="852791"/>
            </a:xfrm>
            <a:prstGeom prst="roundRect">
              <a:avLst>
                <a:gd name="adj" fmla="val 10000"/>
              </a:avLst>
            </a:prstGeom>
            <a:solidFill>
              <a:srgbClr val="A0E31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69"/>
            <p:cNvSpPr txBox="1"/>
            <p:nvPr/>
          </p:nvSpPr>
          <p:spPr>
            <a:xfrm>
              <a:off x="2161958" y="943851"/>
              <a:ext cx="1655629" cy="802837"/>
            </a:xfrm>
            <a:prstGeom prst="rect">
              <a:avLst/>
            </a:prstGeom>
            <a:noFill/>
            <a:ln>
              <a:noFill/>
            </a:ln>
          </p:spPr>
          <p:txBody>
            <a:bodyPr spcFirstLastPara="1" wrap="square" lIns="36175" tIns="24125" rIns="36175" bIns="24125" anchor="ctr" anchorCtr="0">
              <a:noAutofit/>
            </a:bodyPr>
            <a:lstStyle/>
            <a:p>
              <a:pPr lvl="0" algn="ctr">
                <a:lnSpc>
                  <a:spcPct val="90000"/>
                </a:lnSpc>
                <a:buSzPts val="1900"/>
              </a:pPr>
              <a:r>
                <a:rPr lang="fr-FR" sz="1900" b="1" noProof="0" dirty="0">
                  <a:solidFill>
                    <a:schemeClr val="lt1"/>
                  </a:solidFill>
                  <a:latin typeface="Aptos" panose="020B0004020202020204" pitchFamily="34" charset="0"/>
                </a:rPr>
                <a:t>Critères GPP</a:t>
              </a:r>
              <a:r>
                <a:rPr lang="fr-FR" sz="1900" b="1" i="0" u="none" strike="noStrike" cap="none" noProof="0" dirty="0">
                  <a:solidFill>
                    <a:schemeClr val="lt1"/>
                  </a:solidFill>
                  <a:latin typeface="Aptos" panose="020B0004020202020204" pitchFamily="34" charset="0"/>
                  <a:sym typeface="Arial"/>
                </a:rPr>
                <a:t> </a:t>
              </a:r>
              <a:r>
                <a:rPr lang="fr-FR" sz="1900" b="1" noProof="0" dirty="0">
                  <a:solidFill>
                    <a:schemeClr val="lt1"/>
                  </a:solidFill>
                  <a:latin typeface="Aptos" panose="020B0004020202020204" pitchFamily="34" charset="0"/>
                </a:rPr>
                <a:t>de l’UE</a:t>
              </a:r>
              <a:endParaRPr lang="fr-FR" sz="1900" b="0" i="0" u="none" strike="noStrike" cap="none" noProof="0" dirty="0">
                <a:solidFill>
                  <a:srgbClr val="000000"/>
                </a:solidFill>
                <a:latin typeface="Aptos" panose="020B0004020202020204" pitchFamily="34" charset="0"/>
                <a:sym typeface="Arial"/>
              </a:endParaRPr>
            </a:p>
          </p:txBody>
        </p:sp>
        <p:sp>
          <p:nvSpPr>
            <p:cNvPr id="538" name="Google Shape;538;p69"/>
            <p:cNvSpPr/>
            <p:nvPr/>
          </p:nvSpPr>
          <p:spPr>
            <a:xfrm>
              <a:off x="2307540" y="1771666"/>
              <a:ext cx="170558" cy="639593"/>
            </a:xfrm>
            <a:custGeom>
              <a:avLst/>
              <a:gdLst/>
              <a:ahLst/>
              <a:cxnLst/>
              <a:rect l="l" t="t" r="r" b="b"/>
              <a:pathLst>
                <a:path w="120000" h="120000" extrusionOk="0">
                  <a:moveTo>
                    <a:pt x="0" y="0"/>
                  </a:moveTo>
                  <a:lnTo>
                    <a:pt x="0" y="120000"/>
                  </a:lnTo>
                  <a:lnTo>
                    <a:pt x="120000" y="120000"/>
                  </a:lnTo>
                </a:path>
              </a:pathLst>
            </a:custGeom>
            <a:noFill/>
            <a:ln w="25400" cap="flat" cmpd="sng">
              <a:solidFill>
                <a:srgbClr val="4295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69"/>
            <p:cNvSpPr/>
            <p:nvPr/>
          </p:nvSpPr>
          <p:spPr>
            <a:xfrm>
              <a:off x="2478098" y="1984864"/>
              <a:ext cx="1364467" cy="852791"/>
            </a:xfrm>
            <a:prstGeom prst="roundRect">
              <a:avLst>
                <a:gd name="adj" fmla="val 10000"/>
              </a:avLst>
            </a:prstGeom>
            <a:solidFill>
              <a:schemeClr val="lt1">
                <a:alpha val="89411"/>
              </a:schemeClr>
            </a:solidFill>
            <a:ln w="25400" cap="flat" cmpd="sng">
              <a:solidFill>
                <a:srgbClr val="BCE81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69"/>
            <p:cNvSpPr txBox="1"/>
            <p:nvPr/>
          </p:nvSpPr>
          <p:spPr>
            <a:xfrm>
              <a:off x="2503075" y="2009841"/>
              <a:ext cx="1314513" cy="802837"/>
            </a:xfrm>
            <a:prstGeom prst="rect">
              <a:avLst/>
            </a:prstGeom>
            <a:noFill/>
            <a:ln>
              <a:noFill/>
            </a:ln>
          </p:spPr>
          <p:txBody>
            <a:bodyPr spcFirstLastPara="1" wrap="square" lIns="36175" tIns="24125" rIns="36175" bIns="24125" anchor="ctr" anchorCtr="0">
              <a:noAutofit/>
            </a:bodyPr>
            <a:lstStyle/>
            <a:p>
              <a:pPr lvl="0" algn="ctr">
                <a:lnSpc>
                  <a:spcPct val="90000"/>
                </a:lnSpc>
                <a:buSzPts val="1900"/>
              </a:pPr>
              <a:r>
                <a:rPr lang="de-DE" sz="1900" b="1" i="0" u="none" strike="noStrike" cap="none" dirty="0">
                  <a:solidFill>
                    <a:srgbClr val="000000"/>
                  </a:solidFill>
                  <a:latin typeface="Aptos" panose="020B0004020202020204" pitchFamily="34" charset="0"/>
                  <a:sym typeface="Arial"/>
                </a:rPr>
                <a:t>20 </a:t>
              </a:r>
              <a:r>
                <a:rPr lang="de-DE" sz="1900" b="1" dirty="0" err="1">
                  <a:latin typeface="Aptos" panose="020B0004020202020204" pitchFamily="34" charset="0"/>
                </a:rPr>
                <a:t>critères</a:t>
              </a:r>
              <a:r>
                <a:rPr lang="de-DE" sz="1900" b="1" i="0" u="none" strike="noStrike" cap="none" dirty="0">
                  <a:solidFill>
                    <a:srgbClr val="000000"/>
                  </a:solidFill>
                  <a:latin typeface="Aptos" panose="020B0004020202020204" pitchFamily="34" charset="0"/>
                  <a:sym typeface="Arial"/>
                </a:rPr>
                <a:t>  GPP européens</a:t>
              </a:r>
              <a:endParaRPr sz="1400" b="0" i="0" u="none" strike="noStrike" cap="none" dirty="0">
                <a:solidFill>
                  <a:srgbClr val="000000"/>
                </a:solidFill>
                <a:latin typeface="Aptos" panose="020B0004020202020204" pitchFamily="34" charset="0"/>
                <a:sym typeface="Arial"/>
              </a:endParaRPr>
            </a:p>
          </p:txBody>
        </p:sp>
        <p:sp>
          <p:nvSpPr>
            <p:cNvPr id="541" name="Google Shape;541;p69"/>
            <p:cNvSpPr/>
            <p:nvPr/>
          </p:nvSpPr>
          <p:spPr>
            <a:xfrm>
              <a:off x="2307540" y="1771666"/>
              <a:ext cx="170558" cy="1705583"/>
            </a:xfrm>
            <a:custGeom>
              <a:avLst/>
              <a:gdLst/>
              <a:ahLst/>
              <a:cxnLst/>
              <a:rect l="l" t="t" r="r" b="b"/>
              <a:pathLst>
                <a:path w="120000" h="120000" extrusionOk="0">
                  <a:moveTo>
                    <a:pt x="0" y="0"/>
                  </a:moveTo>
                  <a:lnTo>
                    <a:pt x="0" y="120000"/>
                  </a:lnTo>
                  <a:lnTo>
                    <a:pt x="120000" y="120000"/>
                  </a:lnTo>
                </a:path>
              </a:pathLst>
            </a:custGeom>
            <a:noFill/>
            <a:ln w="25400" cap="flat" cmpd="sng">
              <a:solidFill>
                <a:srgbClr val="4295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69"/>
            <p:cNvSpPr/>
            <p:nvPr/>
          </p:nvSpPr>
          <p:spPr>
            <a:xfrm>
              <a:off x="2478098" y="3050853"/>
              <a:ext cx="1364467" cy="852791"/>
            </a:xfrm>
            <a:prstGeom prst="roundRect">
              <a:avLst>
                <a:gd name="adj" fmla="val 10000"/>
              </a:avLst>
            </a:prstGeom>
            <a:solidFill>
              <a:schemeClr val="lt1">
                <a:alpha val="89411"/>
              </a:schemeClr>
            </a:solidFill>
            <a:ln w="25400" cap="flat" cmpd="sng">
              <a:solidFill>
                <a:srgbClr val="59D52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69"/>
            <p:cNvSpPr txBox="1"/>
            <p:nvPr/>
          </p:nvSpPr>
          <p:spPr>
            <a:xfrm>
              <a:off x="2503075" y="3075830"/>
              <a:ext cx="1314513"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fr-FR" b="1" noProof="0" dirty="0">
                  <a:latin typeface="Aptos" panose="020B0004020202020204" pitchFamily="34" charset="0"/>
                </a:rPr>
                <a:t>Boîte à outils européenne</a:t>
              </a:r>
              <a:endParaRPr lang="fr-FR" sz="1050" b="0" i="0" u="none" strike="noStrike" cap="none" noProof="0" dirty="0">
                <a:solidFill>
                  <a:srgbClr val="000000"/>
                </a:solidFill>
                <a:latin typeface="Aptos" panose="020B0004020202020204" pitchFamily="34" charset="0"/>
                <a:sym typeface="Arial"/>
              </a:endParaRPr>
            </a:p>
          </p:txBody>
        </p:sp>
        <p:sp>
          <p:nvSpPr>
            <p:cNvPr id="544" name="Google Shape;544;p69"/>
            <p:cNvSpPr/>
            <p:nvPr/>
          </p:nvSpPr>
          <p:spPr>
            <a:xfrm>
              <a:off x="4268961" y="918874"/>
              <a:ext cx="1705583" cy="852791"/>
            </a:xfrm>
            <a:prstGeom prst="roundRect">
              <a:avLst>
                <a:gd name="adj" fmla="val 10000"/>
              </a:avLst>
            </a:prstGeom>
            <a:solidFill>
              <a:srgbClr val="32CC2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69"/>
            <p:cNvSpPr txBox="1"/>
            <p:nvPr/>
          </p:nvSpPr>
          <p:spPr>
            <a:xfrm>
              <a:off x="4293938" y="943851"/>
              <a:ext cx="1655629" cy="802837"/>
            </a:xfrm>
            <a:prstGeom prst="rect">
              <a:avLst/>
            </a:prstGeom>
            <a:noFill/>
            <a:ln>
              <a:noFill/>
            </a:ln>
          </p:spPr>
          <p:txBody>
            <a:bodyPr spcFirstLastPara="1" wrap="square" lIns="36175" tIns="24125" rIns="36175" bIns="24125" anchor="ctr" anchorCtr="0">
              <a:noAutofit/>
            </a:bodyPr>
            <a:lstStyle/>
            <a:p>
              <a:pPr lvl="0" algn="ctr">
                <a:lnSpc>
                  <a:spcPct val="90000"/>
                </a:lnSpc>
                <a:buSzPts val="1900"/>
              </a:pPr>
              <a:r>
                <a:rPr lang="fr-FR" sz="1900" b="1" noProof="0" dirty="0">
                  <a:solidFill>
                    <a:schemeClr val="lt1"/>
                  </a:solidFill>
                  <a:latin typeface="Aptos" panose="020B0004020202020204" pitchFamily="34" charset="0"/>
                </a:rPr>
                <a:t>Objectif</a:t>
              </a:r>
            </a:p>
            <a:p>
              <a:pPr lvl="0" algn="ctr">
                <a:lnSpc>
                  <a:spcPct val="90000"/>
                </a:lnSpc>
                <a:buSzPts val="1900"/>
              </a:pPr>
              <a:r>
                <a:rPr lang="fr-FR" sz="1900" b="1" i="0" u="none" strike="noStrike" cap="none" noProof="0" dirty="0">
                  <a:solidFill>
                    <a:schemeClr val="lt1"/>
                  </a:solidFill>
                  <a:latin typeface="Aptos" panose="020B0004020202020204" pitchFamily="34" charset="0"/>
                  <a:sym typeface="Arial"/>
                </a:rPr>
                <a:t> </a:t>
              </a:r>
              <a:r>
                <a:rPr lang="fr-FR" sz="1900" b="1" noProof="0" dirty="0">
                  <a:solidFill>
                    <a:schemeClr val="lt1"/>
                  </a:solidFill>
                  <a:latin typeface="Aptos" panose="020B0004020202020204" pitchFamily="34" charset="0"/>
                </a:rPr>
                <a:t>GPP</a:t>
              </a:r>
              <a:endParaRPr lang="fr-FR" sz="1900" b="0" i="0" u="none" strike="noStrike" cap="none" noProof="0" dirty="0">
                <a:solidFill>
                  <a:srgbClr val="000000"/>
                </a:solidFill>
                <a:latin typeface="Aptos" panose="020B0004020202020204" pitchFamily="34" charset="0"/>
                <a:sym typeface="Arial"/>
              </a:endParaRPr>
            </a:p>
          </p:txBody>
        </p:sp>
        <p:sp>
          <p:nvSpPr>
            <p:cNvPr id="546" name="Google Shape;546;p69"/>
            <p:cNvSpPr/>
            <p:nvPr/>
          </p:nvSpPr>
          <p:spPr>
            <a:xfrm>
              <a:off x="4439519" y="1771666"/>
              <a:ext cx="170558" cy="639593"/>
            </a:xfrm>
            <a:custGeom>
              <a:avLst/>
              <a:gdLst/>
              <a:ahLst/>
              <a:cxnLst/>
              <a:rect l="l" t="t" r="r" b="b"/>
              <a:pathLst>
                <a:path w="120000" h="120000" extrusionOk="0">
                  <a:moveTo>
                    <a:pt x="0" y="0"/>
                  </a:moveTo>
                  <a:lnTo>
                    <a:pt x="0" y="120000"/>
                  </a:lnTo>
                  <a:lnTo>
                    <a:pt x="120000" y="120000"/>
                  </a:lnTo>
                </a:path>
              </a:pathLst>
            </a:custGeom>
            <a:noFill/>
            <a:ln w="25400" cap="flat" cmpd="sng">
              <a:solidFill>
                <a:srgbClr val="4295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69"/>
            <p:cNvSpPr/>
            <p:nvPr/>
          </p:nvSpPr>
          <p:spPr>
            <a:xfrm>
              <a:off x="4610078" y="1984864"/>
              <a:ext cx="1364467" cy="852791"/>
            </a:xfrm>
            <a:prstGeom prst="roundRect">
              <a:avLst>
                <a:gd name="adj" fmla="val 10000"/>
              </a:avLst>
            </a:prstGeom>
            <a:solidFill>
              <a:schemeClr val="lt1">
                <a:alpha val="89411"/>
              </a:schemeClr>
            </a:solidFill>
            <a:ln w="25400" cap="flat" cmpd="sng">
              <a:solidFill>
                <a:srgbClr val="2CC34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69"/>
            <p:cNvSpPr txBox="1"/>
            <p:nvPr/>
          </p:nvSpPr>
          <p:spPr>
            <a:xfrm>
              <a:off x="4635055" y="2009841"/>
              <a:ext cx="1314513"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de-DE" sz="1900" b="1" i="0" u="none" strike="noStrike" cap="none" dirty="0">
                  <a:solidFill>
                    <a:srgbClr val="000000"/>
                  </a:solidFill>
                  <a:latin typeface="Aptos" panose="020B0004020202020204" pitchFamily="34" charset="0"/>
                  <a:sym typeface="Arial"/>
                </a:rPr>
                <a:t>50%</a:t>
              </a:r>
              <a:endParaRPr sz="1400" b="0" i="0" u="none" strike="noStrike" cap="none" dirty="0">
                <a:solidFill>
                  <a:srgbClr val="000000"/>
                </a:solidFill>
                <a:latin typeface="Aptos" panose="020B0004020202020204" pitchFamily="34" charset="0"/>
                <a:sym typeface="Arial"/>
              </a:endParaRPr>
            </a:p>
          </p:txBody>
        </p:sp>
        <p:sp>
          <p:nvSpPr>
            <p:cNvPr id="549" name="Google Shape;549;p69"/>
            <p:cNvSpPr/>
            <p:nvPr/>
          </p:nvSpPr>
          <p:spPr>
            <a:xfrm>
              <a:off x="6400941" y="918874"/>
              <a:ext cx="1705583" cy="852791"/>
            </a:xfrm>
            <a:prstGeom prst="roundRect">
              <a:avLst>
                <a:gd name="adj" fmla="val 10000"/>
              </a:avLst>
            </a:prstGeom>
            <a:solidFill>
              <a:srgbClr val="35B579"/>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69"/>
            <p:cNvSpPr txBox="1"/>
            <p:nvPr/>
          </p:nvSpPr>
          <p:spPr>
            <a:xfrm>
              <a:off x="6425918" y="943851"/>
              <a:ext cx="1655629"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fr-FR" sz="1900" b="1" i="0" u="none" strike="noStrike" cap="none" noProof="0" dirty="0">
                  <a:solidFill>
                    <a:schemeClr val="lt1"/>
                  </a:solidFill>
                  <a:latin typeface="Aptos" panose="020B0004020202020204" pitchFamily="34" charset="0"/>
                  <a:sym typeface="Arial"/>
                </a:rPr>
                <a:t>Indicateurs de suivi</a:t>
              </a:r>
            </a:p>
          </p:txBody>
        </p:sp>
        <p:sp>
          <p:nvSpPr>
            <p:cNvPr id="551" name="Google Shape;551;p69"/>
            <p:cNvSpPr/>
            <p:nvPr/>
          </p:nvSpPr>
          <p:spPr>
            <a:xfrm>
              <a:off x="6571499" y="1771666"/>
              <a:ext cx="170558" cy="639593"/>
            </a:xfrm>
            <a:custGeom>
              <a:avLst/>
              <a:gdLst/>
              <a:ahLst/>
              <a:cxnLst/>
              <a:rect l="l" t="t" r="r" b="b"/>
              <a:pathLst>
                <a:path w="120000" h="120000" extrusionOk="0">
                  <a:moveTo>
                    <a:pt x="0" y="0"/>
                  </a:moveTo>
                  <a:lnTo>
                    <a:pt x="0" y="120000"/>
                  </a:lnTo>
                  <a:lnTo>
                    <a:pt x="120000" y="120000"/>
                  </a:lnTo>
                </a:path>
              </a:pathLst>
            </a:custGeom>
            <a:noFill/>
            <a:ln w="25400" cap="flat" cmpd="sng">
              <a:solidFill>
                <a:srgbClr val="4295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69"/>
            <p:cNvSpPr/>
            <p:nvPr/>
          </p:nvSpPr>
          <p:spPr>
            <a:xfrm>
              <a:off x="6742058" y="1984864"/>
              <a:ext cx="1364467" cy="852791"/>
            </a:xfrm>
            <a:prstGeom prst="roundRect">
              <a:avLst>
                <a:gd name="adj" fmla="val 10000"/>
              </a:avLst>
            </a:prstGeom>
            <a:solidFill>
              <a:schemeClr val="lt1">
                <a:alpha val="89411"/>
              </a:schemeClr>
            </a:solidFill>
            <a:ln w="25400" cap="flat" cmpd="sng">
              <a:solidFill>
                <a:srgbClr val="38B1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69"/>
            <p:cNvSpPr txBox="1"/>
            <p:nvPr/>
          </p:nvSpPr>
          <p:spPr>
            <a:xfrm>
              <a:off x="6717081" y="2009840"/>
              <a:ext cx="1314513"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fr-FR" sz="1600" b="1" i="0" u="none" strike="noStrike" cap="none" noProof="0" dirty="0">
                  <a:solidFill>
                    <a:srgbClr val="000000"/>
                  </a:solidFill>
                  <a:latin typeface="Aptos" panose="020B0004020202020204" pitchFamily="34" charset="0"/>
                  <a:sym typeface="Arial"/>
                </a:rPr>
                <a:t>Achats verts/total des achats</a:t>
              </a:r>
            </a:p>
          </p:txBody>
        </p:sp>
        <p:sp>
          <p:nvSpPr>
            <p:cNvPr id="554" name="Google Shape;554;p69"/>
            <p:cNvSpPr/>
            <p:nvPr/>
          </p:nvSpPr>
          <p:spPr>
            <a:xfrm>
              <a:off x="8532921" y="918874"/>
              <a:ext cx="1705583" cy="852791"/>
            </a:xfrm>
            <a:prstGeom prst="roundRect">
              <a:avLst>
                <a:gd name="adj" fmla="val 10000"/>
              </a:avLst>
            </a:prstGeom>
            <a:solidFill>
              <a:srgbClr val="4393A0"/>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69"/>
            <p:cNvSpPr txBox="1"/>
            <p:nvPr/>
          </p:nvSpPr>
          <p:spPr>
            <a:xfrm>
              <a:off x="8557898" y="943851"/>
              <a:ext cx="1655629"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fr-FR" sz="1900" b="1" noProof="0" dirty="0">
                  <a:solidFill>
                    <a:schemeClr val="lt1"/>
                  </a:solidFill>
                  <a:latin typeface="Aptos" panose="020B0004020202020204" pitchFamily="34" charset="0"/>
                </a:rPr>
                <a:t>Économie circulaire</a:t>
              </a:r>
              <a:endParaRPr lang="fr-FR" sz="1400" b="0" i="0" u="none" strike="noStrike" cap="none" noProof="0" dirty="0">
                <a:solidFill>
                  <a:srgbClr val="000000"/>
                </a:solidFill>
                <a:latin typeface="Aptos" panose="020B0004020202020204" pitchFamily="34" charset="0"/>
                <a:sym typeface="Arial"/>
              </a:endParaRPr>
            </a:p>
          </p:txBody>
        </p:sp>
        <p:sp>
          <p:nvSpPr>
            <p:cNvPr id="556" name="Google Shape;556;p69"/>
            <p:cNvSpPr/>
            <p:nvPr/>
          </p:nvSpPr>
          <p:spPr>
            <a:xfrm>
              <a:off x="8703479" y="1771666"/>
              <a:ext cx="170558" cy="639593"/>
            </a:xfrm>
            <a:custGeom>
              <a:avLst/>
              <a:gdLst/>
              <a:ahLst/>
              <a:cxnLst/>
              <a:rect l="l" t="t" r="r" b="b"/>
              <a:pathLst>
                <a:path w="120000" h="120000" extrusionOk="0">
                  <a:moveTo>
                    <a:pt x="0" y="0"/>
                  </a:moveTo>
                  <a:lnTo>
                    <a:pt x="0" y="120000"/>
                  </a:lnTo>
                  <a:lnTo>
                    <a:pt x="120000" y="120000"/>
                  </a:lnTo>
                </a:path>
              </a:pathLst>
            </a:custGeom>
            <a:noFill/>
            <a:ln w="25400" cap="flat" cmpd="sng">
              <a:solidFill>
                <a:srgbClr val="4295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69"/>
            <p:cNvSpPr/>
            <p:nvPr/>
          </p:nvSpPr>
          <p:spPr>
            <a:xfrm>
              <a:off x="8874038" y="1984864"/>
              <a:ext cx="1364467" cy="852791"/>
            </a:xfrm>
            <a:prstGeom prst="roundRect">
              <a:avLst>
                <a:gd name="adj" fmla="val 10000"/>
              </a:avLst>
            </a:prstGeom>
            <a:solidFill>
              <a:schemeClr val="lt1">
                <a:alpha val="89411"/>
              </a:schemeClr>
            </a:solidFill>
            <a:ln w="25400"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69"/>
            <p:cNvSpPr txBox="1"/>
            <p:nvPr/>
          </p:nvSpPr>
          <p:spPr>
            <a:xfrm>
              <a:off x="8899015" y="2009841"/>
              <a:ext cx="1314513"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de-DE" sz="1900" b="1" i="0" u="none" strike="noStrike" cap="none" dirty="0" err="1">
                  <a:solidFill>
                    <a:srgbClr val="000000"/>
                  </a:solidFill>
                  <a:latin typeface="Aptos" panose="020B0004020202020204" pitchFamily="34" charset="0"/>
                  <a:sym typeface="Arial"/>
                </a:rPr>
                <a:t>Indicateur</a:t>
              </a:r>
              <a:r>
                <a:rPr lang="de-DE" sz="1900" b="1" i="0" u="none" strike="noStrike" cap="none" dirty="0">
                  <a:solidFill>
                    <a:srgbClr val="000000"/>
                  </a:solidFill>
                  <a:latin typeface="Aptos" panose="020B0004020202020204" pitchFamily="34" charset="0"/>
                  <a:sym typeface="Arial"/>
                </a:rPr>
                <a:t> </a:t>
              </a:r>
              <a:r>
                <a:rPr lang="de-DE" sz="1900" b="1" i="0" u="none" strike="noStrike" cap="none" dirty="0" err="1">
                  <a:solidFill>
                    <a:srgbClr val="000000"/>
                  </a:solidFill>
                  <a:latin typeface="Aptos" panose="020B0004020202020204" pitchFamily="34" charset="0"/>
                  <a:sym typeface="Arial"/>
                </a:rPr>
                <a:t>européen</a:t>
              </a:r>
              <a:r>
                <a:rPr lang="de-DE" sz="1900" b="1" i="0" u="none" strike="noStrike" cap="none" dirty="0">
                  <a:solidFill>
                    <a:srgbClr val="000000"/>
                  </a:solidFill>
                  <a:latin typeface="Aptos" panose="020B0004020202020204" pitchFamily="34" charset="0"/>
                  <a:sym typeface="Arial"/>
                </a:rPr>
                <a:t> n° 2</a:t>
              </a:r>
              <a:endParaRPr sz="1400" b="0" i="0" u="none" strike="noStrike" cap="none" dirty="0">
                <a:solidFill>
                  <a:srgbClr val="000000"/>
                </a:solidFill>
                <a:latin typeface="Aptos" panose="020B0004020202020204" pitchFamily="34" charset="0"/>
                <a:sym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0"/>
          <p:cNvSpPr txBox="1">
            <a:spLocks noGrp="1"/>
          </p:cNvSpPr>
          <p:nvPr>
            <p:ph type="title"/>
          </p:nvPr>
        </p:nvSpPr>
        <p:spPr>
          <a:xfrm>
            <a:off x="3661408" y="4661717"/>
            <a:ext cx="8288853" cy="138076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Plan d‘action national pour le GPP </a:t>
            </a:r>
          </a:p>
        </p:txBody>
      </p:sp>
      <p:sp>
        <p:nvSpPr>
          <p:cNvPr id="564" name="Google Shape;564;p70"/>
          <p:cNvSpPr txBox="1">
            <a:spLocks noGrp="1"/>
          </p:cNvSpPr>
          <p:nvPr>
            <p:ph type="body" idx="2"/>
          </p:nvPr>
        </p:nvSpPr>
        <p:spPr>
          <a:xfrm>
            <a:off x="4897676" y="87683"/>
            <a:ext cx="6912905" cy="4667198"/>
          </a:xfrm>
          <a:prstGeom prst="rect">
            <a:avLst/>
          </a:prstGeom>
          <a:noFill/>
          <a:ln>
            <a:noFill/>
          </a:ln>
        </p:spPr>
        <p:txBody>
          <a:bodyPr spcFirstLastPara="1" wrap="square" lIns="0" tIns="45700" rIns="91425" bIns="45700" anchor="t" anchorCtr="0">
            <a:normAutofit/>
          </a:bodyPr>
          <a:lstStyle/>
          <a:p>
            <a:pPr marL="685800" indent="-457200">
              <a:lnSpc>
                <a:spcPct val="120000"/>
              </a:lnSpc>
              <a:buFont typeface="Arial" panose="020B0604020202020204" pitchFamily="34" charset="0"/>
              <a:buChar char="•"/>
            </a:pPr>
            <a:r>
              <a:rPr lang="fr-FR" sz="1500" b="1" noProof="0" dirty="0">
                <a:solidFill>
                  <a:schemeClr val="accent4"/>
                </a:solidFill>
                <a:latin typeface="Aptos" panose="020B0004020202020204" pitchFamily="34" charset="0"/>
              </a:rPr>
              <a:t>La communication 302 de 2003 de la Commission européenne </a:t>
            </a:r>
            <a:r>
              <a:rPr lang="fr-FR" sz="1500" noProof="0" dirty="0">
                <a:solidFill>
                  <a:schemeClr val="tx1"/>
                </a:solidFill>
                <a:latin typeface="Aptos" panose="020B0004020202020204" pitchFamily="34" charset="0"/>
              </a:rPr>
              <a:t>sur la politique intégrée des produits invitait les États membres à</a:t>
            </a:r>
            <a:r>
              <a:rPr lang="fr-FR" sz="1500" noProof="0" dirty="0">
                <a:solidFill>
                  <a:schemeClr val="accent4"/>
                </a:solidFill>
                <a:latin typeface="Aptos" panose="020B0004020202020204" pitchFamily="34" charset="0"/>
              </a:rPr>
              <a:t> «</a:t>
            </a:r>
            <a:r>
              <a:rPr lang="fr-FR" sz="1600" b="1" dirty="0">
                <a:solidFill>
                  <a:schemeClr val="accent3">
                    <a:lumMod val="75000"/>
                  </a:schemeClr>
                </a:solidFill>
                <a:latin typeface="Aptos" panose="020B0004020202020204" pitchFamily="34" charset="0"/>
              </a:rPr>
              <a:t>à se doter de plans d'action accessibles au public concernant l'écologisation des marchés publics.</a:t>
            </a:r>
            <a:r>
              <a:rPr lang="fr-FR" sz="1600" dirty="0">
                <a:solidFill>
                  <a:schemeClr val="accent3">
                    <a:lumMod val="75000"/>
                  </a:schemeClr>
                </a:solidFill>
                <a:latin typeface="Aptos" panose="020B0004020202020204" pitchFamily="34" charset="0"/>
              </a:rPr>
              <a:t> </a:t>
            </a:r>
            <a:r>
              <a:rPr lang="fr-FR" sz="1500" noProof="0" dirty="0">
                <a:solidFill>
                  <a:schemeClr val="accent4"/>
                </a:solidFill>
                <a:latin typeface="Aptos" panose="020B0004020202020204" pitchFamily="34" charset="0"/>
              </a:rPr>
              <a:t>».</a:t>
            </a:r>
          </a:p>
          <a:p>
            <a:pPr marL="685800" indent="-457200">
              <a:lnSpc>
                <a:spcPct val="120000"/>
              </a:lnSpc>
              <a:buFont typeface="Arial" panose="020B0604020202020204" pitchFamily="34" charset="0"/>
              <a:buChar char="•"/>
            </a:pPr>
            <a:r>
              <a:rPr lang="fr-FR" sz="1500" b="1" noProof="0" dirty="0">
                <a:solidFill>
                  <a:schemeClr val="accent4"/>
                </a:solidFill>
                <a:latin typeface="Aptos" panose="020B0004020202020204" pitchFamily="34" charset="0"/>
              </a:rPr>
              <a:t>Adoption des plans d’actions nationaux : 23 </a:t>
            </a:r>
            <a:endParaRPr lang="fr-FR" sz="1500" noProof="0" dirty="0">
              <a:solidFill>
                <a:schemeClr val="accent4"/>
              </a:solidFill>
              <a:latin typeface="Aptos" panose="020B0004020202020204" pitchFamily="34" charset="0"/>
            </a:endParaRPr>
          </a:p>
          <a:p>
            <a:pPr marL="1143000" lvl="1" indent="-457200">
              <a:lnSpc>
                <a:spcPct val="120000"/>
              </a:lnSpc>
              <a:buFont typeface="Arial" panose="020B0604020202020204" pitchFamily="34" charset="0"/>
              <a:buChar char="•"/>
            </a:pPr>
            <a:r>
              <a:rPr lang="fr-FR" sz="1500" b="1" noProof="0" dirty="0">
                <a:solidFill>
                  <a:schemeClr val="accent4"/>
                </a:solidFill>
                <a:latin typeface="Aptos" panose="020B0004020202020204" pitchFamily="34" charset="0"/>
              </a:rPr>
              <a:t>Autriche</a:t>
            </a:r>
            <a:r>
              <a:rPr lang="fr-FR" sz="1500" noProof="0" dirty="0">
                <a:solidFill>
                  <a:schemeClr val="accent4"/>
                </a:solidFill>
                <a:latin typeface="Aptos" panose="020B0004020202020204" pitchFamily="34" charset="0"/>
              </a:rPr>
              <a:t>,</a:t>
            </a:r>
            <a:r>
              <a:rPr lang="fr-FR" sz="1500" noProof="0" dirty="0">
                <a:latin typeface="Aptos" panose="020B0004020202020204" pitchFamily="34" charset="0"/>
              </a:rPr>
              <a:t> Belgique, Bulgarie, Chypre, Croatie, République tchèque, Danemark, Finlande</a:t>
            </a:r>
            <a:r>
              <a:rPr lang="fr-FR" sz="1500" b="1" noProof="0" dirty="0">
                <a:latin typeface="Aptos" panose="020B0004020202020204" pitchFamily="34" charset="0"/>
              </a:rPr>
              <a:t>, </a:t>
            </a:r>
            <a:r>
              <a:rPr lang="fr-FR" sz="1500" b="1" noProof="0" dirty="0">
                <a:solidFill>
                  <a:schemeClr val="accent4"/>
                </a:solidFill>
                <a:latin typeface="Aptos" panose="020B0004020202020204" pitchFamily="34" charset="0"/>
              </a:rPr>
              <a:t>France, Allemagne</a:t>
            </a:r>
            <a:r>
              <a:rPr lang="fr-FR" sz="1500" noProof="0" dirty="0">
                <a:latin typeface="Aptos" panose="020B0004020202020204" pitchFamily="34" charset="0"/>
              </a:rPr>
              <a:t>, Grèce, Irlande, </a:t>
            </a:r>
            <a:r>
              <a:rPr lang="fr-FR" sz="1500" b="1" noProof="0" dirty="0">
                <a:solidFill>
                  <a:schemeClr val="accent4"/>
                </a:solidFill>
                <a:latin typeface="Aptos" panose="020B0004020202020204" pitchFamily="34" charset="0"/>
              </a:rPr>
              <a:t>Italie, </a:t>
            </a:r>
            <a:r>
              <a:rPr lang="fr-FR" sz="1500" noProof="0" dirty="0">
                <a:latin typeface="Aptos" panose="020B0004020202020204" pitchFamily="34" charset="0"/>
              </a:rPr>
              <a:t>Lettonie, Lituanie, Malte, Pays-Bas, Pologne, Portugal, République slovaque, </a:t>
            </a:r>
            <a:r>
              <a:rPr lang="fr-FR" sz="1500" b="1" noProof="0" dirty="0">
                <a:solidFill>
                  <a:schemeClr val="accent4"/>
                </a:solidFill>
                <a:latin typeface="Aptos" panose="020B0004020202020204" pitchFamily="34" charset="0"/>
              </a:rPr>
              <a:t>Slovénie</a:t>
            </a:r>
            <a:r>
              <a:rPr lang="fr-FR" sz="1500" noProof="0" dirty="0">
                <a:latin typeface="Aptos" panose="020B0004020202020204" pitchFamily="34" charset="0"/>
              </a:rPr>
              <a:t>, Espagne, Suède</a:t>
            </a:r>
          </a:p>
          <a:p>
            <a:pPr marL="685800" indent="-457200">
              <a:lnSpc>
                <a:spcPct val="120000"/>
              </a:lnSpc>
              <a:buFont typeface="Arial" panose="020B0604020202020204" pitchFamily="34" charset="0"/>
              <a:buChar char="•"/>
            </a:pPr>
            <a:r>
              <a:rPr lang="fr-FR" sz="1500" b="1" noProof="0" dirty="0">
                <a:solidFill>
                  <a:schemeClr val="accent4"/>
                </a:solidFill>
                <a:latin typeface="Aptos" panose="020B0004020202020204" pitchFamily="34" charset="0"/>
              </a:rPr>
              <a:t>Plans d’actions nationaux en préparation : 4 </a:t>
            </a:r>
          </a:p>
          <a:p>
            <a:pPr marL="1143000" lvl="1" indent="-457200">
              <a:lnSpc>
                <a:spcPct val="120000"/>
              </a:lnSpc>
              <a:buFont typeface="Arial" panose="020B0604020202020204" pitchFamily="34" charset="0"/>
              <a:buChar char="•"/>
            </a:pPr>
            <a:r>
              <a:rPr lang="fr-FR" sz="1500" noProof="0" dirty="0">
                <a:latin typeface="Aptos" panose="020B0004020202020204" pitchFamily="34" charset="0"/>
              </a:rPr>
              <a:t>Estonie, </a:t>
            </a:r>
            <a:r>
              <a:rPr lang="fr-FR" sz="1500" b="1" noProof="0" dirty="0">
                <a:solidFill>
                  <a:schemeClr val="accent4"/>
                </a:solidFill>
                <a:latin typeface="Aptos" panose="020B0004020202020204" pitchFamily="34" charset="0"/>
              </a:rPr>
              <a:t>Luxemburg</a:t>
            </a:r>
            <a:r>
              <a:rPr lang="fr-FR" sz="1500" noProof="0" dirty="0">
                <a:latin typeface="Aptos" panose="020B0004020202020204" pitchFamily="34" charset="0"/>
              </a:rPr>
              <a:t>, Roumanie, Hongrie</a:t>
            </a:r>
          </a:p>
          <a:p>
            <a:pPr marL="685800" indent="-457200">
              <a:lnSpc>
                <a:spcPct val="120000"/>
              </a:lnSpc>
              <a:buFont typeface="Arial" panose="020B0604020202020204" pitchFamily="34" charset="0"/>
              <a:buChar char="•"/>
            </a:pPr>
            <a:r>
              <a:rPr lang="fr-FR" sz="1500" b="1" noProof="0" dirty="0">
                <a:solidFill>
                  <a:schemeClr val="accent4"/>
                </a:solidFill>
                <a:latin typeface="Aptos" panose="020B0004020202020204" pitchFamily="34" charset="0"/>
              </a:rPr>
              <a:t>Systèmes de surveillance acceptés : 11</a:t>
            </a:r>
          </a:p>
        </p:txBody>
      </p:sp>
      <p:pic>
        <p:nvPicPr>
          <p:cNvPr id="565" name="Google Shape;565;p70"/>
          <p:cNvPicPr preferRelativeResize="0"/>
          <p:nvPr/>
        </p:nvPicPr>
        <p:blipFill rotWithShape="1">
          <a:blip r:embed="rId3">
            <a:alphaModFix/>
          </a:blip>
          <a:srcRect/>
          <a:stretch/>
        </p:blipFill>
        <p:spPr>
          <a:xfrm>
            <a:off x="381419" y="686360"/>
            <a:ext cx="4572638" cy="301984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1"/>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Critères GPP de l‘UE</a:t>
            </a:r>
          </a:p>
        </p:txBody>
      </p:sp>
      <p:sp>
        <p:nvSpPr>
          <p:cNvPr id="571" name="Google Shape;571;p71"/>
          <p:cNvSpPr txBox="1">
            <a:spLocks noGrp="1"/>
          </p:cNvSpPr>
          <p:nvPr>
            <p:ph type="body" idx="1"/>
          </p:nvPr>
        </p:nvSpPr>
        <p:spPr>
          <a:xfrm>
            <a:off x="289560" y="2105041"/>
            <a:ext cx="4123677" cy="3708517"/>
          </a:xfrm>
          <a:prstGeom prst="rect">
            <a:avLst/>
          </a:prstGeom>
          <a:noFill/>
          <a:ln>
            <a:noFill/>
          </a:ln>
        </p:spPr>
        <p:txBody>
          <a:bodyPr spcFirstLastPara="1" wrap="square" lIns="0" tIns="228600" rIns="0" bIns="0" anchor="t" anchorCtr="0">
            <a:normAutofit/>
          </a:bodyPr>
          <a:lstStyle/>
          <a:p>
            <a:pPr>
              <a:lnSpc>
                <a:spcPct val="100000"/>
              </a:lnSpc>
            </a:pPr>
            <a:r>
              <a:rPr lang="fr-FR" dirty="0">
                <a:latin typeface="Aptos" panose="020B0004020202020204" pitchFamily="34" charset="0"/>
              </a:rPr>
              <a:t>La communication de la Commission sur les marchés publics en faveur d’un environnement meilleur (n° 400 de 2008) définit des critères européens communs (critères GPP) :</a:t>
            </a:r>
            <a:endParaRPr lang="de-DE" dirty="0">
              <a:latin typeface="Aptos" panose="020B0004020202020204" pitchFamily="34" charset="0"/>
            </a:endParaRPr>
          </a:p>
        </p:txBody>
      </p:sp>
      <p:sp>
        <p:nvSpPr>
          <p:cNvPr id="572" name="Google Shape;572;p71"/>
          <p:cNvSpPr/>
          <p:nvPr/>
        </p:nvSpPr>
        <p:spPr>
          <a:xfrm>
            <a:off x="1455837" y="5642275"/>
            <a:ext cx="1941534" cy="979430"/>
          </a:xfrm>
          <a:prstGeom prst="notchedRightArrow">
            <a:avLst>
              <a:gd name="adj1" fmla="val 50000"/>
              <a:gd name="adj2" fmla="val 50000"/>
            </a:avLst>
          </a:prstGeom>
          <a:solidFill>
            <a:schemeClr val="accent6"/>
          </a:solidFill>
          <a:ln w="25400" cap="flat" cmpd="sng">
            <a:solidFill>
              <a:srgbClr val="44521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3" name="Google Shape;573;p71"/>
          <p:cNvSpPr txBox="1"/>
          <p:nvPr/>
        </p:nvSpPr>
        <p:spPr>
          <a:xfrm>
            <a:off x="4718037" y="2458834"/>
            <a:ext cx="6787746" cy="3170058"/>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fr-FR" sz="2000" noProof="0" dirty="0">
                <a:latin typeface="Aptos" panose="020B0004020202020204" pitchFamily="34" charset="0"/>
              </a:rPr>
              <a:t>sont définis sur la base d’</a:t>
            </a:r>
            <a:r>
              <a:rPr lang="fr-FR" sz="2000" b="1" noProof="0" dirty="0">
                <a:solidFill>
                  <a:schemeClr val="accent4"/>
                </a:solidFill>
                <a:latin typeface="Aptos" panose="020B0004020202020204" pitchFamily="34" charset="0"/>
              </a:rPr>
              <a:t>une analyse du cycle de vie</a:t>
            </a:r>
            <a:r>
              <a:rPr lang="fr-FR" sz="2000" noProof="0" dirty="0">
                <a:latin typeface="Aptos" panose="020B0004020202020204" pitchFamily="34" charset="0"/>
              </a:rPr>
              <a:t> </a:t>
            </a:r>
            <a:r>
              <a:rPr lang="fr-FR" sz="2000" b="1" noProof="0" dirty="0">
                <a:solidFill>
                  <a:schemeClr val="accent4"/>
                </a:solidFill>
                <a:latin typeface="Aptos" panose="020B0004020202020204" pitchFamily="34" charset="0"/>
              </a:rPr>
              <a:t>(documents de référence</a:t>
            </a:r>
            <a:r>
              <a:rPr lang="fr-FR" sz="2000" noProof="0" dirty="0">
                <a:solidFill>
                  <a:schemeClr val="accent4"/>
                </a:solidFill>
                <a:latin typeface="Aptos" panose="020B0004020202020204" pitchFamily="34" charset="0"/>
              </a:rPr>
              <a:t> </a:t>
            </a:r>
            <a:r>
              <a:rPr lang="fr-FR" sz="2000" b="1" noProof="0" dirty="0">
                <a:solidFill>
                  <a:schemeClr val="accent4"/>
                </a:solidFill>
                <a:latin typeface="Aptos" panose="020B0004020202020204" pitchFamily="34" charset="0"/>
              </a:rPr>
              <a:t>) et d’un échange multi- parties prenantes</a:t>
            </a:r>
            <a:endParaRPr lang="fr-FR" sz="2000" noProof="0" dirty="0">
              <a:solidFill>
                <a:schemeClr val="accent4"/>
              </a:solidFill>
              <a:latin typeface="Aptos" panose="020B0004020202020204" pitchFamily="34" charset="0"/>
            </a:endParaRPr>
          </a:p>
          <a:p>
            <a:pPr marL="342900" indent="-342900">
              <a:buFont typeface="Arial" panose="020B0604020202020204" pitchFamily="34" charset="0"/>
              <a:buChar char="•"/>
            </a:pPr>
            <a:r>
              <a:rPr lang="fr-FR" sz="2000" dirty="0">
                <a:latin typeface="Aptos" panose="020B0004020202020204" pitchFamily="34" charset="0"/>
              </a:rPr>
              <a:t>fournissent une définition et un champ d’application</a:t>
            </a:r>
          </a:p>
          <a:p>
            <a:pPr marL="342900" indent="-342900">
              <a:buFont typeface="Arial" panose="020B0604020202020204" pitchFamily="34" charset="0"/>
              <a:buChar char="•"/>
            </a:pPr>
            <a:r>
              <a:rPr lang="fr-FR" sz="2000" b="1" dirty="0">
                <a:solidFill>
                  <a:schemeClr val="accent4"/>
                </a:solidFill>
                <a:latin typeface="Aptos" panose="020B0004020202020204" pitchFamily="34" charset="0"/>
              </a:rPr>
              <a:t>identifient les  principaux impacts </a:t>
            </a:r>
            <a:r>
              <a:rPr lang="fr-FR" sz="2000" dirty="0">
                <a:latin typeface="Aptos" panose="020B0004020202020204" pitchFamily="34" charset="0"/>
              </a:rPr>
              <a:t>(aspects environnementaux et approche GPP)</a:t>
            </a:r>
          </a:p>
          <a:p>
            <a:pPr marL="342900" indent="-342900">
              <a:buFont typeface="Arial" panose="020B0604020202020204" pitchFamily="34" charset="0"/>
              <a:buChar char="•"/>
            </a:pPr>
            <a:r>
              <a:rPr lang="fr-FR" sz="2000" b="1" dirty="0">
                <a:solidFill>
                  <a:schemeClr val="accent4"/>
                </a:solidFill>
                <a:latin typeface="Aptos" panose="020B0004020202020204" pitchFamily="34" charset="0"/>
              </a:rPr>
              <a:t>définissent les critères du GPP </a:t>
            </a:r>
            <a:r>
              <a:rPr lang="fr-FR" sz="2000" dirty="0">
                <a:latin typeface="Aptos" panose="020B0004020202020204" pitchFamily="34" charset="0"/>
              </a:rPr>
              <a:t>: fondamentaux et généraux </a:t>
            </a:r>
          </a:p>
          <a:p>
            <a:pPr marL="342900" indent="-342900">
              <a:buFont typeface="Arial" panose="020B0604020202020204" pitchFamily="34" charset="0"/>
              <a:buChar char="•"/>
            </a:pPr>
            <a:r>
              <a:rPr lang="fr-FR" sz="2000" dirty="0">
                <a:solidFill>
                  <a:schemeClr val="tx1"/>
                </a:solidFill>
                <a:latin typeface="Aptos" panose="020B0004020202020204" pitchFamily="34" charset="0"/>
              </a:rPr>
              <a:t>décrivent</a:t>
            </a:r>
            <a:r>
              <a:rPr lang="fr-FR" sz="2000" b="1" dirty="0">
                <a:solidFill>
                  <a:schemeClr val="accent4"/>
                </a:solidFill>
                <a:latin typeface="Aptos" panose="020B0004020202020204" pitchFamily="34" charset="0"/>
              </a:rPr>
              <a:t> les systèmes de vérification</a:t>
            </a:r>
            <a:endParaRPr lang="fr-FR" sz="2000" dirty="0">
              <a:solidFill>
                <a:schemeClr val="accent4"/>
              </a:solidFill>
              <a:latin typeface="Aptos" panose="020B0004020202020204" pitchFamily="34" charset="0"/>
            </a:endParaRPr>
          </a:p>
          <a:p>
            <a:pPr marL="342900" indent="-342900">
              <a:buFont typeface="Arial" panose="020B0604020202020204" pitchFamily="34" charset="0"/>
              <a:buChar char="•"/>
            </a:pPr>
            <a:r>
              <a:rPr lang="fr-FR" sz="2000" dirty="0">
                <a:latin typeface="Aptos" panose="020B0004020202020204" pitchFamily="34" charset="0"/>
              </a:rPr>
              <a:t>calculent le </a:t>
            </a:r>
            <a:r>
              <a:rPr lang="fr-FR" sz="2000" b="1" dirty="0">
                <a:solidFill>
                  <a:schemeClr val="accent4"/>
                </a:solidFill>
                <a:latin typeface="Aptos" panose="020B0004020202020204" pitchFamily="34" charset="0"/>
              </a:rPr>
              <a:t>coût du cycle de vie</a:t>
            </a:r>
            <a:endParaRPr lang="fr-FR" sz="12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2"/>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p>
            <a:r>
              <a:rPr lang="fr-FR" noProof="0" dirty="0">
                <a:latin typeface="Aptos Serif" panose="02020604070405020304" pitchFamily="18" charset="0"/>
                <a:cs typeface="Aptos Serif" panose="02020604070405020304" pitchFamily="18" charset="0"/>
              </a:rPr>
              <a:t>Critères GPP de l‘UE : 20 groupes de produits et services</a:t>
            </a:r>
          </a:p>
        </p:txBody>
      </p:sp>
      <p:grpSp>
        <p:nvGrpSpPr>
          <p:cNvPr id="579" name="Google Shape;579;p72"/>
          <p:cNvGrpSpPr/>
          <p:nvPr/>
        </p:nvGrpSpPr>
        <p:grpSpPr>
          <a:xfrm>
            <a:off x="-2901900" y="1533708"/>
            <a:ext cx="13016318" cy="5878177"/>
            <a:chOff x="-4933900" y="-756284"/>
            <a:chExt cx="13016318" cy="5878177"/>
          </a:xfrm>
        </p:grpSpPr>
        <p:sp>
          <p:nvSpPr>
            <p:cNvPr id="580" name="Google Shape;580;p72"/>
            <p:cNvSpPr/>
            <p:nvPr/>
          </p:nvSpPr>
          <p:spPr>
            <a:xfrm>
              <a:off x="-4933900" y="-756284"/>
              <a:ext cx="5878177" cy="5878177"/>
            </a:xfrm>
            <a:prstGeom prst="blockArc">
              <a:avLst>
                <a:gd name="adj1" fmla="val 18900000"/>
                <a:gd name="adj2" fmla="val 2700000"/>
                <a:gd name="adj3" fmla="val 367"/>
              </a:avLst>
            </a:prstGeom>
            <a:no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72"/>
            <p:cNvSpPr/>
            <p:nvPr/>
          </p:nvSpPr>
          <p:spPr>
            <a:xfrm>
              <a:off x="306247" y="198460"/>
              <a:ext cx="7776171" cy="396746"/>
            </a:xfrm>
            <a:prstGeom prst="rect">
              <a:avLst/>
            </a:prstGeom>
            <a:gradFill>
              <a:gsLst>
                <a:gs pos="0">
                  <a:srgbClr val="FFE376"/>
                </a:gs>
                <a:gs pos="35000">
                  <a:srgbClr val="FFE9A1"/>
                </a:gs>
                <a:gs pos="100000">
                  <a:srgbClr val="FFF7D7"/>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72"/>
            <p:cNvSpPr txBox="1"/>
            <p:nvPr/>
          </p:nvSpPr>
          <p:spPr>
            <a:xfrm>
              <a:off x="306247" y="198460"/>
              <a:ext cx="7776171" cy="396746"/>
            </a:xfrm>
            <a:prstGeom prst="rect">
              <a:avLst/>
            </a:prstGeom>
            <a:noFill/>
            <a:ln>
              <a:noFill/>
            </a:ln>
          </p:spPr>
          <p:txBody>
            <a:bodyPr spcFirstLastPara="1" wrap="square" lIns="314900" tIns="50800" rIns="50800" bIns="50800" anchor="ctr" anchorCtr="0">
              <a:noAutofit/>
            </a:bodyPr>
            <a:lstStyle/>
            <a:p>
              <a:r>
                <a:rPr lang="fr-FR" sz="1800" b="1" noProof="0" dirty="0">
                  <a:latin typeface="Aptos" panose="020B0004020202020204" pitchFamily="34" charset="0"/>
                </a:rPr>
                <a:t>Produits et services de nettoyage</a:t>
              </a:r>
              <a:endParaRPr lang="fr-FR" sz="1800" noProof="0" dirty="0">
                <a:latin typeface="Aptos" panose="020B0004020202020204" pitchFamily="34" charset="0"/>
              </a:endParaRPr>
            </a:p>
          </p:txBody>
        </p:sp>
        <p:sp>
          <p:nvSpPr>
            <p:cNvPr id="583" name="Google Shape;583;p72"/>
            <p:cNvSpPr/>
            <p:nvPr/>
          </p:nvSpPr>
          <p:spPr>
            <a:xfrm>
              <a:off x="58280" y="14886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72"/>
            <p:cNvSpPr/>
            <p:nvPr/>
          </p:nvSpPr>
          <p:spPr>
            <a:xfrm>
              <a:off x="665536" y="793929"/>
              <a:ext cx="7416882" cy="396746"/>
            </a:xfrm>
            <a:prstGeom prst="rect">
              <a:avLst/>
            </a:prstGeom>
            <a:gradFill>
              <a:gsLst>
                <a:gs pos="0">
                  <a:srgbClr val="FFFF7E"/>
                </a:gs>
                <a:gs pos="35000">
                  <a:srgbClr val="FFFFA5"/>
                </a:gs>
                <a:gs pos="100000">
                  <a:srgbClr val="FFFFDA"/>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72"/>
            <p:cNvSpPr txBox="1"/>
            <p:nvPr/>
          </p:nvSpPr>
          <p:spPr>
            <a:xfrm>
              <a:off x="665536" y="793929"/>
              <a:ext cx="7416882" cy="396746"/>
            </a:xfrm>
            <a:prstGeom prst="rect">
              <a:avLst/>
            </a:prstGeom>
            <a:noFill/>
            <a:ln>
              <a:noFill/>
            </a:ln>
          </p:spPr>
          <p:txBody>
            <a:bodyPr spcFirstLastPara="1" wrap="square" lIns="314900" tIns="50800" rIns="50800" bIns="50800" anchor="ctr" anchorCtr="0">
              <a:noAutofit/>
            </a:bodyPr>
            <a:lstStyle/>
            <a:p>
              <a:r>
                <a:rPr lang="fr-FR" sz="1800" b="1" noProof="0" dirty="0"/>
                <a:t>Papier pour reproduction et papier graphique</a:t>
              </a:r>
              <a:endParaRPr lang="fr-FR" sz="1800" noProof="0" dirty="0"/>
            </a:p>
          </p:txBody>
        </p:sp>
        <p:sp>
          <p:nvSpPr>
            <p:cNvPr id="586" name="Google Shape;586;p72"/>
            <p:cNvSpPr/>
            <p:nvPr/>
          </p:nvSpPr>
          <p:spPr>
            <a:xfrm>
              <a:off x="417570" y="744336"/>
              <a:ext cx="495933" cy="495933"/>
            </a:xfrm>
            <a:prstGeom prst="ellipse">
              <a:avLst/>
            </a:prstGeom>
            <a:gradFill>
              <a:gsLst>
                <a:gs pos="0">
                  <a:schemeClr val="lt1"/>
                </a:gs>
                <a:gs pos="35000">
                  <a:schemeClr val="lt1"/>
                </a:gs>
                <a:gs pos="100000">
                  <a:schemeClr val="lt1"/>
                </a:gs>
              </a:gsLst>
              <a:lin ang="16200000" scaled="0"/>
            </a:gradFill>
            <a:ln w="9525" cap="flat" cmpd="sng">
              <a:solidFill>
                <a:srgbClr val="D0EB1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72"/>
            <p:cNvSpPr/>
            <p:nvPr/>
          </p:nvSpPr>
          <p:spPr>
            <a:xfrm>
              <a:off x="862425" y="1388961"/>
              <a:ext cx="7219993" cy="396746"/>
            </a:xfrm>
            <a:prstGeom prst="rect">
              <a:avLst/>
            </a:prstGeom>
            <a:gradFill>
              <a:gsLst>
                <a:gs pos="0">
                  <a:srgbClr val="B3FF89"/>
                </a:gs>
                <a:gs pos="35000">
                  <a:srgbClr val="CAFFAC"/>
                </a:gs>
                <a:gs pos="100000">
                  <a:srgbClr val="E7FFDC"/>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72"/>
            <p:cNvSpPr txBox="1"/>
            <p:nvPr/>
          </p:nvSpPr>
          <p:spPr>
            <a:xfrm>
              <a:off x="862425" y="1388961"/>
              <a:ext cx="7219993" cy="396746"/>
            </a:xfrm>
            <a:prstGeom prst="rect">
              <a:avLst/>
            </a:prstGeom>
            <a:noFill/>
            <a:ln>
              <a:noFill/>
            </a:ln>
          </p:spPr>
          <p:txBody>
            <a:bodyPr spcFirstLastPara="1" wrap="square" lIns="314900" tIns="50800" rIns="50800" bIns="50800" anchor="ctr" anchorCtr="0">
              <a:noAutofit/>
            </a:bodyPr>
            <a:lstStyle/>
            <a:p>
              <a:r>
                <a:rPr lang="fr-FR" sz="1800" b="1" noProof="0" dirty="0">
                  <a:latin typeface="Aptos" panose="020B0004020202020204" pitchFamily="34" charset="0"/>
                </a:rPr>
                <a:t>Peinture, vernis et signalisation</a:t>
              </a:r>
              <a:endParaRPr lang="fr-FR" sz="1800" noProof="0" dirty="0">
                <a:latin typeface="Aptos" panose="020B0004020202020204" pitchFamily="34" charset="0"/>
              </a:endParaRPr>
            </a:p>
          </p:txBody>
        </p:sp>
        <p:sp>
          <p:nvSpPr>
            <p:cNvPr id="589" name="Google Shape;589;p72"/>
            <p:cNvSpPr/>
            <p:nvPr/>
          </p:nvSpPr>
          <p:spPr>
            <a:xfrm>
              <a:off x="614459" y="1339368"/>
              <a:ext cx="495933" cy="495933"/>
            </a:xfrm>
            <a:prstGeom prst="ellipse">
              <a:avLst/>
            </a:prstGeom>
            <a:gradFill>
              <a:gsLst>
                <a:gs pos="0">
                  <a:schemeClr val="lt1"/>
                </a:gs>
                <a:gs pos="35000">
                  <a:schemeClr val="lt1"/>
                </a:gs>
                <a:gs pos="100000">
                  <a:schemeClr val="lt1"/>
                </a:gs>
              </a:gsLst>
              <a:lin ang="16200000" scaled="0"/>
            </a:gradFill>
            <a:ln w="9525" cap="flat" cmpd="sng">
              <a:solidFill>
                <a:srgbClr val="77DA1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72"/>
            <p:cNvSpPr/>
            <p:nvPr/>
          </p:nvSpPr>
          <p:spPr>
            <a:xfrm>
              <a:off x="925290" y="1984430"/>
              <a:ext cx="7157128" cy="396746"/>
            </a:xfrm>
            <a:prstGeom prst="rect">
              <a:avLst/>
            </a:prstGeom>
            <a:gradFill>
              <a:gsLst>
                <a:gs pos="0">
                  <a:srgbClr val="92FF8F"/>
                </a:gs>
                <a:gs pos="35000">
                  <a:srgbClr val="B1FFB1"/>
                </a:gs>
                <a:gs pos="100000">
                  <a:srgbClr val="DFFFDF"/>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72"/>
            <p:cNvSpPr txBox="1"/>
            <p:nvPr/>
          </p:nvSpPr>
          <p:spPr>
            <a:xfrm>
              <a:off x="925290" y="1984430"/>
              <a:ext cx="7157128" cy="396746"/>
            </a:xfrm>
            <a:prstGeom prst="rect">
              <a:avLst/>
            </a:prstGeom>
            <a:noFill/>
            <a:ln>
              <a:noFill/>
            </a:ln>
          </p:spPr>
          <p:txBody>
            <a:bodyPr spcFirstLastPara="1" wrap="square" lIns="314900" tIns="50800" rIns="50800" bIns="50800" anchor="ctr" anchorCtr="0">
              <a:noAutofit/>
            </a:bodyPr>
            <a:lstStyle/>
            <a:p>
              <a:r>
                <a:rPr lang="fr-FR" sz="1800" b="1" dirty="0">
                  <a:latin typeface="Aptos" panose="020B0004020202020204" pitchFamily="34" charset="0"/>
                </a:rPr>
                <a:t>Appareils électriques et électroniques dans le secteur de la santé</a:t>
              </a:r>
              <a:endParaRPr lang="de-DE" sz="1800" dirty="0">
                <a:latin typeface="Aptos" panose="020B0004020202020204" pitchFamily="34" charset="0"/>
              </a:endParaRPr>
            </a:p>
          </p:txBody>
        </p:sp>
        <p:sp>
          <p:nvSpPr>
            <p:cNvPr id="592" name="Google Shape;592;p72"/>
            <p:cNvSpPr/>
            <p:nvPr/>
          </p:nvSpPr>
          <p:spPr>
            <a:xfrm>
              <a:off x="677324" y="193483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2CC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72"/>
            <p:cNvSpPr/>
            <p:nvPr/>
          </p:nvSpPr>
          <p:spPr>
            <a:xfrm>
              <a:off x="862425" y="2579899"/>
              <a:ext cx="7219993" cy="396746"/>
            </a:xfrm>
            <a:prstGeom prst="rect">
              <a:avLst/>
            </a:prstGeom>
            <a:gradFill>
              <a:gsLst>
                <a:gs pos="0">
                  <a:srgbClr val="97FFAB"/>
                </a:gs>
                <a:gs pos="35000">
                  <a:srgbClr val="B7FFC6"/>
                </a:gs>
                <a:gs pos="100000">
                  <a:srgbClr val="E1FFE8"/>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72"/>
            <p:cNvSpPr txBox="1"/>
            <p:nvPr/>
          </p:nvSpPr>
          <p:spPr>
            <a:xfrm>
              <a:off x="862425" y="2579899"/>
              <a:ext cx="7219993"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1800" b="1" i="0" u="none" strike="noStrike" cap="none" dirty="0">
                  <a:solidFill>
                    <a:schemeClr val="dk1"/>
                  </a:solidFill>
                  <a:latin typeface="Aptos" panose="020B0004020202020204" pitchFamily="34" charset="0"/>
                  <a:sym typeface="Arial"/>
                </a:rPr>
                <a:t>Electricité</a:t>
              </a:r>
              <a:endParaRPr sz="1800" b="1" i="0" u="none" strike="noStrike" cap="none" dirty="0">
                <a:solidFill>
                  <a:schemeClr val="dk1"/>
                </a:solidFill>
                <a:latin typeface="Aptos" panose="020B0004020202020204" pitchFamily="34" charset="0"/>
                <a:sym typeface="Arial"/>
              </a:endParaRPr>
            </a:p>
          </p:txBody>
        </p:sp>
        <p:sp>
          <p:nvSpPr>
            <p:cNvPr id="595" name="Google Shape;595;p72"/>
            <p:cNvSpPr/>
            <p:nvPr/>
          </p:nvSpPr>
          <p:spPr>
            <a:xfrm>
              <a:off x="614459" y="2530306"/>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0BC5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72"/>
            <p:cNvSpPr/>
            <p:nvPr/>
          </p:nvSpPr>
          <p:spPr>
            <a:xfrm>
              <a:off x="665536" y="3174932"/>
              <a:ext cx="7416882" cy="396746"/>
            </a:xfrm>
            <a:prstGeom prst="rect">
              <a:avLst/>
            </a:prstGeom>
            <a:gradFill>
              <a:gsLst>
                <a:gs pos="0">
                  <a:srgbClr val="9EF9D7"/>
                </a:gs>
                <a:gs pos="35000">
                  <a:srgbClr val="BDF9E4"/>
                </a:gs>
                <a:gs pos="100000">
                  <a:srgbClr val="E5FDF3"/>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72"/>
            <p:cNvSpPr txBox="1"/>
            <p:nvPr/>
          </p:nvSpPr>
          <p:spPr>
            <a:xfrm>
              <a:off x="665536" y="3174932"/>
              <a:ext cx="7416882" cy="396746"/>
            </a:xfrm>
            <a:prstGeom prst="rect">
              <a:avLst/>
            </a:prstGeom>
            <a:noFill/>
            <a:ln>
              <a:noFill/>
            </a:ln>
          </p:spPr>
          <p:txBody>
            <a:bodyPr spcFirstLastPara="1" wrap="square" lIns="314900" tIns="50800" rIns="50800" bIns="50800" anchor="ctr" anchorCtr="0">
              <a:noAutofit/>
            </a:bodyPr>
            <a:lstStyle/>
            <a:p>
              <a:r>
                <a:rPr lang="fr-FR" sz="1800" b="1" noProof="0" dirty="0">
                  <a:latin typeface="Aptos" panose="020B0004020202020204" pitchFamily="34" charset="0"/>
                </a:rPr>
                <a:t>Alimentation, restauration et distributeurs automatiques</a:t>
              </a:r>
              <a:endParaRPr lang="fr-FR" sz="1800" noProof="0" dirty="0">
                <a:latin typeface="Aptos" panose="020B0004020202020204" pitchFamily="34" charset="0"/>
              </a:endParaRPr>
            </a:p>
          </p:txBody>
        </p:sp>
        <p:sp>
          <p:nvSpPr>
            <p:cNvPr id="598" name="Google Shape;598;p72"/>
            <p:cNvSpPr/>
            <p:nvPr/>
          </p:nvSpPr>
          <p:spPr>
            <a:xfrm>
              <a:off x="417570" y="3125338"/>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9AE8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72"/>
            <p:cNvSpPr/>
            <p:nvPr/>
          </p:nvSpPr>
          <p:spPr>
            <a:xfrm>
              <a:off x="306247" y="3770401"/>
              <a:ext cx="7776171" cy="396746"/>
            </a:xfrm>
            <a:prstGeom prst="rect">
              <a:avLst/>
            </a:prstGeom>
            <a:gradFill>
              <a:gsLst>
                <a:gs pos="0">
                  <a:srgbClr val="A6DFED"/>
                </a:gs>
                <a:gs pos="35000">
                  <a:srgbClr val="C2E7F0"/>
                </a:gs>
                <a:gs pos="100000">
                  <a:srgbClr val="E6F4FB"/>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72"/>
            <p:cNvSpPr txBox="1"/>
            <p:nvPr/>
          </p:nvSpPr>
          <p:spPr>
            <a:xfrm>
              <a:off x="306247" y="3770401"/>
              <a:ext cx="7776171" cy="396746"/>
            </a:xfrm>
            <a:prstGeom prst="rect">
              <a:avLst/>
            </a:prstGeom>
            <a:noFill/>
            <a:ln>
              <a:noFill/>
            </a:ln>
          </p:spPr>
          <p:txBody>
            <a:bodyPr spcFirstLastPara="1" wrap="square" lIns="314900" tIns="50800" rIns="50800" bIns="50800" anchor="ctr" anchorCtr="0">
              <a:noAutofit/>
            </a:bodyPr>
            <a:lstStyle/>
            <a:p>
              <a:r>
                <a:rPr lang="fr-FR" sz="1800" b="1" noProof="0" dirty="0">
                  <a:latin typeface="Aptos" panose="020B0004020202020204" pitchFamily="34" charset="0"/>
                </a:rPr>
                <a:t>Aménagement intérieur</a:t>
              </a:r>
              <a:endParaRPr lang="fr-FR" sz="1800" noProof="0" dirty="0">
                <a:latin typeface="Aptos" panose="020B0004020202020204" pitchFamily="34" charset="0"/>
              </a:endParaRPr>
            </a:p>
          </p:txBody>
        </p:sp>
        <p:sp>
          <p:nvSpPr>
            <p:cNvPr id="601" name="Google Shape;601;p72"/>
            <p:cNvSpPr/>
            <p:nvPr/>
          </p:nvSpPr>
          <p:spPr>
            <a:xfrm>
              <a:off x="58280" y="372080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8"/>
          <p:cNvPicPr preferRelativeResize="0">
            <a:picLocks noGrp="1"/>
          </p:cNvPicPr>
          <p:nvPr>
            <p:ph type="pic" idx="2"/>
          </p:nvPr>
        </p:nvPicPr>
        <p:blipFill rotWithShape="1">
          <a:blip r:embed="rId3">
            <a:alphaModFix/>
          </a:blip>
          <a:srcRect l="11072" r="11072"/>
          <a:stretch/>
        </p:blipFill>
        <p:spPr>
          <a:xfrm flipH="1">
            <a:off x="6733505" y="0"/>
            <a:ext cx="5458495" cy="6858000"/>
          </a:xfrm>
          <a:prstGeom prst="flowChartDelay">
            <a:avLst/>
          </a:prstGeom>
          <a:solidFill>
            <a:srgbClr val="87C3CD"/>
          </a:solidFill>
          <a:ln>
            <a:noFill/>
          </a:ln>
        </p:spPr>
      </p:pic>
      <p:sp>
        <p:nvSpPr>
          <p:cNvPr id="151" name="Google Shape;151;p8"/>
          <p:cNvSpPr txBox="1">
            <a:spLocks noGrp="1"/>
          </p:cNvSpPr>
          <p:nvPr>
            <p:ph type="body" idx="1"/>
          </p:nvPr>
        </p:nvSpPr>
        <p:spPr>
          <a:xfrm>
            <a:off x="611806" y="771871"/>
            <a:ext cx="5484194" cy="2123618"/>
          </a:xfrm>
          <a:prstGeom prst="rect">
            <a:avLst/>
          </a:prstGeom>
          <a:noFill/>
          <a:ln>
            <a:noFill/>
          </a:ln>
        </p:spPr>
        <p:txBody>
          <a:bodyPr spcFirstLastPara="1" wrap="square" lIns="91425" tIns="45700" rIns="91425" bIns="45700" anchor="ctr" anchorCtr="0">
            <a:spAutoFit/>
          </a:bodyPr>
          <a:lstStyle/>
          <a:p>
            <a:pPr marL="0" lvl="0" indent="0">
              <a:lnSpc>
                <a:spcPct val="100000"/>
              </a:lnSpc>
              <a:spcBef>
                <a:spcPts val="0"/>
              </a:spcBef>
              <a:buClr>
                <a:srgbClr val="595959"/>
              </a:buClr>
              <a:buSzPts val="2800"/>
            </a:pPr>
            <a:r>
              <a:rPr lang="fr-FR" sz="4400" b="1" noProof="0" dirty="0">
                <a:solidFill>
                  <a:schemeClr val="dk1"/>
                </a:solidFill>
                <a:latin typeface="Aptos Serif" panose="02020604070405020304" pitchFamily="18" charset="0"/>
                <a:ea typeface="Play"/>
                <a:cs typeface="Aptos Serif" panose="02020604070405020304" pitchFamily="18" charset="0"/>
                <a:sym typeface="Play"/>
              </a:rPr>
              <a:t>Quelques dates historiques importantes</a:t>
            </a:r>
            <a:endParaRPr lang="fr-FR" sz="4400" b="1" i="0" u="none" strike="noStrike" cap="none" noProof="0" dirty="0">
              <a:solidFill>
                <a:schemeClr val="dk1"/>
              </a:solidFill>
              <a:latin typeface="Aptos Serif" panose="02020604070405020304" pitchFamily="18" charset="0"/>
              <a:ea typeface="Play"/>
              <a:cs typeface="Aptos Serif" panose="02020604070405020304" pitchFamily="18" charset="0"/>
              <a:sym typeface="Play"/>
            </a:endParaRPr>
          </a:p>
        </p:txBody>
      </p:sp>
      <p:sp>
        <p:nvSpPr>
          <p:cNvPr id="152" name="Google Shape;152;p8"/>
          <p:cNvSpPr txBox="1"/>
          <p:nvPr/>
        </p:nvSpPr>
        <p:spPr>
          <a:xfrm>
            <a:off x="585975" y="3871903"/>
            <a:ext cx="6093912" cy="707846"/>
          </a:xfrm>
          <a:prstGeom prst="rect">
            <a:avLst/>
          </a:prstGeom>
          <a:noFill/>
          <a:ln>
            <a:noFill/>
          </a:ln>
        </p:spPr>
        <p:txBody>
          <a:bodyPr spcFirstLastPara="1" wrap="square" lIns="91425" tIns="45700" rIns="91425" bIns="45700" anchor="t" anchorCtr="0">
            <a:spAutoFit/>
          </a:bodyPr>
          <a:lstStyle/>
          <a:p>
            <a:pPr lvl="0">
              <a:buSzPts val="2000"/>
            </a:pPr>
            <a:r>
              <a:rPr lang="fr-FR" sz="2000" b="1" i="0" u="none" strike="noStrike" cap="none" noProof="0" dirty="0">
                <a:solidFill>
                  <a:srgbClr val="000000"/>
                </a:solidFill>
                <a:latin typeface="Aptos" panose="020B0004020202020204" pitchFamily="34" charset="0"/>
                <a:sym typeface="Arial"/>
              </a:rPr>
              <a:t>1972 – </a:t>
            </a:r>
            <a:r>
              <a:rPr lang="fr-FR" sz="2000" b="1" i="0" u="none" strike="noStrike" cap="none" noProof="0" dirty="0">
                <a:solidFill>
                  <a:srgbClr val="035854"/>
                </a:solidFill>
                <a:latin typeface="Aptos" panose="020B0004020202020204" pitchFamily="34" charset="0"/>
                <a:sym typeface="Arial"/>
              </a:rPr>
              <a:t>C</a:t>
            </a:r>
            <a:r>
              <a:rPr lang="fr-FR" sz="2000" b="1" noProof="0" dirty="0">
                <a:solidFill>
                  <a:srgbClr val="035854"/>
                </a:solidFill>
                <a:latin typeface="Aptos" panose="020B0004020202020204" pitchFamily="34" charset="0"/>
              </a:rPr>
              <a:t>onférence des Nations Unies sur l’environnement humain</a:t>
            </a:r>
            <a:endParaRPr lang="fr-FR" sz="2000" b="0" i="0" u="none" strike="noStrike" cap="none" noProof="0" dirty="0">
              <a:solidFill>
                <a:srgbClr val="035854"/>
              </a:solidFill>
              <a:latin typeface="Aptos" panose="020B0004020202020204" pitchFamily="34" charset="0"/>
              <a:sym typeface="Arial"/>
            </a:endParaRPr>
          </a:p>
        </p:txBody>
      </p:sp>
      <p:sp>
        <p:nvSpPr>
          <p:cNvPr id="153" name="Google Shape;153;p8"/>
          <p:cNvSpPr txBox="1"/>
          <p:nvPr/>
        </p:nvSpPr>
        <p:spPr>
          <a:xfrm>
            <a:off x="585975" y="5763219"/>
            <a:ext cx="6093912" cy="400069"/>
          </a:xfrm>
          <a:prstGeom prst="rect">
            <a:avLst/>
          </a:prstGeom>
          <a:noFill/>
          <a:ln>
            <a:noFill/>
          </a:ln>
        </p:spPr>
        <p:txBody>
          <a:bodyPr spcFirstLastPara="1" wrap="square" lIns="91425" tIns="45700" rIns="91425" bIns="45700" anchor="t" anchorCtr="0">
            <a:spAutoFit/>
          </a:bodyPr>
          <a:lstStyle/>
          <a:p>
            <a:pPr lvl="0">
              <a:buSzPts val="2000"/>
            </a:pPr>
            <a:r>
              <a:rPr lang="fr-FR" sz="2000" b="1" i="0" u="none" strike="noStrike" cap="none" dirty="0">
                <a:solidFill>
                  <a:srgbClr val="000000"/>
                </a:solidFill>
                <a:latin typeface="Aptos" panose="020B0004020202020204" pitchFamily="34" charset="0"/>
                <a:sym typeface="Arial"/>
              </a:rPr>
              <a:t>1987 – </a:t>
            </a:r>
            <a:r>
              <a:rPr lang="fr-FR" sz="2000" b="1" dirty="0">
                <a:latin typeface="Aptos" panose="020B0004020202020204" pitchFamily="34" charset="0"/>
              </a:rPr>
              <a:t>Rapport </a:t>
            </a:r>
            <a:r>
              <a:rPr lang="fr-FR" sz="2000" b="1" noProof="0" dirty="0">
                <a:solidFill>
                  <a:srgbClr val="035854"/>
                </a:solidFill>
                <a:latin typeface="Aptos" panose="020B0004020202020204" pitchFamily="34" charset="0"/>
              </a:rPr>
              <a:t>Brundtland : « Notre avenir à tous »  </a:t>
            </a:r>
            <a:endParaRPr lang="fr-FR" sz="2000" b="0" i="0" u="none" strike="noStrike" cap="none" dirty="0">
              <a:solidFill>
                <a:srgbClr val="035854"/>
              </a:solidFill>
              <a:latin typeface="Aptos" panose="020B0004020202020204" pitchFamily="34" charset="0"/>
              <a:sym typeface="Arial"/>
            </a:endParaRPr>
          </a:p>
        </p:txBody>
      </p:sp>
      <p:sp>
        <p:nvSpPr>
          <p:cNvPr id="154" name="Google Shape;154;p8"/>
          <p:cNvSpPr/>
          <p:nvPr/>
        </p:nvSpPr>
        <p:spPr>
          <a:xfrm>
            <a:off x="585975" y="4848125"/>
            <a:ext cx="6566100" cy="708000"/>
          </a:xfrm>
          <a:prstGeom prst="rect">
            <a:avLst/>
          </a:prstGeom>
          <a:noFill/>
          <a:ln>
            <a:noFill/>
          </a:ln>
        </p:spPr>
        <p:txBody>
          <a:bodyPr spcFirstLastPara="1" wrap="square" lIns="91425" tIns="45700" rIns="91425" bIns="45700" anchor="ctr" anchorCtr="0">
            <a:spAutoFit/>
          </a:bodyPr>
          <a:lstStyle/>
          <a:p>
            <a:pPr lvl="0">
              <a:buClr>
                <a:schemeClr val="dk1"/>
              </a:buClr>
              <a:buSzPts val="2000"/>
            </a:pPr>
            <a:r>
              <a:rPr lang="fr-FR" sz="2000" b="1" i="0" u="none" strike="noStrike" cap="none" noProof="0" dirty="0">
                <a:solidFill>
                  <a:schemeClr val="dk1"/>
                </a:solidFill>
                <a:latin typeface="Aptos" panose="020B0004020202020204" pitchFamily="34" charset="0"/>
                <a:sym typeface="Arial"/>
              </a:rPr>
              <a:t>1972 – Rapport</a:t>
            </a:r>
            <a:r>
              <a:rPr lang="fr-FR" sz="2000" b="1" noProof="0" dirty="0">
                <a:solidFill>
                  <a:srgbClr val="035854"/>
                </a:solidFill>
                <a:latin typeface="Aptos" panose="020B0004020202020204" pitchFamily="34" charset="0"/>
              </a:rPr>
              <a:t> « Les limites à la croissance » (Club de Rome)</a:t>
            </a:r>
            <a:endParaRPr lang="fr-FR" sz="1400" b="0" i="0" u="none" strike="noStrike" cap="none" noProof="0" dirty="0">
              <a:solidFill>
                <a:srgbClr val="000000"/>
              </a:solidFill>
              <a:latin typeface="Aptos" panose="020B0004020202020204" pitchFamily="34" charset="0"/>
              <a:sym typeface="Arial"/>
            </a:endParaRPr>
          </a:p>
        </p:txBody>
      </p:sp>
      <p:pic>
        <p:nvPicPr>
          <p:cNvPr id="155" name="Google Shape;155;p8" descr="Globo terrestre: Asia con riempimento a tinta unita"/>
          <p:cNvPicPr preferRelativeResize="0"/>
          <p:nvPr/>
        </p:nvPicPr>
        <p:blipFill rotWithShape="1">
          <a:blip r:embed="rId4">
            <a:alphaModFix/>
          </a:blip>
          <a:srcRect/>
          <a:stretch/>
        </p:blipFill>
        <p:spPr>
          <a:xfrm>
            <a:off x="128775" y="3878987"/>
            <a:ext cx="457200" cy="457200"/>
          </a:xfrm>
          <a:prstGeom prst="rect">
            <a:avLst/>
          </a:prstGeom>
          <a:noFill/>
          <a:ln>
            <a:noFill/>
          </a:ln>
        </p:spPr>
      </p:pic>
      <p:pic>
        <p:nvPicPr>
          <p:cNvPr id="156" name="Google Shape;156;p8" descr="Documento con riempimento a tinta unita"/>
          <p:cNvPicPr preferRelativeResize="0"/>
          <p:nvPr/>
        </p:nvPicPr>
        <p:blipFill rotWithShape="1">
          <a:blip r:embed="rId5">
            <a:alphaModFix/>
          </a:blip>
          <a:srcRect/>
          <a:stretch/>
        </p:blipFill>
        <p:spPr>
          <a:xfrm>
            <a:off x="128775" y="4930677"/>
            <a:ext cx="481653" cy="481653"/>
          </a:xfrm>
          <a:prstGeom prst="rect">
            <a:avLst/>
          </a:prstGeom>
          <a:noFill/>
          <a:ln>
            <a:noFill/>
          </a:ln>
        </p:spPr>
      </p:pic>
      <p:pic>
        <p:nvPicPr>
          <p:cNvPr id="157" name="Google Shape;157;p8" descr="Mano aperta con pianta con riempimento a tinta unita"/>
          <p:cNvPicPr preferRelativeResize="0"/>
          <p:nvPr/>
        </p:nvPicPr>
        <p:blipFill rotWithShape="1">
          <a:blip r:embed="rId6">
            <a:alphaModFix/>
          </a:blip>
          <a:srcRect/>
          <a:stretch/>
        </p:blipFill>
        <p:spPr>
          <a:xfrm>
            <a:off x="75157" y="5778220"/>
            <a:ext cx="457200" cy="4572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73"/>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p>
            <a:r>
              <a:rPr lang="fr-FR" noProof="0" dirty="0">
                <a:latin typeface="Aptos Serif" panose="02020604070405020304" pitchFamily="18" charset="0"/>
                <a:cs typeface="Aptos Serif" panose="02020604070405020304" pitchFamily="18" charset="0"/>
              </a:rPr>
              <a:t>Critères GPP de l‘UE : 20 groupes de produits et services</a:t>
            </a:r>
          </a:p>
        </p:txBody>
      </p:sp>
      <p:grpSp>
        <p:nvGrpSpPr>
          <p:cNvPr id="607" name="Google Shape;607;p73"/>
          <p:cNvGrpSpPr/>
          <p:nvPr/>
        </p:nvGrpSpPr>
        <p:grpSpPr>
          <a:xfrm>
            <a:off x="-2901900" y="1533708"/>
            <a:ext cx="13114762" cy="5878177"/>
            <a:chOff x="-4933900" y="-756284"/>
            <a:chExt cx="13114762" cy="5878177"/>
          </a:xfrm>
        </p:grpSpPr>
        <p:sp>
          <p:nvSpPr>
            <p:cNvPr id="608" name="Google Shape;608;p73"/>
            <p:cNvSpPr/>
            <p:nvPr/>
          </p:nvSpPr>
          <p:spPr>
            <a:xfrm>
              <a:off x="-4933900" y="-756284"/>
              <a:ext cx="5878177" cy="5878177"/>
            </a:xfrm>
            <a:prstGeom prst="blockArc">
              <a:avLst>
                <a:gd name="adj1" fmla="val 18900000"/>
                <a:gd name="adj2" fmla="val 2700000"/>
                <a:gd name="adj3" fmla="val 367"/>
              </a:avLst>
            </a:prstGeom>
            <a:no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73"/>
            <p:cNvSpPr/>
            <p:nvPr/>
          </p:nvSpPr>
          <p:spPr>
            <a:xfrm>
              <a:off x="306247" y="198460"/>
              <a:ext cx="7776171" cy="396746"/>
            </a:xfrm>
            <a:prstGeom prst="rect">
              <a:avLst/>
            </a:prstGeom>
            <a:gradFill>
              <a:gsLst>
                <a:gs pos="0">
                  <a:srgbClr val="FFE376"/>
                </a:gs>
                <a:gs pos="35000">
                  <a:srgbClr val="FFE9A1"/>
                </a:gs>
                <a:gs pos="100000">
                  <a:srgbClr val="FFF7D7"/>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73"/>
            <p:cNvSpPr txBox="1"/>
            <p:nvPr/>
          </p:nvSpPr>
          <p:spPr>
            <a:xfrm>
              <a:off x="306247" y="198460"/>
              <a:ext cx="7776171"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fr-FR" sz="1600" b="1" i="0" u="none" strike="noStrike" cap="none" noProof="0" dirty="0">
                  <a:solidFill>
                    <a:schemeClr val="dk1"/>
                  </a:solidFill>
                  <a:latin typeface="Aptos" panose="020B0004020202020204" pitchFamily="34" charset="0"/>
                  <a:sym typeface="Arial"/>
                </a:rPr>
                <a:t>Centre de données</a:t>
              </a:r>
              <a:endParaRPr lang="fr-FR" sz="1100" b="0" i="0" u="none" strike="noStrike" cap="none" noProof="0" dirty="0">
                <a:solidFill>
                  <a:srgbClr val="000000"/>
                </a:solidFill>
                <a:latin typeface="Aptos" panose="020B0004020202020204" pitchFamily="34" charset="0"/>
                <a:sym typeface="Arial"/>
              </a:endParaRPr>
            </a:p>
          </p:txBody>
        </p:sp>
        <p:sp>
          <p:nvSpPr>
            <p:cNvPr id="611" name="Google Shape;611;p73"/>
            <p:cNvSpPr/>
            <p:nvPr/>
          </p:nvSpPr>
          <p:spPr>
            <a:xfrm>
              <a:off x="58280" y="14886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73"/>
            <p:cNvSpPr/>
            <p:nvPr/>
          </p:nvSpPr>
          <p:spPr>
            <a:xfrm>
              <a:off x="665536" y="793929"/>
              <a:ext cx="7416882" cy="396746"/>
            </a:xfrm>
            <a:prstGeom prst="rect">
              <a:avLst/>
            </a:prstGeom>
            <a:gradFill>
              <a:gsLst>
                <a:gs pos="0">
                  <a:srgbClr val="FFFF7E"/>
                </a:gs>
                <a:gs pos="35000">
                  <a:srgbClr val="FFFFA5"/>
                </a:gs>
                <a:gs pos="100000">
                  <a:srgbClr val="FFFFDA"/>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73"/>
            <p:cNvSpPr txBox="1"/>
            <p:nvPr/>
          </p:nvSpPr>
          <p:spPr>
            <a:xfrm>
              <a:off x="665536" y="793929"/>
              <a:ext cx="7416882" cy="396746"/>
            </a:xfrm>
            <a:prstGeom prst="rect">
              <a:avLst/>
            </a:prstGeom>
            <a:noFill/>
            <a:ln>
              <a:noFill/>
            </a:ln>
          </p:spPr>
          <p:txBody>
            <a:bodyPr spcFirstLastPara="1" wrap="square" lIns="314900" tIns="50800" rIns="50800" bIns="50800" anchor="ctr" anchorCtr="0">
              <a:noAutofit/>
            </a:bodyPr>
            <a:lstStyle/>
            <a:p>
              <a:r>
                <a:rPr lang="fr-FR" sz="1600" b="1" dirty="0">
                  <a:solidFill>
                    <a:schemeClr val="tx1"/>
                  </a:solidFill>
                  <a:latin typeface="Aptos" panose="020B0004020202020204" pitchFamily="34" charset="0"/>
                </a:rPr>
                <a:t>Matériel d’imagerie, consommables et services d’impression</a:t>
              </a:r>
              <a:endParaRPr lang="de-DE" sz="1600" b="1" dirty="0">
                <a:solidFill>
                  <a:schemeClr val="tx1"/>
                </a:solidFill>
                <a:latin typeface="Aptos" panose="020B0004020202020204" pitchFamily="34" charset="0"/>
              </a:endParaRPr>
            </a:p>
          </p:txBody>
        </p:sp>
        <p:sp>
          <p:nvSpPr>
            <p:cNvPr id="614" name="Google Shape;614;p73"/>
            <p:cNvSpPr/>
            <p:nvPr/>
          </p:nvSpPr>
          <p:spPr>
            <a:xfrm>
              <a:off x="417570" y="744336"/>
              <a:ext cx="495933" cy="495933"/>
            </a:xfrm>
            <a:prstGeom prst="ellipse">
              <a:avLst/>
            </a:prstGeom>
            <a:gradFill>
              <a:gsLst>
                <a:gs pos="0">
                  <a:schemeClr val="lt1"/>
                </a:gs>
                <a:gs pos="35000">
                  <a:schemeClr val="lt1"/>
                </a:gs>
                <a:gs pos="100000">
                  <a:schemeClr val="lt1"/>
                </a:gs>
              </a:gsLst>
              <a:lin ang="16200000" scaled="0"/>
            </a:gradFill>
            <a:ln w="9525" cap="flat" cmpd="sng">
              <a:solidFill>
                <a:srgbClr val="D0EB1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73"/>
            <p:cNvSpPr/>
            <p:nvPr/>
          </p:nvSpPr>
          <p:spPr>
            <a:xfrm>
              <a:off x="862425" y="1388961"/>
              <a:ext cx="7219993" cy="396746"/>
            </a:xfrm>
            <a:prstGeom prst="rect">
              <a:avLst/>
            </a:prstGeom>
            <a:gradFill>
              <a:gsLst>
                <a:gs pos="0">
                  <a:srgbClr val="B3FF89"/>
                </a:gs>
                <a:gs pos="35000">
                  <a:srgbClr val="CAFFAC"/>
                </a:gs>
                <a:gs pos="100000">
                  <a:srgbClr val="E7FFDC"/>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73"/>
            <p:cNvSpPr txBox="1"/>
            <p:nvPr/>
          </p:nvSpPr>
          <p:spPr>
            <a:xfrm>
              <a:off x="862425" y="1388961"/>
              <a:ext cx="7219993" cy="396746"/>
            </a:xfrm>
            <a:prstGeom prst="rect">
              <a:avLst/>
            </a:prstGeom>
            <a:noFill/>
            <a:ln>
              <a:noFill/>
            </a:ln>
          </p:spPr>
          <p:txBody>
            <a:bodyPr spcFirstLastPara="1" wrap="square" lIns="314900" tIns="50800" rIns="50800" bIns="50800" anchor="ctr" anchorCtr="0">
              <a:noAutofit/>
            </a:bodyPr>
            <a:lstStyle/>
            <a:p>
              <a:r>
                <a:rPr lang="fr-FR" sz="1600" b="1" dirty="0">
                  <a:latin typeface="Aptos" panose="020B0004020202020204" pitchFamily="34" charset="0"/>
                </a:rPr>
                <a:t>Conception, construction et entretien des routes</a:t>
              </a:r>
              <a:endParaRPr lang="de-DE" sz="1600" dirty="0">
                <a:latin typeface="Aptos" panose="020B0004020202020204" pitchFamily="34" charset="0"/>
              </a:endParaRPr>
            </a:p>
          </p:txBody>
        </p:sp>
        <p:sp>
          <p:nvSpPr>
            <p:cNvPr id="617" name="Google Shape;617;p73"/>
            <p:cNvSpPr/>
            <p:nvPr/>
          </p:nvSpPr>
          <p:spPr>
            <a:xfrm>
              <a:off x="614459" y="1339368"/>
              <a:ext cx="495933" cy="495933"/>
            </a:xfrm>
            <a:prstGeom prst="ellipse">
              <a:avLst/>
            </a:prstGeom>
            <a:gradFill>
              <a:gsLst>
                <a:gs pos="0">
                  <a:schemeClr val="lt1"/>
                </a:gs>
                <a:gs pos="35000">
                  <a:schemeClr val="lt1"/>
                </a:gs>
                <a:gs pos="100000">
                  <a:schemeClr val="lt1"/>
                </a:gs>
              </a:gsLst>
              <a:lin ang="16200000" scaled="0"/>
            </a:gradFill>
            <a:ln w="9525" cap="flat" cmpd="sng">
              <a:solidFill>
                <a:srgbClr val="77DA1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73"/>
            <p:cNvSpPr/>
            <p:nvPr/>
          </p:nvSpPr>
          <p:spPr>
            <a:xfrm>
              <a:off x="925290" y="1984430"/>
              <a:ext cx="7157128" cy="396746"/>
            </a:xfrm>
            <a:prstGeom prst="rect">
              <a:avLst/>
            </a:prstGeom>
            <a:gradFill>
              <a:gsLst>
                <a:gs pos="0">
                  <a:srgbClr val="92FF8F"/>
                </a:gs>
                <a:gs pos="35000">
                  <a:srgbClr val="B1FFB1"/>
                </a:gs>
                <a:gs pos="100000">
                  <a:srgbClr val="DFFFDF"/>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73"/>
            <p:cNvSpPr txBox="1"/>
            <p:nvPr/>
          </p:nvSpPr>
          <p:spPr>
            <a:xfrm>
              <a:off x="925290" y="1984430"/>
              <a:ext cx="7157128" cy="396746"/>
            </a:xfrm>
            <a:prstGeom prst="rect">
              <a:avLst/>
            </a:prstGeom>
            <a:noFill/>
            <a:ln>
              <a:noFill/>
            </a:ln>
          </p:spPr>
          <p:txBody>
            <a:bodyPr spcFirstLastPara="1" wrap="square" lIns="314900" tIns="50800" rIns="50800" bIns="50800" anchor="ctr" anchorCtr="0">
              <a:noAutofit/>
            </a:bodyPr>
            <a:lstStyle/>
            <a:p>
              <a:r>
                <a:rPr lang="fr-FR" sz="1600" b="1" dirty="0">
                  <a:latin typeface="Aptos" panose="020B0004020202020204" pitchFamily="34" charset="0"/>
                </a:rPr>
                <a:t>Équipements sanitaires</a:t>
              </a:r>
              <a:endParaRPr lang="de-DE" sz="1600" b="1" dirty="0">
                <a:latin typeface="Aptos" panose="020B0004020202020204" pitchFamily="34" charset="0"/>
              </a:endParaRPr>
            </a:p>
          </p:txBody>
        </p:sp>
        <p:sp>
          <p:nvSpPr>
            <p:cNvPr id="620" name="Google Shape;620;p73"/>
            <p:cNvSpPr/>
            <p:nvPr/>
          </p:nvSpPr>
          <p:spPr>
            <a:xfrm>
              <a:off x="677324" y="193483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2CC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73"/>
            <p:cNvSpPr/>
            <p:nvPr/>
          </p:nvSpPr>
          <p:spPr>
            <a:xfrm>
              <a:off x="862425" y="2579899"/>
              <a:ext cx="7219993" cy="396746"/>
            </a:xfrm>
            <a:prstGeom prst="rect">
              <a:avLst/>
            </a:prstGeom>
            <a:gradFill>
              <a:gsLst>
                <a:gs pos="0">
                  <a:srgbClr val="97FFAB"/>
                </a:gs>
                <a:gs pos="35000">
                  <a:srgbClr val="B7FFC6"/>
                </a:gs>
                <a:gs pos="100000">
                  <a:srgbClr val="E1FFE8"/>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73"/>
            <p:cNvSpPr txBox="1"/>
            <p:nvPr/>
          </p:nvSpPr>
          <p:spPr>
            <a:xfrm>
              <a:off x="862425" y="2579899"/>
              <a:ext cx="7219993" cy="396746"/>
            </a:xfrm>
            <a:prstGeom prst="rect">
              <a:avLst/>
            </a:prstGeom>
            <a:noFill/>
            <a:ln>
              <a:noFill/>
            </a:ln>
          </p:spPr>
          <p:txBody>
            <a:bodyPr spcFirstLastPara="1" wrap="square" lIns="314900" tIns="50800" rIns="50800" bIns="50800" anchor="ctr" anchorCtr="0">
              <a:noAutofit/>
            </a:bodyPr>
            <a:lstStyle/>
            <a:p>
              <a:r>
                <a:rPr lang="fr-FR" sz="1600" b="1" noProof="0" dirty="0">
                  <a:latin typeface="Aptos" panose="020B0004020202020204" pitchFamily="34" charset="0"/>
                </a:rPr>
                <a:t>Eclairage urbain et signalisation</a:t>
              </a:r>
              <a:endParaRPr lang="fr-FR" sz="1600" noProof="0" dirty="0">
                <a:latin typeface="Aptos" panose="020B0004020202020204" pitchFamily="34" charset="0"/>
              </a:endParaRPr>
            </a:p>
          </p:txBody>
        </p:sp>
        <p:sp>
          <p:nvSpPr>
            <p:cNvPr id="623" name="Google Shape;623;p73"/>
            <p:cNvSpPr/>
            <p:nvPr/>
          </p:nvSpPr>
          <p:spPr>
            <a:xfrm>
              <a:off x="614459" y="2530306"/>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0BC5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73"/>
            <p:cNvSpPr/>
            <p:nvPr/>
          </p:nvSpPr>
          <p:spPr>
            <a:xfrm>
              <a:off x="665536" y="3174932"/>
              <a:ext cx="7416882" cy="396746"/>
            </a:xfrm>
            <a:prstGeom prst="rect">
              <a:avLst/>
            </a:prstGeom>
            <a:gradFill>
              <a:gsLst>
                <a:gs pos="0">
                  <a:srgbClr val="9EF9D7"/>
                </a:gs>
                <a:gs pos="35000">
                  <a:srgbClr val="BDF9E4"/>
                </a:gs>
                <a:gs pos="100000">
                  <a:srgbClr val="E5FDF3"/>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73"/>
            <p:cNvSpPr txBox="1"/>
            <p:nvPr/>
          </p:nvSpPr>
          <p:spPr>
            <a:xfrm>
              <a:off x="763980" y="3150485"/>
              <a:ext cx="7416882"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1600" b="1" i="0" u="none" strike="noStrike" cap="none" dirty="0">
                  <a:solidFill>
                    <a:schemeClr val="dk1"/>
                  </a:solidFill>
                  <a:latin typeface="Aptos" panose="020B0004020202020204" pitchFamily="34" charset="0"/>
                  <a:sym typeface="Arial"/>
                </a:rPr>
                <a:t>Textiles</a:t>
              </a:r>
              <a:endParaRPr sz="1600" b="1" i="0" u="none" strike="noStrike" cap="none" dirty="0">
                <a:solidFill>
                  <a:schemeClr val="dk1"/>
                </a:solidFill>
                <a:latin typeface="Aptos" panose="020B0004020202020204" pitchFamily="34" charset="0"/>
                <a:sym typeface="Arial"/>
              </a:endParaRPr>
            </a:p>
          </p:txBody>
        </p:sp>
        <p:sp>
          <p:nvSpPr>
            <p:cNvPr id="626" name="Google Shape;626;p73"/>
            <p:cNvSpPr/>
            <p:nvPr/>
          </p:nvSpPr>
          <p:spPr>
            <a:xfrm>
              <a:off x="417570" y="3125338"/>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9AE8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73"/>
            <p:cNvSpPr/>
            <p:nvPr/>
          </p:nvSpPr>
          <p:spPr>
            <a:xfrm>
              <a:off x="306247" y="3770401"/>
              <a:ext cx="7776171" cy="396746"/>
            </a:xfrm>
            <a:prstGeom prst="rect">
              <a:avLst/>
            </a:prstGeom>
            <a:gradFill>
              <a:gsLst>
                <a:gs pos="0">
                  <a:srgbClr val="A6DFED"/>
                </a:gs>
                <a:gs pos="35000">
                  <a:srgbClr val="C2E7F0"/>
                </a:gs>
                <a:gs pos="100000">
                  <a:srgbClr val="E6F4FB"/>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73"/>
            <p:cNvSpPr txBox="1"/>
            <p:nvPr/>
          </p:nvSpPr>
          <p:spPr>
            <a:xfrm>
              <a:off x="306247" y="3770401"/>
              <a:ext cx="7776171" cy="396746"/>
            </a:xfrm>
            <a:prstGeom prst="rect">
              <a:avLst/>
            </a:prstGeom>
            <a:noFill/>
            <a:ln>
              <a:noFill/>
            </a:ln>
          </p:spPr>
          <p:txBody>
            <a:bodyPr spcFirstLastPara="1" wrap="square" lIns="314900" tIns="50800" rIns="50800" bIns="50800" anchor="ctr" anchorCtr="0">
              <a:noAutofit/>
            </a:bodyPr>
            <a:lstStyle/>
            <a:p>
              <a:r>
                <a:rPr lang="fr-FR" sz="1600" b="1" noProof="0" dirty="0">
                  <a:latin typeface="Aptos" panose="020B0004020202020204" pitchFamily="34" charset="0"/>
                </a:rPr>
                <a:t>Récipients sanitaires et urinoirs</a:t>
              </a:r>
              <a:endParaRPr lang="fr-FR" sz="1600" noProof="0" dirty="0">
                <a:latin typeface="Aptos" panose="020B0004020202020204" pitchFamily="34" charset="0"/>
              </a:endParaRPr>
            </a:p>
          </p:txBody>
        </p:sp>
        <p:sp>
          <p:nvSpPr>
            <p:cNvPr id="629" name="Google Shape;629;p73"/>
            <p:cNvSpPr/>
            <p:nvPr/>
          </p:nvSpPr>
          <p:spPr>
            <a:xfrm>
              <a:off x="58280" y="372080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74"/>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p>
            <a:pPr lvl="0"/>
            <a:r>
              <a:rPr lang="fr-FR" dirty="0">
                <a:latin typeface="Aptos Serif" panose="02020604070405020304" pitchFamily="18" charset="0"/>
                <a:cs typeface="Aptos Serif" panose="02020604070405020304" pitchFamily="18" charset="0"/>
              </a:rPr>
              <a:t>Critères GPP de l‘UE </a:t>
            </a:r>
            <a:r>
              <a:rPr lang="de-DE" dirty="0">
                <a:latin typeface="Aptos Serif" panose="02020604070405020304" pitchFamily="18" charset="0"/>
                <a:cs typeface="Aptos Serif" panose="02020604070405020304" pitchFamily="18" charset="0"/>
              </a:rPr>
              <a:t>: </a:t>
            </a:r>
            <a:r>
              <a:rPr lang="fr-FR" dirty="0">
                <a:latin typeface="Aptos Serif" panose="02020604070405020304" pitchFamily="18" charset="0"/>
                <a:cs typeface="Aptos Serif" panose="02020604070405020304" pitchFamily="18" charset="0"/>
              </a:rPr>
              <a:t>20 groupes de produits et services</a:t>
            </a:r>
            <a:endParaRPr dirty="0">
              <a:latin typeface="Aptos Serif" panose="02020604070405020304" pitchFamily="18" charset="0"/>
              <a:cs typeface="Aptos Serif" panose="02020604070405020304" pitchFamily="18" charset="0"/>
            </a:endParaRPr>
          </a:p>
        </p:txBody>
      </p:sp>
      <p:grpSp>
        <p:nvGrpSpPr>
          <p:cNvPr id="635" name="Google Shape;635;p74"/>
          <p:cNvGrpSpPr/>
          <p:nvPr/>
        </p:nvGrpSpPr>
        <p:grpSpPr>
          <a:xfrm>
            <a:off x="-2901900" y="1533708"/>
            <a:ext cx="13016318" cy="5878177"/>
            <a:chOff x="-4933900" y="-756284"/>
            <a:chExt cx="13016318" cy="5878177"/>
          </a:xfrm>
        </p:grpSpPr>
        <p:sp>
          <p:nvSpPr>
            <p:cNvPr id="636" name="Google Shape;636;p74"/>
            <p:cNvSpPr/>
            <p:nvPr/>
          </p:nvSpPr>
          <p:spPr>
            <a:xfrm>
              <a:off x="-4933900" y="-756284"/>
              <a:ext cx="5878177" cy="5878177"/>
            </a:xfrm>
            <a:prstGeom prst="blockArc">
              <a:avLst>
                <a:gd name="adj1" fmla="val 18900000"/>
                <a:gd name="adj2" fmla="val 2700000"/>
                <a:gd name="adj3" fmla="val 367"/>
              </a:avLst>
            </a:prstGeom>
            <a:no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74"/>
            <p:cNvSpPr/>
            <p:nvPr/>
          </p:nvSpPr>
          <p:spPr>
            <a:xfrm>
              <a:off x="306247" y="198460"/>
              <a:ext cx="7776171" cy="396746"/>
            </a:xfrm>
            <a:prstGeom prst="rect">
              <a:avLst/>
            </a:prstGeom>
            <a:gradFill>
              <a:gsLst>
                <a:gs pos="0">
                  <a:srgbClr val="FFE376"/>
                </a:gs>
                <a:gs pos="35000">
                  <a:srgbClr val="FFE9A1"/>
                </a:gs>
                <a:gs pos="100000">
                  <a:srgbClr val="FFF7D7"/>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74"/>
            <p:cNvSpPr txBox="1"/>
            <p:nvPr/>
          </p:nvSpPr>
          <p:spPr>
            <a:xfrm>
              <a:off x="306247" y="198460"/>
              <a:ext cx="7776171" cy="396746"/>
            </a:xfrm>
            <a:prstGeom prst="rect">
              <a:avLst/>
            </a:prstGeom>
            <a:noFill/>
            <a:ln>
              <a:noFill/>
            </a:ln>
          </p:spPr>
          <p:txBody>
            <a:bodyPr spcFirstLastPara="1" wrap="square" lIns="314900"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de-DE" sz="1800" b="1" i="0" u="none" strike="noStrike" cap="none" dirty="0">
                  <a:solidFill>
                    <a:schemeClr val="dk1"/>
                  </a:solidFill>
                  <a:latin typeface="Aptos" panose="020B0004020202020204" pitchFamily="34" charset="0"/>
                  <a:sym typeface="Arial"/>
                </a:rPr>
                <a:t>Transport</a:t>
              </a:r>
              <a:endParaRPr sz="1800" b="1" i="0" u="none" strike="noStrike" cap="none" dirty="0">
                <a:solidFill>
                  <a:schemeClr val="dk1"/>
                </a:solidFill>
                <a:latin typeface="Aptos" panose="020B0004020202020204" pitchFamily="34" charset="0"/>
                <a:sym typeface="Arial"/>
              </a:endParaRPr>
            </a:p>
          </p:txBody>
        </p:sp>
        <p:sp>
          <p:nvSpPr>
            <p:cNvPr id="639" name="Google Shape;639;p74"/>
            <p:cNvSpPr/>
            <p:nvPr/>
          </p:nvSpPr>
          <p:spPr>
            <a:xfrm>
              <a:off x="58280" y="14886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74"/>
            <p:cNvSpPr/>
            <p:nvPr/>
          </p:nvSpPr>
          <p:spPr>
            <a:xfrm>
              <a:off x="665536" y="793929"/>
              <a:ext cx="7416882" cy="396746"/>
            </a:xfrm>
            <a:prstGeom prst="rect">
              <a:avLst/>
            </a:prstGeom>
            <a:gradFill>
              <a:gsLst>
                <a:gs pos="0">
                  <a:srgbClr val="FFFF7E"/>
                </a:gs>
                <a:gs pos="35000">
                  <a:srgbClr val="FFFFA5"/>
                </a:gs>
                <a:gs pos="100000">
                  <a:srgbClr val="FFFFDA"/>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74"/>
            <p:cNvSpPr txBox="1"/>
            <p:nvPr/>
          </p:nvSpPr>
          <p:spPr>
            <a:xfrm>
              <a:off x="665536" y="793929"/>
              <a:ext cx="7416882" cy="396746"/>
            </a:xfrm>
            <a:prstGeom prst="rect">
              <a:avLst/>
            </a:prstGeom>
            <a:noFill/>
            <a:ln>
              <a:noFill/>
            </a:ln>
          </p:spPr>
          <p:txBody>
            <a:bodyPr spcFirstLastPara="1" wrap="square" lIns="314900" tIns="53325" rIns="53325" bIns="53325" anchor="ctr" anchorCtr="0">
              <a:noAutofit/>
            </a:bodyPr>
            <a:lstStyle/>
            <a:p>
              <a:r>
                <a:rPr lang="fr-FR" sz="1800" b="1" noProof="0" dirty="0">
                  <a:latin typeface="Aptos" panose="020B0004020202020204" pitchFamily="34" charset="0"/>
                </a:rPr>
                <a:t>Transport urbain (NOUVEAU)</a:t>
              </a:r>
              <a:endParaRPr lang="fr-FR" sz="1800" noProof="0" dirty="0">
                <a:latin typeface="Aptos" panose="020B0004020202020204" pitchFamily="34" charset="0"/>
              </a:endParaRPr>
            </a:p>
          </p:txBody>
        </p:sp>
        <p:sp>
          <p:nvSpPr>
            <p:cNvPr id="642" name="Google Shape;642;p74"/>
            <p:cNvSpPr/>
            <p:nvPr/>
          </p:nvSpPr>
          <p:spPr>
            <a:xfrm>
              <a:off x="417570" y="744336"/>
              <a:ext cx="495933" cy="495933"/>
            </a:xfrm>
            <a:prstGeom prst="ellipse">
              <a:avLst/>
            </a:prstGeom>
            <a:gradFill>
              <a:gsLst>
                <a:gs pos="0">
                  <a:schemeClr val="lt1"/>
                </a:gs>
                <a:gs pos="35000">
                  <a:schemeClr val="lt1"/>
                </a:gs>
                <a:gs pos="100000">
                  <a:schemeClr val="lt1"/>
                </a:gs>
              </a:gsLst>
              <a:lin ang="16200000" scaled="0"/>
            </a:gradFill>
            <a:ln w="9525" cap="flat" cmpd="sng">
              <a:solidFill>
                <a:srgbClr val="D0EB1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74"/>
            <p:cNvSpPr/>
            <p:nvPr/>
          </p:nvSpPr>
          <p:spPr>
            <a:xfrm>
              <a:off x="862425" y="1388961"/>
              <a:ext cx="7219993" cy="396746"/>
            </a:xfrm>
            <a:prstGeom prst="rect">
              <a:avLst/>
            </a:prstGeom>
            <a:gradFill>
              <a:gsLst>
                <a:gs pos="0">
                  <a:srgbClr val="B3FF89"/>
                </a:gs>
                <a:gs pos="35000">
                  <a:srgbClr val="CAFFAC"/>
                </a:gs>
                <a:gs pos="100000">
                  <a:srgbClr val="E7FFDC"/>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74"/>
            <p:cNvSpPr txBox="1"/>
            <p:nvPr/>
          </p:nvSpPr>
          <p:spPr>
            <a:xfrm>
              <a:off x="820294" y="1320896"/>
              <a:ext cx="7219993" cy="396746"/>
            </a:xfrm>
            <a:prstGeom prst="rect">
              <a:avLst/>
            </a:prstGeom>
            <a:noFill/>
            <a:ln>
              <a:noFill/>
            </a:ln>
          </p:spPr>
          <p:txBody>
            <a:bodyPr spcFirstLastPara="1" wrap="square" lIns="314900" tIns="53325" rIns="53325" bIns="53325" anchor="ctr" anchorCtr="0">
              <a:noAutofit/>
            </a:bodyPr>
            <a:lstStyle/>
            <a:p>
              <a:r>
                <a:rPr lang="fr-FR" sz="1800" b="1" noProof="0" dirty="0">
                  <a:latin typeface="Aptos" panose="020B0004020202020204" pitchFamily="34" charset="0"/>
                </a:rPr>
                <a:t> Infrastructure des eaux usées</a:t>
              </a:r>
              <a:endParaRPr lang="fr-FR" sz="1800" noProof="0" dirty="0">
                <a:latin typeface="Aptos" panose="020B0004020202020204" pitchFamily="34" charset="0"/>
              </a:endParaRPr>
            </a:p>
          </p:txBody>
        </p:sp>
        <p:sp>
          <p:nvSpPr>
            <p:cNvPr id="645" name="Google Shape;645;p74"/>
            <p:cNvSpPr/>
            <p:nvPr/>
          </p:nvSpPr>
          <p:spPr>
            <a:xfrm>
              <a:off x="614459" y="1339368"/>
              <a:ext cx="495933" cy="495933"/>
            </a:xfrm>
            <a:prstGeom prst="ellipse">
              <a:avLst/>
            </a:prstGeom>
            <a:gradFill>
              <a:gsLst>
                <a:gs pos="0">
                  <a:schemeClr val="lt1"/>
                </a:gs>
                <a:gs pos="35000">
                  <a:schemeClr val="lt1"/>
                </a:gs>
                <a:gs pos="100000">
                  <a:schemeClr val="lt1"/>
                </a:gs>
              </a:gsLst>
              <a:lin ang="16200000" scaled="0"/>
            </a:gradFill>
            <a:ln w="9525" cap="flat" cmpd="sng">
              <a:solidFill>
                <a:srgbClr val="77DA1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74"/>
            <p:cNvSpPr/>
            <p:nvPr/>
          </p:nvSpPr>
          <p:spPr>
            <a:xfrm>
              <a:off x="925290" y="1984430"/>
              <a:ext cx="7157128" cy="396746"/>
            </a:xfrm>
            <a:prstGeom prst="rect">
              <a:avLst/>
            </a:prstGeom>
            <a:gradFill>
              <a:gsLst>
                <a:gs pos="0">
                  <a:srgbClr val="92FF8F"/>
                </a:gs>
                <a:gs pos="35000">
                  <a:srgbClr val="B1FFB1"/>
                </a:gs>
                <a:gs pos="100000">
                  <a:srgbClr val="DFFFDF"/>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74"/>
            <p:cNvSpPr txBox="1"/>
            <p:nvPr/>
          </p:nvSpPr>
          <p:spPr>
            <a:xfrm>
              <a:off x="925290" y="1984430"/>
              <a:ext cx="7157128" cy="396746"/>
            </a:xfrm>
            <a:prstGeom prst="rect">
              <a:avLst/>
            </a:prstGeom>
            <a:noFill/>
            <a:ln>
              <a:noFill/>
            </a:ln>
          </p:spPr>
          <p:txBody>
            <a:bodyPr spcFirstLastPara="1" wrap="square" lIns="314900"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fr-FR" sz="1800" b="1" i="0" u="none" strike="noStrike" cap="none" noProof="0" dirty="0">
                  <a:solidFill>
                    <a:schemeClr val="dk1"/>
                  </a:solidFill>
                  <a:latin typeface="Aptos" panose="020B0004020202020204" pitchFamily="34" charset="0"/>
                  <a:sym typeface="Arial"/>
                </a:rPr>
                <a:t>Production d’eau chaude</a:t>
              </a:r>
            </a:p>
          </p:txBody>
        </p:sp>
        <p:sp>
          <p:nvSpPr>
            <p:cNvPr id="648" name="Google Shape;648;p74"/>
            <p:cNvSpPr/>
            <p:nvPr/>
          </p:nvSpPr>
          <p:spPr>
            <a:xfrm>
              <a:off x="677324" y="193483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2CC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74"/>
            <p:cNvSpPr/>
            <p:nvPr/>
          </p:nvSpPr>
          <p:spPr>
            <a:xfrm>
              <a:off x="862425" y="2579899"/>
              <a:ext cx="7219993" cy="396746"/>
            </a:xfrm>
            <a:prstGeom prst="rect">
              <a:avLst/>
            </a:prstGeom>
            <a:gradFill>
              <a:gsLst>
                <a:gs pos="0">
                  <a:srgbClr val="97FFAB"/>
                </a:gs>
                <a:gs pos="35000">
                  <a:srgbClr val="B7FFC6"/>
                </a:gs>
                <a:gs pos="100000">
                  <a:srgbClr val="E1FFE8"/>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74"/>
            <p:cNvSpPr txBox="1"/>
            <p:nvPr/>
          </p:nvSpPr>
          <p:spPr>
            <a:xfrm>
              <a:off x="862425" y="2579899"/>
              <a:ext cx="7219993" cy="396746"/>
            </a:xfrm>
            <a:prstGeom prst="rect">
              <a:avLst/>
            </a:prstGeom>
            <a:noFill/>
            <a:ln>
              <a:noFill/>
            </a:ln>
          </p:spPr>
          <p:txBody>
            <a:bodyPr spcFirstLastPara="1" wrap="square" lIns="314900" tIns="53325" rIns="53325" bIns="53325" anchor="ctr" anchorCtr="0">
              <a:noAutofit/>
            </a:bodyPr>
            <a:lstStyle/>
            <a:p>
              <a:r>
                <a:rPr lang="fr-FR" sz="1800" b="1" noProof="0" dirty="0">
                  <a:latin typeface="Aptos" panose="020B0004020202020204" pitchFamily="34" charset="0"/>
                </a:rPr>
                <a:t>Entretien des espaces publics</a:t>
              </a:r>
              <a:endParaRPr lang="fr-FR" sz="1800" noProof="0" dirty="0">
                <a:latin typeface="Aptos" panose="020B0004020202020204" pitchFamily="34" charset="0"/>
              </a:endParaRPr>
            </a:p>
          </p:txBody>
        </p:sp>
        <p:sp>
          <p:nvSpPr>
            <p:cNvPr id="651" name="Google Shape;651;p74"/>
            <p:cNvSpPr/>
            <p:nvPr/>
          </p:nvSpPr>
          <p:spPr>
            <a:xfrm>
              <a:off x="614459" y="2530306"/>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0BC5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74"/>
            <p:cNvSpPr/>
            <p:nvPr/>
          </p:nvSpPr>
          <p:spPr>
            <a:xfrm>
              <a:off x="665536" y="3174932"/>
              <a:ext cx="7416882" cy="396746"/>
            </a:xfrm>
            <a:prstGeom prst="rect">
              <a:avLst/>
            </a:prstGeom>
            <a:gradFill>
              <a:gsLst>
                <a:gs pos="0">
                  <a:srgbClr val="9EF9D7"/>
                </a:gs>
                <a:gs pos="35000">
                  <a:srgbClr val="BDF9E4"/>
                </a:gs>
                <a:gs pos="100000">
                  <a:srgbClr val="E5FDF3"/>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74"/>
            <p:cNvSpPr txBox="1"/>
            <p:nvPr/>
          </p:nvSpPr>
          <p:spPr>
            <a:xfrm>
              <a:off x="665536" y="3174932"/>
              <a:ext cx="7416882" cy="396746"/>
            </a:xfrm>
            <a:prstGeom prst="rect">
              <a:avLst/>
            </a:prstGeom>
            <a:noFill/>
            <a:ln>
              <a:noFill/>
            </a:ln>
          </p:spPr>
          <p:txBody>
            <a:bodyPr spcFirstLastPara="1" wrap="square" lIns="314900" tIns="53325" rIns="53325" bIns="53325" anchor="ctr" anchorCtr="0">
              <a:noAutofit/>
            </a:bodyPr>
            <a:lstStyle/>
            <a:p>
              <a:r>
                <a:rPr lang="fr-FR" sz="1800" b="1" dirty="0">
                  <a:latin typeface="Aptos" panose="020B0004020202020204" pitchFamily="34" charset="0"/>
                </a:rPr>
                <a:t>Ordinateurs, écrans, tablettes, smartphones (NOUVEAU)</a:t>
              </a:r>
              <a:endParaRPr lang="de-DE" sz="1800" dirty="0">
                <a:latin typeface="Aptos" panose="020B0004020202020204" pitchFamily="34" charset="0"/>
              </a:endParaRPr>
            </a:p>
          </p:txBody>
        </p:sp>
        <p:sp>
          <p:nvSpPr>
            <p:cNvPr id="654" name="Google Shape;654;p74"/>
            <p:cNvSpPr/>
            <p:nvPr/>
          </p:nvSpPr>
          <p:spPr>
            <a:xfrm>
              <a:off x="417570" y="3125338"/>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9AE8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74"/>
            <p:cNvSpPr/>
            <p:nvPr/>
          </p:nvSpPr>
          <p:spPr>
            <a:xfrm>
              <a:off x="306247" y="3770401"/>
              <a:ext cx="7776171" cy="396746"/>
            </a:xfrm>
            <a:prstGeom prst="rect">
              <a:avLst/>
            </a:prstGeom>
            <a:gradFill>
              <a:gsLst>
                <a:gs pos="0">
                  <a:srgbClr val="A6DFED"/>
                </a:gs>
                <a:gs pos="35000">
                  <a:srgbClr val="C2E7F0"/>
                </a:gs>
                <a:gs pos="100000">
                  <a:srgbClr val="E6F4FB"/>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74"/>
            <p:cNvSpPr txBox="1"/>
            <p:nvPr/>
          </p:nvSpPr>
          <p:spPr>
            <a:xfrm>
              <a:off x="306247" y="3770401"/>
              <a:ext cx="7776171" cy="396746"/>
            </a:xfrm>
            <a:prstGeom prst="rect">
              <a:avLst/>
            </a:prstGeom>
            <a:noFill/>
            <a:ln>
              <a:noFill/>
            </a:ln>
          </p:spPr>
          <p:txBody>
            <a:bodyPr spcFirstLastPara="1" wrap="square" lIns="314900" tIns="53325" rIns="53325" bIns="53325" anchor="ctr" anchorCtr="0">
              <a:noAutofit/>
            </a:bodyPr>
            <a:lstStyle/>
            <a:p>
              <a:r>
                <a:rPr lang="fr-FR" sz="1800" b="1" dirty="0">
                  <a:latin typeface="Aptos" panose="020B0004020202020204" pitchFamily="34" charset="0"/>
                </a:rPr>
                <a:t>Centres de données, salles de serveurs et services cloud</a:t>
              </a:r>
              <a:endParaRPr lang="de-DE" sz="1800" dirty="0">
                <a:latin typeface="Aptos" panose="020B0004020202020204" pitchFamily="34" charset="0"/>
              </a:endParaRPr>
            </a:p>
          </p:txBody>
        </p:sp>
        <p:sp>
          <p:nvSpPr>
            <p:cNvPr id="657" name="Google Shape;657;p74"/>
            <p:cNvSpPr/>
            <p:nvPr/>
          </p:nvSpPr>
          <p:spPr>
            <a:xfrm>
              <a:off x="58280" y="372080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12"/>
          <p:cNvSpPr txBox="1">
            <a:spLocks noGrp="1"/>
          </p:cNvSpPr>
          <p:nvPr>
            <p:ph type="ctrTitle"/>
          </p:nvPr>
        </p:nvSpPr>
        <p:spPr>
          <a:xfrm>
            <a:off x="4341181" y="411479"/>
            <a:ext cx="7455123" cy="3291840"/>
          </a:xfrm>
          <a:prstGeom prst="rect">
            <a:avLst/>
          </a:prstGeom>
          <a:noFill/>
          <a:ln>
            <a:noFill/>
          </a:ln>
        </p:spPr>
        <p:txBody>
          <a:bodyPr spcFirstLastPara="1" wrap="square" lIns="0" tIns="0" rIns="0" bIns="0" anchor="b" anchorCtr="0">
            <a:noAutofit/>
          </a:bodyPr>
          <a:lstStyle/>
          <a:p>
            <a:r>
              <a:rPr lang="fr-FR" noProof="0" dirty="0">
                <a:latin typeface="Aptos Serif" panose="02020604070405020304" pitchFamily="18" charset="0"/>
                <a:cs typeface="Aptos Serif" panose="02020604070405020304" pitchFamily="18" charset="0"/>
              </a:rPr>
              <a:t>Avantages de l‘approvisionnement public durable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5"/>
          <p:cNvSpPr txBox="1">
            <a:spLocks noGrp="1"/>
          </p:cNvSpPr>
          <p:nvPr>
            <p:ph type="title"/>
          </p:nvPr>
        </p:nvSpPr>
        <p:spPr>
          <a:xfrm>
            <a:off x="3661409" y="4939303"/>
            <a:ext cx="7936230" cy="138076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Avantages du </a:t>
            </a:r>
            <a:r>
              <a:rPr lang="fr-FR" noProof="0" dirty="0">
                <a:highlight>
                  <a:srgbClr val="FFFF00"/>
                </a:highlight>
                <a:latin typeface="Aptos Serif" panose="02020604070405020304" pitchFamily="18" charset="0"/>
                <a:cs typeface="Aptos Serif" panose="02020604070405020304" pitchFamily="18" charset="0"/>
              </a:rPr>
              <a:t>SPP</a:t>
            </a:r>
            <a:r>
              <a:rPr lang="fr-FR" noProof="0" dirty="0">
                <a:latin typeface="Aptos Serif" panose="02020604070405020304" pitchFamily="18" charset="0"/>
                <a:cs typeface="Aptos Serif" panose="02020604070405020304" pitchFamily="18" charset="0"/>
              </a:rPr>
              <a:t> </a:t>
            </a:r>
          </a:p>
        </p:txBody>
      </p:sp>
      <p:grpSp>
        <p:nvGrpSpPr>
          <p:cNvPr id="668" name="Google Shape;668;p75"/>
          <p:cNvGrpSpPr/>
          <p:nvPr/>
        </p:nvGrpSpPr>
        <p:grpSpPr>
          <a:xfrm>
            <a:off x="1747158" y="100943"/>
            <a:ext cx="10012992" cy="5387799"/>
            <a:chOff x="0" y="35628"/>
            <a:chExt cx="10012992" cy="5387799"/>
          </a:xfrm>
        </p:grpSpPr>
        <p:sp>
          <p:nvSpPr>
            <p:cNvPr id="669" name="Google Shape;669;p75"/>
            <p:cNvSpPr/>
            <p:nvPr/>
          </p:nvSpPr>
          <p:spPr>
            <a:xfrm>
              <a:off x="0" y="35628"/>
              <a:ext cx="10012992" cy="1026675"/>
            </a:xfrm>
            <a:prstGeom prst="roundRect">
              <a:avLst>
                <a:gd name="adj" fmla="val 16667"/>
              </a:avLst>
            </a:prstGeom>
            <a:solidFill>
              <a:srgbClr val="FAB5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75"/>
            <p:cNvSpPr txBox="1"/>
            <p:nvPr/>
          </p:nvSpPr>
          <p:spPr>
            <a:xfrm>
              <a:off x="50118" y="85746"/>
              <a:ext cx="9912756" cy="926439"/>
            </a:xfrm>
            <a:prstGeom prst="rect">
              <a:avLst/>
            </a:prstGeom>
            <a:noFill/>
            <a:ln>
              <a:noFill/>
            </a:ln>
          </p:spPr>
          <p:txBody>
            <a:bodyPr spcFirstLastPara="1" wrap="square" lIns="102850" tIns="102850" rIns="102850" bIns="102850" anchor="ctr" anchorCtr="0">
              <a:noAutofit/>
            </a:bodyPr>
            <a:lstStyle/>
            <a:p>
              <a:r>
                <a:rPr lang="fr-FR" sz="2800" b="1" dirty="0">
                  <a:solidFill>
                    <a:schemeClr val="bg1"/>
                  </a:solidFill>
                  <a:latin typeface="Aptos" panose="020B0004020202020204" pitchFamily="34" charset="0"/>
                </a:rPr>
                <a:t>Réduction des émissions, de la pollution et des déchets</a:t>
              </a:r>
            </a:p>
          </p:txBody>
        </p:sp>
        <p:sp>
          <p:nvSpPr>
            <p:cNvPr id="671" name="Google Shape;671;p75"/>
            <p:cNvSpPr/>
            <p:nvPr/>
          </p:nvSpPr>
          <p:spPr>
            <a:xfrm>
              <a:off x="0" y="2211393"/>
              <a:ext cx="10012992" cy="1026675"/>
            </a:xfrm>
            <a:prstGeom prst="roundRect">
              <a:avLst>
                <a:gd name="adj" fmla="val 16667"/>
              </a:avLst>
            </a:prstGeom>
            <a:solidFill>
              <a:srgbClr val="4295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75"/>
            <p:cNvSpPr txBox="1"/>
            <p:nvPr/>
          </p:nvSpPr>
          <p:spPr>
            <a:xfrm>
              <a:off x="50118" y="2261511"/>
              <a:ext cx="9912756" cy="926439"/>
            </a:xfrm>
            <a:prstGeom prst="rect">
              <a:avLst/>
            </a:prstGeom>
            <a:noFill/>
            <a:ln>
              <a:noFill/>
            </a:ln>
          </p:spPr>
          <p:txBody>
            <a:bodyPr spcFirstLastPara="1" wrap="square" lIns="102850" tIns="102850" rIns="102850" bIns="102850" anchor="ctr" anchorCtr="0">
              <a:noAutofit/>
            </a:bodyPr>
            <a:lstStyle/>
            <a:p>
              <a:r>
                <a:rPr lang="fr-FR" sz="2800" b="1" dirty="0">
                  <a:solidFill>
                    <a:schemeClr val="bg1"/>
                  </a:solidFill>
                  <a:latin typeface="Aptos" panose="020B0004020202020204" pitchFamily="34" charset="0"/>
                </a:rPr>
                <a:t>Réduit les émissions de gaz à effets de serre</a:t>
              </a:r>
              <a:endParaRPr lang="de-DE" sz="2800" dirty="0">
                <a:solidFill>
                  <a:schemeClr val="bg1"/>
                </a:solidFill>
                <a:latin typeface="Aptos" panose="020B0004020202020204" pitchFamily="34" charset="0"/>
              </a:endParaRPr>
            </a:p>
          </p:txBody>
        </p:sp>
        <p:sp>
          <p:nvSpPr>
            <p:cNvPr id="673" name="Google Shape;673;p75"/>
            <p:cNvSpPr/>
            <p:nvPr/>
          </p:nvSpPr>
          <p:spPr>
            <a:xfrm>
              <a:off x="0" y="3315828"/>
              <a:ext cx="10012992" cy="1026675"/>
            </a:xfrm>
            <a:prstGeom prst="roundRect">
              <a:avLst>
                <a:gd name="adj" fmla="val 16667"/>
              </a:avLst>
            </a:prstGeom>
            <a:solidFill>
              <a:srgbClr val="00585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75"/>
            <p:cNvSpPr txBox="1"/>
            <p:nvPr/>
          </p:nvSpPr>
          <p:spPr>
            <a:xfrm>
              <a:off x="50118" y="3365946"/>
              <a:ext cx="9912756" cy="926439"/>
            </a:xfrm>
            <a:prstGeom prst="rect">
              <a:avLst/>
            </a:prstGeom>
            <a:noFill/>
            <a:ln>
              <a:noFill/>
            </a:ln>
          </p:spPr>
          <p:txBody>
            <a:bodyPr spcFirstLastPara="1" wrap="square" lIns="102850" tIns="102850" rIns="102850" bIns="102850" anchor="ctr" anchorCtr="0">
              <a:noAutofit/>
            </a:bodyPr>
            <a:lstStyle/>
            <a:p>
              <a:r>
                <a:rPr lang="fr-FR" sz="2800" b="1" noProof="0" dirty="0">
                  <a:solidFill>
                    <a:schemeClr val="bg1"/>
                  </a:solidFill>
                  <a:latin typeface="Aptos" panose="020B0004020202020204" pitchFamily="34" charset="0"/>
                </a:rPr>
                <a:t>Biodiversité et préservation des ressources</a:t>
              </a:r>
              <a:endParaRPr lang="fr-FR" sz="2800" noProof="0" dirty="0">
                <a:solidFill>
                  <a:schemeClr val="bg1"/>
                </a:solidFill>
                <a:latin typeface="Aptos" panose="020B0004020202020204" pitchFamily="34" charset="0"/>
              </a:endParaRPr>
            </a:p>
          </p:txBody>
        </p:sp>
        <p:sp>
          <p:nvSpPr>
            <p:cNvPr id="675" name="Google Shape;675;p75"/>
            <p:cNvSpPr/>
            <p:nvPr/>
          </p:nvSpPr>
          <p:spPr>
            <a:xfrm>
              <a:off x="0" y="4396752"/>
              <a:ext cx="10012992" cy="1026675"/>
            </a:xfrm>
            <a:prstGeom prst="roundRect">
              <a:avLst>
                <a:gd name="adj" fmla="val 16667"/>
              </a:avLst>
            </a:prstGeom>
            <a:solidFill>
              <a:srgbClr val="CBDA8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75"/>
            <p:cNvSpPr txBox="1"/>
            <p:nvPr/>
          </p:nvSpPr>
          <p:spPr>
            <a:xfrm>
              <a:off x="50118" y="4446870"/>
              <a:ext cx="9912756" cy="926439"/>
            </a:xfrm>
            <a:prstGeom prst="rect">
              <a:avLst/>
            </a:prstGeom>
            <a:noFill/>
            <a:ln>
              <a:noFill/>
            </a:ln>
          </p:spPr>
          <p:txBody>
            <a:bodyPr spcFirstLastPara="1" wrap="square" lIns="102850" tIns="102850" rIns="102850" bIns="102850" anchor="ctr" anchorCtr="0">
              <a:noAutofit/>
            </a:bodyPr>
            <a:lstStyle/>
            <a:p>
              <a:r>
                <a:rPr lang="fr-FR" sz="2800" b="1" dirty="0">
                  <a:solidFill>
                    <a:schemeClr val="bg1"/>
                  </a:solidFill>
                  <a:latin typeface="Aptos" panose="020B0004020202020204" pitchFamily="34" charset="0"/>
                </a:rPr>
                <a:t>Inclusion sociale, conditions de travail équitables et développement économique local</a:t>
              </a:r>
              <a:endParaRPr lang="de-DE" sz="2800" dirty="0">
                <a:solidFill>
                  <a:schemeClr val="bg1"/>
                </a:solidFill>
                <a:latin typeface="Aptos" panose="020B0004020202020204" pitchFamily="34" charset="0"/>
              </a:endParaRPr>
            </a:p>
          </p:txBody>
        </p:sp>
        <p:sp>
          <p:nvSpPr>
            <p:cNvPr id="677" name="Google Shape;677;p75"/>
            <p:cNvSpPr/>
            <p:nvPr/>
          </p:nvSpPr>
          <p:spPr>
            <a:xfrm>
              <a:off x="0" y="1148713"/>
              <a:ext cx="10012992" cy="1026675"/>
            </a:xfrm>
            <a:prstGeom prst="roundRect">
              <a:avLst>
                <a:gd name="adj" fmla="val 16667"/>
              </a:avLst>
            </a:prstGeom>
            <a:solidFill>
              <a:srgbClr val="A2C32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75"/>
            <p:cNvSpPr txBox="1"/>
            <p:nvPr/>
          </p:nvSpPr>
          <p:spPr>
            <a:xfrm>
              <a:off x="50118" y="1198831"/>
              <a:ext cx="9912756" cy="926439"/>
            </a:xfrm>
            <a:prstGeom prst="rect">
              <a:avLst/>
            </a:prstGeom>
            <a:noFill/>
            <a:ln>
              <a:noFill/>
            </a:ln>
          </p:spPr>
          <p:txBody>
            <a:bodyPr spcFirstLastPara="1" wrap="square" lIns="102850" tIns="102850" rIns="102850" bIns="102850" anchor="ctr" anchorCtr="0">
              <a:noAutofit/>
            </a:bodyPr>
            <a:lstStyle/>
            <a:p>
              <a:r>
                <a:rPr lang="fr-FR" sz="2800" b="1" dirty="0">
                  <a:solidFill>
                    <a:schemeClr val="bg1"/>
                  </a:solidFill>
                  <a:latin typeface="Aptos" panose="020B0004020202020204" pitchFamily="34" charset="0"/>
                </a:rPr>
                <a:t>Renforce l’économie circulaire</a:t>
              </a:r>
            </a:p>
            <a:p>
              <a:endParaRPr lang="de-DE" sz="2800" dirty="0">
                <a:solidFill>
                  <a:schemeClr val="bg1"/>
                </a:solidFill>
                <a:latin typeface="Aptos" panose="020B0004020202020204" pitchFamily="34" charset="0"/>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13"/>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Résumé</a:t>
            </a:r>
            <a:endParaRPr dirty="0">
              <a:latin typeface="Aptos Serif" panose="02020604070405020304" pitchFamily="18" charset="0"/>
              <a:cs typeface="Aptos Serif" panose="02020604070405020304" pitchFamily="18" charset="0"/>
            </a:endParaRPr>
          </a:p>
        </p:txBody>
      </p:sp>
      <p:sp>
        <p:nvSpPr>
          <p:cNvPr id="684" name="Google Shape;684;p13"/>
          <p:cNvSpPr txBox="1">
            <a:spLocks noGrp="1"/>
          </p:cNvSpPr>
          <p:nvPr>
            <p:ph type="body" idx="1"/>
          </p:nvPr>
        </p:nvSpPr>
        <p:spPr>
          <a:xfrm>
            <a:off x="594360" y="2629051"/>
            <a:ext cx="5501641" cy="3708517"/>
          </a:xfrm>
          <a:prstGeom prst="rect">
            <a:avLst/>
          </a:prstGeom>
          <a:noFill/>
          <a:ln>
            <a:noFill/>
          </a:ln>
        </p:spPr>
        <p:txBody>
          <a:bodyPr spcFirstLastPara="1" wrap="square" lIns="0" tIns="228600" rIns="0" bIns="0" anchor="t" anchorCtr="0">
            <a:normAutofit fontScale="25000" lnSpcReduction="20000"/>
          </a:bodyPr>
          <a:lstStyle/>
          <a:p>
            <a:r>
              <a:rPr lang="fr-FR" sz="9600" noProof="0" dirty="0">
                <a:latin typeface="Aptos" panose="020B0004020202020204" pitchFamily="34" charset="0"/>
              </a:rPr>
              <a:t>1ère partie : principes de durabilité</a:t>
            </a:r>
          </a:p>
          <a:p>
            <a:pPr marL="1371600" indent="-1143000">
              <a:lnSpc>
                <a:spcPct val="120000"/>
              </a:lnSpc>
              <a:buFont typeface="+mj-lt"/>
              <a:buAutoNum type="arabicPeriod"/>
            </a:pPr>
            <a:r>
              <a:rPr lang="fr-FR" sz="7200" noProof="0" dirty="0">
                <a:latin typeface="Aptos" panose="020B0004020202020204" pitchFamily="34" charset="0"/>
              </a:rPr>
              <a:t>Introduction à la «  durabilité » </a:t>
            </a:r>
          </a:p>
          <a:p>
            <a:pPr marL="1371600" indent="-1143000">
              <a:lnSpc>
                <a:spcPct val="120000"/>
              </a:lnSpc>
              <a:buFont typeface="+mj-lt"/>
              <a:buAutoNum type="arabicPeriod"/>
            </a:pPr>
            <a:r>
              <a:rPr lang="fr-FR" sz="7200" noProof="0" dirty="0">
                <a:latin typeface="Aptos" panose="020B0004020202020204" pitchFamily="34" charset="0"/>
              </a:rPr>
              <a:t>Introduction au «  changement climatique »</a:t>
            </a:r>
          </a:p>
          <a:p>
            <a:pPr marL="1371600" indent="-1143000">
              <a:lnSpc>
                <a:spcPct val="120000"/>
              </a:lnSpc>
              <a:buFont typeface="+mj-lt"/>
              <a:buAutoNum type="arabicPeriod"/>
            </a:pPr>
            <a:r>
              <a:rPr lang="fr-FR" sz="7200" noProof="0" dirty="0">
                <a:latin typeface="Aptos" panose="020B0004020202020204" pitchFamily="34" charset="0"/>
              </a:rPr>
              <a:t>Agenda 2030</a:t>
            </a:r>
          </a:p>
          <a:p>
            <a:pPr marL="1371600" indent="-1143000">
              <a:lnSpc>
                <a:spcPct val="120000"/>
              </a:lnSpc>
              <a:buFont typeface="+mj-lt"/>
              <a:buAutoNum type="arabicPeriod"/>
            </a:pPr>
            <a:r>
              <a:rPr lang="fr-FR" sz="7200" noProof="0" dirty="0">
                <a:latin typeface="Aptos" panose="020B0004020202020204" pitchFamily="34" charset="0"/>
              </a:rPr>
              <a:t>Objectifs (Inter)nationaux pour le développement durable : les ODD</a:t>
            </a:r>
          </a:p>
          <a:p>
            <a:pPr marL="1371600" indent="-1143000">
              <a:lnSpc>
                <a:spcPct val="120000"/>
              </a:lnSpc>
              <a:buFont typeface="+mj-lt"/>
              <a:buAutoNum type="arabicPeriod"/>
            </a:pPr>
            <a:r>
              <a:rPr lang="fr-FR" sz="7200" noProof="0" dirty="0">
                <a:latin typeface="Aptos" panose="020B0004020202020204" pitchFamily="34" charset="0"/>
              </a:rPr>
              <a:t>Introduction à l’ « achat durable »</a:t>
            </a:r>
            <a:endParaRPr sz="4400" dirty="0">
              <a:latin typeface="Aptos" panose="020B0004020202020204" pitchFamily="34" charset="0"/>
            </a:endParaRPr>
          </a:p>
        </p:txBody>
      </p:sp>
      <p:sp>
        <p:nvSpPr>
          <p:cNvPr id="685" name="Google Shape;685;p13"/>
          <p:cNvSpPr txBox="1"/>
          <p:nvPr/>
        </p:nvSpPr>
        <p:spPr>
          <a:xfrm>
            <a:off x="6597225" y="2569783"/>
            <a:ext cx="5501641" cy="3708517"/>
          </a:xfrm>
          <a:prstGeom prst="rect">
            <a:avLst/>
          </a:prstGeom>
          <a:noFill/>
          <a:ln>
            <a:noFill/>
          </a:ln>
        </p:spPr>
        <p:txBody>
          <a:bodyPr spcFirstLastPara="1" wrap="square" lIns="0" tIns="228600" rIns="0" bIns="0" anchor="t" anchorCtr="0">
            <a:normAutofit/>
          </a:bodyPr>
          <a:lstStyle/>
          <a:p>
            <a:r>
              <a:rPr lang="fr-FR" sz="2400" b="1" noProof="0" dirty="0">
                <a:solidFill>
                  <a:schemeClr val="accent4"/>
                </a:solidFill>
                <a:latin typeface="Aptos" panose="020B0004020202020204" pitchFamily="34" charset="0"/>
              </a:rPr>
              <a:t>2ème partie : Introduction à l’approvisionnement durable</a:t>
            </a:r>
          </a:p>
          <a:p>
            <a:endParaRPr lang="fr-FR" sz="2400" noProof="0" dirty="0">
              <a:solidFill>
                <a:schemeClr val="accent4"/>
              </a:solidFill>
              <a:latin typeface="Aptos" panose="020B0004020202020204" pitchFamily="34" charset="0"/>
            </a:endParaRPr>
          </a:p>
          <a:p>
            <a:pPr marL="342900" indent="-342900">
              <a:lnSpc>
                <a:spcPct val="110000"/>
              </a:lnSpc>
              <a:buFont typeface="+mj-lt"/>
              <a:buAutoNum type="arabicPeriod"/>
            </a:pPr>
            <a:r>
              <a:rPr lang="fr-FR" sz="1800" b="1" noProof="0" dirty="0">
                <a:solidFill>
                  <a:schemeClr val="accent4"/>
                </a:solidFill>
                <a:latin typeface="Aptos" panose="020B0004020202020204" pitchFamily="34" charset="0"/>
              </a:rPr>
              <a:t>Comparaison des modèles de développement</a:t>
            </a:r>
          </a:p>
          <a:p>
            <a:pPr marL="342900" indent="-342900">
              <a:lnSpc>
                <a:spcPct val="110000"/>
              </a:lnSpc>
              <a:buFont typeface="+mj-lt"/>
              <a:buAutoNum type="arabicPeriod"/>
            </a:pPr>
            <a:r>
              <a:rPr lang="fr-FR" sz="1800" b="1" noProof="0" dirty="0">
                <a:solidFill>
                  <a:schemeClr val="accent4"/>
                </a:solidFill>
                <a:latin typeface="Aptos" panose="020B0004020202020204" pitchFamily="34" charset="0"/>
              </a:rPr>
              <a:t>La définition du GPP</a:t>
            </a:r>
          </a:p>
          <a:p>
            <a:pPr marL="342900" indent="-342900">
              <a:lnSpc>
                <a:spcPct val="110000"/>
              </a:lnSpc>
              <a:buFont typeface="+mj-lt"/>
              <a:buAutoNum type="arabicPeriod"/>
            </a:pPr>
            <a:r>
              <a:rPr lang="fr-FR" sz="1800" b="1" dirty="0">
                <a:solidFill>
                  <a:schemeClr val="accent4"/>
                </a:solidFill>
                <a:latin typeface="Aptos" panose="020B0004020202020204" pitchFamily="34" charset="0"/>
              </a:rPr>
              <a:t>Outils européens</a:t>
            </a:r>
            <a:r>
              <a:rPr lang="fr-FR" sz="1800" b="1" noProof="0" dirty="0">
                <a:solidFill>
                  <a:schemeClr val="accent4"/>
                </a:solidFill>
                <a:latin typeface="Aptos" panose="020B0004020202020204" pitchFamily="34" charset="0"/>
              </a:rPr>
              <a:t> pour la diffusion du GPP</a:t>
            </a:r>
            <a:endParaRPr lang="fr-FR" sz="1800" noProof="0" dirty="0">
              <a:solidFill>
                <a:schemeClr val="accent4"/>
              </a:solidFill>
              <a:latin typeface="Aptos" panose="020B0004020202020204" pitchFamily="34" charset="0"/>
            </a:endParaRPr>
          </a:p>
          <a:p>
            <a:pPr marL="342900" indent="-342900">
              <a:lnSpc>
                <a:spcPct val="110000"/>
              </a:lnSpc>
              <a:buFont typeface="+mj-lt"/>
              <a:buAutoNum type="arabicPeriod"/>
            </a:pPr>
            <a:r>
              <a:rPr lang="fr-FR" sz="1800" b="1" noProof="0" dirty="0">
                <a:solidFill>
                  <a:schemeClr val="accent4"/>
                </a:solidFill>
                <a:latin typeface="Aptos" panose="020B0004020202020204" pitchFamily="34" charset="0"/>
              </a:rPr>
              <a:t>Avantages des ODD</a:t>
            </a:r>
            <a:endParaRPr sz="1800" b="1" i="0" u="none" strike="noStrike" cap="none" dirty="0">
              <a:solidFill>
                <a:schemeClr val="accent4"/>
              </a:solidFill>
              <a:latin typeface="Aptos" panose="020B0004020202020204" pitchFamily="34" charset="0"/>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fr-FR" sz="5400" noProof="0" dirty="0">
                <a:latin typeface="Aptos Serif" panose="02020604070405020304" pitchFamily="18" charset="0"/>
                <a:cs typeface="Aptos Serif" panose="02020604070405020304" pitchFamily="18" charset="0"/>
              </a:rPr>
              <a:t>Merci beaucoup pour votre attention !</a:t>
            </a:r>
            <a:endParaRPr lang="fr-FR" noProof="0" dirty="0">
              <a:latin typeface="Aptos Serif" panose="02020604070405020304" pitchFamily="18" charset="0"/>
              <a:cs typeface="Aptos Serif" panose="02020604070405020304" pitchFamily="18" charset="0"/>
            </a:endParaRPr>
          </a:p>
        </p:txBody>
      </p:sp>
      <p:pic>
        <p:nvPicPr>
          <p:cNvPr id="692" name="Google Shape;692;p15" descr="Ein Bild, das Text, Schrift, Screenshot, Grafiken enthält.&#10;&#10;Automatisch generierte Beschreibung"/>
          <p:cNvPicPr preferRelativeResize="0"/>
          <p:nvPr/>
        </p:nvPicPr>
        <p:blipFill rotWithShape="1">
          <a:blip r:embed="rId3">
            <a:alphaModFix/>
          </a:blip>
          <a:srcRect/>
          <a:stretch/>
        </p:blipFill>
        <p:spPr>
          <a:xfrm>
            <a:off x="6800959" y="4901921"/>
            <a:ext cx="5273749" cy="1904297"/>
          </a:xfrm>
          <a:prstGeom prst="rect">
            <a:avLst/>
          </a:prstGeom>
          <a:noFill/>
          <a:ln>
            <a:noFill/>
          </a:ln>
        </p:spPr>
      </p:pic>
      <p:pic>
        <p:nvPicPr>
          <p:cNvPr id="693" name="Google Shape;693;p15" descr="Ein Bild, das Text, Schrift, Electric Blue (Farbe), Symbol enthält.&#10;&#10;Automatisch generierte Beschreibung"/>
          <p:cNvPicPr preferRelativeResize="0"/>
          <p:nvPr/>
        </p:nvPicPr>
        <p:blipFill rotWithShape="1">
          <a:blip r:embed="rId4">
            <a:alphaModFix/>
          </a:blip>
          <a:srcRect/>
          <a:stretch/>
        </p:blipFill>
        <p:spPr>
          <a:xfrm>
            <a:off x="2666337" y="6052862"/>
            <a:ext cx="3594100" cy="753356"/>
          </a:xfrm>
          <a:prstGeom prst="rect">
            <a:avLst/>
          </a:prstGeom>
          <a:noFill/>
          <a:ln>
            <a:noFill/>
          </a:ln>
        </p:spPr>
      </p:pic>
      <p:sp>
        <p:nvSpPr>
          <p:cNvPr id="2" name="Google Shape;121;p22">
            <a:extLst>
              <a:ext uri="{FF2B5EF4-FFF2-40B4-BE49-F238E27FC236}">
                <a16:creationId xmlns:a16="http://schemas.microsoft.com/office/drawing/2014/main" id="{40C0A6DD-7E34-658B-62FF-7436413E1401}"/>
              </a:ext>
            </a:extLst>
          </p:cNvPr>
          <p:cNvSpPr txBox="1"/>
          <p:nvPr/>
        </p:nvSpPr>
        <p:spPr>
          <a:xfrm>
            <a:off x="-15685" y="6086279"/>
            <a:ext cx="2536187" cy="553957"/>
          </a:xfrm>
          <a:prstGeom prst="rect">
            <a:avLst/>
          </a:prstGeom>
          <a:noFill/>
          <a:ln>
            <a:noFill/>
          </a:ln>
        </p:spPr>
        <p:txBody>
          <a:bodyPr spcFirstLastPara="1" wrap="square" lIns="91425" tIns="45700" rIns="91425" bIns="45700" anchor="t" anchorCtr="0">
            <a:spAutoFit/>
          </a:bodyPr>
          <a:lstStyle/>
          <a:p>
            <a:pPr lvl="0" algn="r"/>
            <a:r>
              <a:rPr lang="fr-FR" sz="600" kern="100" dirty="0">
                <a:latin typeface="Aptos" panose="020B0004020202020204" pitchFamily="34" charset="0"/>
              </a:rPr>
              <a:t>Financé par l’Union européenne. Les points de vue et avis exprimés n’engagent toutefois que leur(s) auteur(s) et ne reflètent pas nécessairement ceux de l’Union européenne ou de l’Agence exécutive européenne pour l’éducation et la culture (EACEA). Ni l’Union européenne ni l’EACEA ne sauraient en être tenues pour responsables.</a:t>
            </a:r>
            <a:r>
              <a:rPr lang="de-DE" sz="600" b="0" i="0" u="none" strike="noStrike" cap="none" dirty="0">
                <a:solidFill>
                  <a:schemeClr val="tx1"/>
                </a:solidFill>
                <a:latin typeface="Aptos" panose="020B0004020202020204" pitchFamily="34" charset="0"/>
                <a:sym typeface="Arial"/>
              </a:rPr>
              <a:t>.</a:t>
            </a:r>
            <a:endParaRPr sz="600" b="0" i="0" u="none" strike="noStrike" cap="none" dirty="0">
              <a:solidFill>
                <a:schemeClr val="tx1"/>
              </a:solidFill>
              <a:latin typeface="Aptos" panose="020B0004020202020204" pitchFamily="34" charset="0"/>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84"/>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err="1">
                <a:latin typeface="Aptos Serif" panose="02020604070405020304" pitchFamily="18" charset="0"/>
                <a:cs typeface="Aptos Serif" panose="02020604070405020304" pitchFamily="18" charset="0"/>
              </a:rPr>
              <a:t>Sources_Contenu</a:t>
            </a:r>
            <a:r>
              <a:rPr lang="fr-FR" noProof="0" dirty="0">
                <a:latin typeface="Aptos Serif" panose="02020604070405020304" pitchFamily="18" charset="0"/>
                <a:cs typeface="Aptos Serif" panose="02020604070405020304" pitchFamily="18" charset="0"/>
              </a:rPr>
              <a:t> 1 </a:t>
            </a:r>
          </a:p>
        </p:txBody>
      </p:sp>
      <p:sp>
        <p:nvSpPr>
          <p:cNvPr id="701" name="Google Shape;701;p84"/>
          <p:cNvSpPr txBox="1"/>
          <p:nvPr/>
        </p:nvSpPr>
        <p:spPr>
          <a:xfrm>
            <a:off x="506677" y="2325274"/>
            <a:ext cx="10972799" cy="378984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de-DE" sz="1200" b="0" i="0" u="sng" strike="noStrike" cap="none" dirty="0">
                <a:solidFill>
                  <a:srgbClr val="467886"/>
                </a:solidFill>
                <a:latin typeface="Aptos" panose="020B0004020202020204" pitchFamily="34" charset="0"/>
                <a:sym typeface="Arial"/>
                <a:hlinkClick r:id="rId3">
                  <a:extLst>
                    <a:ext uri="{A12FA001-AC4F-418D-AE19-62706E023703}">
                      <ahyp:hlinkClr xmlns:ahyp="http://schemas.microsoft.com/office/drawing/2018/hyperlinkcolor" val="tx"/>
                    </a:ext>
                  </a:extLst>
                </a:hlinkClick>
              </a:rPr>
              <a:t>https://www.are.admin.ch/are/en/home/media/publications/sustainable-development/brundtland-report.html</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200" b="0" i="0" u="sng" strike="noStrike" cap="none" dirty="0">
                <a:solidFill>
                  <a:srgbClr val="467886"/>
                </a:solidFill>
                <a:latin typeface="Aptos" panose="020B0004020202020204" pitchFamily="34" charset="0"/>
                <a:sym typeface="Arial"/>
                <a:hlinkClick r:id="rId4">
                  <a:extLst>
                    <a:ext uri="{A12FA001-AC4F-418D-AE19-62706E023703}">
                      <ahyp:hlinkClr xmlns:ahyp="http://schemas.microsoft.com/office/drawing/2018/hyperlinkcolor" val="tx"/>
                    </a:ext>
                  </a:extLst>
                </a:hlinkClick>
              </a:rPr>
              <a:t>https://www.clubofrome.org/publication/the-limits-to-growth/#:~:text=Published%201972%20%E2%80%93%20The%20message%20of,long%2C%20even%20with%20advanced%20technology</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200" b="0" i="0" u="sng" strike="noStrike" cap="none" dirty="0">
                <a:solidFill>
                  <a:srgbClr val="467886"/>
                </a:solidFill>
                <a:latin typeface="Aptos" panose="020B0004020202020204" pitchFamily="34" charset="0"/>
                <a:sym typeface="Arial"/>
                <a:hlinkClick r:id="rId5">
                  <a:extLst>
                    <a:ext uri="{A12FA001-AC4F-418D-AE19-62706E023703}">
                      <ahyp:hlinkClr xmlns:ahyp="http://schemas.microsoft.com/office/drawing/2018/hyperlinkcolor" val="tx"/>
                    </a:ext>
                  </a:extLst>
                </a:hlinkClick>
              </a:rPr>
              <a:t>https://www.un.org/en/conferences/environment/stockholm1972</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200" b="0" i="0" u="sng" strike="noStrike" cap="none" dirty="0">
                <a:solidFill>
                  <a:srgbClr val="467886"/>
                </a:solidFill>
                <a:latin typeface="Aptos" panose="020B0004020202020204" pitchFamily="34" charset="0"/>
                <a:sym typeface="Arial"/>
                <a:hlinkClick r:id="rId6">
                  <a:extLst>
                    <a:ext uri="{A12FA001-AC4F-418D-AE19-62706E023703}">
                      <ahyp:hlinkClr xmlns:ahyp="http://schemas.microsoft.com/office/drawing/2018/hyperlinkcolor" val="tx"/>
                    </a:ext>
                  </a:extLst>
                </a:hlinkClick>
              </a:rPr>
              <a:t>https://unric.org/it/che-cosa-sono-i-cambiamenti-climatici/</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200" b="0" i="0" u="sng" strike="noStrike" cap="none" dirty="0">
                <a:solidFill>
                  <a:srgbClr val="467886"/>
                </a:solidFill>
                <a:latin typeface="Aptos" panose="020B0004020202020204" pitchFamily="34" charset="0"/>
                <a:sym typeface="Arial"/>
                <a:hlinkClick r:id="rId7">
                  <a:extLst>
                    <a:ext uri="{A12FA001-AC4F-418D-AE19-62706E023703}">
                      <ahyp:hlinkClr xmlns:ahyp="http://schemas.microsoft.com/office/drawing/2018/hyperlinkcolor" val="tx"/>
                    </a:ext>
                  </a:extLst>
                </a:hlinkClick>
              </a:rPr>
              <a:t>https://asvis.it/goal-e-target-obiettivi-e-traguardi-per-il-2030/</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200" b="0" i="0" u="sng" strike="noStrike" cap="none" dirty="0">
                <a:solidFill>
                  <a:srgbClr val="000000"/>
                </a:solidFill>
                <a:latin typeface="Aptos" panose="020B0004020202020204" pitchFamily="34" charset="0"/>
                <a:sym typeface="Arial"/>
                <a:hlinkClick r:id="rId8">
                  <a:extLst>
                    <a:ext uri="{A12FA001-AC4F-418D-AE19-62706E023703}">
                      <ahyp:hlinkClr xmlns:ahyp="http://schemas.microsoft.com/office/drawing/2018/hyperlinkcolor" val="tx"/>
                    </a:ext>
                  </a:extLst>
                </a:hlinkClick>
              </a:rPr>
              <a:t>https://sdgs.un.org/2030agenda</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200" b="0" i="0" u="sng" strike="noStrike" cap="none" dirty="0">
                <a:solidFill>
                  <a:srgbClr val="000000"/>
                </a:solidFill>
                <a:latin typeface="Aptos" panose="020B0004020202020204" pitchFamily="34" charset="0"/>
                <a:sym typeface="Arial"/>
                <a:hlinkClick r:id="rId9">
                  <a:extLst>
                    <a:ext uri="{A12FA001-AC4F-418D-AE19-62706E023703}">
                      <ahyp:hlinkClr xmlns:ahyp="http://schemas.microsoft.com/office/drawing/2018/hyperlinkcolor" val="tx"/>
                    </a:ext>
                  </a:extLst>
                </a:hlinkClick>
              </a:rPr>
              <a:t>https://sdgs.un.org/goals</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200" b="0" i="0" u="sng" strike="noStrike" cap="none" dirty="0">
                <a:solidFill>
                  <a:srgbClr val="000000"/>
                </a:solidFill>
                <a:latin typeface="Aptos" panose="020B0004020202020204" pitchFamily="34" charset="0"/>
                <a:sym typeface="Arial"/>
                <a:hlinkClick r:id="rId10">
                  <a:extLst>
                    <a:ext uri="{A12FA001-AC4F-418D-AE19-62706E023703}">
                      <ahyp:hlinkClr xmlns:ahyp="http://schemas.microsoft.com/office/drawing/2018/hyperlinkcolor" val="tx"/>
                    </a:ext>
                  </a:extLst>
                </a:hlinkClick>
              </a:rPr>
              <a:t>https://gpp.mase.gov.it/Home/PianoAzioneNazionaleGPP?utm_source=chatgpt.com</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200" b="0" i="0" u="sng" strike="noStrike" cap="none" dirty="0">
                <a:solidFill>
                  <a:srgbClr val="000000"/>
                </a:solidFill>
                <a:latin typeface="Aptos" panose="020B0004020202020204" pitchFamily="34" charset="0"/>
                <a:sym typeface="Arial"/>
                <a:hlinkClick r:id="rId11">
                  <a:extLst>
                    <a:ext uri="{A12FA001-AC4F-418D-AE19-62706E023703}">
                      <ahyp:hlinkClr xmlns:ahyp="http://schemas.microsoft.com/office/drawing/2018/hyperlinkcolor" val="tx"/>
                    </a:ext>
                  </a:extLst>
                </a:hlinkClick>
              </a:rPr>
              <a:t>https://gpp.mase.gov.it/Struttura-dei-CAM</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200" b="0" i="0" u="sng" strike="noStrike" cap="none" dirty="0">
                <a:solidFill>
                  <a:srgbClr val="000000"/>
                </a:solidFill>
                <a:latin typeface="Aptos" panose="020B0004020202020204" pitchFamily="34" charset="0"/>
                <a:sym typeface="Arial"/>
                <a:hlinkClick r:id="rId12">
                  <a:extLst>
                    <a:ext uri="{A12FA001-AC4F-418D-AE19-62706E023703}">
                      <ahyp:hlinkClr xmlns:ahyp="http://schemas.microsoft.com/office/drawing/2018/hyperlinkcolor" val="tx"/>
                    </a:ext>
                  </a:extLst>
                </a:hlinkClick>
              </a:rPr>
              <a:t>https://thedocs.worldbank.org/en/doc/e77a9257967cac8b62484c7e8c974e70-0290012024/original/WB-SUSTAINABLE-PROCUREMENT-16574-CH1.pdf</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200" b="0" i="0" u="sng" strike="noStrike" cap="none" dirty="0">
                <a:solidFill>
                  <a:srgbClr val="000000"/>
                </a:solidFill>
                <a:latin typeface="Aptos" panose="020B0004020202020204" pitchFamily="34" charset="0"/>
                <a:sym typeface="Arial"/>
                <a:hlinkClick r:id="rId13">
                  <a:extLst>
                    <a:ext uri="{A12FA001-AC4F-418D-AE19-62706E023703}">
                      <ahyp:hlinkClr xmlns:ahyp="http://schemas.microsoft.com/office/drawing/2018/hyperlinkcolor" val="tx"/>
                    </a:ext>
                  </a:extLst>
                </a:hlinkClick>
              </a:rPr>
              <a:t>https://procuraplus.org/fileadmin/user_upload/ManualProcura_online_version_new_logo.pdf</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200" b="0" i="0" u="sng" strike="noStrike" cap="none" dirty="0">
                <a:solidFill>
                  <a:srgbClr val="000000"/>
                </a:solidFill>
                <a:latin typeface="Aptos" panose="020B0004020202020204" pitchFamily="34" charset="0"/>
                <a:sym typeface="Arial"/>
                <a:hlinkClick r:id="rId14">
                  <a:extLst>
                    <a:ext uri="{A12FA001-AC4F-418D-AE19-62706E023703}">
                      <ahyp:hlinkClr xmlns:ahyp="http://schemas.microsoft.com/office/drawing/2018/hyperlinkcolor" val="tx"/>
                    </a:ext>
                  </a:extLst>
                </a:hlinkClick>
              </a:rPr>
              <a:t>https://www.oneplanetnetwork.org/sites/default/files/10yfp_spp_programme_principles_of_sustainable_public_procurement.pdf</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594360" y="365125"/>
            <a:ext cx="11003280" cy="1325563"/>
          </a:xfrm>
          <a:prstGeom prst="rect">
            <a:avLst/>
          </a:prstGeom>
          <a:noFill/>
          <a:ln>
            <a:noFill/>
          </a:ln>
        </p:spPr>
        <p:txBody>
          <a:bodyPr spcFirstLastPara="1" wrap="square" lIns="0" tIns="0" rIns="0" bIns="0" anchor="ctr" anchorCtr="0">
            <a:normAutofit/>
          </a:bodyPr>
          <a:lstStyle/>
          <a:p>
            <a:pPr lvl="0"/>
            <a:r>
              <a:rPr lang="fr-FR" b="1" noProof="0" dirty="0">
                <a:latin typeface="Aptos Serif" panose="02020604070405020304" pitchFamily="18" charset="0"/>
                <a:cs typeface="Aptos Serif" panose="02020604070405020304" pitchFamily="18" charset="0"/>
              </a:rPr>
              <a:t>1972 – </a:t>
            </a:r>
            <a:r>
              <a:rPr lang="fr-FR" noProof="0" dirty="0">
                <a:latin typeface="Aptos Serif" panose="02020604070405020304" pitchFamily="18" charset="0"/>
                <a:cs typeface="Aptos Serif" panose="02020604070405020304" pitchFamily="18" charset="0"/>
              </a:rPr>
              <a:t>Conférence der Nations Unies sur l‘environnement humain</a:t>
            </a:r>
          </a:p>
        </p:txBody>
      </p:sp>
      <p:pic>
        <p:nvPicPr>
          <p:cNvPr id="164" name="Google Shape;164;p30"/>
          <p:cNvPicPr preferRelativeResize="0"/>
          <p:nvPr/>
        </p:nvPicPr>
        <p:blipFill rotWithShape="1">
          <a:blip r:embed="rId3">
            <a:alphaModFix/>
          </a:blip>
          <a:srcRect t="11487" r="1" b="11487"/>
          <a:stretch/>
        </p:blipFill>
        <p:spPr>
          <a:xfrm>
            <a:off x="594360" y="1881188"/>
            <a:ext cx="5311140" cy="4352544"/>
          </a:xfrm>
          <a:prstGeom prst="rect">
            <a:avLst/>
          </a:prstGeom>
          <a:noFill/>
          <a:ln>
            <a:noFill/>
          </a:ln>
        </p:spPr>
      </p:pic>
      <p:sp>
        <p:nvSpPr>
          <p:cNvPr id="165" name="Google Shape;165;p30"/>
          <p:cNvSpPr txBox="1">
            <a:spLocks noGrp="1"/>
          </p:cNvSpPr>
          <p:nvPr>
            <p:ph type="body" idx="4294967295"/>
          </p:nvPr>
        </p:nvSpPr>
        <p:spPr>
          <a:xfrm>
            <a:off x="6286500" y="1881188"/>
            <a:ext cx="5311140" cy="4352544"/>
          </a:xfrm>
          <a:prstGeom prst="rect">
            <a:avLst/>
          </a:prstGeom>
          <a:noFill/>
          <a:ln>
            <a:noFill/>
          </a:ln>
        </p:spPr>
        <p:txBody>
          <a:bodyPr spcFirstLastPara="1" wrap="square" lIns="91425" tIns="45700" rIns="91425" bIns="45700" anchor="t" anchorCtr="0">
            <a:normAutofit lnSpcReduction="10000"/>
          </a:bodyPr>
          <a:lstStyle/>
          <a:p>
            <a:pPr marL="571500" lvl="0" indent="-342900">
              <a:lnSpc>
                <a:spcPct val="110000"/>
              </a:lnSpc>
              <a:spcBef>
                <a:spcPts val="0"/>
              </a:spcBef>
              <a:buClr>
                <a:srgbClr val="000000"/>
              </a:buClr>
              <a:buFont typeface="Arial"/>
              <a:buChar char="•"/>
            </a:pPr>
            <a:r>
              <a:rPr lang="fr-FR" sz="2600" noProof="0" dirty="0">
                <a:latin typeface="Aptos" panose="020B0004020202020204" pitchFamily="34" charset="0"/>
              </a:rPr>
              <a:t>Il s’agit de la première conférence mondiale où l’</a:t>
            </a:r>
            <a:r>
              <a:rPr lang="fr-FR" sz="2600" b="1" noProof="0" dirty="0">
                <a:latin typeface="Aptos" panose="020B0004020202020204" pitchFamily="34" charset="0"/>
              </a:rPr>
              <a:t>environnement est devenu un thème important</a:t>
            </a:r>
            <a:r>
              <a:rPr lang="fr-FR" sz="2600" noProof="0" dirty="0">
                <a:latin typeface="Aptos" panose="020B0004020202020204" pitchFamily="34" charset="0"/>
              </a:rPr>
              <a:t>.</a:t>
            </a:r>
          </a:p>
          <a:p>
            <a:pPr marL="571500" lvl="0" indent="-342900">
              <a:lnSpc>
                <a:spcPct val="110000"/>
              </a:lnSpc>
              <a:spcBef>
                <a:spcPts val="0"/>
              </a:spcBef>
              <a:buClr>
                <a:srgbClr val="000000"/>
              </a:buClr>
              <a:buFont typeface="Arial"/>
              <a:buChar char="•"/>
            </a:pPr>
            <a:r>
              <a:rPr lang="fr-FR" sz="2600" noProof="0" dirty="0">
                <a:latin typeface="Aptos" panose="020B0004020202020204" pitchFamily="34" charset="0"/>
              </a:rPr>
              <a:t>La </a:t>
            </a:r>
            <a:r>
              <a:rPr lang="fr-FR" sz="2600" b="1" dirty="0">
                <a:latin typeface="Aptos" panose="020B0004020202020204" pitchFamily="34" charset="0"/>
              </a:rPr>
              <a:t>déclaration de </a:t>
            </a:r>
            <a:r>
              <a:rPr lang="fr-FR" sz="2600" b="1" noProof="0" dirty="0">
                <a:latin typeface="Aptos" panose="020B0004020202020204" pitchFamily="34" charset="0"/>
              </a:rPr>
              <a:t>Stockholm </a:t>
            </a:r>
            <a:r>
              <a:rPr lang="fr-FR" sz="2600" noProof="0" dirty="0">
                <a:latin typeface="Aptos" panose="020B0004020202020204" pitchFamily="34" charset="0"/>
              </a:rPr>
              <a:t>est adoptée. </a:t>
            </a:r>
          </a:p>
          <a:p>
            <a:pPr marL="571500" lvl="0" indent="-342900">
              <a:lnSpc>
                <a:spcPct val="110000"/>
              </a:lnSpc>
              <a:spcBef>
                <a:spcPts val="0"/>
              </a:spcBef>
              <a:buClr>
                <a:srgbClr val="000000"/>
              </a:buClr>
              <a:buFont typeface="Arial"/>
              <a:buChar char="•"/>
            </a:pPr>
            <a:r>
              <a:rPr lang="fr-FR" sz="2600" noProof="0" dirty="0">
                <a:latin typeface="Aptos" panose="020B0004020202020204" pitchFamily="34" charset="0"/>
              </a:rPr>
              <a:t>L’un des principaux résultats de la Conférence de Stockholm a été la </a:t>
            </a:r>
            <a:r>
              <a:rPr lang="fr-FR" sz="2600" b="1" noProof="0" dirty="0">
                <a:latin typeface="Aptos" panose="020B0004020202020204" pitchFamily="34" charset="0"/>
                <a:hlinkClick r:id="rId4"/>
              </a:rPr>
              <a:t>création du Programme des Nations Unies (</a:t>
            </a:r>
            <a:r>
              <a:rPr lang="fr-FR" sz="2600" b="1" dirty="0">
                <a:latin typeface="Aptos" panose="020B0004020202020204" pitchFamily="34" charset="0"/>
                <a:hlinkClick r:id="rId4"/>
              </a:rPr>
              <a:t>P</a:t>
            </a:r>
            <a:r>
              <a:rPr lang="fr-FR" sz="2600" b="1" noProof="0" dirty="0">
                <a:latin typeface="Aptos" panose="020B0004020202020204" pitchFamily="34" charset="0"/>
                <a:hlinkClick r:id="rId4"/>
              </a:rPr>
              <a:t>N</a:t>
            </a:r>
            <a:r>
              <a:rPr lang="fr-FR" sz="2600" b="1" dirty="0">
                <a:latin typeface="Aptos" panose="020B0004020202020204" pitchFamily="34" charset="0"/>
                <a:hlinkClick r:id="rId4"/>
              </a:rPr>
              <a:t>U</a:t>
            </a:r>
            <a:r>
              <a:rPr lang="fr-FR" sz="2600" b="1" noProof="0" dirty="0">
                <a:latin typeface="Aptos" panose="020B0004020202020204" pitchFamily="34" charset="0"/>
                <a:hlinkClick r:id="rId4"/>
              </a:rPr>
              <a:t>E).</a:t>
            </a:r>
            <a:endParaRPr lang="fr-FR" sz="2600" b="1" i="0" u="none" strike="noStrike" cap="none" noProof="0" dirty="0">
              <a:latin typeface="Aptos" panose="020B00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p>
            <a:pPr lvl="0"/>
            <a:r>
              <a:rPr lang="fr-FR" sz="4400" b="1" i="0" u="none" strike="noStrike" cap="none" noProof="0" dirty="0">
                <a:latin typeface="Aptos Serif" panose="02020604070405020304" pitchFamily="18" charset="0"/>
                <a:cs typeface="Aptos Serif" panose="02020604070405020304" pitchFamily="18" charset="0"/>
                <a:sym typeface="Play"/>
              </a:rPr>
              <a:t>1972 – </a:t>
            </a:r>
            <a:r>
              <a:rPr lang="fr-FR" noProof="0" dirty="0">
                <a:latin typeface="Aptos Serif" panose="02020604070405020304" pitchFamily="18" charset="0"/>
                <a:cs typeface="Aptos Serif" panose="02020604070405020304" pitchFamily="18" charset="0"/>
              </a:rPr>
              <a:t>Rapport  « Les limites à la croissance » (Club </a:t>
            </a:r>
            <a:r>
              <a:rPr lang="fr-FR" dirty="0">
                <a:latin typeface="Aptos Serif" panose="02020604070405020304" pitchFamily="18" charset="0"/>
                <a:cs typeface="Aptos Serif" panose="02020604070405020304" pitchFamily="18" charset="0"/>
              </a:rPr>
              <a:t>de </a:t>
            </a:r>
            <a:r>
              <a:rPr lang="fr-FR" noProof="0" dirty="0">
                <a:latin typeface="Aptos Serif" panose="02020604070405020304" pitchFamily="18" charset="0"/>
                <a:cs typeface="Aptos Serif" panose="02020604070405020304" pitchFamily="18" charset="0"/>
              </a:rPr>
              <a:t>Rome)</a:t>
            </a:r>
          </a:p>
        </p:txBody>
      </p:sp>
      <p:sp>
        <p:nvSpPr>
          <p:cNvPr id="172" name="Google Shape;172;p31"/>
          <p:cNvSpPr txBox="1"/>
          <p:nvPr/>
        </p:nvSpPr>
        <p:spPr>
          <a:xfrm>
            <a:off x="594359" y="2589322"/>
            <a:ext cx="7447351" cy="1631175"/>
          </a:xfrm>
          <a:prstGeom prst="rect">
            <a:avLst/>
          </a:prstGeom>
          <a:noFill/>
          <a:ln>
            <a:noFill/>
          </a:ln>
        </p:spPr>
        <p:txBody>
          <a:bodyPr spcFirstLastPara="1" wrap="square" lIns="91425" tIns="45700" rIns="91425" bIns="45700" anchor="t" anchorCtr="0">
            <a:spAutoFit/>
          </a:bodyPr>
          <a:lstStyle/>
          <a:p>
            <a:pPr marL="285750" lvl="0" indent="-285750">
              <a:buSzPts val="2000"/>
              <a:buFont typeface="Arial"/>
              <a:buChar char="•"/>
            </a:pPr>
            <a:r>
              <a:rPr lang="fr-FR" sz="2000" b="1" noProof="0" dirty="0">
                <a:solidFill>
                  <a:srgbClr val="3F3F3F"/>
                </a:solidFill>
                <a:latin typeface="Aptos" panose="020B0004020202020204" pitchFamily="34" charset="0"/>
              </a:rPr>
              <a:t>1970 </a:t>
            </a:r>
            <a:r>
              <a:rPr lang="fr-FR" sz="2000" noProof="0" dirty="0">
                <a:solidFill>
                  <a:srgbClr val="3F3F3F"/>
                </a:solidFill>
                <a:latin typeface="Aptos" panose="020B0004020202020204" pitchFamily="34" charset="0"/>
              </a:rPr>
              <a:t>– Une équipe internationale du Massachusetts Institute of </a:t>
            </a:r>
            <a:r>
              <a:rPr lang="fr-FR" sz="2000" noProof="0" dirty="0" err="1">
                <a:solidFill>
                  <a:srgbClr val="3F3F3F"/>
                </a:solidFill>
                <a:latin typeface="Aptos" panose="020B0004020202020204" pitchFamily="34" charset="0"/>
              </a:rPr>
              <a:t>Technology</a:t>
            </a:r>
            <a:r>
              <a:rPr lang="fr-FR" sz="2000" noProof="0" dirty="0">
                <a:solidFill>
                  <a:srgbClr val="3F3F3F"/>
                </a:solidFill>
                <a:latin typeface="Aptos" panose="020B0004020202020204" pitchFamily="34" charset="0"/>
              </a:rPr>
              <a:t> (MIT) a commencé une </a:t>
            </a:r>
            <a:r>
              <a:rPr lang="fr-FR" sz="2000" b="1" noProof="0" dirty="0">
                <a:solidFill>
                  <a:srgbClr val="3F3F3F"/>
                </a:solidFill>
                <a:latin typeface="Aptos" panose="020B0004020202020204" pitchFamily="34" charset="0"/>
              </a:rPr>
              <a:t>« étude sur les effets de la croissance mondiale infinie »</a:t>
            </a:r>
            <a:r>
              <a:rPr lang="fr-FR" sz="2000" b="1" dirty="0">
                <a:solidFill>
                  <a:srgbClr val="3F3F3F"/>
                </a:solidFill>
                <a:latin typeface="Aptos" panose="020B0004020202020204" pitchFamily="34" charset="0"/>
              </a:rPr>
              <a:t>.</a:t>
            </a:r>
          </a:p>
          <a:p>
            <a:pPr marL="285750" lvl="0" indent="-285750">
              <a:buSzPts val="2000"/>
              <a:buFont typeface="Arial"/>
              <a:buChar char="•"/>
            </a:pPr>
            <a:r>
              <a:rPr lang="fr-FR" sz="2000" b="1" dirty="0">
                <a:solidFill>
                  <a:srgbClr val="3F3F3F"/>
                </a:solidFill>
                <a:latin typeface="Aptos" panose="020B0004020202020204" pitchFamily="34" charset="0"/>
              </a:rPr>
              <a:t>1972</a:t>
            </a:r>
            <a:r>
              <a:rPr lang="fr-FR" sz="2000" dirty="0">
                <a:solidFill>
                  <a:srgbClr val="3F3F3F"/>
                </a:solidFill>
                <a:latin typeface="Aptos" panose="020B0004020202020204" pitchFamily="34" charset="0"/>
              </a:rPr>
              <a:t> – Le Club de Rome a publié le</a:t>
            </a:r>
            <a:r>
              <a:rPr lang="fr-FR" sz="2000" b="1" dirty="0">
                <a:solidFill>
                  <a:srgbClr val="3F3F3F"/>
                </a:solidFill>
                <a:latin typeface="Aptos" panose="020B0004020202020204" pitchFamily="34" charset="0"/>
              </a:rPr>
              <a:t> rapport  « Les limites à la croissance »</a:t>
            </a:r>
            <a:endParaRPr lang="fr-FR" sz="1400" b="1" i="0" u="none" strike="noStrike" cap="none" dirty="0">
              <a:solidFill>
                <a:srgbClr val="000000"/>
              </a:solidFill>
              <a:latin typeface="Aptos" panose="020B0004020202020204" pitchFamily="34" charset="0"/>
              <a:sym typeface="Arial"/>
            </a:endParaRPr>
          </a:p>
        </p:txBody>
      </p:sp>
      <p:sp>
        <p:nvSpPr>
          <p:cNvPr id="173" name="Google Shape;173;p31"/>
          <p:cNvSpPr/>
          <p:nvPr/>
        </p:nvSpPr>
        <p:spPr>
          <a:xfrm rot="-5400000">
            <a:off x="707094" y="5231021"/>
            <a:ext cx="538619" cy="764088"/>
          </a:xfrm>
          <a:prstGeom prst="downArrow">
            <a:avLst>
              <a:gd name="adj1" fmla="val 50000"/>
              <a:gd name="adj2" fmla="val 50000"/>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4" name="Google Shape;174;p31"/>
          <p:cNvSpPr txBox="1"/>
          <p:nvPr/>
        </p:nvSpPr>
        <p:spPr>
          <a:xfrm>
            <a:off x="1358448" y="4624315"/>
            <a:ext cx="7318733" cy="1477287"/>
          </a:xfrm>
          <a:prstGeom prst="rect">
            <a:avLst/>
          </a:prstGeom>
          <a:noFill/>
          <a:ln>
            <a:noFill/>
          </a:ln>
        </p:spPr>
        <p:txBody>
          <a:bodyPr spcFirstLastPara="1" wrap="square" lIns="91425" tIns="45700" rIns="91425" bIns="45700" anchor="t" anchorCtr="0">
            <a:spAutoFit/>
          </a:bodyPr>
          <a:lstStyle/>
          <a:p>
            <a:pPr lvl="0">
              <a:buSzPts val="2000"/>
            </a:pPr>
            <a:r>
              <a:rPr lang="fr-FR" sz="1800" noProof="0" dirty="0">
                <a:solidFill>
                  <a:srgbClr val="3F3F3F"/>
                </a:solidFill>
                <a:latin typeface="Aptos" panose="020B0004020202020204" pitchFamily="34" charset="0"/>
              </a:rPr>
              <a:t>Le rapport soulignait la </a:t>
            </a:r>
            <a:r>
              <a:rPr lang="fr-FR" sz="1800" b="1" noProof="0" dirty="0">
                <a:solidFill>
                  <a:srgbClr val="3F3F3F"/>
                </a:solidFill>
                <a:latin typeface="Aptos" panose="020B0004020202020204" pitchFamily="34" charset="0"/>
              </a:rPr>
              <a:t>nécessité d’un développement durable et d’une gestion responsable des ressources</a:t>
            </a:r>
            <a:r>
              <a:rPr lang="de-DE" sz="1800" dirty="0">
                <a:solidFill>
                  <a:srgbClr val="3F3F3F"/>
                </a:solidFill>
                <a:latin typeface="Aptos" panose="020B0004020202020204" pitchFamily="34" charset="0"/>
              </a:rPr>
              <a:t>.</a:t>
            </a:r>
          </a:p>
          <a:p>
            <a:pPr lvl="0">
              <a:buSzPts val="2000"/>
            </a:pPr>
            <a:r>
              <a:rPr lang="fr-FR" sz="1800" noProof="0" dirty="0">
                <a:solidFill>
                  <a:srgbClr val="3F3F3F"/>
                </a:solidFill>
                <a:latin typeface="Aptos" panose="020B0004020202020204" pitchFamily="34" charset="0"/>
              </a:rPr>
              <a:t>L’étude prévoyait que si ces tendances se poursuivaient, les ressources de la terre seraient épuisées d’ici à la fin du 21</a:t>
            </a:r>
            <a:r>
              <a:rPr lang="fr-FR" sz="1800" baseline="30000" noProof="0" dirty="0">
                <a:solidFill>
                  <a:srgbClr val="3F3F3F"/>
                </a:solidFill>
                <a:latin typeface="Aptos" panose="020B0004020202020204" pitchFamily="34" charset="0"/>
              </a:rPr>
              <a:t>ème</a:t>
            </a:r>
            <a:r>
              <a:rPr lang="fr-FR" sz="1800" noProof="0" dirty="0">
                <a:solidFill>
                  <a:srgbClr val="3F3F3F"/>
                </a:solidFill>
                <a:latin typeface="Aptos" panose="020B0004020202020204" pitchFamily="34" charset="0"/>
              </a:rPr>
              <a:t>  siècle, ce qui conduirait à un éventuel </a:t>
            </a:r>
            <a:r>
              <a:rPr lang="fr-FR" sz="1800" b="1" noProof="0" dirty="0">
                <a:solidFill>
                  <a:srgbClr val="3F3F3F"/>
                </a:solidFill>
                <a:latin typeface="Aptos" panose="020B0004020202020204" pitchFamily="34" charset="0"/>
              </a:rPr>
              <a:t>effondrement économique et écologique</a:t>
            </a:r>
            <a:r>
              <a:rPr lang="fr-FR" sz="1800" noProof="0" dirty="0">
                <a:solidFill>
                  <a:srgbClr val="3F3F3F"/>
                </a:solidFill>
                <a:latin typeface="Aptos" panose="020B0004020202020204" pitchFamily="34" charset="0"/>
              </a:rPr>
              <a:t>.</a:t>
            </a:r>
            <a:endParaRPr lang="fr-FR" sz="1800" b="1" i="0" u="none" strike="noStrike" cap="none" noProof="0" dirty="0">
              <a:solidFill>
                <a:srgbClr val="3F3F3F"/>
              </a:solidFill>
              <a:latin typeface="Aptos" panose="020B0004020202020204" pitchFamily="34" charset="0"/>
              <a:sym typeface="Arial"/>
            </a:endParaRPr>
          </a:p>
        </p:txBody>
      </p:sp>
      <p:pic>
        <p:nvPicPr>
          <p:cNvPr id="175" name="Google Shape;175;p31"/>
          <p:cNvPicPr preferRelativeResize="0"/>
          <p:nvPr/>
        </p:nvPicPr>
        <p:blipFill rotWithShape="1">
          <a:blip r:embed="rId3">
            <a:alphaModFix/>
          </a:blip>
          <a:srcRect/>
          <a:stretch/>
        </p:blipFill>
        <p:spPr>
          <a:xfrm>
            <a:off x="9039719" y="1772725"/>
            <a:ext cx="2557921" cy="35710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p>
            <a:pPr lvl="0"/>
            <a:r>
              <a:rPr lang="fr-FR" sz="4400" b="1" noProof="0" dirty="0">
                <a:latin typeface="Aptos Serif" panose="02020604070405020304" pitchFamily="18" charset="0"/>
                <a:cs typeface="Aptos Serif" panose="02020604070405020304" pitchFamily="18" charset="0"/>
                <a:sym typeface="Play"/>
              </a:rPr>
              <a:t>1987 – Rapport </a:t>
            </a:r>
            <a:r>
              <a:rPr lang="fr-FR" noProof="0" dirty="0">
                <a:latin typeface="Aptos Serif" panose="02020604070405020304" pitchFamily="18" charset="0"/>
                <a:cs typeface="Aptos Serif" panose="02020604070405020304" pitchFamily="18" charset="0"/>
              </a:rPr>
              <a:t>Brundtland « Notre avenir à tous »</a:t>
            </a:r>
          </a:p>
        </p:txBody>
      </p:sp>
      <p:sp>
        <p:nvSpPr>
          <p:cNvPr id="181" name="Google Shape;181;p32"/>
          <p:cNvSpPr txBox="1"/>
          <p:nvPr/>
        </p:nvSpPr>
        <p:spPr>
          <a:xfrm>
            <a:off x="594360" y="2571783"/>
            <a:ext cx="6093912" cy="1938952"/>
          </a:xfrm>
          <a:prstGeom prst="rect">
            <a:avLst/>
          </a:prstGeom>
          <a:noFill/>
          <a:ln>
            <a:noFill/>
          </a:ln>
        </p:spPr>
        <p:txBody>
          <a:bodyPr spcFirstLastPara="1" wrap="square" lIns="91425" tIns="45700" rIns="91425" bIns="45700" anchor="t" anchorCtr="0">
            <a:spAutoFit/>
          </a:bodyPr>
          <a:lstStyle/>
          <a:p>
            <a:pPr marL="342900" lvl="0" indent="-342900">
              <a:buSzPts val="2000"/>
              <a:buFont typeface="Arial"/>
              <a:buChar char="•"/>
            </a:pPr>
            <a:r>
              <a:rPr lang="fr-FR" sz="2000" b="1" noProof="0" dirty="0">
                <a:solidFill>
                  <a:srgbClr val="3F3F3F"/>
                </a:solidFill>
                <a:latin typeface="Aptos" panose="020B0004020202020204" pitchFamily="34" charset="0"/>
              </a:rPr>
              <a:t>1983 – </a:t>
            </a:r>
            <a:r>
              <a:rPr lang="fr-FR" sz="2000" noProof="0" dirty="0">
                <a:solidFill>
                  <a:srgbClr val="3F3F3F"/>
                </a:solidFill>
                <a:latin typeface="Aptos" panose="020B0004020202020204" pitchFamily="34" charset="0"/>
              </a:rPr>
              <a:t>Création de la </a:t>
            </a:r>
            <a:r>
              <a:rPr lang="fr-FR" sz="2000" b="1" noProof="0" dirty="0">
                <a:solidFill>
                  <a:srgbClr val="3F3F3F"/>
                </a:solidFill>
                <a:latin typeface="Aptos" panose="020B0004020202020204" pitchFamily="34" charset="0"/>
              </a:rPr>
              <a:t>Commission mondiale pour l’environnement et le développement.</a:t>
            </a:r>
          </a:p>
          <a:p>
            <a:pPr marL="342900" lvl="0" indent="-342900">
              <a:buSzPts val="2000"/>
              <a:buFont typeface="Arial"/>
              <a:buChar char="•"/>
            </a:pPr>
            <a:r>
              <a:rPr lang="fr-FR" sz="2000" b="1" dirty="0">
                <a:solidFill>
                  <a:srgbClr val="3F3F3F"/>
                </a:solidFill>
                <a:latin typeface="Aptos" panose="020B0004020202020204" pitchFamily="34" charset="0"/>
              </a:rPr>
              <a:t>1987</a:t>
            </a:r>
            <a:r>
              <a:rPr lang="fr-FR" sz="2000" dirty="0">
                <a:solidFill>
                  <a:srgbClr val="3F3F3F"/>
                </a:solidFill>
                <a:latin typeface="Aptos" panose="020B0004020202020204" pitchFamily="34" charset="0"/>
              </a:rPr>
              <a:t> – Publication du rapport de la CEDI « Notre avenir à tous ». Le document est connu sous le nom de </a:t>
            </a:r>
            <a:r>
              <a:rPr lang="fr-FR" sz="2000" b="1" dirty="0">
                <a:solidFill>
                  <a:srgbClr val="3F3F3F"/>
                </a:solidFill>
                <a:latin typeface="Aptos" panose="020B0004020202020204" pitchFamily="34" charset="0"/>
              </a:rPr>
              <a:t>rapport Brundtland, </a:t>
            </a:r>
            <a:r>
              <a:rPr lang="fr-FR" sz="2000" dirty="0">
                <a:solidFill>
                  <a:srgbClr val="3F3F3F"/>
                </a:solidFill>
                <a:latin typeface="Aptos" panose="020B0004020202020204" pitchFamily="34" charset="0"/>
              </a:rPr>
              <a:t>selon la présidente de la commission Gro Harlem Brundtland.</a:t>
            </a:r>
          </a:p>
        </p:txBody>
      </p:sp>
      <p:sp>
        <p:nvSpPr>
          <p:cNvPr id="182" name="Google Shape;182;p32"/>
          <p:cNvSpPr/>
          <p:nvPr/>
        </p:nvSpPr>
        <p:spPr>
          <a:xfrm rot="-5400000">
            <a:off x="1377863" y="5098093"/>
            <a:ext cx="851770" cy="1014608"/>
          </a:xfrm>
          <a:prstGeom prst="downArrow">
            <a:avLst>
              <a:gd name="adj1" fmla="val 50000"/>
              <a:gd name="adj2" fmla="val 50000"/>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3" name="Google Shape;183;p32"/>
          <p:cNvSpPr txBox="1"/>
          <p:nvPr/>
        </p:nvSpPr>
        <p:spPr>
          <a:xfrm>
            <a:off x="3209793" y="5179512"/>
            <a:ext cx="6610611" cy="1477287"/>
          </a:xfrm>
          <a:prstGeom prst="rect">
            <a:avLst/>
          </a:prstGeom>
          <a:noFill/>
          <a:ln>
            <a:noFill/>
          </a:ln>
        </p:spPr>
        <p:txBody>
          <a:bodyPr spcFirstLastPara="1" wrap="square" lIns="91425" tIns="45700" rIns="91425" bIns="45700" anchor="t" anchorCtr="0">
            <a:spAutoFit/>
          </a:bodyPr>
          <a:lstStyle/>
          <a:p>
            <a:pPr lvl="0">
              <a:buSzPts val="2000"/>
            </a:pPr>
            <a:r>
              <a:rPr lang="fr-FR" sz="1800" noProof="0" dirty="0">
                <a:solidFill>
                  <a:srgbClr val="3F3F3F"/>
                </a:solidFill>
                <a:latin typeface="Aptos" panose="020B0004020202020204" pitchFamily="34" charset="0"/>
              </a:rPr>
              <a:t>Le terme « </a:t>
            </a:r>
            <a:r>
              <a:rPr lang="fr-FR" sz="1800" b="1" noProof="0" dirty="0">
                <a:solidFill>
                  <a:srgbClr val="3F3F3F"/>
                </a:solidFill>
                <a:latin typeface="Aptos" panose="020B0004020202020204" pitchFamily="34" charset="0"/>
              </a:rPr>
              <a:t>développement durable » </a:t>
            </a:r>
            <a:r>
              <a:rPr lang="fr-FR" sz="1800" noProof="0" dirty="0">
                <a:solidFill>
                  <a:srgbClr val="3F3F3F"/>
                </a:solidFill>
                <a:latin typeface="Aptos" panose="020B0004020202020204" pitchFamily="34" charset="0"/>
              </a:rPr>
              <a:t>est officiellement formalisé et défini comme le </a:t>
            </a:r>
            <a:r>
              <a:rPr lang="fr-FR" sz="1800" b="1" noProof="0" dirty="0">
                <a:solidFill>
                  <a:srgbClr val="3F3F3F"/>
                </a:solidFill>
                <a:latin typeface="Aptos" panose="020B0004020202020204" pitchFamily="34" charset="0"/>
              </a:rPr>
              <a:t>« processus qui permet de répondre aux besoins de la génération actuelle sans compromettre la capacité des générations futures à satisfaire leurs propres besoins ».</a:t>
            </a:r>
            <a:endParaRPr lang="fr-FR" sz="1200" b="1" i="0" u="none" strike="noStrike" cap="none" noProof="0" dirty="0">
              <a:solidFill>
                <a:srgbClr val="000000"/>
              </a:solidFill>
              <a:latin typeface="Aptos" panose="020B0004020202020204" pitchFamily="34" charset="0"/>
              <a:sym typeface="Arial"/>
            </a:endParaRPr>
          </a:p>
        </p:txBody>
      </p:sp>
      <p:pic>
        <p:nvPicPr>
          <p:cNvPr id="184" name="Google Shape;184;p32"/>
          <p:cNvPicPr preferRelativeResize="0"/>
          <p:nvPr/>
        </p:nvPicPr>
        <p:blipFill rotWithShape="1">
          <a:blip r:embed="rId3">
            <a:alphaModFix/>
          </a:blip>
          <a:srcRect/>
          <a:stretch/>
        </p:blipFill>
        <p:spPr>
          <a:xfrm>
            <a:off x="8531048" y="1551021"/>
            <a:ext cx="2219635" cy="32675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3 PILIERS PRINCIPAUX</a:t>
            </a:r>
          </a:p>
        </p:txBody>
      </p:sp>
      <p:grpSp>
        <p:nvGrpSpPr>
          <p:cNvPr id="191" name="Google Shape;191;p33"/>
          <p:cNvGrpSpPr/>
          <p:nvPr/>
        </p:nvGrpSpPr>
        <p:grpSpPr>
          <a:xfrm>
            <a:off x="4032670" y="1223858"/>
            <a:ext cx="6343389" cy="5984404"/>
            <a:chOff x="1036166" y="78307"/>
            <a:chExt cx="6343389" cy="5984404"/>
          </a:xfrm>
        </p:grpSpPr>
        <p:sp>
          <p:nvSpPr>
            <p:cNvPr id="192" name="Google Shape;192;p33"/>
            <p:cNvSpPr/>
            <p:nvPr/>
          </p:nvSpPr>
          <p:spPr>
            <a:xfrm>
              <a:off x="3804875" y="2637466"/>
              <a:ext cx="3031318" cy="2980266"/>
            </a:xfrm>
            <a:custGeom>
              <a:avLst/>
              <a:gdLst/>
              <a:ahLst/>
              <a:cxnLst/>
              <a:rect l="l" t="t" r="r" b="b"/>
              <a:pathLst>
                <a:path w="120000" h="120000" extrusionOk="0">
                  <a:moveTo>
                    <a:pt x="85283" y="19133"/>
                  </a:moveTo>
                  <a:lnTo>
                    <a:pt x="94379" y="11203"/>
                  </a:lnTo>
                  <a:lnTo>
                    <a:pt x="101908" y="17494"/>
                  </a:lnTo>
                  <a:lnTo>
                    <a:pt x="96026" y="28109"/>
                  </a:lnTo>
                  <a:lnTo>
                    <a:pt x="96026" y="28109"/>
                  </a:lnTo>
                  <a:cubicBezTo>
                    <a:pt x="100376" y="32983"/>
                    <a:pt x="103684" y="38688"/>
                    <a:pt x="105747" y="44877"/>
                  </a:cubicBezTo>
                  <a:lnTo>
                    <a:pt x="117727" y="44832"/>
                  </a:lnTo>
                  <a:lnTo>
                    <a:pt x="119425" y="54421"/>
                  </a:lnTo>
                  <a:lnTo>
                    <a:pt x="108182" y="58630"/>
                  </a:lnTo>
                  <a:lnTo>
                    <a:pt x="108182" y="58630"/>
                  </a:lnTo>
                  <a:cubicBezTo>
                    <a:pt x="108369" y="65148"/>
                    <a:pt x="107221" y="71636"/>
                    <a:pt x="104806" y="77697"/>
                  </a:cubicBezTo>
                  <a:lnTo>
                    <a:pt x="113912" y="85615"/>
                  </a:lnTo>
                  <a:lnTo>
                    <a:pt x="109013" y="94065"/>
                  </a:lnTo>
                  <a:lnTo>
                    <a:pt x="97794" y="89792"/>
                  </a:lnTo>
                  <a:lnTo>
                    <a:pt x="97794" y="89792"/>
                  </a:lnTo>
                  <a:cubicBezTo>
                    <a:pt x="93730" y="94905"/>
                    <a:pt x="88662" y="99139"/>
                    <a:pt x="82900" y="102237"/>
                  </a:cubicBezTo>
                  <a:lnTo>
                    <a:pt x="84901" y="114251"/>
                  </a:lnTo>
                  <a:lnTo>
                    <a:pt x="75641" y="117607"/>
                  </a:lnTo>
                  <a:lnTo>
                    <a:pt x="69721" y="107014"/>
                  </a:lnTo>
                  <a:lnTo>
                    <a:pt x="69721" y="107014"/>
                  </a:lnTo>
                  <a:cubicBezTo>
                    <a:pt x="63308" y="108329"/>
                    <a:pt x="56692" y="108329"/>
                    <a:pt x="50279" y="107014"/>
                  </a:cubicBezTo>
                  <a:lnTo>
                    <a:pt x="44359" y="117607"/>
                  </a:lnTo>
                  <a:lnTo>
                    <a:pt x="35099" y="114251"/>
                  </a:lnTo>
                  <a:lnTo>
                    <a:pt x="37100" y="102237"/>
                  </a:lnTo>
                  <a:cubicBezTo>
                    <a:pt x="31338" y="99139"/>
                    <a:pt x="26270" y="94905"/>
                    <a:pt x="22206" y="89792"/>
                  </a:cubicBezTo>
                  <a:lnTo>
                    <a:pt x="10987" y="94065"/>
                  </a:lnTo>
                  <a:lnTo>
                    <a:pt x="6088" y="85615"/>
                  </a:lnTo>
                  <a:lnTo>
                    <a:pt x="15194" y="77697"/>
                  </a:lnTo>
                  <a:cubicBezTo>
                    <a:pt x="12779" y="71636"/>
                    <a:pt x="11631" y="65148"/>
                    <a:pt x="11818" y="58630"/>
                  </a:cubicBezTo>
                  <a:lnTo>
                    <a:pt x="575" y="54421"/>
                  </a:lnTo>
                  <a:lnTo>
                    <a:pt x="2273" y="44832"/>
                  </a:lnTo>
                  <a:lnTo>
                    <a:pt x="14253" y="44877"/>
                  </a:lnTo>
                  <a:lnTo>
                    <a:pt x="14253" y="44877"/>
                  </a:lnTo>
                  <a:cubicBezTo>
                    <a:pt x="16316" y="38688"/>
                    <a:pt x="19624" y="32983"/>
                    <a:pt x="23974" y="28109"/>
                  </a:cubicBezTo>
                  <a:lnTo>
                    <a:pt x="18092" y="17494"/>
                  </a:lnTo>
                  <a:lnTo>
                    <a:pt x="25621" y="11203"/>
                  </a:lnTo>
                  <a:lnTo>
                    <a:pt x="34717" y="19133"/>
                  </a:lnTo>
                  <a:lnTo>
                    <a:pt x="34717" y="19133"/>
                  </a:lnTo>
                  <a:cubicBezTo>
                    <a:pt x="40293" y="15712"/>
                    <a:pt x="46509" y="13459"/>
                    <a:pt x="52988" y="12511"/>
                  </a:cubicBezTo>
                  <a:lnTo>
                    <a:pt x="55068" y="511"/>
                  </a:lnTo>
                  <a:lnTo>
                    <a:pt x="64932" y="511"/>
                  </a:lnTo>
                  <a:lnTo>
                    <a:pt x="67012" y="12511"/>
                  </a:lnTo>
                  <a:cubicBezTo>
                    <a:pt x="73491" y="13459"/>
                    <a:pt x="79707" y="15712"/>
                    <a:pt x="85283" y="19133"/>
                  </a:cubicBezTo>
                  <a:close/>
                </a:path>
              </a:pathLst>
            </a:cu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3"/>
            <p:cNvSpPr txBox="1"/>
            <p:nvPr/>
          </p:nvSpPr>
          <p:spPr>
            <a:xfrm>
              <a:off x="4410489" y="3335579"/>
              <a:ext cx="1820090" cy="1531918"/>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fr-FR" sz="2000" b="1" noProof="0">
                  <a:solidFill>
                    <a:srgbClr val="035854"/>
                  </a:solidFill>
                </a:rPr>
                <a:t>Environement</a:t>
              </a:r>
              <a:endParaRPr lang="fr-FR" sz="2000" b="1" i="0" u="none" strike="noStrike" cap="none" noProof="0" dirty="0">
                <a:solidFill>
                  <a:srgbClr val="035854"/>
                </a:solidFill>
                <a:latin typeface="Arial"/>
                <a:ea typeface="Arial"/>
                <a:cs typeface="Arial"/>
                <a:sym typeface="Arial"/>
              </a:endParaRPr>
            </a:p>
          </p:txBody>
        </p:sp>
        <p:sp>
          <p:nvSpPr>
            <p:cNvPr id="194" name="Google Shape;194;p33"/>
            <p:cNvSpPr/>
            <p:nvPr/>
          </p:nvSpPr>
          <p:spPr>
            <a:xfrm>
              <a:off x="1462523" y="1581955"/>
              <a:ext cx="3217951" cy="3080880"/>
            </a:xfrm>
            <a:custGeom>
              <a:avLst/>
              <a:gdLst/>
              <a:ahLst/>
              <a:cxnLst/>
              <a:rect l="l" t="t" r="r" b="b"/>
              <a:pathLst>
                <a:path w="120000" h="120000" extrusionOk="0">
                  <a:moveTo>
                    <a:pt x="90333" y="30393"/>
                  </a:moveTo>
                  <a:lnTo>
                    <a:pt x="107139" y="24580"/>
                  </a:lnTo>
                  <a:lnTo>
                    <a:pt x="113841" y="35980"/>
                  </a:lnTo>
                  <a:lnTo>
                    <a:pt x="101275" y="49005"/>
                  </a:lnTo>
                  <a:cubicBezTo>
                    <a:pt x="103264" y="56205"/>
                    <a:pt x="103264" y="63795"/>
                    <a:pt x="101275" y="70995"/>
                  </a:cubicBezTo>
                  <a:lnTo>
                    <a:pt x="113841" y="84020"/>
                  </a:lnTo>
                  <a:lnTo>
                    <a:pt x="107139" y="95420"/>
                  </a:lnTo>
                  <a:lnTo>
                    <a:pt x="90333" y="89607"/>
                  </a:lnTo>
                  <a:lnTo>
                    <a:pt x="90333" y="89607"/>
                  </a:lnTo>
                  <a:cubicBezTo>
                    <a:pt x="84979" y="94898"/>
                    <a:pt x="78285" y="98693"/>
                    <a:pt x="70942" y="100602"/>
                  </a:cubicBezTo>
                  <a:lnTo>
                    <a:pt x="66891" y="118602"/>
                  </a:lnTo>
                  <a:lnTo>
                    <a:pt x="53109" y="118602"/>
                  </a:lnTo>
                  <a:lnTo>
                    <a:pt x="49058" y="100602"/>
                  </a:lnTo>
                  <a:cubicBezTo>
                    <a:pt x="41715" y="98693"/>
                    <a:pt x="35021" y="94898"/>
                    <a:pt x="29667" y="89607"/>
                  </a:cubicBezTo>
                  <a:lnTo>
                    <a:pt x="12861" y="95420"/>
                  </a:lnTo>
                  <a:lnTo>
                    <a:pt x="6159" y="84020"/>
                  </a:lnTo>
                  <a:lnTo>
                    <a:pt x="18725" y="70995"/>
                  </a:lnTo>
                  <a:lnTo>
                    <a:pt x="18725" y="70995"/>
                  </a:lnTo>
                  <a:cubicBezTo>
                    <a:pt x="16736" y="63795"/>
                    <a:pt x="16736" y="56205"/>
                    <a:pt x="18725" y="49005"/>
                  </a:cubicBezTo>
                  <a:lnTo>
                    <a:pt x="6159" y="35980"/>
                  </a:lnTo>
                  <a:lnTo>
                    <a:pt x="12861" y="24580"/>
                  </a:lnTo>
                  <a:lnTo>
                    <a:pt x="29667" y="30393"/>
                  </a:lnTo>
                  <a:lnTo>
                    <a:pt x="29667" y="30393"/>
                  </a:lnTo>
                  <a:cubicBezTo>
                    <a:pt x="35021" y="25102"/>
                    <a:pt x="41715" y="21307"/>
                    <a:pt x="49058" y="19398"/>
                  </a:cubicBezTo>
                  <a:lnTo>
                    <a:pt x="53109" y="1398"/>
                  </a:lnTo>
                  <a:lnTo>
                    <a:pt x="66891" y="1398"/>
                  </a:lnTo>
                  <a:lnTo>
                    <a:pt x="70942" y="19398"/>
                  </a:lnTo>
                  <a:lnTo>
                    <a:pt x="70942" y="19398"/>
                  </a:lnTo>
                  <a:cubicBezTo>
                    <a:pt x="78285" y="21307"/>
                    <a:pt x="84979" y="25102"/>
                    <a:pt x="90333" y="30393"/>
                  </a:cubicBezTo>
                  <a:close/>
                </a:path>
              </a:pathLst>
            </a:cu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3"/>
            <p:cNvSpPr txBox="1"/>
            <p:nvPr/>
          </p:nvSpPr>
          <p:spPr>
            <a:xfrm>
              <a:off x="2258069" y="2362264"/>
              <a:ext cx="1626859" cy="1520262"/>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fr-FR" sz="2000" b="1" i="0" u="none" strike="noStrike" cap="none" noProof="0" dirty="0">
                  <a:solidFill>
                    <a:srgbClr val="035854"/>
                  </a:solidFill>
                  <a:latin typeface="Arial"/>
                  <a:ea typeface="Arial"/>
                  <a:cs typeface="Arial"/>
                  <a:sym typeface="Arial"/>
                </a:rPr>
                <a:t>Social</a:t>
              </a:r>
              <a:endParaRPr lang="fr-FR" sz="1400" b="0" i="0" u="none" strike="noStrike" cap="none" noProof="0" dirty="0">
                <a:solidFill>
                  <a:srgbClr val="000000"/>
                </a:solidFill>
                <a:latin typeface="Arial"/>
                <a:ea typeface="Arial"/>
                <a:cs typeface="Arial"/>
                <a:sym typeface="Arial"/>
              </a:endParaRPr>
            </a:p>
          </p:txBody>
        </p:sp>
        <p:sp>
          <p:nvSpPr>
            <p:cNvPr id="196" name="Google Shape;196;p33"/>
            <p:cNvSpPr/>
            <p:nvPr/>
          </p:nvSpPr>
          <p:spPr>
            <a:xfrm rot="-900000">
              <a:off x="2954375" y="78307"/>
              <a:ext cx="3061281" cy="2978556"/>
            </a:xfrm>
            <a:custGeom>
              <a:avLst/>
              <a:gdLst/>
              <a:ahLst/>
              <a:cxnLst/>
              <a:rect l="l" t="t" r="r" b="b"/>
              <a:pathLst>
                <a:path w="120000" h="120000" extrusionOk="0">
                  <a:moveTo>
                    <a:pt x="90135" y="30393"/>
                  </a:moveTo>
                  <a:lnTo>
                    <a:pt x="107269" y="24757"/>
                  </a:lnTo>
                  <a:lnTo>
                    <a:pt x="113902" y="36113"/>
                  </a:lnTo>
                  <a:lnTo>
                    <a:pt x="101005" y="49005"/>
                  </a:lnTo>
                  <a:lnTo>
                    <a:pt x="101005" y="49005"/>
                  </a:lnTo>
                  <a:cubicBezTo>
                    <a:pt x="102980" y="56205"/>
                    <a:pt x="102980" y="63795"/>
                    <a:pt x="101005" y="70995"/>
                  </a:cubicBezTo>
                  <a:lnTo>
                    <a:pt x="113902" y="83887"/>
                  </a:lnTo>
                  <a:lnTo>
                    <a:pt x="107269" y="95243"/>
                  </a:lnTo>
                  <a:lnTo>
                    <a:pt x="90135" y="89607"/>
                  </a:lnTo>
                  <a:lnTo>
                    <a:pt x="90135" y="89607"/>
                  </a:lnTo>
                  <a:cubicBezTo>
                    <a:pt x="84815" y="94898"/>
                    <a:pt x="78165" y="98693"/>
                    <a:pt x="70870" y="100602"/>
                  </a:cubicBezTo>
                  <a:lnTo>
                    <a:pt x="66753" y="118602"/>
                  </a:lnTo>
                  <a:lnTo>
                    <a:pt x="53247" y="118602"/>
                  </a:lnTo>
                  <a:lnTo>
                    <a:pt x="49130" y="100602"/>
                  </a:lnTo>
                  <a:lnTo>
                    <a:pt x="49130" y="100602"/>
                  </a:lnTo>
                  <a:cubicBezTo>
                    <a:pt x="41835" y="98693"/>
                    <a:pt x="35185" y="94898"/>
                    <a:pt x="29865" y="89607"/>
                  </a:cubicBezTo>
                  <a:lnTo>
                    <a:pt x="12731" y="95243"/>
                  </a:lnTo>
                  <a:lnTo>
                    <a:pt x="6098" y="83887"/>
                  </a:lnTo>
                  <a:lnTo>
                    <a:pt x="18995" y="70995"/>
                  </a:lnTo>
                  <a:cubicBezTo>
                    <a:pt x="17020" y="63795"/>
                    <a:pt x="17020" y="56205"/>
                    <a:pt x="18995" y="49005"/>
                  </a:cubicBezTo>
                  <a:lnTo>
                    <a:pt x="6098" y="36113"/>
                  </a:lnTo>
                  <a:lnTo>
                    <a:pt x="12731" y="24757"/>
                  </a:lnTo>
                  <a:lnTo>
                    <a:pt x="29865" y="30393"/>
                  </a:lnTo>
                  <a:lnTo>
                    <a:pt x="29865" y="30393"/>
                  </a:lnTo>
                  <a:cubicBezTo>
                    <a:pt x="35185" y="25102"/>
                    <a:pt x="41835" y="21307"/>
                    <a:pt x="49130" y="19398"/>
                  </a:cubicBezTo>
                  <a:lnTo>
                    <a:pt x="53247" y="1398"/>
                  </a:lnTo>
                  <a:lnTo>
                    <a:pt x="66753" y="1398"/>
                  </a:lnTo>
                  <a:lnTo>
                    <a:pt x="70870" y="19398"/>
                  </a:lnTo>
                  <a:lnTo>
                    <a:pt x="70870" y="19398"/>
                  </a:lnTo>
                  <a:cubicBezTo>
                    <a:pt x="78165" y="21307"/>
                    <a:pt x="84815" y="25102"/>
                    <a:pt x="90135" y="30393"/>
                  </a:cubicBezTo>
                  <a:close/>
                </a:path>
              </a:pathLst>
            </a:cu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3"/>
            <p:cNvSpPr txBox="1"/>
            <p:nvPr/>
          </p:nvSpPr>
          <p:spPr>
            <a:xfrm>
              <a:off x="3627780" y="723046"/>
              <a:ext cx="1708610" cy="16818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fr-FR" sz="2000" b="1" noProof="0" dirty="0">
                  <a:solidFill>
                    <a:srgbClr val="035854"/>
                  </a:solidFill>
                </a:rPr>
                <a:t>Économie</a:t>
              </a:r>
              <a:endParaRPr lang="fr-FR" sz="2000" b="1" i="0" u="none" strike="noStrike" cap="none" noProof="0" dirty="0">
                <a:solidFill>
                  <a:srgbClr val="035854"/>
                </a:solidFill>
                <a:latin typeface="Arial"/>
                <a:ea typeface="Arial"/>
                <a:cs typeface="Arial"/>
                <a:sym typeface="Arial"/>
              </a:endParaRPr>
            </a:p>
          </p:txBody>
        </p:sp>
        <p:sp>
          <p:nvSpPr>
            <p:cNvPr id="198" name="Google Shape;198;p33"/>
            <p:cNvSpPr/>
            <p:nvPr/>
          </p:nvSpPr>
          <p:spPr>
            <a:xfrm>
              <a:off x="3564814" y="2247970"/>
              <a:ext cx="3814741" cy="3814741"/>
            </a:xfrm>
            <a:custGeom>
              <a:avLst/>
              <a:gdLst/>
              <a:ahLst/>
              <a:cxnLst/>
              <a:rect l="l" t="t" r="r" b="b"/>
              <a:pathLst>
                <a:path w="120000" h="120000" extrusionOk="0">
                  <a:moveTo>
                    <a:pt x="53670" y="4107"/>
                  </a:moveTo>
                  <a:lnTo>
                    <a:pt x="53670" y="4107"/>
                  </a:lnTo>
                  <a:cubicBezTo>
                    <a:pt x="76994" y="1466"/>
                    <a:pt x="99507" y="13586"/>
                    <a:pt x="110144" y="34511"/>
                  </a:cubicBezTo>
                  <a:cubicBezTo>
                    <a:pt x="120780" y="55436"/>
                    <a:pt x="117304" y="80767"/>
                    <a:pt x="101424" y="98054"/>
                  </a:cubicBezTo>
                  <a:lnTo>
                    <a:pt x="103960" y="100802"/>
                  </a:lnTo>
                  <a:lnTo>
                    <a:pt x="96235" y="99275"/>
                  </a:lnTo>
                  <a:lnTo>
                    <a:pt x="95060" y="91155"/>
                  </a:lnTo>
                  <a:lnTo>
                    <a:pt x="97595" y="93903"/>
                  </a:lnTo>
                  <a:cubicBezTo>
                    <a:pt x="111686" y="78278"/>
                    <a:pt x="114643" y="55565"/>
                    <a:pt x="105023" y="36853"/>
                  </a:cubicBezTo>
                  <a:cubicBezTo>
                    <a:pt x="95402" y="18140"/>
                    <a:pt x="75210" y="7329"/>
                    <a:pt x="54303" y="9697"/>
                  </a:cubicBezTo>
                  <a:close/>
                </a:path>
              </a:pathLst>
            </a:custGeom>
            <a:solidFill>
              <a:srgbClr val="D1E5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3"/>
            <p:cNvSpPr/>
            <p:nvPr/>
          </p:nvSpPr>
          <p:spPr>
            <a:xfrm>
              <a:off x="1036166" y="1441079"/>
              <a:ext cx="2771648" cy="2771648"/>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D1E5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3"/>
            <p:cNvSpPr/>
            <p:nvPr/>
          </p:nvSpPr>
          <p:spPr>
            <a:xfrm rot="7066418">
              <a:off x="3548119" y="1045167"/>
              <a:ext cx="3647933" cy="2947394"/>
            </a:xfrm>
            <a:custGeom>
              <a:avLst/>
              <a:gdLst/>
              <a:ahLst/>
              <a:cxnLst/>
              <a:rect l="l" t="t" r="r" b="b"/>
              <a:pathLst>
                <a:path w="120000" h="120000" extrusionOk="0">
                  <a:moveTo>
                    <a:pt x="4186" y="65877"/>
                  </a:moveTo>
                  <a:lnTo>
                    <a:pt x="4186" y="65877"/>
                  </a:lnTo>
                  <a:cubicBezTo>
                    <a:pt x="2239" y="47981"/>
                    <a:pt x="9282" y="30274"/>
                    <a:pt x="23059" y="18429"/>
                  </a:cubicBezTo>
                  <a:lnTo>
                    <a:pt x="20496" y="14848"/>
                  </a:lnTo>
                  <a:lnTo>
                    <a:pt x="29648" y="17591"/>
                  </a:lnTo>
                  <a:lnTo>
                    <a:pt x="29472" y="27389"/>
                  </a:lnTo>
                  <a:lnTo>
                    <a:pt x="26909" y="23808"/>
                  </a:lnTo>
                  <a:lnTo>
                    <a:pt x="26909" y="23808"/>
                  </a:lnTo>
                  <a:cubicBezTo>
                    <a:pt x="14492" y="34149"/>
                    <a:pt x="8166" y="49635"/>
                    <a:pt x="9973" y="65268"/>
                  </a:cubicBezTo>
                  <a:close/>
                </a:path>
              </a:pathLst>
            </a:custGeom>
            <a:solidFill>
              <a:srgbClr val="D1E5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1" name="Google Shape;201;p33"/>
          <p:cNvSpPr txBox="1"/>
          <p:nvPr/>
        </p:nvSpPr>
        <p:spPr>
          <a:xfrm>
            <a:off x="764088" y="2943616"/>
            <a:ext cx="2662968" cy="3046948"/>
          </a:xfrm>
          <a:prstGeom prst="rect">
            <a:avLst/>
          </a:prstGeom>
          <a:noFill/>
          <a:ln>
            <a:noFill/>
          </a:ln>
        </p:spPr>
        <p:txBody>
          <a:bodyPr spcFirstLastPara="1" wrap="square" lIns="91425" tIns="45700" rIns="91425" bIns="45700" anchor="t" anchorCtr="0">
            <a:spAutoFit/>
          </a:bodyPr>
          <a:lstStyle/>
          <a:p>
            <a:pPr lvl="0">
              <a:buSzPts val="2400"/>
            </a:pPr>
            <a:r>
              <a:rPr lang="fr-FR" sz="2400" noProof="0" dirty="0">
                <a:latin typeface="Aptos" panose="020B0004020202020204" pitchFamily="34" charset="0"/>
              </a:rPr>
              <a:t>Le </a:t>
            </a:r>
            <a:r>
              <a:rPr lang="fr-FR" sz="2400" b="1" noProof="0" dirty="0">
                <a:latin typeface="Aptos" panose="020B0004020202020204" pitchFamily="34" charset="0"/>
              </a:rPr>
              <a:t>rapport</a:t>
            </a:r>
            <a:r>
              <a:rPr lang="fr-FR" sz="2400" noProof="0" dirty="0">
                <a:latin typeface="Aptos" panose="020B0004020202020204" pitchFamily="34" charset="0"/>
              </a:rPr>
              <a:t> </a:t>
            </a:r>
            <a:r>
              <a:rPr lang="fr-FR" sz="2400" b="1" noProof="0" dirty="0">
                <a:latin typeface="Aptos" panose="020B0004020202020204" pitchFamily="34" charset="0"/>
              </a:rPr>
              <a:t>Brundtland </a:t>
            </a:r>
            <a:r>
              <a:rPr lang="fr-FR" sz="2400" noProof="0" dirty="0">
                <a:latin typeface="Aptos" panose="020B0004020202020204" pitchFamily="34" charset="0"/>
              </a:rPr>
              <a:t>cite les trois piliers sur lesquels repose ce processus : </a:t>
            </a:r>
            <a:r>
              <a:rPr lang="fr-FR" sz="2400" b="1" noProof="0" dirty="0">
                <a:latin typeface="Aptos" panose="020B0004020202020204" pitchFamily="34" charset="0"/>
              </a:rPr>
              <a:t>l’environnement, l’économie et le social</a:t>
            </a:r>
            <a:r>
              <a:rPr lang="fr-FR" sz="2400" noProof="0" dirty="0">
                <a:latin typeface="Aptos" panose="020B0004020202020204" pitchFamily="34" charset="0"/>
              </a:rPr>
              <a:t>.</a:t>
            </a:r>
            <a:endParaRPr lang="fr-FR" sz="2400" b="1" i="0" u="none" strike="noStrike" cap="none" noProof="0" dirty="0">
              <a:solidFill>
                <a:srgbClr val="000000"/>
              </a:solidFill>
              <a:latin typeface="Aptos" panose="020B0004020202020204" pitchFamily="34" charset="0"/>
              <a:sym typeface="Arial"/>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3806</Words>
  <Application>Microsoft Macintosh PowerPoint</Application>
  <PresentationFormat>Breitbild</PresentationFormat>
  <Paragraphs>327</Paragraphs>
  <Slides>56</Slides>
  <Notes>56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56</vt:i4>
      </vt:variant>
    </vt:vector>
  </HeadingPairs>
  <TitlesOfParts>
    <vt:vector size="63" baseType="lpstr">
      <vt:lpstr>Arial</vt:lpstr>
      <vt:lpstr>Play</vt:lpstr>
      <vt:lpstr>Aptos Serif</vt:lpstr>
      <vt:lpstr>Aptos</vt:lpstr>
      <vt:lpstr>Calibri</vt:lpstr>
      <vt:lpstr>Noto Sans Symbols</vt:lpstr>
      <vt:lpstr>Benutzerdefiniert</vt:lpstr>
      <vt:lpstr>PowerPoint-Präsentation</vt:lpstr>
      <vt:lpstr>Agenda – 1ère partie : Principes de l‘approvisionnement durable</vt:lpstr>
      <vt:lpstr>Introduction à la durabilité</vt:lpstr>
      <vt:lpstr> </vt:lpstr>
      <vt:lpstr>PowerPoint-Präsentation</vt:lpstr>
      <vt:lpstr>1972 – Conférence der Nations Unies sur l‘environnement humain</vt:lpstr>
      <vt:lpstr>1972 – Rapport  « Les limites à la croissance » (Club de Rome)</vt:lpstr>
      <vt:lpstr>1987 – Rapport Brundtland « Notre avenir à tous »</vt:lpstr>
      <vt:lpstr>3 PILIERS PRINCIPAUX</vt:lpstr>
      <vt:lpstr>UN AUTRE PILIER</vt:lpstr>
      <vt:lpstr>Introduction au changement climatique</vt:lpstr>
      <vt:lpstr>Qu‘est-ce que le changement climatique ? </vt:lpstr>
      <vt:lpstr>Causes et conséquences</vt:lpstr>
      <vt:lpstr>Causes et conséquences</vt:lpstr>
      <vt:lpstr>Agenda 2030 pour le développement durable</vt:lpstr>
      <vt:lpstr>Histoire</vt:lpstr>
      <vt:lpstr>Histoire</vt:lpstr>
      <vt:lpstr>2015 </vt:lpstr>
      <vt:lpstr>Objectifs (inter)nationaux de développement durable : ODD </vt:lpstr>
      <vt:lpstr>17 ODD et 169 objectifs</vt:lpstr>
      <vt:lpstr>Quels sont les ODD ?</vt:lpstr>
      <vt:lpstr>Quelles sont les caractéristiques des ODD ?</vt:lpstr>
      <vt:lpstr>Les autorités locales : acteurs clés des ODD</vt:lpstr>
      <vt:lpstr>Les marchés publics durables : un outil stratégique pour les ODD</vt:lpstr>
      <vt:lpstr>Introduction à l‘approvisionnement durable</vt:lpstr>
      <vt:lpstr>Agenda – 2ème partie : Introduction à l‘approvisionnement durable</vt:lpstr>
      <vt:lpstr>Comparaison des modèles de développement</vt:lpstr>
      <vt:lpstr>Économie Linéaire vs. économie circulaire</vt:lpstr>
      <vt:lpstr>PowerPoint-Präsentation</vt:lpstr>
      <vt:lpstr>Économie du Donut</vt:lpstr>
      <vt:lpstr>Définition des marchés publics écologiques (GPP)</vt:lpstr>
      <vt:lpstr>Green Public Procurement</vt:lpstr>
      <vt:lpstr>Cinq aspects du GPP</vt:lpstr>
      <vt:lpstr>Qu‘est-ce que le’achat public durable (SPP ou sustainable public procurement) ?</vt:lpstr>
      <vt:lpstr>Principes de l‘achat public durable</vt:lpstr>
      <vt:lpstr>Achats publics durables vs écologiques</vt:lpstr>
      <vt:lpstr>Rôle stratégique de l’achat public durable dans la politique publique</vt:lpstr>
      <vt:lpstr>L’instrument des marchés publics public et le GPP</vt:lpstr>
      <vt:lpstr>L’instrument des marchés publics et le GPP</vt:lpstr>
      <vt:lpstr>Le GPP dans la politique  européenne</vt:lpstr>
      <vt:lpstr>10 DOCUMENTS CLÉS</vt:lpstr>
      <vt:lpstr>Buying green!</vt:lpstr>
      <vt:lpstr>Approvisionnement social</vt:lpstr>
      <vt:lpstr>Pacte vert européen</vt:lpstr>
      <vt:lpstr>Outils européens pour la diffusion de l’achat public écologique (GPP)</vt:lpstr>
      <vt:lpstr>Outils européens pour la diffusion  GPP</vt:lpstr>
      <vt:lpstr>Plan d‘action national pour le GPP </vt:lpstr>
      <vt:lpstr>Critères GPP de l‘UE</vt:lpstr>
      <vt:lpstr>Critères GPP de l‘UE : 20 groupes de produits et services</vt:lpstr>
      <vt:lpstr>Critères GPP de l‘UE : 20 groupes de produits et services</vt:lpstr>
      <vt:lpstr>Critères GPP de l‘UE : 20 groupes de produits et services</vt:lpstr>
      <vt:lpstr>Avantages de l‘approvisionnement public durable</vt:lpstr>
      <vt:lpstr>Avantages du SPP </vt:lpstr>
      <vt:lpstr>Résumé</vt:lpstr>
      <vt:lpstr>Merci beaucoup pour votre attention !</vt:lpstr>
      <vt:lpstr>Sources_Contenu 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23</cp:revision>
  <cp:lastPrinted>2025-12-20T13:40:31Z</cp:lastPrinted>
  <dcterms:created xsi:type="dcterms:W3CDTF">2024-09-16T10:50:40Z</dcterms:created>
  <dcterms:modified xsi:type="dcterms:W3CDTF">2026-01-20T10:42:14Z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y fmtid="{D5CDD505-2E9C-101B-9397-08002B2CF9AE}" pid="3" name="MediaServiceImageTags">
    <vt:lpwstr/>
  </property>
</Properties>
</file>