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PygSF89rvZeRe7clvz1PjHc+k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5"/>
  </p:normalViewPr>
  <p:slideViewPr>
    <p:cSldViewPr snapToGrid="0">
      <p:cViewPr varScale="1">
        <p:scale>
          <a:sx n="113" d="100"/>
          <a:sy n="113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-1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dirty="0">
                <a:solidFill>
                  <a:schemeClr val="bg1"/>
                </a:solidFill>
              </a:rPr>
              <a:t>Financé par l’Union européenne. Les points de vue et les opinions exprimés correspondent toutefois exclusivement à ceux des auteur∙rice∙s et ne reflètent pas nécessairement ceux de l’Union européenne ou de l’Agence exécutive européenne pour l’éducation et la culture (EACEA). Ni l’Union européenne ni l’EACEA ne peuvent être tenues pour responsables</a:t>
            </a:r>
            <a:r>
              <a:rPr lang="fr-FR" sz="12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1" name="Google Shape;1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0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14" name="Google Shape;14;p10"/>
          <p:cNvCxnSpPr/>
          <p:nvPr/>
        </p:nvCxnSpPr>
        <p:spPr>
          <a:xfrm>
            <a:off x="6309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/>
          <p:nvPr/>
        </p:nvSpPr>
        <p:spPr>
          <a:xfrm rot="-5400000">
            <a:off x="-958405" y="3819957"/>
            <a:ext cx="3988606" cy="20717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 rot="10800000">
            <a:off x="1657654" y="5606710"/>
            <a:ext cx="2376842" cy="1251289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/>
          <p:nvPr/>
        </p:nvSpPr>
        <p:spPr>
          <a:xfrm rot="-8153822">
            <a:off x="691435" y="2439790"/>
            <a:ext cx="1375057" cy="140689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9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91" name="Google Shape;91;p19"/>
          <p:cNvGrpSpPr/>
          <p:nvPr/>
        </p:nvGrpSpPr>
        <p:grpSpPr>
          <a:xfrm>
            <a:off x="5884" y="3804832"/>
            <a:ext cx="1315506" cy="3053171"/>
            <a:chOff x="-2" y="-1"/>
            <a:chExt cx="1315504" cy="3053169"/>
          </a:xfrm>
        </p:grpSpPr>
        <p:sp>
          <p:nvSpPr>
            <p:cNvPr id="92" name="Google Shape;92;p19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9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9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0" name="Google Shape;110;p22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11" name="Google Shape;111;p2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2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p23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3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13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13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 sz="11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>
  <p:cSld name="Titel 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4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4"/>
          <p:cNvSpPr/>
          <p:nvPr/>
        </p:nvSpPr>
        <p:spPr>
          <a:xfrm rot="10800000">
            <a:off x="331999" y="4831776"/>
            <a:ext cx="4356929" cy="202622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4"/>
          <p:cNvSpPr/>
          <p:nvPr/>
        </p:nvSpPr>
        <p:spPr>
          <a:xfrm rot="10800000">
            <a:off x="7748" y="5613104"/>
            <a:ext cx="1317315" cy="124490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5400000">
            <a:off x="-524072" y="1350507"/>
            <a:ext cx="2127281" cy="106364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>
  <p:cSld name="Agenda 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1" name="Google Shape;61;p15"/>
          <p:cNvCxnSpPr/>
          <p:nvPr/>
        </p:nvCxnSpPr>
        <p:spPr>
          <a:xfrm>
            <a:off x="594360" y="2148839"/>
            <a:ext cx="2130552" cy="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2" name="Google Shape;62;p15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0" name="Google Shape;70;p16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18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4" name="Google Shape;84;p18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 descr="Grafik 3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9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"/>
          <p:cNvSpPr txBox="1">
            <a:spLocks noGrp="1"/>
          </p:cNvSpPr>
          <p:nvPr>
            <p:ph type="title"/>
          </p:nvPr>
        </p:nvSpPr>
        <p:spPr>
          <a:xfrm>
            <a:off x="6310489" y="490499"/>
            <a:ext cx="6096219" cy="329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</a:pPr>
            <a:r>
              <a:rPr lang="en-US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WP4</a:t>
            </a:r>
            <a:r>
              <a:rPr lang="en-US" sz="5400" dirty="0">
                <a:highlight>
                  <a:srgbClr val="FFFF00"/>
                </a:highlight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endParaRPr lang="fr-FR" sz="5400" dirty="0">
              <a:highlight>
                <a:srgbClr val="FFFF00"/>
              </a:highligh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0" lvl="0" indent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</a:pPr>
            <a:r>
              <a:rPr lang="fr-FR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Former les </a:t>
            </a:r>
            <a:r>
              <a:rPr lang="fr-FR" sz="54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formateur·rice·s</a:t>
            </a:r>
            <a:endParaRPr lang="fr-FR" sz="54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25" name="Google Shape;125;p1"/>
          <p:cNvSpPr txBox="1">
            <a:spLocks noGrp="1"/>
          </p:cNvSpPr>
          <p:nvPr>
            <p:ph type="body" idx="1"/>
          </p:nvPr>
        </p:nvSpPr>
        <p:spPr>
          <a:xfrm>
            <a:off x="6310489" y="4323775"/>
            <a:ext cx="5857146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fr-FR" sz="2400" b="1" noProof="0" dirty="0">
                <a:solidFill>
                  <a:schemeClr val="accent4"/>
                </a:solidFill>
                <a:latin typeface="Aptos" panose="020B0004020202020204" pitchFamily="34" charset="0"/>
              </a:rPr>
              <a:t>Formation des compétences-  Exercice</a:t>
            </a:r>
            <a:endParaRPr lang="fr-FR" noProof="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723103" y="2488191"/>
            <a:ext cx="7502474" cy="330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fr-FR" sz="3600" b="1" noProof="0" dirty="0">
                <a:solidFill>
                  <a:schemeClr val="accent4"/>
                </a:solidFill>
                <a:latin typeface="Aptos" panose="020B0004020202020204" pitchFamily="34" charset="0"/>
              </a:rPr>
              <a:t>Exercice </a:t>
            </a:r>
            <a:r>
              <a:rPr lang="fr-FR" sz="3600" b="1" dirty="0">
                <a:solidFill>
                  <a:schemeClr val="accent4"/>
                </a:solidFill>
                <a:latin typeface="Aptos" panose="020B0004020202020204" pitchFamily="34" charset="0"/>
              </a:rPr>
              <a:t>pour l’</a:t>
            </a:r>
            <a:r>
              <a:rPr lang="fr-FR" sz="3600" b="1" noProof="0" dirty="0">
                <a:solidFill>
                  <a:schemeClr val="accent4"/>
                </a:solidFill>
                <a:latin typeface="Aptos" panose="020B0004020202020204" pitchFamily="34" charset="0"/>
              </a:rPr>
              <a:t>entretien</a:t>
            </a:r>
            <a:endParaRPr lang="fr-FR" noProof="0" dirty="0">
              <a:latin typeface="Aptos" panose="020B00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</a:pPr>
            <a:endParaRPr lang="fr-FR" noProof="0" dirty="0">
              <a:latin typeface="Aptos" panose="020B0004020202020204" pitchFamily="34" charset="0"/>
            </a:endParaRPr>
          </a:p>
          <a:p>
            <a:pPr marL="0" lvl="0" indent="0">
              <a:spcBef>
                <a:spcPts val="1000"/>
              </a:spcBef>
              <a:buClr>
                <a:schemeClr val="accent4"/>
              </a:buClr>
              <a:buSzPts val="3600"/>
              <a:buNone/>
            </a:pPr>
            <a:r>
              <a:rPr lang="fr-FR" sz="3600" noProof="0" dirty="0">
                <a:solidFill>
                  <a:schemeClr val="accent4"/>
                </a:solidFill>
                <a:latin typeface="Aptos" panose="020B0004020202020204" pitchFamily="34" charset="0"/>
              </a:rPr>
              <a:t>Traitement des réserves à l’encontre de l’approvisionnement durable et équitable</a:t>
            </a:r>
            <a:endParaRPr lang="fr-FR" noProof="0" dirty="0">
              <a:latin typeface="Aptos" panose="020B0004020202020204" pitchFamily="34" charset="0"/>
            </a:endParaRPr>
          </a:p>
        </p:txBody>
      </p:sp>
      <p:sp>
        <p:nvSpPr>
          <p:cNvPr id="131" name="Google Shape;131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1. Objectif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37" name="Google Shape;137;p3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fr-FR" sz="2400" noProof="0" dirty="0">
                <a:solidFill>
                  <a:srgbClr val="545454"/>
                </a:solidFill>
                <a:latin typeface="Aptos" panose="020B0004020202020204" pitchFamily="34" charset="0"/>
              </a:rPr>
              <a:t>Exercez-vous à gérer les objections et les réserves</a:t>
            </a:r>
          </a:p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fr-FR" sz="2400" noProof="0" dirty="0">
                <a:solidFill>
                  <a:srgbClr val="545454"/>
                </a:solidFill>
                <a:latin typeface="Aptos" panose="020B0004020202020204" pitchFamily="34" charset="0"/>
              </a:rPr>
              <a:t>Exercez-vous à mener des entretiens valorisants et axés sur des solutions.</a:t>
            </a:r>
          </a:p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fr-FR" sz="2400" noProof="0" dirty="0">
                <a:solidFill>
                  <a:srgbClr val="545454"/>
                </a:solidFill>
                <a:latin typeface="Aptos" panose="020B0004020202020204" pitchFamily="34" charset="0"/>
              </a:rPr>
              <a:t>Reconnaissez la diversité des perspectives.</a:t>
            </a:r>
            <a:endParaRPr lang="fr-FR" noProof="0" dirty="0">
              <a:latin typeface="Aptos" panose="020B0004020202020204" pitchFamily="34" charset="0"/>
            </a:endParaRPr>
          </a:p>
        </p:txBody>
      </p:sp>
      <p:sp>
        <p:nvSpPr>
          <p:cNvPr id="138" name="Google Shape;138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231121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lvl="0" indent="0" algn="l" rtl="0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829C21"/>
              </a:buClr>
              <a:buSzPts val="2134"/>
              <a:buFont typeface="Arial"/>
              <a:buNone/>
            </a:pPr>
            <a:r>
              <a:rPr lang="fr-FR" sz="2134" noProof="0" dirty="0">
                <a:solidFill>
                  <a:srgbClr val="829C21"/>
                </a:solidFill>
                <a:latin typeface="Aptos" panose="020B0004020202020204" pitchFamily="34" charset="0"/>
              </a:rPr>
              <a:t>L’</a:t>
            </a:r>
            <a:r>
              <a:rPr lang="fr-FR" sz="2134" noProof="0" dirty="0" err="1">
                <a:solidFill>
                  <a:srgbClr val="829C21"/>
                </a:solidFill>
                <a:latin typeface="Aptos" panose="020B0004020202020204" pitchFamily="34" charset="0"/>
              </a:rPr>
              <a:t>animateur·rice</a:t>
            </a:r>
            <a:r>
              <a:rPr lang="fr-FR" sz="2134" noProof="0" dirty="0">
                <a:solidFill>
                  <a:srgbClr val="829C21"/>
                </a:solidFill>
                <a:latin typeface="Aptos" panose="020B0004020202020204" pitchFamily="34" charset="0"/>
              </a:rPr>
              <a:t> :</a:t>
            </a:r>
            <a:endParaRPr lang="fr-FR" sz="1745" noProof="0" dirty="0">
              <a:latin typeface="Aptos" panose="020B0004020202020204" pitchFamily="34" charset="0"/>
            </a:endParaRPr>
          </a:p>
          <a:p>
            <a:pPr marL="332613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fr-FR" sz="2134" noProof="0" dirty="0">
                <a:latin typeface="Aptos" panose="020B0004020202020204" pitchFamily="34" charset="0"/>
              </a:rPr>
              <a:t>mène des discussions constructives sur un approvisionnement équitable,</a:t>
            </a:r>
          </a:p>
          <a:p>
            <a:pPr marL="332613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fr-FR" sz="2134" noProof="0" dirty="0">
                <a:latin typeface="Aptos" panose="020B0004020202020204" pitchFamily="34" charset="0"/>
              </a:rPr>
              <a:t>écoute activement, pose des questions et souligne les avantages.</a:t>
            </a: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fr-FR" sz="2134" dirty="0" err="1">
                <a:solidFill>
                  <a:srgbClr val="367781"/>
                </a:solidFill>
                <a:latin typeface="Aptos" panose="020B0004020202020204" pitchFamily="34" charset="0"/>
              </a:rPr>
              <a:t>Certain·e·s</a:t>
            </a:r>
            <a:r>
              <a:rPr lang="fr-FR" sz="2134" dirty="0">
                <a:solidFill>
                  <a:srgbClr val="367781"/>
                </a:solidFill>
                <a:latin typeface="Aptos" panose="020B0004020202020204" pitchFamily="34" charset="0"/>
              </a:rPr>
              <a:t> p</a:t>
            </a:r>
            <a:r>
              <a:rPr lang="fr-FR" sz="2134" noProof="0" dirty="0" err="1">
                <a:solidFill>
                  <a:srgbClr val="367781"/>
                </a:solidFill>
                <a:latin typeface="Aptos" panose="020B0004020202020204" pitchFamily="34" charset="0"/>
              </a:rPr>
              <a:t>articipant∙e∙s</a:t>
            </a:r>
            <a:r>
              <a:rPr lang="fr-FR" sz="2134" noProof="0" dirty="0">
                <a:solidFill>
                  <a:srgbClr val="367781"/>
                </a:solidFill>
                <a:latin typeface="Aptos" panose="020B0004020202020204" pitchFamily="34" charset="0"/>
              </a:rPr>
              <a:t> :</a:t>
            </a:r>
            <a:endParaRPr lang="fr-FR" sz="1745" noProof="0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fr-FR" sz="2134" noProof="0" dirty="0">
                <a:latin typeface="Aptos" panose="020B0004020202020204" pitchFamily="34" charset="0"/>
              </a:rPr>
              <a:t>manifestent des réserves concrètes et du scepticisme,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fr-FR" sz="2134" noProof="0" dirty="0">
                <a:latin typeface="Aptos" panose="020B0004020202020204" pitchFamily="34" charset="0"/>
              </a:rPr>
              <a:t>remettent la discussion en question.</a:t>
            </a: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fr-FR" sz="2134" dirty="0">
                <a:solidFill>
                  <a:srgbClr val="C69007"/>
                </a:solidFill>
                <a:latin typeface="Aptos" panose="020B0004020202020204" pitchFamily="34" charset="0"/>
              </a:rPr>
              <a:t>Les participant∙e∙s neutres :</a:t>
            </a:r>
            <a:endParaRPr lang="fr-FR"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fr-FR" sz="2134" dirty="0">
                <a:latin typeface="Aptos" panose="020B0004020202020204" pitchFamily="34" charset="0"/>
              </a:rPr>
              <a:t>manifestent un intérêt objectif, posent des questions pour clarifier la compréhension,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fr-FR" sz="2134" dirty="0">
                <a:latin typeface="Aptos" panose="020B0004020202020204" pitchFamily="34" charset="0"/>
              </a:rPr>
              <a:t>observent également </a:t>
            </a:r>
            <a:r>
              <a:rPr lang="fr-FR" sz="2134" dirty="0">
                <a:solidFill>
                  <a:schemeClr val="tx1"/>
                </a:solidFill>
                <a:latin typeface="Aptos" panose="020B0004020202020204" pitchFamily="34" charset="0"/>
              </a:rPr>
              <a:t>l’orientation de la discussion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44" name="Google Shape;144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2. </a:t>
            </a:r>
            <a:r>
              <a:rPr lang="fr-FR" sz="4400" b="1" i="0" u="none" strike="noStrike" cap="none" noProof="0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Répartition des rôles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5719" y="-80081"/>
            <a:ext cx="127001" cy="61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446539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600"/>
              <a:buFont typeface="Arial"/>
              <a:buAutoNum type="alphaLcPeriod"/>
            </a:pPr>
            <a:r>
              <a:rPr lang="fr-FR" sz="2600" noProof="0" dirty="0">
                <a:latin typeface="Aptos" panose="020B0004020202020204" pitchFamily="34" charset="0"/>
              </a:rPr>
              <a:t>Introduction (5 min) : présenter les rôles, former des groupes de travail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600"/>
              <a:buFont typeface="Arial"/>
              <a:buAutoNum type="alphaLcPeriod"/>
            </a:pPr>
            <a:r>
              <a:rPr lang="fr-FR" sz="2600" noProof="0" dirty="0">
                <a:latin typeface="Aptos" panose="020B0004020202020204" pitchFamily="34" charset="0"/>
              </a:rPr>
              <a:t>Jeu de rôle (10 min) : simulation d’entretien sur l’approvisionnement équitable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600"/>
              <a:buFont typeface="Arial"/>
              <a:buAutoNum type="alphaLcPeriod"/>
            </a:pPr>
            <a:r>
              <a:rPr lang="fr-FR" sz="2600" noProof="0" dirty="0">
                <a:latin typeface="Aptos" panose="020B0004020202020204" pitchFamily="34" charset="0"/>
              </a:rPr>
              <a:t>Retour d’information en groupe (10 min) : qu’est-ce qui s’est bien passé? Qu’est-ce qui a été difficile?</a:t>
            </a:r>
            <a:endParaRPr lang="fr-FR" noProof="0"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fr-FR" sz="2600" noProof="0" dirty="0">
                <a:latin typeface="Aptos" panose="020B0004020202020204" pitchFamily="34" charset="0"/>
              </a:rPr>
              <a:t>Retour d’information en séance plénière (5 min) : collecte de connaissances et stratégies utiles</a:t>
            </a:r>
            <a:endParaRPr lang="fr-FR" noProof="0" dirty="0">
              <a:latin typeface="Aptos" panose="020B0004020202020204" pitchFamily="34" charset="0"/>
            </a:endParaRPr>
          </a:p>
        </p:txBody>
      </p:sp>
      <p:sp>
        <p:nvSpPr>
          <p:cNvPr id="152" name="Google Shape;152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3. </a:t>
            </a:r>
            <a:r>
              <a:rPr lang="fr-FR" sz="4400" b="1" i="0" u="none" strike="noStrike" cap="none" noProof="0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Déroulement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4. </a:t>
            </a:r>
            <a:r>
              <a:rPr lang="fr-FR" sz="4400" b="1" i="0" u="none" strike="noStrike" cap="none" noProof="0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Retour d’information en groupe – questions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0" name="Google Shape;160;p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9899243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fr-FR" sz="2600" noProof="0" dirty="0">
                <a:latin typeface="Aptos" panose="020B0004020202020204" pitchFamily="34" charset="0"/>
              </a:rPr>
              <a:t>Comment vous sentiez-vous dans le rôle 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Qu’est-ce qui a influencé positivement la conversation 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Qu’est-ce que l’</a:t>
            </a:r>
            <a:r>
              <a:rPr lang="fr-FR" sz="2600" dirty="0" err="1">
                <a:latin typeface="Aptos" panose="020B0004020202020204" pitchFamily="34" charset="0"/>
              </a:rPr>
              <a:t>animateur·rice</a:t>
            </a:r>
            <a:r>
              <a:rPr lang="fr-FR" sz="2600" dirty="0">
                <a:latin typeface="Aptos" panose="020B0004020202020204" pitchFamily="34" charset="0"/>
              </a:rPr>
              <a:t> a fait 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Quels arguments étaient convaincants 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Qu’est-ce que vous feriez différemment dans un véritable entretien ?</a:t>
            </a:r>
            <a:endParaRPr lang="fr-FR" dirty="0">
              <a:latin typeface="Aptos" panose="020B0004020202020204" pitchFamily="34" charset="0"/>
            </a:endParaRPr>
          </a:p>
        </p:txBody>
      </p:sp>
      <p:sp>
        <p:nvSpPr>
          <p:cNvPr id="161" name="Google Shape;161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1186310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5. </a:t>
            </a:r>
            <a:r>
              <a:rPr lang="fr-FR" sz="4400" b="1" i="0" u="none" strike="noStrike" cap="none" noProof="0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Retour d’information en séance plénière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7" name="Google Shape;167;p7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68" name="Google Shape;168;p7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12750" indent="-412750">
              <a:spcBef>
                <a:spcPts val="700"/>
              </a:spcBef>
              <a:buSzPts val="2600"/>
              <a:buFont typeface="Arial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Quelles étaient les réserves typiques?</a:t>
            </a:r>
          </a:p>
          <a:p>
            <a:pPr marL="412750" indent="-412750">
              <a:spcBef>
                <a:spcPts val="700"/>
              </a:spcBef>
              <a:buSzPts val="2600"/>
              <a:buFont typeface="Arial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Quelles stratégies ont été utiles pour les gérer ?</a:t>
            </a:r>
          </a:p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fr-FR" sz="2600" dirty="0">
                <a:latin typeface="Aptos" panose="020B0004020202020204" pitchFamily="34" charset="0"/>
              </a:rPr>
              <a:t>Quels enseignements allez-vous apporter à vos futures formations?</a:t>
            </a:r>
            <a:endParaRPr lang="en-US" sz="2600" dirty="0">
              <a:latin typeface="Aptos" panose="020B0004020202020204" pitchFamily="34" charset="0"/>
            </a:endParaRPr>
          </a:p>
          <a:p>
            <a:pPr marL="0" lvl="0" indent="0">
              <a:spcBef>
                <a:spcPts val="700"/>
              </a:spcBef>
              <a:buSzPts val="2600"/>
            </a:pPr>
            <a:br>
              <a:rPr lang="en-US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8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95461" y="4953701"/>
            <a:ext cx="5273751" cy="190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8" descr="Google Shape;228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96608" y="5768605"/>
            <a:ext cx="3594102" cy="753358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8"/>
          <p:cNvSpPr txBox="1"/>
          <p:nvPr/>
        </p:nvSpPr>
        <p:spPr>
          <a:xfrm>
            <a:off x="96524" y="5750173"/>
            <a:ext cx="3122895" cy="954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spAutoFit/>
          </a:bodyPr>
          <a:lstStyle/>
          <a:p>
            <a:pPr lvl="0" algn="r">
              <a:buSzPts val="1400"/>
              <a:defRPr/>
            </a:pPr>
            <a:r>
              <a:rPr lang="fr-FR" sz="800" dirty="0">
                <a:solidFill>
                  <a:schemeClr val="tx1"/>
                </a:solidFill>
              </a:rPr>
              <a:t>Financé par l’Union européenne. Les points de vue et les opinions exprimés correspondent toutefois exclusivement à ceux des </a:t>
            </a:r>
            <a:r>
              <a:rPr lang="fr-FR" sz="800" dirty="0" err="1">
                <a:solidFill>
                  <a:schemeClr val="tx1"/>
                </a:solidFill>
              </a:rPr>
              <a:t>auteur∙rice∙s</a:t>
            </a:r>
            <a:r>
              <a:rPr lang="fr-FR" sz="800" dirty="0">
                <a:solidFill>
                  <a:schemeClr val="tx1"/>
                </a:solidFill>
              </a:rPr>
              <a:t> et ne reflètent pas nécessairement ceux de l’Union européenne ou de l’Agence exécutive européenne pour l’éducation et la culture (EACEA). Ni l’Union européenne ni l’EACEA ne peuvent être tenues pour responsables.</a:t>
            </a:r>
          </a:p>
          <a:p>
            <a:pPr lvl="0" algn="r"/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31D9DEF-AC3C-3B94-2E1C-076DCC51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Merci </a:t>
            </a:r>
            <a:r>
              <a:rPr lang="de-DE" dirty="0" err="1"/>
              <a:t>beaucoup</a:t>
            </a:r>
            <a:r>
              <a:rPr lang="de-DE" dirty="0"/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Microsoft Macintosh PowerPoint</Application>
  <PresentationFormat>Breitbild</PresentationFormat>
  <Paragraphs>46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 Serif</vt:lpstr>
      <vt:lpstr>Arial</vt:lpstr>
      <vt:lpstr>Play</vt:lpstr>
      <vt:lpstr>Aptos</vt:lpstr>
      <vt:lpstr>Calibri</vt:lpstr>
      <vt:lpstr>Benutzerdefiniert</vt:lpstr>
      <vt:lpstr>WP4  Former les formateur·rice·s</vt:lpstr>
      <vt:lpstr>PowerPoint-Präsentation</vt:lpstr>
      <vt:lpstr>1. Objectif</vt:lpstr>
      <vt:lpstr>2. Répartition des rôles</vt:lpstr>
      <vt:lpstr>3. Déroulement </vt:lpstr>
      <vt:lpstr>4. Retour d’information en groupe – questions</vt:lpstr>
      <vt:lpstr>5. Retour d’information en séance plénière</vt:lpstr>
      <vt:lpstr>Merci beaucoup!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Henrieta Winklhofer</cp:lastModifiedBy>
  <cp:revision>16</cp:revision>
  <dcterms:modified xsi:type="dcterms:W3CDTF">2026-01-20T12:11:59Z</dcterms:modified>
</cp:coreProperties>
</file>