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9"/>
  </p:notesMasterIdLst>
  <p:sldIdLst>
    <p:sldId id="320" r:id="rId2"/>
    <p:sldId id="318" r:id="rId3"/>
    <p:sldId id="319" r:id="rId4"/>
    <p:sldId id="321" r:id="rId5"/>
    <p:sldId id="322" r:id="rId6"/>
    <p:sldId id="323" r:id="rId7"/>
    <p:sldId id="324" r:id="rId8"/>
  </p:sldIdLst>
  <p:sldSz cx="12192000" cy="6858000"/>
  <p:notesSz cx="6858000" cy="9144000"/>
  <p:embeddedFontLst>
    <p:embeddedFont>
      <p:font typeface="Aptos Serif" panose="02020604070405020304" pitchFamily="18" charset="0"/>
      <p:regular r:id="rId10"/>
      <p:bold r:id="rId11"/>
      <p:italic r:id="rId12"/>
      <p:boldItalic r:id="rId13"/>
    </p:embeddedFont>
    <p:embeddedFont>
      <p:font typeface="Play" pitchFamily="2" charset="0"/>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72" roundtripDataSignature="AMtx7mjLYryR0cmiKZHf6foTuKfsSRNt6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32"/>
    <p:restoredTop sz="94718"/>
  </p:normalViewPr>
  <p:slideViewPr>
    <p:cSldViewPr snapToGrid="0">
      <p:cViewPr varScale="1">
        <p:scale>
          <a:sx n="113" d="100"/>
          <a:sy n="113" d="100"/>
        </p:scale>
        <p:origin x="44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72" Type="http://customschemas.google.com/relationships/presentationmetadata" Target="metadata"/><Relationship Id="rId3" Type="http://schemas.openxmlformats.org/officeDocument/2006/relationships/slide" Target="slides/slide2.xml"/><Relationship Id="rId76"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2" Type="http://schemas.openxmlformats.org/officeDocument/2006/relationships/slide" Target="slides/slide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Quelle: </a:t>
            </a:r>
            <a:r>
              <a:rPr lang="de-DE" sz="1200" b="0" i="0" u="none" strike="noStrike" cap="none" dirty="0">
                <a:solidFill>
                  <a:schemeClr val="dk1"/>
                </a:solidFill>
                <a:effectLst/>
                <a:latin typeface="Calibri"/>
                <a:ea typeface="Calibri"/>
                <a:cs typeface="Calibri"/>
                <a:sym typeface="Calibri"/>
              </a:rPr>
              <a:t>Broschüre „Computer am Arbeitsplatz: Wirtschaftlichkeit und Umweltschutz – Ratgeber für Verwaltungen“; Prakash et. al., uni 2016</a:t>
            </a:r>
            <a:endParaRPr lang="de-DE" dirty="0"/>
          </a:p>
        </p:txBody>
      </p:sp>
      <p:sp>
        <p:nvSpPr>
          <p:cNvPr id="4" name="Foliennummernplatzhalt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smtClean="0">
                <a:solidFill>
                  <a:schemeClr val="dk1"/>
                </a:solidFill>
                <a:latin typeface="Calibri"/>
                <a:ea typeface="Calibri"/>
                <a:cs typeface="Calibri"/>
                <a:sym typeface="Calibri"/>
              </a:rPr>
              <a:t>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47205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44A2A-551E-C43F-CE43-BF3DD742304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7F61DA2-342A-B880-4FAA-13B42283965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22D5119-307F-A50B-1706-DF509A80150B}"/>
              </a:ext>
            </a:extLst>
          </p:cNvPr>
          <p:cNvSpPr>
            <a:spLocks noGrp="1"/>
          </p:cNvSpPr>
          <p:nvPr>
            <p:ph type="body" idx="1"/>
          </p:nvPr>
        </p:nvSpPr>
        <p:spPr/>
        <p:txBody>
          <a:bodyPr/>
          <a:lstStyle/>
          <a:p>
            <a:r>
              <a:rPr lang="de-DE" dirty="0"/>
              <a:t>Source :</a:t>
            </a:r>
            <a:r>
              <a:rPr lang="fr-FR" noProof="0" dirty="0"/>
              <a:t> </a:t>
            </a:r>
            <a:r>
              <a:rPr lang="fr-FR" sz="1200" b="0" i="0" u="none" strike="noStrike" cap="none" noProof="0" dirty="0">
                <a:solidFill>
                  <a:schemeClr val="dk1"/>
                </a:solidFill>
                <a:effectLst/>
                <a:latin typeface="Calibri"/>
                <a:ea typeface="Calibri"/>
                <a:cs typeface="Calibri"/>
                <a:sym typeface="Calibri"/>
              </a:rPr>
              <a:t>brochure  </a:t>
            </a:r>
            <a:r>
              <a:rPr lang="de-DE" sz="1200" b="0" i="0" u="none" strike="noStrike" cap="none" dirty="0">
                <a:solidFill>
                  <a:schemeClr val="dk1"/>
                </a:solidFill>
                <a:effectLst/>
                <a:latin typeface="Calibri"/>
                <a:ea typeface="Calibri"/>
                <a:cs typeface="Calibri"/>
                <a:sym typeface="Calibri"/>
              </a:rPr>
              <a:t>„Computer am Arbeitsplatz: Wirtschaftlichkeit und Umweltschutz – Ratgeber für Verwaltungen“; Prakash et. al., uni 2016</a:t>
            </a:r>
            <a:endParaRPr lang="de-DE" dirty="0"/>
          </a:p>
        </p:txBody>
      </p:sp>
      <p:sp>
        <p:nvSpPr>
          <p:cNvPr id="4" name="Foliennummernplatzhalter 3">
            <a:extLst>
              <a:ext uri="{FF2B5EF4-FFF2-40B4-BE49-F238E27FC236}">
                <a16:creationId xmlns:a16="http://schemas.microsoft.com/office/drawing/2014/main" id="{D346062D-0E5C-9B99-B297-FCE3F7EAC0EB}"/>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smtClean="0">
                <a:solidFill>
                  <a:schemeClr val="dk1"/>
                </a:solidFill>
                <a:latin typeface="Calibri"/>
                <a:ea typeface="Calibri"/>
                <a:cs typeface="Calibri"/>
                <a:sym typeface="Calibri"/>
              </a:rPr>
              <a:t>7</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87175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17"/>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17"/>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8" name="Google Shape;18;p17"/>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17"/>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0" name="Google Shape;20;p17"/>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8"/>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3" name="Google Shape;23;p18"/>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27" name="Google Shape;27;p18"/>
          <p:cNvCxnSpPr/>
          <p:nvPr/>
        </p:nvCxnSpPr>
        <p:spPr>
          <a:xfrm>
            <a:off x="594360" y="2148840"/>
            <a:ext cx="2130552" cy="0"/>
          </a:xfrm>
          <a:prstGeom prst="straightConnector1">
            <a:avLst/>
          </a:prstGeom>
          <a:noFill/>
          <a:ln w="101600" cap="flat" cmpd="sng">
            <a:solidFill>
              <a:schemeClr val="accent4"/>
            </a:solidFill>
            <a:prstDash val="solid"/>
            <a:miter lim="800000"/>
            <a:headEnd type="none" w="sm" len="sm"/>
            <a:tailEnd type="none" w="sm" len="sm"/>
          </a:ln>
        </p:spPr>
      </p:cxnSp>
      <p:sp>
        <p:nvSpPr>
          <p:cNvPr id="28" name="Google Shape;28;p18"/>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18"/>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2"/>
        <p:cNvGrpSpPr/>
        <p:nvPr/>
      </p:nvGrpSpPr>
      <p:grpSpPr>
        <a:xfrm>
          <a:off x="0" y="0"/>
          <a:ext cx="0" cy="0"/>
          <a:chOff x="0" y="0"/>
          <a:chExt cx="0" cy="0"/>
        </a:xfrm>
      </p:grpSpPr>
      <p:sp>
        <p:nvSpPr>
          <p:cNvPr id="53" name="Google Shape;53;p22"/>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54" name="Google Shape;54;p22"/>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5" name="Google Shape;55;p22"/>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6" name="Google Shape;56;p22"/>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7" name="Google Shape;57;p22"/>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8" name="Google Shape;58;p22"/>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80"/>
        <p:cNvGrpSpPr/>
        <p:nvPr/>
      </p:nvGrpSpPr>
      <p:grpSpPr>
        <a:xfrm>
          <a:off x="0" y="0"/>
          <a:ext cx="0" cy="0"/>
          <a:chOff x="0" y="0"/>
          <a:chExt cx="0" cy="0"/>
        </a:xfrm>
      </p:grpSpPr>
      <p:sp>
        <p:nvSpPr>
          <p:cNvPr id="81" name="Google Shape;81;p21"/>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1"/>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3" name="Google Shape;83;p21"/>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4" name="Google Shape;84;p21"/>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08"/>
        <p:cNvGrpSpPr/>
        <p:nvPr/>
      </p:nvGrpSpPr>
      <p:grpSpPr>
        <a:xfrm>
          <a:off x="0" y="0"/>
          <a:ext cx="0" cy="0"/>
          <a:chOff x="0" y="0"/>
          <a:chExt cx="0" cy="0"/>
        </a:xfrm>
      </p:grpSpPr>
      <p:sp>
        <p:nvSpPr>
          <p:cNvPr id="109" name="Google Shape;109;p29"/>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0" name="Google Shape;110;p29"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16"/>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9pPr>
          </a:lstStyle>
          <a:p>
            <a:endParaRPr/>
          </a:p>
        </p:txBody>
      </p:sp>
      <p:sp>
        <p:nvSpPr>
          <p:cNvPr id="12" name="Google Shape;12;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a:p>
        </p:txBody>
      </p:sp>
      <p:sp>
        <p:nvSpPr>
          <p:cNvPr id="13" name="Google Shape;13;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16" descr="Logo ProCure"/>
          <p:cNvPicPr preferRelativeResize="0"/>
          <p:nvPr/>
        </p:nvPicPr>
        <p:blipFill rotWithShape="1">
          <a:blip r:embed="rId7">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7" r:id="rId4"/>
    <p:sldLayoutId id="2147483661"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99E6AD-3438-65B4-F021-CA5A75147F25}"/>
              </a:ext>
            </a:extLst>
          </p:cNvPr>
          <p:cNvSpPr>
            <a:spLocks noGrp="1"/>
          </p:cNvSpPr>
          <p:nvPr>
            <p:ph type="ctrTitle"/>
          </p:nvPr>
        </p:nvSpPr>
        <p:spPr/>
        <p:txBody>
          <a:bodyPr/>
          <a:lstStyle/>
          <a:p>
            <a:r>
              <a:rPr lang="fr-FR" noProof="0" dirty="0">
                <a:latin typeface="Aptos Serif" panose="02020604070405020304" pitchFamily="18" charset="0"/>
                <a:cs typeface="Aptos Serif" panose="02020604070405020304" pitchFamily="18" charset="0"/>
              </a:rPr>
              <a:t>Commençons par un quiz</a:t>
            </a:r>
          </a:p>
        </p:txBody>
      </p:sp>
      <p:sp>
        <p:nvSpPr>
          <p:cNvPr id="4" name="Textfeld 3">
            <a:extLst>
              <a:ext uri="{FF2B5EF4-FFF2-40B4-BE49-F238E27FC236}">
                <a16:creationId xmlns:a16="http://schemas.microsoft.com/office/drawing/2014/main" id="{9F80D958-C4F5-9807-EC28-60B0917E24F8}"/>
              </a:ext>
            </a:extLst>
          </p:cNvPr>
          <p:cNvSpPr txBox="1"/>
          <p:nvPr/>
        </p:nvSpPr>
        <p:spPr>
          <a:xfrm>
            <a:off x="107732" y="6027003"/>
            <a:ext cx="3507827" cy="830997"/>
          </a:xfrm>
          <a:prstGeom prst="rect">
            <a:avLst/>
          </a:prstGeom>
          <a:noFill/>
        </p:spPr>
        <p:txBody>
          <a:bodyPr wrap="square">
            <a:spAutoFit/>
          </a:bodyPr>
          <a:lstStyle/>
          <a:p>
            <a:pPr lvl="0">
              <a:buSzPts val="1400"/>
              <a:defRPr/>
            </a:pPr>
            <a:r>
              <a:rPr lang="fr-FR" sz="800" kern="100" dirty="0">
                <a:latin typeface="Aptos" panose="020B0004020202020204" pitchFamily="34" charset="0"/>
              </a:rPr>
              <a:t>Financé par l’Union européenne. Les points de vue et avis exprimés n’engagent toutefois que leur(s) auteur(s) et ne reflètent pas nécessairement ceux de l’Union européenne ou de l’Agence exécutive européenne pour l’éducation et la culture (EACEA). Ni l’Union européenne ni l’EACEA ne sauraient en être tenues pour responsables.</a:t>
            </a:r>
            <a:endParaRPr lang="fr-FR" sz="800" dirty="0">
              <a:solidFill>
                <a:schemeClr val="bg1"/>
              </a:solidFill>
              <a:latin typeface="Aptos" panose="020B0004020202020204" pitchFamily="34" charset="0"/>
            </a:endParaRPr>
          </a:p>
          <a:p>
            <a:pPr marL="0" marR="0" lvl="0" indent="0" rtl="0">
              <a:lnSpc>
                <a:spcPct val="100000"/>
              </a:lnSpc>
              <a:spcBef>
                <a:spcPts val="0"/>
              </a:spcBef>
              <a:spcAft>
                <a:spcPts val="0"/>
              </a:spcAft>
              <a:buNone/>
            </a:pPr>
            <a:r>
              <a:rPr lang="de-DE" sz="800" b="0" i="0" u="none" strike="noStrike" cap="none" dirty="0">
                <a:solidFill>
                  <a:schemeClr val="bg1"/>
                </a:solidFill>
                <a:latin typeface="Aptos" panose="020B0004020202020204" pitchFamily="34" charset="0"/>
                <a:sym typeface="Arial"/>
              </a:rPr>
              <a:t>.</a:t>
            </a:r>
            <a:endParaRPr lang="de-DE" dirty="0">
              <a:latin typeface="Aptos" panose="020B0004020202020204" pitchFamily="34" charset="0"/>
            </a:endParaRPr>
          </a:p>
        </p:txBody>
      </p:sp>
      <p:pic>
        <p:nvPicPr>
          <p:cNvPr id="5" name="Google Shape;120;p1" descr="Ein Bild, das Text, Schrift, Electric Blue (Farbe), Symbol enthält.&#10;&#10;Automatisch generierte Beschreibung">
            <a:extLst>
              <a:ext uri="{FF2B5EF4-FFF2-40B4-BE49-F238E27FC236}">
                <a16:creationId xmlns:a16="http://schemas.microsoft.com/office/drawing/2014/main" id="{4A477240-06F3-81F7-7C90-DF7C8361CC5F}"/>
              </a:ext>
            </a:extLst>
          </p:cNvPr>
          <p:cNvPicPr preferRelativeResize="0"/>
          <p:nvPr/>
        </p:nvPicPr>
        <p:blipFill rotWithShape="1">
          <a:blip r:embed="rId2">
            <a:alphaModFix/>
          </a:blip>
          <a:srcRect/>
          <a:stretch/>
        </p:blipFill>
        <p:spPr>
          <a:xfrm>
            <a:off x="3845168" y="6027003"/>
            <a:ext cx="2768600" cy="580324"/>
          </a:xfrm>
          <a:prstGeom prst="rect">
            <a:avLst/>
          </a:prstGeom>
          <a:noFill/>
          <a:ln>
            <a:noFill/>
          </a:ln>
        </p:spPr>
      </p:pic>
      <p:pic>
        <p:nvPicPr>
          <p:cNvPr id="6" name="Google Shape;116;p1" descr="Ein Bild, das Text, Schrift, Screenshot, Grafiken enthält.&#10;&#10;Automatisch generierte Beschreibung">
            <a:extLst>
              <a:ext uri="{FF2B5EF4-FFF2-40B4-BE49-F238E27FC236}">
                <a16:creationId xmlns:a16="http://schemas.microsoft.com/office/drawing/2014/main" id="{2D36007A-48CD-8AF9-7761-297D6FBDE6F3}"/>
              </a:ext>
            </a:extLst>
          </p:cNvPr>
          <p:cNvPicPr preferRelativeResize="0"/>
          <p:nvPr/>
        </p:nvPicPr>
        <p:blipFill rotWithShape="1">
          <a:blip r:embed="rId3">
            <a:alphaModFix/>
          </a:blip>
          <a:srcRect/>
          <a:stretch/>
        </p:blipFill>
        <p:spPr>
          <a:xfrm>
            <a:off x="6726621" y="4953703"/>
            <a:ext cx="5273749" cy="1904297"/>
          </a:xfrm>
          <a:prstGeom prst="rect">
            <a:avLst/>
          </a:prstGeom>
          <a:noFill/>
          <a:ln>
            <a:noFill/>
          </a:ln>
        </p:spPr>
      </p:pic>
    </p:spTree>
    <p:extLst>
      <p:ext uri="{BB962C8B-B14F-4D97-AF65-F5344CB8AC3E}">
        <p14:creationId xmlns:p14="http://schemas.microsoft.com/office/powerpoint/2010/main" val="2380801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1A74F3-502F-8AEA-4322-29C5BF4E501A}"/>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Alimentation</a:t>
            </a:r>
          </a:p>
        </p:txBody>
      </p:sp>
      <p:sp>
        <p:nvSpPr>
          <p:cNvPr id="3" name="Textplatzhalter 2">
            <a:extLst>
              <a:ext uri="{FF2B5EF4-FFF2-40B4-BE49-F238E27FC236}">
                <a16:creationId xmlns:a16="http://schemas.microsoft.com/office/drawing/2014/main" id="{76218976-E2E4-3191-DD8F-1A5260302DC2}"/>
              </a:ext>
            </a:extLst>
          </p:cNvPr>
          <p:cNvSpPr>
            <a:spLocks noGrp="1"/>
          </p:cNvSpPr>
          <p:nvPr>
            <p:ph type="body" idx="1"/>
          </p:nvPr>
        </p:nvSpPr>
        <p:spPr>
          <a:xfrm>
            <a:off x="594359" y="2281918"/>
            <a:ext cx="11340967" cy="3708517"/>
          </a:xfrm>
        </p:spPr>
        <p:txBody>
          <a:bodyPr/>
          <a:lstStyle/>
          <a:p>
            <a:r>
              <a:rPr lang="fr-FR" sz="2000" b="0" dirty="0">
                <a:solidFill>
                  <a:schemeClr val="tx1"/>
                </a:solidFill>
                <a:latin typeface="Aptos" panose="020B0004020202020204" pitchFamily="34" charset="0"/>
              </a:rPr>
              <a:t>Une tasse de thé contient 30 litres d’eau virtuelle. Combien d’eau virtuelle contient une tasse de café ?</a:t>
            </a:r>
          </a:p>
          <a:p>
            <a:pPr marL="571500" indent="-342900">
              <a:buFont typeface="Arial" panose="020B0604020202020204" pitchFamily="34" charset="0"/>
              <a:buChar char="•"/>
            </a:pPr>
            <a:r>
              <a:rPr lang="fr-FR" sz="2000" b="0" dirty="0">
                <a:solidFill>
                  <a:schemeClr val="tx1"/>
                </a:solidFill>
                <a:latin typeface="Aptos" panose="020B0004020202020204" pitchFamily="34" charset="0"/>
              </a:rPr>
              <a:t>60 litres</a:t>
            </a:r>
          </a:p>
          <a:p>
            <a:pPr marL="571500" indent="-342900">
              <a:buFont typeface="Arial" panose="020B0604020202020204" pitchFamily="34" charset="0"/>
              <a:buChar char="•"/>
            </a:pPr>
            <a:r>
              <a:rPr lang="fr-FR" sz="2000" b="0" dirty="0">
                <a:solidFill>
                  <a:schemeClr val="tx1"/>
                </a:solidFill>
                <a:latin typeface="Aptos" panose="020B0004020202020204" pitchFamily="34" charset="0"/>
              </a:rPr>
              <a:t>30 litres</a:t>
            </a:r>
          </a:p>
          <a:p>
            <a:pPr marL="571500" indent="-342900">
              <a:buFont typeface="Arial" panose="020B0604020202020204" pitchFamily="34" charset="0"/>
              <a:buChar char="•"/>
            </a:pPr>
            <a:r>
              <a:rPr lang="fr-FR" sz="2000" b="0" dirty="0">
                <a:solidFill>
                  <a:schemeClr val="tx1"/>
                </a:solidFill>
                <a:latin typeface="Aptos" panose="020B0004020202020204" pitchFamily="34" charset="0"/>
              </a:rPr>
              <a:t>140 litres</a:t>
            </a:r>
          </a:p>
          <a:p>
            <a:pPr marL="571500" indent="-342900">
              <a:buFont typeface="Arial" panose="020B0604020202020204" pitchFamily="34" charset="0"/>
              <a:buChar char="•"/>
            </a:pPr>
            <a:endParaRPr lang="de-DE" sz="2000" b="0" dirty="0">
              <a:solidFill>
                <a:schemeClr val="tx1"/>
              </a:solidFill>
              <a:latin typeface="Aptos" panose="020B0004020202020204" pitchFamily="34" charset="0"/>
            </a:endParaRPr>
          </a:p>
        </p:txBody>
      </p:sp>
    </p:spTree>
    <p:extLst>
      <p:ext uri="{BB962C8B-B14F-4D97-AF65-F5344CB8AC3E}">
        <p14:creationId xmlns:p14="http://schemas.microsoft.com/office/powerpoint/2010/main" val="1866346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FA479-7C0E-EDEE-4852-77158F24078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AEFD45A-44A1-6D47-424F-C1A4FFA1D7D8}"/>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Alimentation</a:t>
            </a:r>
          </a:p>
        </p:txBody>
      </p:sp>
      <p:sp>
        <p:nvSpPr>
          <p:cNvPr id="3" name="Textplatzhalter 2">
            <a:extLst>
              <a:ext uri="{FF2B5EF4-FFF2-40B4-BE49-F238E27FC236}">
                <a16:creationId xmlns:a16="http://schemas.microsoft.com/office/drawing/2014/main" id="{1D7EC078-96B8-3A4B-7D43-70533E5E0977}"/>
              </a:ext>
            </a:extLst>
          </p:cNvPr>
          <p:cNvSpPr>
            <a:spLocks noGrp="1"/>
          </p:cNvSpPr>
          <p:nvPr>
            <p:ph type="body" idx="1"/>
          </p:nvPr>
        </p:nvSpPr>
        <p:spPr>
          <a:xfrm>
            <a:off x="594360" y="2260601"/>
            <a:ext cx="11340967" cy="4140199"/>
          </a:xfrm>
        </p:spPr>
        <p:txBody>
          <a:bodyPr>
            <a:normAutofit/>
          </a:bodyPr>
          <a:lstStyle/>
          <a:p>
            <a:r>
              <a:rPr lang="fr-FR" sz="2000" b="0" noProof="0" dirty="0">
                <a:solidFill>
                  <a:schemeClr val="tx1"/>
                </a:solidFill>
                <a:latin typeface="Aptos" panose="020B0004020202020204" pitchFamily="34" charset="0"/>
              </a:rPr>
              <a:t>Une tasse de thé contient 30 litres d’eau virtuelle. Combien d’eau virtuelle contient une tasse de café ?</a:t>
            </a:r>
          </a:p>
          <a:p>
            <a:pPr marL="571500" indent="-342900">
              <a:buFont typeface="Arial" panose="020B0604020202020204" pitchFamily="34" charset="0"/>
              <a:buChar char="•"/>
            </a:pPr>
            <a:r>
              <a:rPr lang="fr-FR" sz="2000" b="0" noProof="0" dirty="0">
                <a:solidFill>
                  <a:schemeClr val="tx1"/>
                </a:solidFill>
                <a:latin typeface="Aptos" panose="020B0004020202020204" pitchFamily="34" charset="0"/>
              </a:rPr>
              <a:t>60 litres</a:t>
            </a:r>
          </a:p>
          <a:p>
            <a:pPr marL="571500" indent="-342900">
              <a:buFont typeface="Arial" panose="020B0604020202020204" pitchFamily="34" charset="0"/>
              <a:buChar char="•"/>
            </a:pPr>
            <a:r>
              <a:rPr lang="fr-FR" sz="2000" b="0" noProof="0" dirty="0">
                <a:solidFill>
                  <a:schemeClr val="tx1"/>
                </a:solidFill>
                <a:latin typeface="Aptos" panose="020B0004020202020204" pitchFamily="34" charset="0"/>
              </a:rPr>
              <a:t>30 litres</a:t>
            </a:r>
          </a:p>
          <a:p>
            <a:pPr marL="571500" indent="-342900">
              <a:buFont typeface="Arial" panose="020B0604020202020204" pitchFamily="34" charset="0"/>
              <a:buChar char="•"/>
            </a:pPr>
            <a:r>
              <a:rPr lang="fr-FR" sz="2000" b="0" noProof="0" dirty="0">
                <a:solidFill>
                  <a:srgbClr val="FF0000"/>
                </a:solidFill>
                <a:latin typeface="Aptos" panose="020B0004020202020204" pitchFamily="34" charset="0"/>
              </a:rPr>
              <a:t>140 litres</a:t>
            </a:r>
          </a:p>
          <a:p>
            <a:r>
              <a:rPr lang="fr-FR" sz="2000" b="0" noProof="0" dirty="0">
                <a:solidFill>
                  <a:schemeClr val="tx1"/>
                </a:solidFill>
                <a:latin typeface="Aptos" panose="020B0004020202020204" pitchFamily="34" charset="0"/>
              </a:rPr>
              <a:t>Les principales zones de culture du thé sont situées dans des régions à forte pluviométrie, ce qui signifie que le thé a une empreinte hydrique plus faible que le café. Le café représente 6 % du commerce mondial de l’eau, ce qui en fait l’une des matières premières les plus importantes du secteur.</a:t>
            </a:r>
          </a:p>
        </p:txBody>
      </p:sp>
    </p:spTree>
    <p:extLst>
      <p:ext uri="{BB962C8B-B14F-4D97-AF65-F5344CB8AC3E}">
        <p14:creationId xmlns:p14="http://schemas.microsoft.com/office/powerpoint/2010/main" val="4203152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04F5D-0D16-82EB-A6F0-41F69C7DFFB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DC0E0E5-473B-6885-B8AB-E4D6D9B62539}"/>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Papier</a:t>
            </a:r>
          </a:p>
        </p:txBody>
      </p:sp>
      <p:sp>
        <p:nvSpPr>
          <p:cNvPr id="3" name="Textplatzhalter 2">
            <a:extLst>
              <a:ext uri="{FF2B5EF4-FFF2-40B4-BE49-F238E27FC236}">
                <a16:creationId xmlns:a16="http://schemas.microsoft.com/office/drawing/2014/main" id="{5DC62101-F9C8-FCC6-0271-99DE8CC080E0}"/>
              </a:ext>
            </a:extLst>
          </p:cNvPr>
          <p:cNvSpPr>
            <a:spLocks noGrp="1"/>
          </p:cNvSpPr>
          <p:nvPr>
            <p:ph type="body" idx="1"/>
          </p:nvPr>
        </p:nvSpPr>
        <p:spPr>
          <a:xfrm>
            <a:off x="594360" y="2260601"/>
            <a:ext cx="11340967" cy="4140199"/>
          </a:xfrm>
        </p:spPr>
        <p:txBody>
          <a:bodyPr>
            <a:normAutofit/>
          </a:bodyPr>
          <a:lstStyle/>
          <a:p>
            <a:r>
              <a:rPr lang="fr-FR" sz="2000" b="0" dirty="0">
                <a:solidFill>
                  <a:schemeClr val="tx1"/>
                </a:solidFill>
                <a:latin typeface="Aptos" panose="020B0004020202020204" pitchFamily="34" charset="0"/>
              </a:rPr>
              <a:t>1 paquet de papier recyclé (500 feuilles) économise combien de kilogrammes de bois par rapport au papier à fibres primaires?</a:t>
            </a:r>
            <a:endParaRPr lang="en-US" sz="2000" b="0" dirty="0">
              <a:solidFill>
                <a:schemeClr val="tx1"/>
              </a:solidFill>
              <a:latin typeface="Aptos" panose="020B0004020202020204" pitchFamily="34" charset="0"/>
            </a:endParaRPr>
          </a:p>
          <a:p>
            <a:pPr marL="571500" indent="-342900">
              <a:buFont typeface="Arial" panose="020B0604020202020204" pitchFamily="34" charset="0"/>
              <a:buChar char="•"/>
            </a:pPr>
            <a:r>
              <a:rPr lang="en-US" sz="2000" b="0" dirty="0">
                <a:solidFill>
                  <a:schemeClr val="tx1"/>
                </a:solidFill>
                <a:latin typeface="Aptos" panose="020B0004020202020204" pitchFamily="34" charset="0"/>
              </a:rPr>
              <a:t>3 kg</a:t>
            </a:r>
          </a:p>
          <a:p>
            <a:pPr marL="571500" indent="-342900">
              <a:buFont typeface="Arial" panose="020B0604020202020204" pitchFamily="34" charset="0"/>
              <a:buChar char="•"/>
            </a:pPr>
            <a:r>
              <a:rPr lang="en-US" sz="2000" b="0" dirty="0">
                <a:solidFill>
                  <a:schemeClr val="tx1"/>
                </a:solidFill>
                <a:latin typeface="Aptos" panose="020B0004020202020204" pitchFamily="34" charset="0"/>
              </a:rPr>
              <a:t>0,5 kg</a:t>
            </a:r>
          </a:p>
          <a:p>
            <a:pPr marL="571500" indent="-342900">
              <a:buFont typeface="Arial" panose="020B0604020202020204" pitchFamily="34" charset="0"/>
              <a:buChar char="•"/>
            </a:pPr>
            <a:r>
              <a:rPr lang="en-US" sz="2000" b="0" dirty="0">
                <a:solidFill>
                  <a:schemeClr val="tx1"/>
                </a:solidFill>
                <a:latin typeface="Aptos" panose="020B0004020202020204" pitchFamily="34" charset="0"/>
              </a:rPr>
              <a:t>7,5 kg</a:t>
            </a:r>
            <a:endParaRPr lang="de-DE" sz="2000" b="0" dirty="0">
              <a:solidFill>
                <a:schemeClr val="tx1"/>
              </a:solidFill>
              <a:latin typeface="Aptos" panose="020B0004020202020204" pitchFamily="34" charset="0"/>
            </a:endParaRPr>
          </a:p>
        </p:txBody>
      </p:sp>
    </p:spTree>
    <p:extLst>
      <p:ext uri="{BB962C8B-B14F-4D97-AF65-F5344CB8AC3E}">
        <p14:creationId xmlns:p14="http://schemas.microsoft.com/office/powerpoint/2010/main" val="2488298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48972-C5A4-B611-1A76-D580B340FF6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DA2235E-BE57-0AFD-EA14-F069C03A3F55}"/>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Papier</a:t>
            </a:r>
          </a:p>
        </p:txBody>
      </p:sp>
      <p:sp>
        <p:nvSpPr>
          <p:cNvPr id="3" name="Textplatzhalter 2">
            <a:extLst>
              <a:ext uri="{FF2B5EF4-FFF2-40B4-BE49-F238E27FC236}">
                <a16:creationId xmlns:a16="http://schemas.microsoft.com/office/drawing/2014/main" id="{C50EF9E8-33E9-594F-2EF6-BFD19523DB32}"/>
              </a:ext>
            </a:extLst>
          </p:cNvPr>
          <p:cNvSpPr>
            <a:spLocks noGrp="1"/>
          </p:cNvSpPr>
          <p:nvPr>
            <p:ph type="body" idx="1"/>
          </p:nvPr>
        </p:nvSpPr>
        <p:spPr>
          <a:xfrm>
            <a:off x="594360" y="2260602"/>
            <a:ext cx="11340967" cy="3750732"/>
          </a:xfrm>
        </p:spPr>
        <p:txBody>
          <a:bodyPr>
            <a:normAutofit/>
          </a:bodyPr>
          <a:lstStyle/>
          <a:p>
            <a:r>
              <a:rPr lang="fr-FR" sz="2000" b="0" dirty="0">
                <a:solidFill>
                  <a:schemeClr val="tx1"/>
                </a:solidFill>
                <a:latin typeface="Aptos" panose="020B0004020202020204" pitchFamily="34" charset="0"/>
              </a:rPr>
              <a:t>Combien de kilogrammes de bois économisent 1 paquet de papier recyclé (500 feuilles) par rapport au papier en fibres vierges?</a:t>
            </a:r>
            <a:endParaRPr lang="en-US" sz="2000" b="0" dirty="0">
              <a:solidFill>
                <a:schemeClr val="tx1"/>
              </a:solidFill>
              <a:latin typeface="Aptos" panose="020B0004020202020204" pitchFamily="34" charset="0"/>
            </a:endParaRPr>
          </a:p>
          <a:p>
            <a:pPr marL="571500" indent="-342900">
              <a:buFont typeface="Arial" panose="020B0604020202020204" pitchFamily="34" charset="0"/>
              <a:buChar char="•"/>
            </a:pPr>
            <a:r>
              <a:rPr lang="en-US" sz="2000" b="0" dirty="0">
                <a:solidFill>
                  <a:schemeClr val="tx1"/>
                </a:solidFill>
                <a:latin typeface="Aptos" panose="020B0004020202020204" pitchFamily="34" charset="0"/>
              </a:rPr>
              <a:t>3 kg</a:t>
            </a:r>
          </a:p>
          <a:p>
            <a:pPr marL="571500" indent="-342900">
              <a:buFont typeface="Arial" panose="020B0604020202020204" pitchFamily="34" charset="0"/>
              <a:buChar char="•"/>
            </a:pPr>
            <a:r>
              <a:rPr lang="en-US" sz="2000" b="0" dirty="0">
                <a:solidFill>
                  <a:schemeClr val="tx1"/>
                </a:solidFill>
                <a:latin typeface="Aptos" panose="020B0004020202020204" pitchFamily="34" charset="0"/>
              </a:rPr>
              <a:t>0,5 kg</a:t>
            </a:r>
          </a:p>
          <a:p>
            <a:pPr marL="571500" indent="-342900">
              <a:buFont typeface="Arial" panose="020B0604020202020204" pitchFamily="34" charset="0"/>
              <a:buChar char="•"/>
            </a:pPr>
            <a:r>
              <a:rPr lang="en-US" sz="2000" b="0" dirty="0">
                <a:solidFill>
                  <a:srgbClr val="FF0000"/>
                </a:solidFill>
                <a:latin typeface="Aptos" panose="020B0004020202020204" pitchFamily="34" charset="0"/>
              </a:rPr>
              <a:t>7,5 kg</a:t>
            </a:r>
          </a:p>
          <a:p>
            <a:pPr marL="228600" indent="0"/>
            <a:r>
              <a:rPr lang="fr-FR" sz="2000" b="0" dirty="0">
                <a:solidFill>
                  <a:schemeClr val="tx1"/>
                </a:solidFill>
                <a:latin typeface="Aptos" panose="020B0004020202020204" pitchFamily="34" charset="0"/>
              </a:rPr>
              <a:t>Environ 7,5 kilogrammes de bois sont nécessaires pour produire 500 feuilles de papier à fibres primaires. Le papier recyclé ne nécessite pas de bois, ce qui permet d’économiser 100 % de la consommation en bois du papier à fibres primaires. </a:t>
            </a:r>
          </a:p>
        </p:txBody>
      </p:sp>
    </p:spTree>
    <p:extLst>
      <p:ext uri="{BB962C8B-B14F-4D97-AF65-F5344CB8AC3E}">
        <p14:creationId xmlns:p14="http://schemas.microsoft.com/office/powerpoint/2010/main" val="443176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07839-3040-5295-B00F-753BD0B44F4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C6EFDC-6BAF-30B2-AA50-321AB239D2F9}"/>
              </a:ext>
            </a:extLst>
          </p:cNvPr>
          <p:cNvSpPr>
            <a:spLocks noGrp="1"/>
          </p:cNvSpPr>
          <p:nvPr>
            <p:ph type="title"/>
          </p:nvPr>
        </p:nvSpPr>
        <p:spPr/>
        <p:txBody>
          <a:bodyPr/>
          <a:lstStyle/>
          <a:p>
            <a:br>
              <a:rPr lang="de-DE" dirty="0">
                <a:latin typeface="Aptos Serif" panose="02020604070405020304" pitchFamily="18" charset="0"/>
                <a:cs typeface="Aptos Serif" panose="02020604070405020304" pitchFamily="18" charset="0"/>
              </a:rPr>
            </a:br>
            <a:r>
              <a:rPr lang="fr-FR" noProof="0" dirty="0">
                <a:latin typeface="Aptos Serif" panose="02020604070405020304" pitchFamily="18" charset="0"/>
                <a:cs typeface="Aptos Serif" panose="02020604070405020304" pitchFamily="18" charset="0"/>
              </a:rPr>
              <a:t>Appareils électriques et informatique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EE0FB1AE-AF4B-0C74-123B-2291AED14677}"/>
              </a:ext>
            </a:extLst>
          </p:cNvPr>
          <p:cNvSpPr>
            <a:spLocks noGrp="1"/>
          </p:cNvSpPr>
          <p:nvPr>
            <p:ph type="body" idx="1"/>
          </p:nvPr>
        </p:nvSpPr>
        <p:spPr>
          <a:xfrm>
            <a:off x="594360" y="2260602"/>
            <a:ext cx="11340967" cy="3750732"/>
          </a:xfrm>
        </p:spPr>
        <p:txBody>
          <a:bodyPr>
            <a:normAutofit/>
          </a:bodyPr>
          <a:lstStyle/>
          <a:p>
            <a:r>
              <a:rPr lang="fr-FR" sz="2000" b="0" dirty="0">
                <a:solidFill>
                  <a:schemeClr val="tx1"/>
                </a:solidFill>
                <a:latin typeface="Aptos" panose="020B0004020202020204" pitchFamily="34" charset="0"/>
              </a:rPr>
              <a:t>Combien de CO</a:t>
            </a:r>
            <a:r>
              <a:rPr lang="fr-FR" sz="2000" b="0" baseline="-25000" dirty="0">
                <a:solidFill>
                  <a:schemeClr val="tx1"/>
                </a:solidFill>
                <a:latin typeface="Aptos" panose="020B0004020202020204" pitchFamily="34" charset="0"/>
              </a:rPr>
              <a:t>2</a:t>
            </a:r>
            <a:r>
              <a:rPr lang="fr-FR" sz="2000" b="0" dirty="0">
                <a:solidFill>
                  <a:schemeClr val="tx1"/>
                </a:solidFill>
                <a:latin typeface="Aptos" panose="020B0004020202020204" pitchFamily="34" charset="0"/>
              </a:rPr>
              <a:t> peut être économisé si un ordinateur portable est utilisé pendant 6 ans au lieu de seulement 3 ans ?</a:t>
            </a:r>
            <a:endParaRPr lang="en-US" sz="2000" b="0" dirty="0">
              <a:solidFill>
                <a:schemeClr val="tx1"/>
              </a:solidFill>
              <a:latin typeface="Aptos" panose="020B0004020202020204" pitchFamily="34" charset="0"/>
            </a:endParaRPr>
          </a:p>
          <a:p>
            <a:pPr marL="571500" indent="-342900">
              <a:buFont typeface="Arial" panose="020B0604020202020204" pitchFamily="34" charset="0"/>
              <a:buChar char="•"/>
            </a:pPr>
            <a:r>
              <a:rPr lang="en-US" sz="2000" b="0" dirty="0">
                <a:solidFill>
                  <a:schemeClr val="tx1"/>
                </a:solidFill>
                <a:latin typeface="Aptos" panose="020B0004020202020204" pitchFamily="34" charset="0"/>
              </a:rPr>
              <a:t>10</a:t>
            </a:r>
          </a:p>
          <a:p>
            <a:pPr marL="571500" indent="-342900">
              <a:buFont typeface="Arial" panose="020B0604020202020204" pitchFamily="34" charset="0"/>
              <a:buChar char="•"/>
            </a:pPr>
            <a:r>
              <a:rPr lang="en-US" sz="2000" b="0" dirty="0">
                <a:solidFill>
                  <a:schemeClr val="tx1"/>
                </a:solidFill>
                <a:latin typeface="Aptos" panose="020B0004020202020204" pitchFamily="34" charset="0"/>
              </a:rPr>
              <a:t>28</a:t>
            </a:r>
          </a:p>
          <a:p>
            <a:pPr marL="571500" indent="-342900">
              <a:buFont typeface="Arial" panose="020B0604020202020204" pitchFamily="34" charset="0"/>
              <a:buChar char="•"/>
            </a:pPr>
            <a:r>
              <a:rPr lang="en-US" sz="2000" b="0" dirty="0">
                <a:solidFill>
                  <a:schemeClr val="tx1"/>
                </a:solidFill>
                <a:latin typeface="Aptos" panose="020B0004020202020204" pitchFamily="34" charset="0"/>
              </a:rPr>
              <a:t>52</a:t>
            </a:r>
          </a:p>
        </p:txBody>
      </p:sp>
    </p:spTree>
    <p:extLst>
      <p:ext uri="{BB962C8B-B14F-4D97-AF65-F5344CB8AC3E}">
        <p14:creationId xmlns:p14="http://schemas.microsoft.com/office/powerpoint/2010/main" val="3314646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08BCF-CC7B-C298-3E26-8D9BBB8326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7255612-1F83-BC57-BF13-FF1DCCCA56E6}"/>
              </a:ext>
            </a:extLst>
          </p:cNvPr>
          <p:cNvSpPr>
            <a:spLocks noGrp="1"/>
          </p:cNvSpPr>
          <p:nvPr>
            <p:ph type="title"/>
          </p:nvPr>
        </p:nvSpPr>
        <p:spPr/>
        <p:txBody>
          <a:bodyPr/>
          <a:lstStyle/>
          <a:p>
            <a:r>
              <a:rPr lang="fr-FR" dirty="0">
                <a:latin typeface="Aptos Serif" panose="02020604070405020304" pitchFamily="18" charset="0"/>
                <a:cs typeface="Aptos Serif" panose="02020604070405020304" pitchFamily="18" charset="0"/>
              </a:rPr>
              <a:t>Appareils électriques et informatique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18FCCD01-4B43-12BC-D925-77B739682B62}"/>
              </a:ext>
            </a:extLst>
          </p:cNvPr>
          <p:cNvSpPr>
            <a:spLocks noGrp="1"/>
          </p:cNvSpPr>
          <p:nvPr>
            <p:ph type="body" idx="1"/>
          </p:nvPr>
        </p:nvSpPr>
        <p:spPr>
          <a:xfrm>
            <a:off x="594360" y="2260602"/>
            <a:ext cx="11340967" cy="3750732"/>
          </a:xfrm>
        </p:spPr>
        <p:txBody>
          <a:bodyPr>
            <a:normAutofit lnSpcReduction="10000"/>
          </a:bodyPr>
          <a:lstStyle/>
          <a:p>
            <a:r>
              <a:rPr lang="fr-FR" sz="2000" b="0" dirty="0">
                <a:solidFill>
                  <a:schemeClr val="tx1"/>
                </a:solidFill>
                <a:latin typeface="Aptos" panose="020B0004020202020204" pitchFamily="34" charset="0"/>
              </a:rPr>
              <a:t>Combien de CO</a:t>
            </a:r>
            <a:r>
              <a:rPr lang="fr-FR" sz="2000" b="0" baseline="-25000" dirty="0">
                <a:solidFill>
                  <a:schemeClr val="tx1"/>
                </a:solidFill>
                <a:latin typeface="Aptos" panose="020B0004020202020204" pitchFamily="34" charset="0"/>
              </a:rPr>
              <a:t>2</a:t>
            </a:r>
            <a:r>
              <a:rPr lang="fr-FR" sz="2000" b="0" dirty="0">
                <a:solidFill>
                  <a:schemeClr val="tx1"/>
                </a:solidFill>
                <a:latin typeface="Aptos" panose="020B0004020202020204" pitchFamily="34" charset="0"/>
              </a:rPr>
              <a:t> peut être économisé si un ordinateur portable est utilisé pendant 6 ans au lieu de seulement 3 ans ?</a:t>
            </a:r>
            <a:endParaRPr lang="en-US" sz="2000" b="0" dirty="0">
              <a:solidFill>
                <a:schemeClr val="tx1"/>
              </a:solidFill>
              <a:latin typeface="Aptos" panose="020B0004020202020204" pitchFamily="34" charset="0"/>
            </a:endParaRPr>
          </a:p>
          <a:p>
            <a:pPr marL="571500" indent="-342900">
              <a:buFont typeface="Arial" panose="020B0604020202020204" pitchFamily="34" charset="0"/>
              <a:buChar char="•"/>
            </a:pPr>
            <a:r>
              <a:rPr lang="en-US" sz="2000" b="0" dirty="0">
                <a:solidFill>
                  <a:schemeClr val="tx1"/>
                </a:solidFill>
                <a:latin typeface="Aptos" panose="020B0004020202020204" pitchFamily="34" charset="0"/>
              </a:rPr>
              <a:t>10</a:t>
            </a:r>
          </a:p>
          <a:p>
            <a:pPr marL="571500" indent="-342900">
              <a:buFont typeface="Arial" panose="020B0604020202020204" pitchFamily="34" charset="0"/>
              <a:buChar char="•"/>
            </a:pPr>
            <a:r>
              <a:rPr lang="en-US" sz="2000" b="0" dirty="0">
                <a:solidFill>
                  <a:srgbClr val="FF0000"/>
                </a:solidFill>
                <a:latin typeface="Aptos" panose="020B0004020202020204" pitchFamily="34" charset="0"/>
              </a:rPr>
              <a:t>28</a:t>
            </a:r>
          </a:p>
          <a:p>
            <a:pPr marL="571500" indent="-342900">
              <a:buFont typeface="Arial" panose="020B0604020202020204" pitchFamily="34" charset="0"/>
              <a:buChar char="•"/>
            </a:pPr>
            <a:r>
              <a:rPr lang="en-US" sz="2000" b="0" dirty="0">
                <a:solidFill>
                  <a:schemeClr val="tx1"/>
                </a:solidFill>
                <a:latin typeface="Aptos" panose="020B0004020202020204" pitchFamily="34" charset="0"/>
              </a:rPr>
              <a:t>52</a:t>
            </a:r>
          </a:p>
          <a:p>
            <a:pPr marL="228600" indent="0"/>
            <a:r>
              <a:rPr lang="fr-FR" sz="2000" b="0" dirty="0">
                <a:solidFill>
                  <a:schemeClr val="tx1"/>
                </a:solidFill>
                <a:latin typeface="Aptos" panose="020B0004020202020204" pitchFamily="34" charset="0"/>
              </a:rPr>
              <a:t>La majeure partie des émissions de CO</a:t>
            </a:r>
            <a:r>
              <a:rPr lang="fr-FR" sz="2000" b="0" baseline="-25000" dirty="0">
                <a:solidFill>
                  <a:schemeClr val="tx1"/>
                </a:solidFill>
                <a:latin typeface="Aptos" panose="020B0004020202020204" pitchFamily="34" charset="0"/>
              </a:rPr>
              <a:t>2</a:t>
            </a:r>
            <a:r>
              <a:rPr lang="fr-FR" sz="2000" b="0" dirty="0">
                <a:solidFill>
                  <a:schemeClr val="tx1"/>
                </a:solidFill>
                <a:latin typeface="Aptos" panose="020B0004020202020204" pitchFamily="34" charset="0"/>
              </a:rPr>
              <a:t> des ordinateurs portables provient de leur fabrication. L’utilisation prolongée d’un ordinateur portable réduit les émissions - l’achat d’un nouvel ordinateur portable après 6 ans génère 28 % d’émissions en moins que l’achat d’un nouvel ordinateur portable après 3 ans.</a:t>
            </a:r>
            <a:endParaRPr lang="en-US" sz="2000" b="0" dirty="0">
              <a:solidFill>
                <a:schemeClr val="tx1"/>
              </a:solidFill>
              <a:latin typeface="Aptos" panose="020B0004020202020204" pitchFamily="34" charset="0"/>
            </a:endParaRPr>
          </a:p>
        </p:txBody>
      </p:sp>
    </p:spTree>
    <p:extLst>
      <p:ext uri="{BB962C8B-B14F-4D97-AF65-F5344CB8AC3E}">
        <p14:creationId xmlns:p14="http://schemas.microsoft.com/office/powerpoint/2010/main" val="1277849664"/>
      </p:ext>
    </p:extLst>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430</Words>
  <Application>Microsoft Macintosh PowerPoint</Application>
  <PresentationFormat>Breitbild</PresentationFormat>
  <Paragraphs>40</Paragraphs>
  <Slides>7</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7</vt:i4>
      </vt:variant>
    </vt:vector>
  </HeadingPairs>
  <TitlesOfParts>
    <vt:vector size="13" baseType="lpstr">
      <vt:lpstr>Aptos Serif</vt:lpstr>
      <vt:lpstr>Play</vt:lpstr>
      <vt:lpstr>Arial</vt:lpstr>
      <vt:lpstr>Aptos</vt:lpstr>
      <vt:lpstr>Calibri</vt:lpstr>
      <vt:lpstr>Benutzerdefiniert</vt:lpstr>
      <vt:lpstr>Commençons par un quiz</vt:lpstr>
      <vt:lpstr>Alimentation</vt:lpstr>
      <vt:lpstr>Alimentation</vt:lpstr>
      <vt:lpstr>Papier</vt:lpstr>
      <vt:lpstr>Papier</vt:lpstr>
      <vt:lpstr> Appareils électriques et informatique</vt:lpstr>
      <vt:lpstr>Appareils électriques et informatique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nicole</dc:creator>
  <cp:keywords>, docId:1AFE14B483B5641FEF7CC4557570B61C</cp:keywords>
  <cp:lastModifiedBy>Henrieta Winklhofer</cp:lastModifiedBy>
  <cp:revision>11</cp:revision>
  <dcterms:created xsi:type="dcterms:W3CDTF">2024-09-16T10:50:40Z</dcterms:created>
  <dcterms:modified xsi:type="dcterms:W3CDTF">2026-01-20T10:44:03Z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0x010100255B8ECBF0E41D4F84283CBD4EE3A7A4</vt:lpwstr>
  </property>
  <property fmtid="{D5CDD505-2E9C-101B-9397-08002B2CF9AE}" pid="3" name="MediaServiceImageTags">
    <vt:lpwstr/>
  </property>
</Properties>
</file>