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40"/>
  </p:notesMasterIdLst>
  <p:sldIdLst>
    <p:sldId id="256" r:id="rId2"/>
    <p:sldId id="269" r:id="rId3"/>
    <p:sldId id="270" r:id="rId4"/>
    <p:sldId id="271" r:id="rId5"/>
    <p:sldId id="391" r:id="rId6"/>
    <p:sldId id="392" r:id="rId7"/>
    <p:sldId id="272" r:id="rId8"/>
    <p:sldId id="394" r:id="rId9"/>
    <p:sldId id="396" r:id="rId10"/>
    <p:sldId id="397" r:id="rId11"/>
    <p:sldId id="273" r:id="rId12"/>
    <p:sldId id="398" r:id="rId13"/>
    <p:sldId id="399" r:id="rId14"/>
    <p:sldId id="400" r:id="rId15"/>
    <p:sldId id="401" r:id="rId16"/>
    <p:sldId id="404" r:id="rId17"/>
    <p:sldId id="402" r:id="rId18"/>
    <p:sldId id="415" r:id="rId19"/>
    <p:sldId id="406" r:id="rId20"/>
    <p:sldId id="422" r:id="rId21"/>
    <p:sldId id="274" r:id="rId22"/>
    <p:sldId id="407" r:id="rId23"/>
    <p:sldId id="275" r:id="rId24"/>
    <p:sldId id="408" r:id="rId25"/>
    <p:sldId id="409" r:id="rId26"/>
    <p:sldId id="410" r:id="rId27"/>
    <p:sldId id="411" r:id="rId28"/>
    <p:sldId id="412" r:id="rId29"/>
    <p:sldId id="413" r:id="rId30"/>
    <p:sldId id="414" r:id="rId31"/>
    <p:sldId id="416" r:id="rId32"/>
    <p:sldId id="417" r:id="rId33"/>
    <p:sldId id="419" r:id="rId34"/>
    <p:sldId id="420" r:id="rId35"/>
    <p:sldId id="423" r:id="rId36"/>
    <p:sldId id="424" r:id="rId37"/>
    <p:sldId id="268" r:id="rId38"/>
    <p:sldId id="418" r:id="rId39"/>
  </p:sldIdLst>
  <p:sldSz cx="12192000" cy="6858000"/>
  <p:notesSz cx="6858000" cy="9144000"/>
  <p:embeddedFontLst>
    <p:embeddedFont>
      <p:font typeface="Aptos Serif" panose="02020604070405020304" pitchFamily="18" charset="0"/>
      <p:regular r:id="rId41"/>
      <p:bold r:id="rId42"/>
      <p:italic r:id="rId43"/>
      <p:boldItalic r:id="rId44"/>
    </p:embeddedFont>
    <p:embeddedFont>
      <p:font typeface="Play" pitchFamily="2" charset="0"/>
      <p:regular r:id="rId45"/>
      <p:bold r:id="rId4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60" roundtripDataSignature="AMtx7mjHj+pt+BLxbZT+pkqjDNQ7NwOT8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7"/>
    <p:restoredTop sz="80825" autoAdjust="0"/>
  </p:normalViewPr>
  <p:slideViewPr>
    <p:cSldViewPr snapToGrid="0">
      <p:cViewPr varScale="1">
        <p:scale>
          <a:sx n="95" d="100"/>
          <a:sy n="95" d="100"/>
        </p:scale>
        <p:origin x="124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2.fntdata"/><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4.fntdata"/><Relationship Id="rId60"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3.fntdata"/><Relationship Id="rId64"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6.fntdata"/><Relationship Id="rId20" Type="http://schemas.openxmlformats.org/officeDocument/2006/relationships/slide" Target="slides/slide19.xml"/><Relationship Id="rId41" Type="http://schemas.openxmlformats.org/officeDocument/2006/relationships/font" Target="fonts/font1.fntdata"/><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fr-FR"/>
          </a:p>
        </p:txBody>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fr-FR"/>
          </a:p>
        </p:txBody>
      </p:sp>
      <p:sp>
        <p:nvSpPr>
          <p:cNvPr id="117" name="Google Shape;117;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fr-FR" sz="1200" b="0" i="0" u="none" strike="noStrike" cap="none" dirty="0">
                <a:solidFill>
                  <a:schemeClr val="dk1"/>
                </a:solidFill>
                <a:effectLst/>
                <a:latin typeface="Calibri"/>
                <a:ea typeface="Calibri"/>
                <a:cs typeface="Calibri"/>
                <a:sym typeface="Calibri"/>
              </a:rPr>
              <a:t>Financé par l’Union européenne. Les points de vue et les opinions exprimés correspondent toutefois exclusivement à ceux des </a:t>
            </a:r>
            <a:r>
              <a:rPr lang="fr-FR" sz="1200" b="0" i="0" u="none" strike="noStrike" cap="none" dirty="0" err="1">
                <a:solidFill>
                  <a:schemeClr val="dk1"/>
                </a:solidFill>
                <a:effectLst/>
                <a:latin typeface="Calibri"/>
                <a:ea typeface="Calibri"/>
                <a:cs typeface="Calibri"/>
                <a:sym typeface="Calibri"/>
              </a:rPr>
              <a:t>auteur∙rice∙s</a:t>
            </a:r>
            <a:r>
              <a:rPr lang="fr-FR" sz="1200" b="0" i="0" u="none" strike="noStrike" cap="none" dirty="0">
                <a:solidFill>
                  <a:schemeClr val="dk1"/>
                </a:solidFill>
                <a:effectLst/>
                <a:latin typeface="Calibri"/>
                <a:ea typeface="Calibri"/>
                <a:cs typeface="Calibri"/>
                <a:sym typeface="Calibri"/>
              </a:rPr>
              <a:t> et ne reflètent pas nécessairement ceux de l’Union européenne ou de l’Agence exécutive européenne pour l’éducation et la culture (EACEA). Ni l’Union européenne ni l’EACEA ne peuvent être tenues pour responsables.</a:t>
            </a:r>
          </a:p>
          <a:p>
            <a:pPr marL="0" marR="0" lvl="0" indent="0" algn="l" rtl="0">
              <a:spcBef>
                <a:spcPts val="0"/>
              </a:spcBef>
              <a:spcAft>
                <a:spcPts val="0"/>
              </a:spcAft>
              <a:buNone/>
            </a:pPr>
            <a:endParaRPr sz="1200" b="0" i="0" u="none" strike="noStrike" cap="none" dirty="0">
              <a:solidFill>
                <a:schemeClr val="dk1"/>
              </a:solidFill>
              <a:latin typeface="Calibri"/>
              <a:ea typeface="Calibri"/>
              <a:cs typeface="Calibri"/>
              <a:sym typeface="Calibri"/>
            </a:endParaRPr>
          </a:p>
        </p:txBody>
      </p:sp>
      <p:sp>
        <p:nvSpPr>
          <p:cNvPr id="118" name="Google Shape;118;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b="0" i="0" u="none" strike="noStrike" cap="none">
                <a:solidFill>
                  <a:schemeClr val="dk1"/>
                </a:solidFill>
                <a:latin typeface="Calibri"/>
                <a:ea typeface="Calibri"/>
                <a:cs typeface="Calibri"/>
                <a:sym typeface="Calibri"/>
              </a:rPr>
              <a:t>1</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58E4D-F49E-DBE9-867F-ADBB7A407C5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6EF09C6-8BC4-8278-7B44-5B96ADC537DE}"/>
              </a:ext>
            </a:extLst>
          </p:cNvPr>
          <p:cNvSpPr>
            <a:spLocks noGrp="1" noRot="1" noChangeAspect="1"/>
          </p:cNvSpPr>
          <p:nvPr>
            <p:ph type="sldImg"/>
          </p:nvPr>
        </p:nvSpPr>
        <p:spPr/>
        <p:txBody>
          <a:bodyPr/>
          <a:lstStyle/>
          <a:p>
            <a:endParaRPr lang="fr-FR"/>
          </a:p>
        </p:txBody>
      </p:sp>
      <p:sp>
        <p:nvSpPr>
          <p:cNvPr id="3" name="Notizenplatzhalter 2">
            <a:extLst>
              <a:ext uri="{FF2B5EF4-FFF2-40B4-BE49-F238E27FC236}">
                <a16:creationId xmlns:a16="http://schemas.microsoft.com/office/drawing/2014/main" id="{DD2D5EA5-CF23-6C03-E1FE-7105AE56CA9E}"/>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BD3FD5FB-B651-9D0A-1251-667B56B1A7AB}"/>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15</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299870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EA3AC8-7370-DD01-381B-7882389DB2C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61BE141-13D9-B978-5A79-BE09ED9D4303}"/>
              </a:ext>
            </a:extLst>
          </p:cNvPr>
          <p:cNvSpPr>
            <a:spLocks noGrp="1" noRot="1" noChangeAspect="1"/>
          </p:cNvSpPr>
          <p:nvPr>
            <p:ph type="sldImg"/>
          </p:nvPr>
        </p:nvSpPr>
        <p:spPr/>
        <p:txBody>
          <a:bodyPr/>
          <a:lstStyle/>
          <a:p>
            <a:endParaRPr lang="fr-FR"/>
          </a:p>
        </p:txBody>
      </p:sp>
      <p:sp>
        <p:nvSpPr>
          <p:cNvPr id="3" name="Notizenplatzhalter 2">
            <a:extLst>
              <a:ext uri="{FF2B5EF4-FFF2-40B4-BE49-F238E27FC236}">
                <a16:creationId xmlns:a16="http://schemas.microsoft.com/office/drawing/2014/main" id="{74D8D066-B984-ABF0-32DD-09A58E407D92}"/>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C515A047-885C-6E7B-1D3C-B0D9BADDE785}"/>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16</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459441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FDCD2-9492-483D-A00A-D210EB8B738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8369DFD-656C-D39A-E49C-AF4576DE86DB}"/>
              </a:ext>
            </a:extLst>
          </p:cNvPr>
          <p:cNvSpPr>
            <a:spLocks noGrp="1" noRot="1" noChangeAspect="1"/>
          </p:cNvSpPr>
          <p:nvPr>
            <p:ph type="sldImg"/>
          </p:nvPr>
        </p:nvSpPr>
        <p:spPr/>
        <p:txBody>
          <a:bodyPr/>
          <a:lstStyle/>
          <a:p>
            <a:endParaRPr lang="fr-FR"/>
          </a:p>
        </p:txBody>
      </p:sp>
      <p:sp>
        <p:nvSpPr>
          <p:cNvPr id="3" name="Notizenplatzhalter 2">
            <a:extLst>
              <a:ext uri="{FF2B5EF4-FFF2-40B4-BE49-F238E27FC236}">
                <a16:creationId xmlns:a16="http://schemas.microsoft.com/office/drawing/2014/main" id="{32E3D0AD-AB96-630D-5262-46DFDBEB1E02}"/>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914E4CA8-76BB-72BB-598C-9DDF8FDDD4F7}"/>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17</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363682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fr-FR"/>
          </a:p>
        </p:txBody>
      </p:sp>
      <p:sp>
        <p:nvSpPr>
          <p:cNvPr id="3" name="Notizenplatzhalter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fr-FR" dirty="0"/>
              <a:t>La procédure ouverte et la procédure restreinte peuvent, en principe, être utilisées pour chaque marché. La procédure restreinte devrait être utilisée pour les marchés pour lesquels l’analyse du marché a montré que de nombreux soumissionnaires pourraient répondre à vos exigences et soumettre une offre. La procédure restreinte est un processus en deux étapes. La première étape consiste en une procédure de sélection qui évalue les capacités, la capacité et l’expérience des soumissionnaires pour exécuter le marché sur la base du document unique d’acquisition afin de présélectionner les soumissionnaires. Cela signifie que le nombre de soumissionnaires peut être réduit au cours de la phase de sélection. Au cours de la deuxième phase, l’appel d’offres est publié et les offres sont évaluées afin de déterminer l’offre économiquement la plus avantageuse qui servira de base à l’attribution du marché. Seuls les soumissionnaires présélectionnés sont invités à soumettre une offre. Cela réduit les coûts pour les soumissionnaires et le pouvoir adjudicateur.</a:t>
            </a:r>
            <a:endParaRPr lang="en-GB" dirty="0"/>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GB" dirty="0"/>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fr-FR" dirty="0"/>
              <a:t>Le recours à la procédure de négociation, au dialogue compétitif ou au partenariat d’innovation est possible lorsque les besoins du pouvoir adjudicateur ne peuvent être satisfaits sans adaptation des solutions disponibles, si ces besoins comportent des projets ou solutions innovantes ou dans certaines autres circonstances conformément à l’article 26, paragraphe 4, de la directive 2014/24/UE. </a:t>
            </a:r>
            <a:endParaRPr lang="en-GB" dirty="0"/>
          </a:p>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18</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719583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2A564-D7E8-62A6-0C65-9C584F44E1C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22C04BC-7A06-5217-FDA8-D2E4203BB0F5}"/>
              </a:ext>
            </a:extLst>
          </p:cNvPr>
          <p:cNvSpPr>
            <a:spLocks noGrp="1" noRot="1" noChangeAspect="1"/>
          </p:cNvSpPr>
          <p:nvPr>
            <p:ph type="sldImg"/>
          </p:nvPr>
        </p:nvSpPr>
        <p:spPr/>
        <p:txBody>
          <a:bodyPr/>
          <a:lstStyle/>
          <a:p>
            <a:endParaRPr lang="fr-FR"/>
          </a:p>
        </p:txBody>
      </p:sp>
      <p:sp>
        <p:nvSpPr>
          <p:cNvPr id="3" name="Notizenplatzhalter 2">
            <a:extLst>
              <a:ext uri="{FF2B5EF4-FFF2-40B4-BE49-F238E27FC236}">
                <a16:creationId xmlns:a16="http://schemas.microsoft.com/office/drawing/2014/main" id="{1B0AEFD0-8900-7B70-E84F-A7449A0BBFB1}"/>
              </a:ext>
            </a:extLst>
          </p:cNvPr>
          <p:cNvSpPr>
            <a:spLocks noGrp="1"/>
          </p:cNvSpPr>
          <p:nvPr>
            <p:ph type="body" idx="1"/>
          </p:nvPr>
        </p:nvSpPr>
        <p:spPr/>
        <p:txBody>
          <a:bodyPr/>
          <a:lstStyle/>
          <a:p>
            <a:r>
              <a:rPr lang="fr-FR" dirty="0"/>
              <a:t>Dans le cadre d’une procédure ouverte, la capacité technique et professionnelle (y compris l’expérience acquise) n’est évaluée que sur la base de "réussi/échoué". Cela peut se faire avant ou après l’évaluation des offres. Les procédures en plusieurs étapes permettent de sélectionner à l’avance des soumissionnaires sur la base de leurs capacités techniques et professionnelles.</a:t>
            </a:r>
            <a:endParaRPr lang="en-US" dirty="0"/>
          </a:p>
          <a:p>
            <a:endParaRPr lang="en-US" dirty="0"/>
          </a:p>
          <a:p>
            <a:r>
              <a:rPr lang="fr-FR" dirty="0"/>
              <a:t>Le choix de la procédure de passation des marchés publics écologiques peut également être influencé par la taille du marché concerné. Lorsqu’il n’y a pas beaucoup d’entreprises qui peuvent offrir le produit/service, une procédure ouverte peut être efficace. Si le marché est très important, une procédure en plusieurs étapes peut permettre de gagner du temps puisque le nombre d’offres reçues peut être contrôlé. </a:t>
            </a:r>
            <a:endParaRPr lang="en-US" dirty="0"/>
          </a:p>
          <a:p>
            <a:endParaRPr lang="en-US" dirty="0"/>
          </a:p>
          <a:p>
            <a:r>
              <a:rPr lang="fr-FR" dirty="0"/>
              <a:t>Les directives fixent des délais minimaux pour chaque procédure. Celles-ci sont soumises à l’exigence générale de prévoir un délai suffisant en fonction de la complexité du marché (article 47 de la directive 2014/24/UE). Lorsque vous fixez des délais, tenez compte de la qualité des réponses que vous recevrez - des délais très courts peuvent parfois s’avérer contre-productifs si cela nécessite plus de temps pour clarifier les offres.</a:t>
            </a:r>
            <a:endParaRPr lang="de-DE" dirty="0"/>
          </a:p>
        </p:txBody>
      </p:sp>
      <p:sp>
        <p:nvSpPr>
          <p:cNvPr id="4" name="Foliennummernplatzhalter 3">
            <a:extLst>
              <a:ext uri="{FF2B5EF4-FFF2-40B4-BE49-F238E27FC236}">
                <a16:creationId xmlns:a16="http://schemas.microsoft.com/office/drawing/2014/main" id="{A7D7FDEE-BD8E-691C-92AC-DF2367153386}"/>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19</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519884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B4F216-595A-37D1-4E5C-2EEA47D2FE1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C6A9783-6987-9EDB-8A04-B3574ED31348}"/>
              </a:ext>
            </a:extLst>
          </p:cNvPr>
          <p:cNvSpPr>
            <a:spLocks noGrp="1" noRot="1" noChangeAspect="1"/>
          </p:cNvSpPr>
          <p:nvPr>
            <p:ph type="sldImg"/>
          </p:nvPr>
        </p:nvSpPr>
        <p:spPr/>
        <p:txBody>
          <a:bodyPr/>
          <a:lstStyle/>
          <a:p>
            <a:endParaRPr lang="fr-FR"/>
          </a:p>
        </p:txBody>
      </p:sp>
      <p:sp>
        <p:nvSpPr>
          <p:cNvPr id="3" name="Notizenplatzhalter 2">
            <a:extLst>
              <a:ext uri="{FF2B5EF4-FFF2-40B4-BE49-F238E27FC236}">
                <a16:creationId xmlns:a16="http://schemas.microsoft.com/office/drawing/2014/main" id="{CF86BBFF-51F3-DD03-DE5F-346D26B78AA4}"/>
              </a:ext>
            </a:extLst>
          </p:cNvPr>
          <p:cNvSpPr>
            <a:spLocks noGrp="1"/>
          </p:cNvSpPr>
          <p:nvPr>
            <p:ph type="body" idx="1"/>
          </p:nvPr>
        </p:nvSpPr>
        <p:spPr/>
        <p:txBody>
          <a:bodyPr/>
          <a:lstStyle/>
          <a:p>
            <a:r>
              <a:rPr lang="fr-FR" dirty="0"/>
              <a:t>L’une des préoccupations de certains pouvoirs adjudicateurs en matière de marchés publics durables concerne les effets sur la concurrence. Les soumissionnaires seront-ils en mesure de satisfaire aux critères sociaux et environnementaux, et combien d’offres recevra-t-on? </a:t>
            </a:r>
            <a:endParaRPr lang="en-US" dirty="0"/>
          </a:p>
          <a:p>
            <a:endParaRPr lang="en-US" dirty="0"/>
          </a:p>
          <a:p>
            <a:r>
              <a:rPr lang="fr-FR" dirty="0"/>
              <a:t>Des procédures souples peuvent contribuer à répondre à ces préoccupations en permettant une interaction plus étroite entre le pouvoir adjudicateur et les soumissionnaires. Par exemple, dans le cadre d’une procédure de passation concurrentielle avec négociation, les aspects liés à la performance environnementale (au-delà des exigences minimales qui pourraient être fixées) et les modalités applicables en matière de rapports peuvent être négociés. En se concentrant sur des solutions innovantes, le dialogue compétitif et les partenariats pour l’innovation peuvent contribuer à résoudre des problèmes sociaux et environnementaux complexes.</a:t>
            </a:r>
            <a:endParaRPr lang="en-US" dirty="0"/>
          </a:p>
          <a:p>
            <a:endParaRPr lang="en-US" dirty="0"/>
          </a:p>
          <a:p>
            <a:r>
              <a:rPr lang="fr-FR" dirty="0"/>
              <a:t>Il convient toutefois de tenir compte du fait que ces procédures nécessitent également des ressources plus importantes et une certaine expertise. Une solution plus simple consisterait à procéder à une consultation préliminaire du marché avant toute procédure ouverte ou restreinte. </a:t>
            </a:r>
            <a:endParaRPr lang="de-DE" dirty="0"/>
          </a:p>
        </p:txBody>
      </p:sp>
      <p:sp>
        <p:nvSpPr>
          <p:cNvPr id="4" name="Foliennummernplatzhalter 3">
            <a:extLst>
              <a:ext uri="{FF2B5EF4-FFF2-40B4-BE49-F238E27FC236}">
                <a16:creationId xmlns:a16="http://schemas.microsoft.com/office/drawing/2014/main" id="{283FED59-8574-8B85-3202-142E4C3B0B01}"/>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20</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632778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fr-FR"/>
          </a:p>
        </p:txBody>
      </p:sp>
      <p:sp>
        <p:nvSpPr>
          <p:cNvPr id="3" name="Notizenplatzhalter 2"/>
          <p:cNvSpPr>
            <a:spLocks noGrp="1"/>
          </p:cNvSpPr>
          <p:nvPr>
            <p:ph type="body" idx="1"/>
          </p:nvPr>
        </p:nvSpPr>
        <p:spPr/>
        <p:txBody>
          <a:bodyPr/>
          <a:lstStyle/>
          <a:p>
            <a:pPr>
              <a:buNone/>
            </a:pPr>
            <a:r>
              <a:rPr lang="fr-FR" dirty="0"/>
              <a:t>Les spécifications techniques doivent être non discriminatoires, assurer l’égalité d’accès des soumissionnaires et éviter les obstacles inutiles à la concurrence. Par exemple, il est généralement interdit de faire référence à une marque particulière ou à une caractéristique spécifique proposée par une seule entreprise.</a:t>
            </a:r>
          </a:p>
          <a:p>
            <a:pPr>
              <a:buNone/>
            </a:pPr>
            <a:endParaRPr lang="en-US" dirty="0"/>
          </a:p>
          <a:p>
            <a:r>
              <a:rPr lang="fr-FR" dirty="0"/>
              <a:t>Les effets sur la durabilité au cours du cycle de vie peuvent être pris en compte dans les spécifications couvrant la production, les performances et la fin de vie. Par exemple, un contrat de restauration peut prescrire l’utilisation de produits biologiques, de récipients réutilisables et le tri des déchets. La première spécification est une spécification basée sur des normes, tandis que les deux dernières sont des spécifications fonctionnelles.</a:t>
            </a:r>
            <a:endParaRPr lang="en-US" dirty="0"/>
          </a:p>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22</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047331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fr-FR"/>
          </a:p>
        </p:txBody>
      </p:sp>
      <p:sp>
        <p:nvSpPr>
          <p:cNvPr id="3" name="Notizenplatzhalter 2"/>
          <p:cNvSpPr>
            <a:spLocks noGrp="1"/>
          </p:cNvSpPr>
          <p:nvPr>
            <p:ph type="body" idx="1"/>
          </p:nvPr>
        </p:nvSpPr>
        <p:spPr/>
        <p:txBody>
          <a:bodyPr/>
          <a:lstStyle/>
          <a:p>
            <a:pPr>
              <a:buNone/>
            </a:pPr>
            <a:r>
              <a:rPr lang="fr-FR" dirty="0"/>
              <a:t>Si un label répond à toutes les exigences, il peut être référencé directement dans des spécifications, des critères d’attribution ou des conditions contractuelles, par exemple en exigeant que le produit porte le label ou un label équivalent.</a:t>
            </a:r>
            <a:endParaRPr lang="en-US" dirty="0"/>
          </a:p>
          <a:p>
            <a:pPr>
              <a:buNone/>
            </a:pPr>
            <a:endParaRPr lang="en-US" dirty="0"/>
          </a:p>
          <a:p>
            <a:pPr>
              <a:buNone/>
            </a:pPr>
            <a:r>
              <a:rPr lang="fr-FR" dirty="0"/>
              <a:t>Lorsque les labels ne contiennent pas de critères pertinents (par exemple, des exigences de performance pour un contrat d’approvisionnement), les autorités devraient se référer aux exigences de label correspondantes plutôt que d’exiger le label lui-même.</a:t>
            </a:r>
          </a:p>
          <a:p>
            <a:pPr>
              <a:buNone/>
            </a:pPr>
            <a:endParaRPr lang="fr-FR" dirty="0"/>
          </a:p>
          <a:p>
            <a:pPr>
              <a:buNone/>
            </a:pPr>
            <a:r>
              <a:rPr lang="fr-FR" dirty="0"/>
              <a:t>Les labels présentant des exigences équivalentes doivent toujours être acceptés.</a:t>
            </a:r>
          </a:p>
          <a:p>
            <a:endParaRPr lang="en-US" dirty="0"/>
          </a:p>
          <a:p>
            <a:r>
              <a:rPr lang="fr-FR" dirty="0"/>
              <a:t>Si, en raison de facteurs indépendants de sa volonté, un soumissionnaire n’a pas accès au label d’une tierce partie, il peut présenter un dossier technique ou toute autre preuve, par exemple dans les cas où les délais d’appel d’offres sont courts.</a:t>
            </a:r>
            <a:endParaRPr lang="en-US" dirty="0"/>
          </a:p>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24</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6258733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121EB-1D5C-CD5D-5B3F-305B3AD4C4B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F232900-7788-5AB0-62B6-9108F69F3D0B}"/>
              </a:ext>
            </a:extLst>
          </p:cNvPr>
          <p:cNvSpPr>
            <a:spLocks noGrp="1" noRot="1" noChangeAspect="1"/>
          </p:cNvSpPr>
          <p:nvPr>
            <p:ph type="sldImg"/>
          </p:nvPr>
        </p:nvSpPr>
        <p:spPr/>
        <p:txBody>
          <a:bodyPr/>
          <a:lstStyle/>
          <a:p>
            <a:endParaRPr lang="fr-FR"/>
          </a:p>
        </p:txBody>
      </p:sp>
      <p:sp>
        <p:nvSpPr>
          <p:cNvPr id="3" name="Notizenplatzhalter 2">
            <a:extLst>
              <a:ext uri="{FF2B5EF4-FFF2-40B4-BE49-F238E27FC236}">
                <a16:creationId xmlns:a16="http://schemas.microsoft.com/office/drawing/2014/main" id="{0A91D389-9925-AF62-9070-7613E68F0B7B}"/>
              </a:ext>
            </a:extLst>
          </p:cNvPr>
          <p:cNvSpPr>
            <a:spLocks noGrp="1"/>
          </p:cNvSpPr>
          <p:nvPr>
            <p:ph type="body" idx="1"/>
          </p:nvPr>
        </p:nvSpPr>
        <p:spPr/>
        <p:txBody>
          <a:bodyPr/>
          <a:lstStyle/>
          <a:p>
            <a:r>
              <a:rPr lang="fr-FR" dirty="0"/>
              <a:t>Les motifs impérieux d’exclusion sont définis à l’article 57, paragraphes 1 et 2, de la directive 2014/24/UE et doivent être appliqués dans tous les États membres. Elles concernent des infractions graves commises par les soumissionnaires et ne sont pas directement liées aux achats durables.</a:t>
            </a:r>
            <a:endParaRPr lang="en-US" dirty="0"/>
          </a:p>
          <a:p>
            <a:endParaRPr lang="en-US" dirty="0"/>
          </a:p>
          <a:p>
            <a:r>
              <a:rPr lang="fr-FR" dirty="0"/>
              <a:t>Parmi les motifs d’exclusion facultatifs visés à l’article 57, paragraphe 4, figurent ceux indiqués sur la diapositive. Pour les achats durables, la possibilité d’exclure des soumissionnaires pour non-respect des lois sociales et environnementales en vigueur est particulièrement pertinente. Ces lois sont énumérées à l’article 18, paragraphe 2, et à l’annexe X de la directive. Les États membres peuvent décider de rendre l’exclusion obligatoire pour ces motifs.</a:t>
            </a:r>
            <a:endParaRPr lang="de-DE" dirty="0"/>
          </a:p>
        </p:txBody>
      </p:sp>
      <p:sp>
        <p:nvSpPr>
          <p:cNvPr id="4" name="Foliennummernplatzhalter 3">
            <a:extLst>
              <a:ext uri="{FF2B5EF4-FFF2-40B4-BE49-F238E27FC236}">
                <a16:creationId xmlns:a16="http://schemas.microsoft.com/office/drawing/2014/main" id="{12849DEF-F202-4FBB-0DCE-3E111732B9F2}"/>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25</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50515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07742-F5CD-5E80-FD76-4884F31EF8D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AE396A6-F5EF-9480-E1E2-04922B1D6846}"/>
              </a:ext>
            </a:extLst>
          </p:cNvPr>
          <p:cNvSpPr>
            <a:spLocks noGrp="1" noRot="1" noChangeAspect="1"/>
          </p:cNvSpPr>
          <p:nvPr>
            <p:ph type="sldImg"/>
          </p:nvPr>
        </p:nvSpPr>
        <p:spPr/>
        <p:txBody>
          <a:bodyPr/>
          <a:lstStyle/>
          <a:p>
            <a:endParaRPr lang="fr-FR"/>
          </a:p>
        </p:txBody>
      </p:sp>
      <p:sp>
        <p:nvSpPr>
          <p:cNvPr id="3" name="Notizenplatzhalter 2">
            <a:extLst>
              <a:ext uri="{FF2B5EF4-FFF2-40B4-BE49-F238E27FC236}">
                <a16:creationId xmlns:a16="http://schemas.microsoft.com/office/drawing/2014/main" id="{B1A277EE-2793-ED16-46AB-DA956E1A1B8E}"/>
              </a:ext>
            </a:extLst>
          </p:cNvPr>
          <p:cNvSpPr>
            <a:spLocks noGrp="1"/>
          </p:cNvSpPr>
          <p:nvPr>
            <p:ph type="body" idx="1"/>
          </p:nvPr>
        </p:nvSpPr>
        <p:spPr/>
        <p:txBody>
          <a:bodyPr/>
          <a:lstStyle/>
          <a:p>
            <a:pPr>
              <a:buNone/>
            </a:pPr>
            <a:r>
              <a:rPr lang="fr-FR" dirty="0"/>
              <a:t>Les conditions d’application des critères de sélection et les preuves requises sont énoncées à l’article 58 et à l’annexe XII de la directive 2014/24/UE.</a:t>
            </a:r>
            <a:endParaRPr lang="en-US" dirty="0"/>
          </a:p>
          <a:p>
            <a:pPr>
              <a:buNone/>
            </a:pPr>
            <a:endParaRPr lang="en-US" dirty="0"/>
          </a:p>
          <a:p>
            <a:pPr>
              <a:buNone/>
            </a:pPr>
            <a:r>
              <a:rPr lang="fr-FR" dirty="0"/>
              <a:t>Les exemples de ressources qui peuvent être demandées lors de la phase de sélection d’un marché de travaux sont le personnel ayant une expérience dans des projets avec des exigences environnementales similaires et l’équipement approprié pour éviter la pollution de l’air, du sol et de l’eau.</a:t>
            </a:r>
            <a:endParaRPr lang="en-US" dirty="0"/>
          </a:p>
          <a:p>
            <a:pPr>
              <a:buNone/>
            </a:pPr>
            <a:endParaRPr lang="en-US" dirty="0"/>
          </a:p>
          <a:p>
            <a:pPr>
              <a:buNone/>
            </a:pPr>
            <a:r>
              <a:rPr lang="fr-FR" dirty="0"/>
              <a:t>Lorsque les qualifications professionnels et de de formation du personnel sont évaluées au cours de la phase de sélection, elles ne devraient pas être utilisées comme critère d’attribution.</a:t>
            </a:r>
            <a:endParaRPr lang="en-US" dirty="0"/>
          </a:p>
          <a:p>
            <a:pPr>
              <a:buNone/>
            </a:pPr>
            <a:endParaRPr lang="en-US" dirty="0"/>
          </a:p>
          <a:p>
            <a:r>
              <a:rPr lang="fr-FR" dirty="0"/>
              <a:t>Les soumissionnaires peuvent s’appuyer sur les capacités d’autres entreprises, par exemple des sous-traitants dotés d’équipements particuliers ou d’une expérience spécifique, et doivent s’engager à mettre ces ressources à disposition pour l’exécution du contrat.</a:t>
            </a:r>
            <a:endParaRPr lang="en-US" dirty="0"/>
          </a:p>
          <a:p>
            <a:endParaRPr lang="de-DE" dirty="0"/>
          </a:p>
        </p:txBody>
      </p:sp>
      <p:sp>
        <p:nvSpPr>
          <p:cNvPr id="4" name="Foliennummernplatzhalter 3">
            <a:extLst>
              <a:ext uri="{FF2B5EF4-FFF2-40B4-BE49-F238E27FC236}">
                <a16:creationId xmlns:a16="http://schemas.microsoft.com/office/drawing/2014/main" id="{5D989860-E538-3DAA-C387-B27B0477546A}"/>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26</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985417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txBody>
          <a:bodyPr/>
          <a:lstStyle/>
          <a:p>
            <a:endParaRPr lang="fr-FR"/>
          </a:p>
        </p:txBody>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4047129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FD47A6-21AC-A524-7FAD-C9F0DB43E26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D315361-B022-B0C7-CEEC-FF07C59A81BB}"/>
              </a:ext>
            </a:extLst>
          </p:cNvPr>
          <p:cNvSpPr>
            <a:spLocks noGrp="1" noRot="1" noChangeAspect="1"/>
          </p:cNvSpPr>
          <p:nvPr>
            <p:ph type="sldImg"/>
          </p:nvPr>
        </p:nvSpPr>
        <p:spPr/>
        <p:txBody>
          <a:bodyPr/>
          <a:lstStyle/>
          <a:p>
            <a:endParaRPr lang="fr-FR"/>
          </a:p>
        </p:txBody>
      </p:sp>
      <p:sp>
        <p:nvSpPr>
          <p:cNvPr id="3" name="Notizenplatzhalter 2">
            <a:extLst>
              <a:ext uri="{FF2B5EF4-FFF2-40B4-BE49-F238E27FC236}">
                <a16:creationId xmlns:a16="http://schemas.microsoft.com/office/drawing/2014/main" id="{CC3BCE4B-7A9B-08E3-CEBE-AFE53F4B2CB4}"/>
              </a:ext>
            </a:extLst>
          </p:cNvPr>
          <p:cNvSpPr>
            <a:spLocks noGrp="1"/>
          </p:cNvSpPr>
          <p:nvPr>
            <p:ph type="body" idx="1"/>
          </p:nvPr>
        </p:nvSpPr>
        <p:spPr/>
        <p:txBody>
          <a:bodyPr/>
          <a:lstStyle/>
          <a:p>
            <a:pPr>
              <a:buNone/>
            </a:pPr>
            <a:r>
              <a:rPr lang="fr-FR" dirty="0"/>
              <a:t>Un SGE peut démontrer la capacité d’une entreprise à satisfaire aux critères du GPP et peut être requis au cours de la phase de sélection, si cela est approprié. Les preuves équivalentes doivent également être prises en considération.</a:t>
            </a:r>
            <a:endParaRPr lang="en-US" dirty="0"/>
          </a:p>
          <a:p>
            <a:endParaRPr lang="en-US" dirty="0"/>
          </a:p>
          <a:p>
            <a:r>
              <a:rPr lang="fr-FR" dirty="0"/>
              <a:t>Il peut également être considéré comme une preuve de la capacité des soumissionnaires à remplir les aspects environnementaux du marché (par exemple, gestion des déchets, de l’énergie ou de l’eau) pendant la phase d’attribution.</a:t>
            </a:r>
            <a:endParaRPr lang="en-US" dirty="0"/>
          </a:p>
          <a:p>
            <a:endParaRPr lang="en-US" dirty="0"/>
          </a:p>
          <a:p>
            <a:endParaRPr lang="de-DE" dirty="0"/>
          </a:p>
        </p:txBody>
      </p:sp>
      <p:sp>
        <p:nvSpPr>
          <p:cNvPr id="4" name="Foliennummernplatzhalter 3">
            <a:extLst>
              <a:ext uri="{FF2B5EF4-FFF2-40B4-BE49-F238E27FC236}">
                <a16:creationId xmlns:a16="http://schemas.microsoft.com/office/drawing/2014/main" id="{6C090A18-B235-7531-EFEF-BB80791BB97D}"/>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27</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2484456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fr-FR"/>
          </a:p>
        </p:txBody>
      </p:sp>
      <p:sp>
        <p:nvSpPr>
          <p:cNvPr id="3" name="Notizenplatzhalter 2"/>
          <p:cNvSpPr>
            <a:spLocks noGrp="1"/>
          </p:cNvSpPr>
          <p:nvPr>
            <p:ph type="body" idx="1"/>
          </p:nvPr>
        </p:nvSpPr>
        <p:spPr/>
        <p:txBody>
          <a:bodyPr/>
          <a:lstStyle/>
          <a:p>
            <a:pPr>
              <a:buNone/>
            </a:pPr>
            <a:r>
              <a:rPr lang="fr-FR" dirty="0"/>
              <a:t>Les critères d’attribution sont appliqués dans toutes les procédures. Elles sont particulièrement importantes pour un approvisionnement durable, car elles permettent de comparer les performances environnementales des offres.</a:t>
            </a:r>
            <a:endParaRPr lang="en-US" dirty="0"/>
          </a:p>
          <a:p>
            <a:pPr>
              <a:buNone/>
            </a:pPr>
            <a:endParaRPr lang="en-US" dirty="0"/>
          </a:p>
          <a:p>
            <a:r>
              <a:rPr lang="fr-FR" dirty="0"/>
              <a:t>Les pouvoirs adjudicateurs peuvent fixer leurs propres critères, mais ils doivent veiller à la transparence et au respect des principes du traité. </a:t>
            </a:r>
          </a:p>
          <a:p>
            <a:endParaRPr lang="en-US" dirty="0"/>
          </a:p>
          <a:p>
            <a:r>
              <a:rPr lang="fr-FR" i="0" dirty="0"/>
              <a:t>Les critères d’attribution doivent : </a:t>
            </a:r>
          </a:p>
          <a:p>
            <a:r>
              <a:rPr lang="fr-FR" i="0" dirty="0"/>
              <a:t>être en relation avec l’objet du marché ;</a:t>
            </a:r>
          </a:p>
          <a:p>
            <a:r>
              <a:rPr lang="fr-FR" i="0" dirty="0"/>
              <a:t>ne pas donner aux pouvoirs adjudicateurs une liberté de choix illimitée ;</a:t>
            </a:r>
          </a:p>
          <a:p>
            <a:r>
              <a:rPr lang="fr-FR" i="0" dirty="0"/>
              <a:t>assurer la possibilité d’une concurrence effective ;</a:t>
            </a:r>
          </a:p>
          <a:p>
            <a:r>
              <a:rPr lang="fr-FR" i="0" dirty="0"/>
              <a:t>être expressément mentionnés dans l’avis de marché et le dossier d’appel d’offres, ainsi que leur pondération et les sous-critères éventuels et</a:t>
            </a:r>
          </a:p>
          <a:p>
            <a:r>
              <a:rPr lang="fr-FR" i="0" dirty="0"/>
              <a:t>être conformes aux principes du traité.</a:t>
            </a:r>
            <a:endParaRPr lang="en-US" i="0" dirty="0"/>
          </a:p>
          <a:p>
            <a:endParaRPr lang="en-US" dirty="0"/>
          </a:p>
          <a:p>
            <a:r>
              <a:rPr lang="fr-FR" sz="1800" b="0" i="0" u="none" strike="noStrike" baseline="0" dirty="0">
                <a:solidFill>
                  <a:srgbClr val="000000"/>
                </a:solidFill>
                <a:latin typeface="Calibri" panose="020F0502020204030204" pitchFamily="34" charset="0"/>
              </a:rPr>
              <a:t>Il est également possible de combiner les spécifications techniques et les critères d’attribution : les spécifications techniques devraient toujours fixer des </a:t>
            </a:r>
            <a:r>
              <a:rPr lang="fr-FR" sz="1800" b="1" i="0" u="none" strike="noStrike" baseline="0" dirty="0">
                <a:solidFill>
                  <a:srgbClr val="000000"/>
                </a:solidFill>
                <a:latin typeface="Calibri" panose="020F0502020204030204" pitchFamily="34" charset="0"/>
              </a:rPr>
              <a:t>exigences minimales</a:t>
            </a:r>
            <a:r>
              <a:rPr lang="fr-FR" sz="1800" b="0" i="0" u="none" strike="noStrike" baseline="0" dirty="0">
                <a:solidFill>
                  <a:srgbClr val="000000"/>
                </a:solidFill>
                <a:latin typeface="Calibri" panose="020F0502020204030204" pitchFamily="34" charset="0"/>
              </a:rPr>
              <a:t>, tandis que les critères d’attribution visent à obtenir des </a:t>
            </a:r>
            <a:r>
              <a:rPr lang="fr-FR" sz="1800" b="1" i="0" u="none" strike="noStrike" baseline="0" dirty="0">
                <a:solidFill>
                  <a:srgbClr val="000000"/>
                </a:solidFill>
                <a:latin typeface="Calibri" panose="020F0502020204030204" pitchFamily="34" charset="0"/>
              </a:rPr>
              <a:t>performances supérieures au minimum</a:t>
            </a:r>
            <a:r>
              <a:rPr lang="fr-FR" sz="1800" b="0" i="0" u="none" strike="noStrike" baseline="0" dirty="0">
                <a:solidFill>
                  <a:srgbClr val="000000"/>
                </a:solidFill>
                <a:latin typeface="Calibri" panose="020F0502020204030204" pitchFamily="34" charset="0"/>
              </a:rPr>
              <a:t>. Voir le deuxième exemple sur la diapositive.</a:t>
            </a:r>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28</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527613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F3C44-67AB-F630-C4F2-8244702EEC6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BA7A1DD-69AE-0945-29BE-D4DF6CAC6311}"/>
              </a:ext>
            </a:extLst>
          </p:cNvPr>
          <p:cNvSpPr>
            <a:spLocks noGrp="1" noRot="1" noChangeAspect="1"/>
          </p:cNvSpPr>
          <p:nvPr>
            <p:ph type="sldImg"/>
          </p:nvPr>
        </p:nvSpPr>
        <p:spPr/>
        <p:txBody>
          <a:bodyPr/>
          <a:lstStyle/>
          <a:p>
            <a:endParaRPr lang="fr-FR"/>
          </a:p>
        </p:txBody>
      </p:sp>
      <p:sp>
        <p:nvSpPr>
          <p:cNvPr id="3" name="Notizenplatzhalter 2">
            <a:extLst>
              <a:ext uri="{FF2B5EF4-FFF2-40B4-BE49-F238E27FC236}">
                <a16:creationId xmlns:a16="http://schemas.microsoft.com/office/drawing/2014/main" id="{6F910195-3DF9-60B6-E366-A50035B6AF3C}"/>
              </a:ext>
            </a:extLst>
          </p:cNvPr>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fr-FR" dirty="0"/>
              <a:t>Les directives ne prescrivent aucune méthode fixe de pondération et d’évaluation - mais celles-ci doivent être transparentes et ne pas fausser la concurrence. De nombreux pouvoirs adjudicateurs choisissent d’appliquer plus d’un critère de durabilité dans un appel d’offres.</a:t>
            </a:r>
            <a:endParaRPr lang="en-GB" dirty="0"/>
          </a:p>
          <a:p>
            <a:endParaRPr lang="de-DE" dirty="0"/>
          </a:p>
        </p:txBody>
      </p:sp>
      <p:sp>
        <p:nvSpPr>
          <p:cNvPr id="4" name="Foliennummernplatzhalter 3">
            <a:extLst>
              <a:ext uri="{FF2B5EF4-FFF2-40B4-BE49-F238E27FC236}">
                <a16:creationId xmlns:a16="http://schemas.microsoft.com/office/drawing/2014/main" id="{5EF94629-DC59-FE95-ACFE-9B3B5742D762}"/>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29</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8304958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BD822-AB80-220E-E592-14B5CD3C013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B83268E-2DAA-B57B-AFC1-340F04E90F85}"/>
              </a:ext>
            </a:extLst>
          </p:cNvPr>
          <p:cNvSpPr>
            <a:spLocks noGrp="1" noRot="1" noChangeAspect="1"/>
          </p:cNvSpPr>
          <p:nvPr>
            <p:ph type="sldImg"/>
          </p:nvPr>
        </p:nvSpPr>
        <p:spPr/>
        <p:txBody>
          <a:bodyPr/>
          <a:lstStyle/>
          <a:p>
            <a:endParaRPr lang="fr-FR"/>
          </a:p>
        </p:txBody>
      </p:sp>
      <p:sp>
        <p:nvSpPr>
          <p:cNvPr id="3" name="Notizenplatzhalter 2">
            <a:extLst>
              <a:ext uri="{FF2B5EF4-FFF2-40B4-BE49-F238E27FC236}">
                <a16:creationId xmlns:a16="http://schemas.microsoft.com/office/drawing/2014/main" id="{8617DB32-24C2-850F-CC57-F2DD8DC31710}"/>
              </a:ext>
            </a:extLst>
          </p:cNvPr>
          <p:cNvSpPr>
            <a:spLocks noGrp="1"/>
          </p:cNvSpPr>
          <p:nvPr>
            <p:ph type="body" idx="1"/>
          </p:nvPr>
        </p:nvSpPr>
        <p:spPr/>
        <p:txBody>
          <a:bodyPr/>
          <a:lstStyle/>
          <a:p>
            <a:pPr>
              <a:buNone/>
            </a:pPr>
            <a:endParaRPr lang="de-DE" dirty="0"/>
          </a:p>
        </p:txBody>
      </p:sp>
      <p:sp>
        <p:nvSpPr>
          <p:cNvPr id="4" name="Foliennummernplatzhalter 3">
            <a:extLst>
              <a:ext uri="{FF2B5EF4-FFF2-40B4-BE49-F238E27FC236}">
                <a16:creationId xmlns:a16="http://schemas.microsoft.com/office/drawing/2014/main" id="{89EBA70A-D9E7-AC5E-43B7-05954D57BD8A}"/>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30</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716956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fr-FR"/>
          </a:p>
        </p:txBody>
      </p:sp>
      <p:sp>
        <p:nvSpPr>
          <p:cNvPr id="3" name="Notizenplatzhalter 2"/>
          <p:cNvSpPr>
            <a:spLocks noGrp="1"/>
          </p:cNvSpPr>
          <p:nvPr>
            <p:ph type="body" idx="1"/>
          </p:nvPr>
        </p:nvSpPr>
        <p:spPr/>
        <p:txBody>
          <a:bodyPr/>
          <a:lstStyle/>
          <a:p>
            <a:endParaRPr lang="en-GB" dirty="0"/>
          </a:p>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31</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6703477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A9071-898C-6705-FB07-903CD9E099D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0253F6B-8699-959A-C1E0-DA3EBE8BDA8F}"/>
              </a:ext>
            </a:extLst>
          </p:cNvPr>
          <p:cNvSpPr>
            <a:spLocks noGrp="1" noRot="1" noChangeAspect="1"/>
          </p:cNvSpPr>
          <p:nvPr>
            <p:ph type="sldImg"/>
          </p:nvPr>
        </p:nvSpPr>
        <p:spPr/>
        <p:txBody>
          <a:bodyPr/>
          <a:lstStyle/>
          <a:p>
            <a:endParaRPr lang="fr-FR"/>
          </a:p>
        </p:txBody>
      </p:sp>
      <p:sp>
        <p:nvSpPr>
          <p:cNvPr id="3" name="Notizenplatzhalter 2">
            <a:extLst>
              <a:ext uri="{FF2B5EF4-FFF2-40B4-BE49-F238E27FC236}">
                <a16:creationId xmlns:a16="http://schemas.microsoft.com/office/drawing/2014/main" id="{B7AE73D9-495E-1C1C-1B3D-41F4FA3A6C7C}"/>
              </a:ext>
            </a:extLst>
          </p:cNvPr>
          <p:cNvSpPr>
            <a:spLocks noGrp="1"/>
          </p:cNvSpPr>
          <p:nvPr>
            <p:ph type="body" idx="1"/>
          </p:nvPr>
        </p:nvSpPr>
        <p:spPr/>
        <p:txBody>
          <a:bodyPr/>
          <a:lstStyle/>
          <a:p>
            <a:r>
              <a:rPr lang="en-US" dirty="0"/>
              <a:t>. </a:t>
            </a:r>
          </a:p>
          <a:p>
            <a:r>
              <a:rPr lang="fr-FR" dirty="0"/>
              <a:t>La référence à l’exigence matérielle signifie que </a:t>
            </a:r>
            <a:r>
              <a:rPr lang="fr-FR" u="sng" dirty="0"/>
              <a:t>celle-ci </a:t>
            </a:r>
            <a:r>
              <a:rPr lang="fr-FR" dirty="0"/>
              <a:t>ne devrait pas viser des pratiques commerciales courantes, mais se référer à ce qui est fourni dans le cadre du contrat concerné. </a:t>
            </a:r>
            <a:endParaRPr lang="en-US" dirty="0"/>
          </a:p>
          <a:p>
            <a:endParaRPr lang="en-US" dirty="0"/>
          </a:p>
          <a:p>
            <a:r>
              <a:rPr lang="fr-FR" dirty="0"/>
              <a:t>Le fait de s’assurer que les soumissionnaires acceptent les termes du contrat lorsqu’ils soumettent des offres réduit le risque d’infractions (par exemple, absence de coûts de suivi/de rapport).</a:t>
            </a:r>
            <a:endParaRPr lang="de-DE" dirty="0"/>
          </a:p>
        </p:txBody>
      </p:sp>
      <p:sp>
        <p:nvSpPr>
          <p:cNvPr id="4" name="Foliennummernplatzhalter 3">
            <a:extLst>
              <a:ext uri="{FF2B5EF4-FFF2-40B4-BE49-F238E27FC236}">
                <a16:creationId xmlns:a16="http://schemas.microsoft.com/office/drawing/2014/main" id="{7EBE28FC-6457-9873-A8FC-9F79B86740D0}"/>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32</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616303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B901A2-4250-88F2-531F-F27DEA4F2AC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D2A3A29-C72C-00C0-AED2-3A5FCC5D9B53}"/>
              </a:ext>
            </a:extLst>
          </p:cNvPr>
          <p:cNvSpPr>
            <a:spLocks noGrp="1" noRot="1" noChangeAspect="1"/>
          </p:cNvSpPr>
          <p:nvPr>
            <p:ph type="sldImg"/>
          </p:nvPr>
        </p:nvSpPr>
        <p:spPr/>
        <p:txBody>
          <a:bodyPr/>
          <a:lstStyle/>
          <a:p>
            <a:endParaRPr lang="fr-FR"/>
          </a:p>
        </p:txBody>
      </p:sp>
      <p:sp>
        <p:nvSpPr>
          <p:cNvPr id="3" name="Notizenplatzhalter 2">
            <a:extLst>
              <a:ext uri="{FF2B5EF4-FFF2-40B4-BE49-F238E27FC236}">
                <a16:creationId xmlns:a16="http://schemas.microsoft.com/office/drawing/2014/main" id="{130AAAE9-5856-759C-B66E-1DC840FFA482}"/>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6CCEEFAC-1397-E468-9943-4419221FD602}"/>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33</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33948571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CBDD4F-1ACD-C826-39FA-D30A0B0920D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E04B54F-B189-A323-B230-9CF8735CCA81}"/>
              </a:ext>
            </a:extLst>
          </p:cNvPr>
          <p:cNvSpPr>
            <a:spLocks noGrp="1" noRot="1" noChangeAspect="1"/>
          </p:cNvSpPr>
          <p:nvPr>
            <p:ph type="sldImg"/>
          </p:nvPr>
        </p:nvSpPr>
        <p:spPr/>
        <p:txBody>
          <a:bodyPr/>
          <a:lstStyle/>
          <a:p>
            <a:endParaRPr lang="fr-FR"/>
          </a:p>
        </p:txBody>
      </p:sp>
      <p:sp>
        <p:nvSpPr>
          <p:cNvPr id="3" name="Notizenplatzhalter 2">
            <a:extLst>
              <a:ext uri="{FF2B5EF4-FFF2-40B4-BE49-F238E27FC236}">
                <a16:creationId xmlns:a16="http://schemas.microsoft.com/office/drawing/2014/main" id="{3F057B08-8F6E-BE15-1730-4452FD24FCA6}"/>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C42BC765-D118-3CDE-9CD3-41A1E307B06D}"/>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34</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357909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fr-FR"/>
          </a:p>
        </p:txBody>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35</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9247184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fr-FR"/>
          </a:p>
        </p:txBody>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36</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59654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fr-FR"/>
          </a:p>
        </p:txBody>
      </p:sp>
      <p:sp>
        <p:nvSpPr>
          <p:cNvPr id="3" name="Notizenplatzhalter 2"/>
          <p:cNvSpPr>
            <a:spLocks noGrp="1"/>
          </p:cNvSpPr>
          <p:nvPr>
            <p:ph type="body" idx="1"/>
          </p:nvPr>
        </p:nvSpPr>
        <p:spPr/>
        <p:txBody>
          <a:bodyPr/>
          <a:lstStyle/>
          <a:p>
            <a:r>
              <a:rPr lang="fr-FR" dirty="0">
                <a:solidFill>
                  <a:srgbClr val="FF0000"/>
                </a:solidFill>
                <a:highlight>
                  <a:srgbClr val="FFFF00"/>
                </a:highlight>
              </a:rPr>
              <a:t>Le traité est le droit primaire et lie directement tous les États membres. Les principes du traité (voir ci-dessous) s’appliquent à tous les contrats présentant un intérêt transfrontalier - et pas seulement à ceux qui dépassent les seuils de l’UE. Les directives en matière de marchés publics doivent être transposées dans le droit national, mais elles sont obligatoires quant à leurs objectifs et peuvent avoir un effet direct même si elles n’ont pas été entièrement transposées dans le droit national. </a:t>
            </a:r>
          </a:p>
          <a:p>
            <a:endParaRPr lang="en-GB" dirty="0">
              <a:solidFill>
                <a:srgbClr val="FF0000"/>
              </a:solidFill>
              <a:highlight>
                <a:srgbClr val="FFFF00"/>
              </a:highlight>
            </a:endParaRPr>
          </a:p>
          <a:p>
            <a:r>
              <a:rPr lang="fr-FR" dirty="0"/>
              <a:t>Les directives relatives aux marchés publics doivent être transposées en droit national, mais elles sont obligatoires quant à leurs objectifs et peuvent avoir un effet direct même si elles n’ont pas été entièrement transposées en droit national.</a:t>
            </a:r>
          </a:p>
          <a:p>
            <a:endParaRPr lang="en-GB" dirty="0"/>
          </a:p>
          <a:p>
            <a:r>
              <a:rPr lang="fr-FR" dirty="0"/>
              <a:t>La législation environnementale de l’UE s’applique à de nombreux secteurs de produits/services et, dans certains cas, a un impact direct sur les procédures de passation des marchés. Par exemple, l’obligation de tenir compte des émissions et de la consommation d’énergie des véhicules en vertu de la directive sur les véhicules propres et les exigences en matière d’écoconception et d’efficacité énergétique en vertu de la directive sur l’efficacité énergétique. Le 12 juillet 2023, l’UE a également adopté un nouveau règlement sur les batteries visant à réduire au minimum l’impact environnemental de la demande mondiale de batteries face aux nouvelles conditions socio-économiques, aux développements technologiques, aux marchés et aux utilisations des batteries. </a:t>
            </a:r>
            <a:endParaRPr lang="en-US" dirty="0"/>
          </a:p>
          <a:p>
            <a:endParaRPr lang="en-US" dirty="0"/>
          </a:p>
          <a:p>
            <a:r>
              <a:rPr lang="fr-FR" dirty="0"/>
              <a:t>Les arrêts de la Cour de justice à Luxembourg sont obligatoires pour tous les États membres et doivent être appliqués par les juridictions nationales. La Cour a statué sur plus de 500 affaires dans le domaine des marchés publics, y compris un certain nombre d’affaires ayant une incidence directe sur les </a:t>
            </a:r>
            <a:r>
              <a:rPr lang="fr-FR" dirty="0">
                <a:highlight>
                  <a:srgbClr val="FFFF00"/>
                </a:highlight>
              </a:rPr>
              <a:t>PPP</a:t>
            </a:r>
            <a:r>
              <a:rPr lang="fr-FR" dirty="0"/>
              <a:t>. Il s’agit des affaires C-513/99 Concordia Bus </a:t>
            </a:r>
            <a:r>
              <a:rPr lang="fr-FR" dirty="0" err="1"/>
              <a:t>Finland</a:t>
            </a:r>
            <a:r>
              <a:rPr lang="fr-FR" dirty="0"/>
              <a:t>, C-448/01 EVN </a:t>
            </a:r>
            <a:r>
              <a:rPr lang="fr-FR" dirty="0" err="1"/>
              <a:t>Wienstrom</a:t>
            </a:r>
            <a:r>
              <a:rPr lang="fr-FR" dirty="0"/>
              <a:t> et C-368/10 Max Havelaar. </a:t>
            </a:r>
            <a:endParaRPr lang="en-US" dirty="0"/>
          </a:p>
          <a:p>
            <a:endParaRPr lang="en-US" dirty="0"/>
          </a:p>
          <a:p>
            <a:r>
              <a:rPr lang="fr-FR" dirty="0"/>
              <a:t>L’accord sur les marchés publics (AMP) de l’OMC s’applique à tous les États membres de l’UE, aux pays de l’EEE (Norvège, Islande, Liechtenstein), ainsi qu’à l’Arménie, au Canada, au Taipei chinois, à Hong Kong, à Israël, au Japon, à la République de Corée, aux Pays-Bas en ce qui concerne Aruba, à la République de Moldavie, au Monténégro, à la Nouvelle-Zélande et à Singapour, à la Suisse, aux États-Unis et à l’Ukraine. Les directives exigent que les offres de ces pays soient traitées de la même manière que les offres de l’UE.</a:t>
            </a:r>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8</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5633330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fr-FR"/>
          </a:p>
        </p:txBody>
      </p:sp>
      <p:sp>
        <p:nvSpPr>
          <p:cNvPr id="223" name="Google Shape;223;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dirty="0"/>
          </a:p>
        </p:txBody>
      </p:sp>
      <p:sp>
        <p:nvSpPr>
          <p:cNvPr id="224" name="Google Shape;224;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a:solidFill>
                  <a:schemeClr val="dk1"/>
                </a:solidFill>
                <a:latin typeface="Calibri"/>
                <a:ea typeface="Calibri"/>
                <a:cs typeface="Calibri"/>
                <a:sym typeface="Calibri"/>
              </a:rPr>
              <a:t>37</a:t>
            </a:fld>
            <a:endParaRPr sz="1200">
              <a:solidFill>
                <a:schemeClr val="dk1"/>
              </a:solidFill>
              <a:latin typeface="Calibri"/>
              <a:ea typeface="Calibri"/>
              <a:cs typeface="Calibri"/>
              <a:sym typeface="Calibri"/>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txBody>
          <a:bodyPr/>
          <a:lstStyle/>
          <a:p>
            <a:endParaRPr lang="fr-FR"/>
          </a:p>
        </p:txBody>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38</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164959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fr-FR"/>
          </a:p>
        </p:txBody>
      </p:sp>
      <p:sp>
        <p:nvSpPr>
          <p:cNvPr id="3" name="Notizenplatzhalter 2"/>
          <p:cNvSpPr>
            <a:spLocks noGrp="1"/>
          </p:cNvSpPr>
          <p:nvPr>
            <p:ph type="body" idx="1"/>
          </p:nvPr>
        </p:nvSpPr>
        <p:spPr/>
        <p:txBody>
          <a:bodyPr/>
          <a:lstStyle/>
          <a:p>
            <a:pPr marL="0" lvl="0" indent="0">
              <a:lnSpc>
                <a:spcPct val="107000"/>
              </a:lnSpc>
              <a:spcAft>
                <a:spcPts val="800"/>
              </a:spcAft>
              <a:buSzPts val="1000"/>
              <a:buFont typeface="Symbol" panose="05050102010706020507" pitchFamily="18" charset="2"/>
              <a:buNone/>
              <a:tabLst>
                <a:tab pos="457200" algn="l"/>
              </a:tabLst>
            </a:pPr>
            <a:r>
              <a:rPr lang="fr-FR" sz="1100" b="0" kern="100" dirty="0">
                <a:effectLst/>
                <a:latin typeface="Calibri" panose="020F0502020204030204" pitchFamily="34" charset="0"/>
                <a:ea typeface="Calibri" panose="020F0502020204030204" pitchFamily="34" charset="0"/>
                <a:cs typeface="Mangal" panose="02040503050203030202" pitchFamily="18" charset="0"/>
              </a:rPr>
              <a:t>Principes du traité sur l’UE</a:t>
            </a:r>
          </a:p>
          <a:p>
            <a:pPr marL="0" lvl="0" indent="0">
              <a:lnSpc>
                <a:spcPct val="107000"/>
              </a:lnSpc>
              <a:spcAft>
                <a:spcPts val="800"/>
              </a:spcAft>
              <a:buSzPts val="1000"/>
              <a:buFont typeface="Symbol" panose="05050102010706020507" pitchFamily="18" charset="2"/>
              <a:buNone/>
              <a:tabLst>
                <a:tab pos="457200" algn="l"/>
              </a:tabLst>
            </a:pPr>
            <a:endParaRPr lang="de-DE" sz="1100" b="0" kern="100" dirty="0">
              <a:effectLst/>
              <a:latin typeface="Calibri" panose="020F0502020204030204" pitchFamily="34" charset="0"/>
              <a:ea typeface="Calibri" panose="020F0502020204030204" pitchFamily="34" charset="0"/>
              <a:cs typeface="Mangal" panose="02040503050203030202" pitchFamily="18" charset="0"/>
            </a:endParaRPr>
          </a:p>
          <a:p>
            <a:pPr marL="742950" marR="0" lvl="1" indent="-285750" algn="l" defTabSz="914400" rtl="0" eaLnBrk="1" fontAlgn="auto" latinLnBrk="0" hangingPunct="1">
              <a:lnSpc>
                <a:spcPct val="107000"/>
              </a:lnSpc>
              <a:spcBef>
                <a:spcPts val="0"/>
              </a:spcBef>
              <a:spcAft>
                <a:spcPts val="800"/>
              </a:spcAft>
              <a:buClr>
                <a:srgbClr val="000000"/>
              </a:buClr>
              <a:buSzPts val="1000"/>
              <a:buFont typeface="Courier New" panose="02070309020205020404" pitchFamily="49" charset="0"/>
              <a:buChar char="o"/>
              <a:tabLst>
                <a:tab pos="914400" algn="l"/>
              </a:tabLst>
              <a:defRPr/>
            </a:pPr>
            <a:r>
              <a:rPr lang="fr-FR" sz="1100" b="0" kern="100" dirty="0">
                <a:effectLst/>
                <a:latin typeface="Calibri" panose="020F0502020204030204" pitchFamily="34" charset="0"/>
                <a:ea typeface="Calibri" panose="020F0502020204030204" pitchFamily="34" charset="0"/>
                <a:cs typeface="Mangal" panose="02040503050203030202" pitchFamily="18" charset="0"/>
              </a:rPr>
              <a:t>Libre circulation des marchandises</a:t>
            </a:r>
            <a:endParaRPr lang="de-DE" sz="1100" b="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l" defTabSz="914400" rtl="0" eaLnBrk="1" fontAlgn="auto" latinLnBrk="0" hangingPunct="1">
              <a:lnSpc>
                <a:spcPct val="107000"/>
              </a:lnSpc>
              <a:spcBef>
                <a:spcPts val="0"/>
              </a:spcBef>
              <a:spcAft>
                <a:spcPts val="800"/>
              </a:spcAft>
              <a:buClr>
                <a:srgbClr val="000000"/>
              </a:buClr>
              <a:buSzPts val="1000"/>
              <a:buFont typeface="Courier New" panose="02070309020205020404" pitchFamily="49" charset="0"/>
              <a:buChar char="o"/>
              <a:tabLst>
                <a:tab pos="914400" algn="l"/>
              </a:tabLst>
              <a:defRPr/>
            </a:pPr>
            <a:r>
              <a:rPr lang="fr-FR" sz="1100" b="0" kern="100" dirty="0">
                <a:effectLst/>
                <a:latin typeface="Calibri" panose="020F0502020204030204" pitchFamily="34" charset="0"/>
                <a:ea typeface="Calibri" panose="020F0502020204030204" pitchFamily="34" charset="0"/>
                <a:cs typeface="Mangal" panose="02040503050203030202" pitchFamily="18" charset="0"/>
              </a:rPr>
              <a:t>Non-discrimination et égalité de traitement</a:t>
            </a:r>
            <a:endParaRPr lang="de-DE" sz="1100" b="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l" defTabSz="914400" rtl="0" eaLnBrk="1" fontAlgn="auto" latinLnBrk="0" hangingPunct="1">
              <a:lnSpc>
                <a:spcPct val="107000"/>
              </a:lnSpc>
              <a:spcBef>
                <a:spcPts val="0"/>
              </a:spcBef>
              <a:spcAft>
                <a:spcPts val="800"/>
              </a:spcAft>
              <a:buClr>
                <a:srgbClr val="000000"/>
              </a:buClr>
              <a:buSzPts val="1000"/>
              <a:buFont typeface="Courier New" panose="02070309020205020404" pitchFamily="49" charset="0"/>
              <a:buChar char="o"/>
              <a:tabLst>
                <a:tab pos="914400" algn="l"/>
              </a:tabLst>
              <a:defRPr/>
            </a:pPr>
            <a:r>
              <a:rPr lang="fr-FR" sz="1100" b="0" kern="100" dirty="0">
                <a:effectLst/>
                <a:latin typeface="Calibri" panose="020F0502020204030204" pitchFamily="34" charset="0"/>
                <a:ea typeface="Calibri" panose="020F0502020204030204" pitchFamily="34" charset="0"/>
                <a:cs typeface="Mangal" panose="02040503050203030202" pitchFamily="18" charset="0"/>
              </a:rPr>
              <a:t>Transparence</a:t>
            </a:r>
            <a:endParaRPr lang="de-DE" sz="1100" b="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l" defTabSz="914400" rtl="0" eaLnBrk="1" fontAlgn="auto" latinLnBrk="0" hangingPunct="1">
              <a:lnSpc>
                <a:spcPct val="107000"/>
              </a:lnSpc>
              <a:spcBef>
                <a:spcPts val="0"/>
              </a:spcBef>
              <a:spcAft>
                <a:spcPts val="800"/>
              </a:spcAft>
              <a:buClr>
                <a:srgbClr val="000000"/>
              </a:buClr>
              <a:buSzPts val="1000"/>
              <a:buFont typeface="Courier New" panose="02070309020205020404" pitchFamily="49" charset="0"/>
              <a:buChar char="o"/>
              <a:tabLst>
                <a:tab pos="914400" algn="l"/>
              </a:tabLst>
              <a:defRPr/>
            </a:pPr>
            <a:r>
              <a:rPr lang="fr-FR" sz="1100" b="0" kern="100" dirty="0">
                <a:effectLst/>
                <a:latin typeface="Calibri" panose="020F0502020204030204" pitchFamily="34" charset="0"/>
                <a:ea typeface="Calibri" panose="020F0502020204030204" pitchFamily="34" charset="0"/>
                <a:cs typeface="Mangal" panose="02040503050203030202" pitchFamily="18" charset="0"/>
              </a:rPr>
              <a:t>Proportionnalité</a:t>
            </a:r>
            <a:endParaRPr lang="en-GB" sz="1100" dirty="0"/>
          </a:p>
          <a:p>
            <a:pPr marL="742950" lvl="1" indent="-285750">
              <a:lnSpc>
                <a:spcPct val="107000"/>
              </a:lnSpc>
              <a:spcAft>
                <a:spcPts val="800"/>
              </a:spcAft>
              <a:buSzPts val="1000"/>
              <a:buFont typeface="Courier New" panose="02070309020205020404" pitchFamily="49" charset="0"/>
              <a:buChar char="o"/>
              <a:tabLst>
                <a:tab pos="914400" algn="l"/>
              </a:tabLst>
            </a:pPr>
            <a:endParaRPr lang="de-DE" sz="1100" b="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a:p>
            <a:endParaRPr lang="en-GB" dirty="0"/>
          </a:p>
          <a:p>
            <a:r>
              <a:rPr lang="fr-FR" dirty="0"/>
              <a:t>Égalité de traitement dans la pratique - exemples :</a:t>
            </a:r>
            <a:endParaRPr lang="en-GB" dirty="0"/>
          </a:p>
          <a:p>
            <a:endParaRPr lang="en-GB" dirty="0"/>
          </a:p>
          <a:p>
            <a:pPr marL="285750" lvl="0" indent="-285750">
              <a:buClr>
                <a:srgbClr val="00B050"/>
              </a:buClr>
              <a:buFont typeface="+mj-lt"/>
              <a:buAutoNum type="romanLcPeriod"/>
            </a:pPr>
            <a:r>
              <a:rPr lang="fr-FR" sz="1200" dirty="0">
                <a:solidFill>
                  <a:schemeClr val="tx1"/>
                </a:solidFill>
                <a:latin typeface="Arial" pitchFamily="34" charset="0"/>
                <a:cs typeface="Arial" pitchFamily="34" charset="0"/>
              </a:rPr>
              <a:t>Les mêmes critères d’attribution doivent s’appliquer à tous les soumissionnaires.</a:t>
            </a:r>
            <a:endParaRPr lang="en-US" sz="1200" dirty="0">
              <a:solidFill>
                <a:schemeClr val="tx1"/>
              </a:solidFill>
              <a:latin typeface="Arial" pitchFamily="34" charset="0"/>
              <a:cs typeface="Arial" pitchFamily="34" charset="0"/>
            </a:endParaRPr>
          </a:p>
          <a:p>
            <a:pPr marL="514350" lvl="0" indent="-514350">
              <a:buFont typeface="+mj-lt"/>
              <a:buAutoNum type="romanLcPeriod"/>
            </a:pPr>
            <a:endParaRPr lang="en-GB" sz="800" dirty="0">
              <a:solidFill>
                <a:schemeClr val="tx1"/>
              </a:solidFill>
              <a:latin typeface="Arial" pitchFamily="34" charset="0"/>
              <a:cs typeface="Arial" pitchFamily="34" charset="0"/>
            </a:endParaRPr>
          </a:p>
          <a:p>
            <a:pPr marL="285750" lvl="0" indent="-285750">
              <a:buClr>
                <a:srgbClr val="00B050"/>
              </a:buClr>
              <a:buFont typeface="+mj-lt"/>
              <a:buAutoNum type="romanLcPeriod"/>
            </a:pPr>
            <a:r>
              <a:rPr lang="fr-FR" sz="1200" dirty="0">
                <a:solidFill>
                  <a:schemeClr val="tx1"/>
                </a:solidFill>
                <a:latin typeface="Arial" pitchFamily="34" charset="0"/>
                <a:cs typeface="Arial" pitchFamily="34" charset="0"/>
              </a:rPr>
              <a:t>Clarifications - lorsque deux offres contiennent des erreurs ou omissions similaires, la même approche de clarification doit être suivie, sauf si elles se trouvent objectivement dans une situation différente (par exemple lorsqu’une offre est invalide en raison d’un facteur différent);</a:t>
            </a:r>
            <a:endParaRPr lang="en-US" sz="1200" dirty="0">
              <a:solidFill>
                <a:schemeClr val="tx1"/>
              </a:solidFill>
              <a:latin typeface="Arial" pitchFamily="34" charset="0"/>
              <a:cs typeface="Arial" pitchFamily="34" charset="0"/>
            </a:endParaRPr>
          </a:p>
          <a:p>
            <a:pPr marL="514350" lvl="0" indent="-514350">
              <a:buClr>
                <a:srgbClr val="00B050"/>
              </a:buClr>
              <a:buFont typeface="+mj-lt"/>
              <a:buAutoNum type="romanLcPeriod"/>
            </a:pPr>
            <a:endParaRPr lang="en-GB" sz="800" dirty="0">
              <a:solidFill>
                <a:schemeClr val="tx1"/>
              </a:solidFill>
              <a:latin typeface="Arial" pitchFamily="34" charset="0"/>
              <a:cs typeface="Arial" pitchFamily="34" charset="0"/>
            </a:endParaRPr>
          </a:p>
          <a:p>
            <a:pPr marL="285750" lvl="0" indent="-285750">
              <a:buClr>
                <a:srgbClr val="00B050"/>
              </a:buClr>
              <a:buFont typeface="+mj-lt"/>
              <a:buAutoNum type="romanLcPeriod"/>
            </a:pPr>
            <a:r>
              <a:rPr lang="fr-FR" sz="1200" dirty="0">
                <a:solidFill>
                  <a:schemeClr val="tx1"/>
                </a:solidFill>
                <a:latin typeface="Arial" pitchFamily="34" charset="0"/>
                <a:cs typeface="Arial" pitchFamily="34" charset="0"/>
              </a:rPr>
              <a:t>L’évaluation doit réellement refléter les différences entre les offres (par exemple, deux offres ayant des performances différentes ne peuvent pas obtenir la même note dans un critère). </a:t>
            </a:r>
            <a:endParaRPr lang="en-GB" sz="1200" dirty="0">
              <a:solidFill>
                <a:schemeClr val="tx1"/>
              </a:solidFill>
              <a:latin typeface="Arial" pitchFamily="34" charset="0"/>
              <a:cs typeface="Arial" pitchFamily="34" charset="0"/>
            </a:endParaRPr>
          </a:p>
          <a:p>
            <a:endParaRPr lang="de-DE" dirty="0"/>
          </a:p>
          <a:p>
            <a:endParaRPr lang="de-DE" dirty="0"/>
          </a:p>
          <a:p>
            <a:r>
              <a:rPr lang="fr-FR" noProof="0" dirty="0"/>
              <a:t>Transparence dans la pratique </a:t>
            </a:r>
            <a:r>
              <a:rPr lang="fr-FR" baseline="0" noProof="0" dirty="0"/>
              <a:t>– </a:t>
            </a:r>
            <a:r>
              <a:rPr lang="fr-FR" noProof="0" dirty="0"/>
              <a:t>exemples :</a:t>
            </a:r>
          </a:p>
          <a:p>
            <a:pPr marL="0" indent="0">
              <a:buClr>
                <a:srgbClr val="368E5E"/>
              </a:buClr>
              <a:buNone/>
            </a:pPr>
            <a:endParaRPr lang="en-US" sz="300" dirty="0">
              <a:solidFill>
                <a:schemeClr val="tx1"/>
              </a:solidFill>
              <a:latin typeface="Arial" pitchFamily="34" charset="0"/>
              <a:cs typeface="Arial" pitchFamily="34" charset="0"/>
            </a:endParaRPr>
          </a:p>
          <a:p>
            <a:pPr marL="514350" indent="-514350">
              <a:buClr>
                <a:srgbClr val="368E5E"/>
              </a:buClr>
              <a:buFont typeface="+mj-lt"/>
              <a:buAutoNum type="romanLcPeriod"/>
            </a:pPr>
            <a:r>
              <a:rPr lang="fr-FR" sz="1200" dirty="0">
                <a:solidFill>
                  <a:schemeClr val="tx1"/>
                </a:solidFill>
                <a:latin typeface="Arial" pitchFamily="34" charset="0"/>
                <a:cs typeface="Arial" pitchFamily="34" charset="0"/>
              </a:rPr>
              <a:t>Les contrats doivent faire l’objet d’une publicité/publication suffisante. </a:t>
            </a:r>
            <a:r>
              <a:rPr lang="en-US" sz="1200" dirty="0">
                <a:solidFill>
                  <a:schemeClr val="tx1"/>
                </a:solidFill>
                <a:latin typeface="Arial" pitchFamily="34" charset="0"/>
                <a:cs typeface="Arial" pitchFamily="34" charset="0"/>
              </a:rPr>
              <a:t> </a:t>
            </a:r>
            <a:endParaRPr lang="en-US" sz="800" dirty="0">
              <a:solidFill>
                <a:schemeClr val="tx1"/>
              </a:solidFill>
              <a:latin typeface="Arial" pitchFamily="34" charset="0"/>
              <a:cs typeface="Arial" pitchFamily="34" charset="0"/>
            </a:endParaRPr>
          </a:p>
          <a:p>
            <a:pPr marL="514350" indent="-514350">
              <a:buClr>
                <a:srgbClr val="368E5E"/>
              </a:buClr>
              <a:buFont typeface="+mj-lt"/>
              <a:buAutoNum type="romanLcPeriod"/>
            </a:pPr>
            <a:r>
              <a:rPr lang="fr-FR" sz="1200" dirty="0">
                <a:solidFill>
                  <a:schemeClr val="tx1"/>
                </a:solidFill>
                <a:latin typeface="Arial" pitchFamily="34" charset="0"/>
                <a:cs typeface="Arial" pitchFamily="34" charset="0"/>
              </a:rPr>
              <a:t>Les documents d’appel d’offres et toute modification apportée à ceux-ci doivent être publiés en temps utile pour permettre aux soumissionnaires de réagir. </a:t>
            </a:r>
          </a:p>
          <a:p>
            <a:pPr marL="514350" indent="-514350">
              <a:buClr>
                <a:srgbClr val="368E5E"/>
              </a:buClr>
              <a:buFont typeface="+mj-lt"/>
              <a:buAutoNum type="romanLcPeriod"/>
            </a:pPr>
            <a:r>
              <a:rPr lang="fr-FR" sz="1200" dirty="0">
                <a:solidFill>
                  <a:schemeClr val="tx1"/>
                </a:solidFill>
                <a:latin typeface="Arial" pitchFamily="34" charset="0"/>
                <a:cs typeface="Arial" pitchFamily="34" charset="0"/>
              </a:rPr>
              <a:t>Les critères de sélection et d’attribution doivent être publiés à l’avance, ainsi que les pondérations. </a:t>
            </a:r>
          </a:p>
          <a:p>
            <a:pPr marL="514350" indent="-514350">
              <a:buClr>
                <a:srgbClr val="368E5E"/>
              </a:buClr>
              <a:buFont typeface="+mj-lt"/>
              <a:buAutoNum type="romanLcPeriod"/>
            </a:pPr>
            <a:r>
              <a:rPr lang="fr-FR" sz="1200" dirty="0">
                <a:solidFill>
                  <a:schemeClr val="tx1"/>
                </a:solidFill>
                <a:latin typeface="Arial" pitchFamily="34" charset="0"/>
                <a:cs typeface="Arial" pitchFamily="34" charset="0"/>
              </a:rPr>
              <a:t>Les critères et spécifications doivent être clairement formulés.</a:t>
            </a:r>
            <a:endParaRPr lang="en-US" sz="1200" dirty="0">
              <a:solidFill>
                <a:schemeClr val="tx1"/>
              </a:solidFill>
              <a:latin typeface="Arial" pitchFamily="34" charset="0"/>
              <a:cs typeface="Arial" pitchFamily="34" charset="0"/>
            </a:endParaRPr>
          </a:p>
          <a:p>
            <a:pPr marL="514350" indent="-514350">
              <a:buClr>
                <a:srgbClr val="368E5E"/>
              </a:buClr>
              <a:buFont typeface="+mj-lt"/>
              <a:buAutoNum type="romanLcPeriod"/>
            </a:pPr>
            <a:r>
              <a:rPr lang="fr-FR" sz="1200" dirty="0">
                <a:solidFill>
                  <a:schemeClr val="tx1"/>
                </a:solidFill>
                <a:latin typeface="Arial" pitchFamily="34" charset="0"/>
                <a:cs typeface="Arial" pitchFamily="34" charset="0"/>
              </a:rPr>
              <a:t>Les candidats et soumissionnaires doivent être informés du résultat de leurs manifestations d’intérêt et offres ou de l’annulation d’une procédure, avec indication des motifs. </a:t>
            </a:r>
            <a:endParaRPr lang="en-US" sz="1200" dirty="0">
              <a:solidFill>
                <a:schemeClr val="tx1"/>
              </a:solidFill>
              <a:latin typeface="Arial" pitchFamily="34" charset="0"/>
              <a:cs typeface="Arial" pitchFamily="34" charset="0"/>
            </a:endParaRPr>
          </a:p>
          <a:p>
            <a:pPr marL="514350" indent="-514350">
              <a:buClr>
                <a:srgbClr val="368E5E"/>
              </a:buClr>
              <a:buFont typeface="+mj-lt"/>
              <a:buAutoNum type="romanLcPeriod"/>
            </a:pPr>
            <a:r>
              <a:rPr lang="fr-FR" sz="1200" dirty="0">
                <a:solidFill>
                  <a:schemeClr val="tx1"/>
                </a:solidFill>
                <a:latin typeface="Arial" pitchFamily="34" charset="0"/>
                <a:cs typeface="Arial" pitchFamily="34" charset="0"/>
              </a:rPr>
              <a:t>Les modifications apportées à un marché après sa passation ne doivent pas être substantielles ou doivent être autorisées conformément à l’article 72 de la directive 2014/24/UE (article 43 de la directive 2014/23/UE, article 89 de la directive 2014/25/UE). </a:t>
            </a:r>
            <a:endParaRPr lang="en-US" sz="1200" dirty="0">
              <a:solidFill>
                <a:schemeClr val="tx1"/>
              </a:solidFill>
              <a:latin typeface="Arial" pitchFamily="34" charset="0"/>
              <a:cs typeface="Arial" pitchFamily="34" charset="0"/>
            </a:endParaRPr>
          </a:p>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9</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8283988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18561-D99E-2781-1B5C-E843AD19EE2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594ADBC-9D2A-5AF7-B206-D00CF776983E}"/>
              </a:ext>
            </a:extLst>
          </p:cNvPr>
          <p:cNvSpPr>
            <a:spLocks noGrp="1" noRot="1" noChangeAspect="1"/>
          </p:cNvSpPr>
          <p:nvPr>
            <p:ph type="sldImg"/>
          </p:nvPr>
        </p:nvSpPr>
        <p:spPr/>
        <p:txBody>
          <a:bodyPr/>
          <a:lstStyle/>
          <a:p>
            <a:endParaRPr lang="fr-FR"/>
          </a:p>
        </p:txBody>
      </p:sp>
      <p:sp>
        <p:nvSpPr>
          <p:cNvPr id="3" name="Notizenplatzhalter 2">
            <a:extLst>
              <a:ext uri="{FF2B5EF4-FFF2-40B4-BE49-F238E27FC236}">
                <a16:creationId xmlns:a16="http://schemas.microsoft.com/office/drawing/2014/main" id="{7309AD45-9BAA-B3E1-B343-5BA43CFF4099}"/>
              </a:ext>
            </a:extLst>
          </p:cNvPr>
          <p:cNvSpPr>
            <a:spLocks noGrp="1"/>
          </p:cNvSpPr>
          <p:nvPr>
            <p:ph type="body" idx="1"/>
          </p:nvPr>
        </p:nvSpPr>
        <p:spPr/>
        <p:txBody>
          <a:bodyPr/>
          <a:lstStyle/>
          <a:p>
            <a:pPr marL="514350" indent="-514350">
              <a:buClr>
                <a:srgbClr val="368E5E"/>
              </a:buClr>
              <a:buAutoNum type="romanLcPeriod"/>
            </a:pPr>
            <a:endParaRPr lang="en-US" sz="1200" dirty="0">
              <a:solidFill>
                <a:schemeClr val="tx1"/>
              </a:solidFill>
              <a:latin typeface="Arial" pitchFamily="34" charset="0"/>
              <a:cs typeface="Arial" pitchFamily="34" charset="0"/>
            </a:endParaRPr>
          </a:p>
          <a:p>
            <a:endParaRPr lang="de-DE" dirty="0"/>
          </a:p>
        </p:txBody>
      </p:sp>
      <p:sp>
        <p:nvSpPr>
          <p:cNvPr id="4" name="Foliennummernplatzhalter 3">
            <a:extLst>
              <a:ext uri="{FF2B5EF4-FFF2-40B4-BE49-F238E27FC236}">
                <a16:creationId xmlns:a16="http://schemas.microsoft.com/office/drawing/2014/main" id="{5B79030D-BA23-732E-3315-0AA7AF23B77B}"/>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10</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40297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fr-FR"/>
          </a:p>
        </p:txBody>
      </p:sp>
      <p:sp>
        <p:nvSpPr>
          <p:cNvPr id="3" name="Notizenplatzhalter 2"/>
          <p:cNvSpPr>
            <a:spLocks noGrp="1"/>
          </p:cNvSpPr>
          <p:nvPr>
            <p:ph type="body" idx="1"/>
          </p:nvPr>
        </p:nvSpPr>
        <p:spPr/>
        <p:txBody>
          <a:bodyPr/>
          <a:lstStyle/>
          <a:p>
            <a:r>
              <a:rPr lang="fr-FR" dirty="0"/>
              <a:t>Outre le prix d’achat, il est recommandé de prendre en compte les coûts du cycle de vie ainsi que l’impact environnemental et social. La possibilité de définir des processus et des méthodes de production inclut l’énergie provenant de sources renouvelables, les aliments issus du commerce équitable ou de l’agriculture biologique ou les produits fabriqués à partir de matériaux recyclés. </a:t>
            </a:r>
          </a:p>
          <a:p>
            <a:endParaRPr lang="en-US" dirty="0"/>
          </a:p>
          <a:p>
            <a:r>
              <a:rPr lang="fr-FR" dirty="0"/>
              <a:t>Le contrôle du respect de ces critères peut nécessiter un marquage par des tiers.</a:t>
            </a:r>
          </a:p>
          <a:p>
            <a:endParaRPr lang="en-US" dirty="0"/>
          </a:p>
          <a:p>
            <a:r>
              <a:rPr lang="fr-FR" dirty="0"/>
              <a:t>Le respect de la législation environnementale et sociale européenne et nationale, ainsi que des conventions internationales ratifiées par tous les États membres, peut être imposé dans les procédures d’achat. Ces dispositions sont expliquées plus en détail dans les sections suivantes.</a:t>
            </a:r>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11</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674514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fr-FR"/>
          </a:p>
        </p:txBody>
      </p:sp>
      <p:sp>
        <p:nvSpPr>
          <p:cNvPr id="3" name="Notizenplatzhalter 2"/>
          <p:cNvSpPr>
            <a:spLocks noGrp="1"/>
          </p:cNvSpPr>
          <p:nvPr>
            <p:ph type="body" idx="1"/>
          </p:nvPr>
        </p:nvSpPr>
        <p:spPr/>
        <p:txBody>
          <a:bodyPr/>
          <a:lstStyle/>
          <a:p>
            <a:r>
              <a:rPr lang="fr-FR" dirty="0"/>
              <a:t>Les spécifications techniques décrivent ce qui est acheté et sont soumises à des règles détaillées dans les directives afin de garantir qu’elles ne discriminent pas les soumissionnaires d’autres États membres. Nom/marque, etc. ne peuvent être indiqués que dans des cas exceptionnels, lorsqu’une description suffisamment précise et compréhensible de l’objet n’est pas possible.</a:t>
            </a:r>
            <a:endParaRPr lang="en-GB" dirty="0"/>
          </a:p>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12</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368378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53C6FC-8581-252F-3798-06A654E275E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444AB6A1-AEBD-F51F-A252-9FA3016EE4B9}"/>
              </a:ext>
            </a:extLst>
          </p:cNvPr>
          <p:cNvSpPr>
            <a:spLocks noGrp="1" noRot="1" noChangeAspect="1"/>
          </p:cNvSpPr>
          <p:nvPr>
            <p:ph type="sldImg"/>
          </p:nvPr>
        </p:nvSpPr>
        <p:spPr/>
        <p:txBody>
          <a:bodyPr/>
          <a:lstStyle/>
          <a:p>
            <a:endParaRPr lang="fr-FR"/>
          </a:p>
        </p:txBody>
      </p:sp>
      <p:sp>
        <p:nvSpPr>
          <p:cNvPr id="3" name="Notizenplatzhalter 2">
            <a:extLst>
              <a:ext uri="{FF2B5EF4-FFF2-40B4-BE49-F238E27FC236}">
                <a16:creationId xmlns:a16="http://schemas.microsoft.com/office/drawing/2014/main" id="{DE9612B3-FF9C-B51F-9F0A-62A014F6B20E}"/>
              </a:ext>
            </a:extLst>
          </p:cNvPr>
          <p:cNvSpPr>
            <a:spLocks noGrp="1"/>
          </p:cNvSpPr>
          <p:nvPr>
            <p:ph type="body" idx="1"/>
          </p:nvPr>
        </p:nvSpPr>
        <p:spPr/>
        <p:txBody>
          <a:bodyPr/>
          <a:lstStyle/>
          <a:p>
            <a:r>
              <a:rPr lang="fr-FR" noProof="0" dirty="0"/>
              <a:t>Exemples, voir diapositives xxx</a:t>
            </a:r>
          </a:p>
        </p:txBody>
      </p:sp>
      <p:sp>
        <p:nvSpPr>
          <p:cNvPr id="4" name="Foliennummernplatzhalter 3">
            <a:extLst>
              <a:ext uri="{FF2B5EF4-FFF2-40B4-BE49-F238E27FC236}">
                <a16:creationId xmlns:a16="http://schemas.microsoft.com/office/drawing/2014/main" id="{EE0B61AB-4AE2-CD39-7CC6-9F7BEAE0E010}"/>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13</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8458726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44520-DBA5-15A4-4348-6CE33C6C5E4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D0D8A7A-ABDE-B852-895C-0CE1BB9830FA}"/>
              </a:ext>
            </a:extLst>
          </p:cNvPr>
          <p:cNvSpPr>
            <a:spLocks noGrp="1" noRot="1" noChangeAspect="1"/>
          </p:cNvSpPr>
          <p:nvPr>
            <p:ph type="sldImg"/>
          </p:nvPr>
        </p:nvSpPr>
        <p:spPr/>
        <p:txBody>
          <a:bodyPr/>
          <a:lstStyle/>
          <a:p>
            <a:endParaRPr lang="fr-FR"/>
          </a:p>
        </p:txBody>
      </p:sp>
      <p:sp>
        <p:nvSpPr>
          <p:cNvPr id="3" name="Notizenplatzhalter 2">
            <a:extLst>
              <a:ext uri="{FF2B5EF4-FFF2-40B4-BE49-F238E27FC236}">
                <a16:creationId xmlns:a16="http://schemas.microsoft.com/office/drawing/2014/main" id="{6EF2336A-FDDA-53CB-7B7C-879ED61E7727}"/>
              </a:ext>
            </a:extLst>
          </p:cNvPr>
          <p:cNvSpPr>
            <a:spLocks noGrp="1"/>
          </p:cNvSpPr>
          <p:nvPr>
            <p:ph type="body" idx="1"/>
          </p:nvPr>
        </p:nvSpPr>
        <p:spPr/>
        <p:txBody>
          <a:bodyPr/>
          <a:lstStyle/>
          <a:p>
            <a:r>
              <a:rPr lang="fr-FR" dirty="0"/>
              <a:t>Les directives ne contiennent que des exemples de critères d’attribution, mais aucune liste exhaustive. Les pouvoirs adjudicateurs peuvent également recourir à d’autres critères, pour autant qu’ils soient pertinents par rapport à l’objet du marché, qu’ils n’offrent pas une liberté de choix totale au pouvoir adjudicateur, qu’ils garantissent une concurrence effective et qu’ils soient vérifiables.</a:t>
            </a:r>
            <a:endParaRPr lang="en-US" dirty="0"/>
          </a:p>
          <a:p>
            <a:endParaRPr lang="en-US" dirty="0"/>
          </a:p>
          <a:p>
            <a:r>
              <a:rPr lang="fr-FR" dirty="0"/>
              <a:t>Les critères d’attribution doivent être indiqués dans l’avis de marché ou dans le dossier d’appel d’offres, ainsi que leur pondération et leurs sous-critères éventuels. Le principe de transparence exige que les critères d’attribution soient compréhensibles pour un soumissionnaire « moyennement bien informé et normalement attentif » - c’est-à-dire qu’ils doivent être clairement expliqués dans une langue comprise par les personnes travaillant dans ce domaine.</a:t>
            </a:r>
            <a:endParaRPr lang="de-DE" dirty="0"/>
          </a:p>
        </p:txBody>
      </p:sp>
      <p:sp>
        <p:nvSpPr>
          <p:cNvPr id="4" name="Foliennummernplatzhalter 3">
            <a:extLst>
              <a:ext uri="{FF2B5EF4-FFF2-40B4-BE49-F238E27FC236}">
                <a16:creationId xmlns:a16="http://schemas.microsoft.com/office/drawing/2014/main" id="{D83F3266-3909-4859-95B5-98FF4ED18CD3}"/>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14</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804272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 1">
  <p:cSld name="Titel 1">
    <p:bg>
      <p:bgPr>
        <a:solidFill>
          <a:schemeClr val="lt1"/>
        </a:solidFill>
        <a:effectLst/>
      </p:bgPr>
    </p:bg>
    <p:spTree>
      <p:nvGrpSpPr>
        <p:cNvPr id="1" name="Shape 15"/>
        <p:cNvGrpSpPr/>
        <p:nvPr/>
      </p:nvGrpSpPr>
      <p:grpSpPr>
        <a:xfrm>
          <a:off x="0" y="0"/>
          <a:ext cx="0" cy="0"/>
          <a:chOff x="0" y="0"/>
          <a:chExt cx="0" cy="0"/>
        </a:xfrm>
      </p:grpSpPr>
      <p:sp>
        <p:nvSpPr>
          <p:cNvPr id="16" name="Google Shape;16;p17"/>
          <p:cNvSpPr/>
          <p:nvPr/>
        </p:nvSpPr>
        <p:spPr>
          <a:xfrm rot="10800000">
            <a:off x="332000" y="4831776"/>
            <a:ext cx="4356925" cy="4052448"/>
          </a:xfrm>
          <a:prstGeom prst="pie">
            <a:avLst>
              <a:gd name="adj1" fmla="val 0"/>
              <a:gd name="adj2" fmla="val 10801609"/>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7" name="Google Shape;17;p17"/>
          <p:cNvSpPr txBox="1">
            <a:spLocks noGrp="1"/>
          </p:cNvSpPr>
          <p:nvPr>
            <p:ph type="ctrTitle"/>
          </p:nvPr>
        </p:nvSpPr>
        <p:spPr>
          <a:xfrm>
            <a:off x="6309904"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18" name="Google Shape;18;p17"/>
          <p:cNvCxnSpPr/>
          <p:nvPr/>
        </p:nvCxnSpPr>
        <p:spPr>
          <a:xfrm>
            <a:off x="6309360" y="3950208"/>
            <a:ext cx="2133600" cy="3992"/>
          </a:xfrm>
          <a:prstGeom prst="straightConnector1">
            <a:avLst/>
          </a:prstGeom>
          <a:noFill/>
          <a:ln w="101600" cap="flat" cmpd="sng">
            <a:solidFill>
              <a:schemeClr val="accent3"/>
            </a:solidFill>
            <a:prstDash val="solid"/>
            <a:miter lim="800000"/>
            <a:headEnd type="none" w="sm" len="sm"/>
            <a:tailEnd type="none" w="sm" len="sm"/>
          </a:ln>
        </p:spPr>
      </p:cxnSp>
      <p:sp>
        <p:nvSpPr>
          <p:cNvPr id="19" name="Google Shape;19;p17"/>
          <p:cNvSpPr/>
          <p:nvPr/>
        </p:nvSpPr>
        <p:spPr>
          <a:xfrm rot="10800000">
            <a:off x="-1304496" y="5613097"/>
            <a:ext cx="2624490" cy="2489806"/>
          </a:xfrm>
          <a:prstGeom prst="pie">
            <a:avLst>
              <a:gd name="adj1" fmla="val 5413995"/>
              <a:gd name="adj2" fmla="val 10826281"/>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0" name="Google Shape;20;p17"/>
          <p:cNvSpPr/>
          <p:nvPr/>
        </p:nvSpPr>
        <p:spPr>
          <a:xfrm rot="-5400000">
            <a:off x="-1055890" y="818688"/>
            <a:ext cx="2127278" cy="2127278"/>
          </a:xfrm>
          <a:prstGeom prst="pie">
            <a:avLst>
              <a:gd name="adj1" fmla="val 0"/>
              <a:gd name="adj2" fmla="val 1085180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Finanzierung">
  <p:cSld name="Finanzierung">
    <p:spTree>
      <p:nvGrpSpPr>
        <p:cNvPr id="1" name="Shape 112"/>
        <p:cNvGrpSpPr/>
        <p:nvPr/>
      </p:nvGrpSpPr>
      <p:grpSpPr>
        <a:xfrm>
          <a:off x="0" y="0"/>
          <a:ext cx="0" cy="0"/>
          <a:chOff x="0" y="0"/>
          <a:chExt cx="0" cy="0"/>
        </a:xfrm>
      </p:grpSpPr>
      <p:sp>
        <p:nvSpPr>
          <p:cNvPr id="113" name="Google Shape;113;p29"/>
          <p:cNvSpPr txBox="1">
            <a:spLocks noGrp="1"/>
          </p:cNvSpPr>
          <p:nvPr>
            <p:ph type="body" idx="1"/>
          </p:nvPr>
        </p:nvSpPr>
        <p:spPr>
          <a:xfrm>
            <a:off x="2179161" y="3113786"/>
            <a:ext cx="4749959" cy="203676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3F3F3F"/>
              </a:buClr>
              <a:buSzPts val="1800"/>
              <a:buNone/>
              <a:defRPr/>
            </a:lvl1pPr>
            <a:lvl2pPr marL="914400" lvl="1" indent="-342900" algn="l">
              <a:lnSpc>
                <a:spcPct val="90000"/>
              </a:lnSpc>
              <a:spcBef>
                <a:spcPts val="500"/>
              </a:spcBef>
              <a:spcAft>
                <a:spcPts val="0"/>
              </a:spcAft>
              <a:buClr>
                <a:srgbClr val="3F3F3F"/>
              </a:buClr>
              <a:buSzPts val="1800"/>
              <a:buChar char="•"/>
              <a:defRPr/>
            </a:lvl2pPr>
            <a:lvl3pPr marL="1371600" lvl="2" indent="-342900" algn="l">
              <a:lnSpc>
                <a:spcPct val="90000"/>
              </a:lnSpc>
              <a:spcBef>
                <a:spcPts val="500"/>
              </a:spcBef>
              <a:spcAft>
                <a:spcPts val="0"/>
              </a:spcAft>
              <a:buClr>
                <a:srgbClr val="3F3F3F"/>
              </a:buClr>
              <a:buSzPts val="1800"/>
              <a:buChar char="•"/>
              <a:defRPr/>
            </a:lvl3pPr>
            <a:lvl4pPr marL="1828800" lvl="3" indent="-342900" algn="l">
              <a:lnSpc>
                <a:spcPct val="90000"/>
              </a:lnSpc>
              <a:spcBef>
                <a:spcPts val="500"/>
              </a:spcBef>
              <a:spcAft>
                <a:spcPts val="0"/>
              </a:spcAft>
              <a:buClr>
                <a:srgbClr val="3F3F3F"/>
              </a:buClr>
              <a:buSzPts val="1800"/>
              <a:buChar char="•"/>
              <a:defRPr/>
            </a:lvl4pPr>
            <a:lvl5pPr marL="2286000" lvl="4" indent="-342900" algn="l">
              <a:lnSpc>
                <a:spcPct val="90000"/>
              </a:lnSpc>
              <a:spcBef>
                <a:spcPts val="500"/>
              </a:spcBef>
              <a:spcAft>
                <a:spcPts val="0"/>
              </a:spcAft>
              <a:buClr>
                <a:srgbClr val="3F3F3F"/>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pic>
        <p:nvPicPr>
          <p:cNvPr id="114" name="Google Shape;114;p29" descr="Ein Bild, das Screenshot, Schrift, Text, Electric Blue (Farbe) enthält.&#10;&#10;Automatisch generierte Beschreibung"/>
          <p:cNvPicPr preferRelativeResize="0"/>
          <p:nvPr/>
        </p:nvPicPr>
        <p:blipFill rotWithShape="1">
          <a:blip r:embed="rId2">
            <a:alphaModFix/>
          </a:blip>
          <a:srcRect/>
          <a:stretch/>
        </p:blipFill>
        <p:spPr>
          <a:xfrm>
            <a:off x="2041071" y="2129065"/>
            <a:ext cx="3150689" cy="87296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Agenda 1">
  <p:cSld name="Agenda 1">
    <p:spTree>
      <p:nvGrpSpPr>
        <p:cNvPr id="1" name="Shape 21"/>
        <p:cNvGrpSpPr/>
        <p:nvPr/>
      </p:nvGrpSpPr>
      <p:grpSpPr>
        <a:xfrm>
          <a:off x="0" y="0"/>
          <a:ext cx="0" cy="0"/>
          <a:chOff x="0" y="0"/>
          <a:chExt cx="0" cy="0"/>
        </a:xfrm>
      </p:grpSpPr>
      <p:sp>
        <p:nvSpPr>
          <p:cNvPr id="22" name="Google Shape;22;p18"/>
          <p:cNvSpPr/>
          <p:nvPr/>
        </p:nvSpPr>
        <p:spPr>
          <a:xfrm>
            <a:off x="9879382" y="-1169095"/>
            <a:ext cx="2338190" cy="2338190"/>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3" name="Google Shape;23;p18"/>
          <p:cNvSpPr txBox="1">
            <a:spLocks noGrp="1"/>
          </p:cNvSpPr>
          <p:nvPr>
            <p:ph type="title"/>
          </p:nvPr>
        </p:nvSpPr>
        <p:spPr>
          <a:xfrm>
            <a:off x="594360" y="189572"/>
            <a:ext cx="6787747" cy="1593507"/>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18"/>
          <p:cNvSpPr txBox="1">
            <a:spLocks noGrp="1"/>
          </p:cNvSpPr>
          <p:nvPr>
            <p:ph type="body" idx="1"/>
          </p:nvPr>
        </p:nvSpPr>
        <p:spPr>
          <a:xfrm>
            <a:off x="594359" y="2281918"/>
            <a:ext cx="6787747" cy="3708517"/>
          </a:xfrm>
          <a:prstGeom prst="rect">
            <a:avLst/>
          </a:prstGeom>
          <a:noFill/>
          <a:ln>
            <a:noFill/>
          </a:ln>
        </p:spPr>
        <p:txBody>
          <a:bodyPr spcFirstLastPara="1" wrap="square" lIns="0" tIns="228600" rIns="0" bIns="0" anchor="t" anchorCtr="0">
            <a:normAutofit/>
          </a:bodyPr>
          <a:lstStyle>
            <a:lvl1pPr marL="457200" lvl="0" indent="-228600" algn="l">
              <a:lnSpc>
                <a:spcPct val="80000"/>
              </a:lnSpc>
              <a:spcBef>
                <a:spcPts val="2200"/>
              </a:spcBef>
              <a:spcAft>
                <a:spcPts val="0"/>
              </a:spcAft>
              <a:buClr>
                <a:schemeClr val="accent4"/>
              </a:buClr>
              <a:buSzPts val="2400"/>
              <a:buFont typeface="Arial"/>
              <a:buNone/>
              <a:defRPr sz="2400" b="1" i="0">
                <a:solidFill>
                  <a:schemeClr val="accent4"/>
                </a:solidFill>
                <a:latin typeface="Arial"/>
                <a:ea typeface="Arial"/>
                <a:cs typeface="Arial"/>
                <a:sym typeface="Arial"/>
              </a:defRPr>
            </a:lvl1pPr>
            <a:lvl2pPr marL="914400" lvl="1" indent="-355600" algn="l">
              <a:lnSpc>
                <a:spcPct val="90000"/>
              </a:lnSpc>
              <a:spcBef>
                <a:spcPts val="6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25" name="Google Shape;25;p18"/>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26" name="Google Shape;26;p18"/>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27" name="Google Shape;27;p18"/>
          <p:cNvCxnSpPr/>
          <p:nvPr/>
        </p:nvCxnSpPr>
        <p:spPr>
          <a:xfrm>
            <a:off x="594360" y="2148840"/>
            <a:ext cx="2130552" cy="0"/>
          </a:xfrm>
          <a:prstGeom prst="straightConnector1">
            <a:avLst/>
          </a:prstGeom>
          <a:noFill/>
          <a:ln w="101600" cap="flat" cmpd="sng">
            <a:solidFill>
              <a:schemeClr val="accent4"/>
            </a:solidFill>
            <a:prstDash val="solid"/>
            <a:miter lim="800000"/>
            <a:headEnd type="none" w="sm" len="sm"/>
            <a:tailEnd type="none" w="sm" len="sm"/>
          </a:ln>
        </p:spPr>
      </p:cxnSp>
      <p:sp>
        <p:nvSpPr>
          <p:cNvPr id="28" name="Google Shape;28;p18"/>
          <p:cNvSpPr/>
          <p:nvPr/>
        </p:nvSpPr>
        <p:spPr>
          <a:xfrm>
            <a:off x="8076007" y="-706089"/>
            <a:ext cx="1393345" cy="1412178"/>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 name="Google Shape;29;p18"/>
          <p:cNvSpPr/>
          <p:nvPr/>
        </p:nvSpPr>
        <p:spPr>
          <a:xfrm>
            <a:off x="9723419" y="301731"/>
            <a:ext cx="846741" cy="808715"/>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el 3">
  <p:cSld name="Titel 3">
    <p:bg>
      <p:bgPr>
        <a:solidFill>
          <a:schemeClr val="lt1"/>
        </a:solidFill>
        <a:effectLst/>
      </p:bgPr>
    </p:bg>
    <p:spTree>
      <p:nvGrpSpPr>
        <p:cNvPr id="1" name="Shape 40"/>
        <p:cNvGrpSpPr/>
        <p:nvPr/>
      </p:nvGrpSpPr>
      <p:grpSpPr>
        <a:xfrm>
          <a:off x="0" y="0"/>
          <a:ext cx="0" cy="0"/>
          <a:chOff x="0" y="0"/>
          <a:chExt cx="0" cy="0"/>
        </a:xfrm>
      </p:grpSpPr>
      <p:sp>
        <p:nvSpPr>
          <p:cNvPr id="41" name="Google Shape;41;p20"/>
          <p:cNvSpPr txBox="1">
            <a:spLocks noGrp="1"/>
          </p:cNvSpPr>
          <p:nvPr>
            <p:ph type="ctrTitle"/>
          </p:nvPr>
        </p:nvSpPr>
        <p:spPr>
          <a:xfrm>
            <a:off x="594360"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20"/>
          <p:cNvSpPr txBox="1">
            <a:spLocks noGrp="1"/>
          </p:cNvSpPr>
          <p:nvPr>
            <p:ph type="body" idx="1"/>
          </p:nvPr>
        </p:nvSpPr>
        <p:spPr>
          <a:xfrm>
            <a:off x="594360" y="454955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43" name="Google Shape;43;p20"/>
          <p:cNvCxnSpPr/>
          <p:nvPr/>
        </p:nvCxnSpPr>
        <p:spPr>
          <a:xfrm>
            <a:off x="594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44" name="Google Shape;44;p20"/>
          <p:cNvSpPr/>
          <p:nvPr/>
        </p:nvSpPr>
        <p:spPr>
          <a:xfrm>
            <a:off x="10879755" y="-1244903"/>
            <a:ext cx="2624490" cy="2489806"/>
          </a:xfrm>
          <a:prstGeom prst="pie">
            <a:avLst>
              <a:gd name="adj1" fmla="val 5413995"/>
              <a:gd name="adj2" fmla="val 10826281"/>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5" name="Google Shape;45;p20"/>
          <p:cNvSpPr/>
          <p:nvPr/>
        </p:nvSpPr>
        <p:spPr>
          <a:xfrm>
            <a:off x="6210036" y="-1896488"/>
            <a:ext cx="3792975" cy="3792975"/>
          </a:xfrm>
          <a:prstGeom prst="pie">
            <a:avLst>
              <a:gd name="adj1" fmla="val 0"/>
              <a:gd name="adj2" fmla="val 10851802"/>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6" name="Google Shape;46;p20"/>
          <p:cNvSpPr/>
          <p:nvPr/>
        </p:nvSpPr>
        <p:spPr>
          <a:xfrm rot="5400000">
            <a:off x="10295512" y="1532512"/>
            <a:ext cx="3792975" cy="3792975"/>
          </a:xfrm>
          <a:prstGeom prst="pie">
            <a:avLst>
              <a:gd name="adj1" fmla="val 0"/>
              <a:gd name="adj2" fmla="val 10837603"/>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el 2">
  <p:cSld name="Titel 2">
    <p:bg>
      <p:bgPr>
        <a:solidFill>
          <a:schemeClr val="lt1"/>
        </a:solidFill>
        <a:effectLst/>
      </p:bgPr>
    </p:bg>
    <p:spTree>
      <p:nvGrpSpPr>
        <p:cNvPr id="1" name="Shape 47"/>
        <p:cNvGrpSpPr/>
        <p:nvPr/>
      </p:nvGrpSpPr>
      <p:grpSpPr>
        <a:xfrm>
          <a:off x="0" y="0"/>
          <a:ext cx="0" cy="0"/>
          <a:chOff x="0" y="0"/>
          <a:chExt cx="0" cy="0"/>
        </a:xfrm>
      </p:grpSpPr>
      <p:sp>
        <p:nvSpPr>
          <p:cNvPr id="48" name="Google Shape;48;p21"/>
          <p:cNvSpPr txBox="1">
            <a:spLocks noGrp="1"/>
          </p:cNvSpPr>
          <p:nvPr>
            <p:ph type="ctrTitle"/>
          </p:nvPr>
        </p:nvSpPr>
        <p:spPr>
          <a:xfrm>
            <a:off x="6299835" y="43052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21"/>
          <p:cNvSpPr txBox="1">
            <a:spLocks noGrp="1"/>
          </p:cNvSpPr>
          <p:nvPr>
            <p:ph type="body" idx="1"/>
          </p:nvPr>
        </p:nvSpPr>
        <p:spPr>
          <a:xfrm>
            <a:off x="6299835" y="456860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50" name="Google Shape;50;p21"/>
          <p:cNvCxnSpPr/>
          <p:nvPr/>
        </p:nvCxnSpPr>
        <p:spPr>
          <a:xfrm>
            <a:off x="6309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51" name="Google Shape;51;p21"/>
          <p:cNvSpPr>
            <a:spLocks noGrp="1"/>
          </p:cNvSpPr>
          <p:nvPr>
            <p:ph type="pic" idx="2"/>
          </p:nvPr>
        </p:nvSpPr>
        <p:spPr>
          <a:xfrm>
            <a:off x="0" y="-11113"/>
            <a:ext cx="5628068" cy="6858000"/>
          </a:xfrm>
          <a:prstGeom prst="flowChartDelay">
            <a:avLst/>
          </a:prstGeom>
          <a:solidFill>
            <a:srgbClr val="87C3CD"/>
          </a:solidFill>
          <a:ln>
            <a:noFill/>
          </a:ln>
        </p:spPr>
        <p:txBody>
          <a:bodyPr/>
          <a:lstStyle/>
          <a:p>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el">
  <p:cSld name="Titel">
    <p:bg>
      <p:bgPr>
        <a:solidFill>
          <a:schemeClr val="lt1"/>
        </a:solidFill>
        <a:effectLst/>
      </p:bgPr>
    </p:bg>
    <p:spTree>
      <p:nvGrpSpPr>
        <p:cNvPr id="1" name="Shape 52"/>
        <p:cNvGrpSpPr/>
        <p:nvPr/>
      </p:nvGrpSpPr>
      <p:grpSpPr>
        <a:xfrm>
          <a:off x="0" y="0"/>
          <a:ext cx="0" cy="0"/>
          <a:chOff x="0" y="0"/>
          <a:chExt cx="0" cy="0"/>
        </a:xfrm>
      </p:grpSpPr>
      <p:sp>
        <p:nvSpPr>
          <p:cNvPr id="53" name="Google Shape;53;p22"/>
          <p:cNvSpPr txBox="1">
            <a:spLocks noGrp="1"/>
          </p:cNvSpPr>
          <p:nvPr>
            <p:ph type="ctrTitle"/>
          </p:nvPr>
        </p:nvSpPr>
        <p:spPr>
          <a:xfrm>
            <a:off x="6309904"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54" name="Google Shape;54;p22"/>
          <p:cNvCxnSpPr/>
          <p:nvPr/>
        </p:nvCxnSpPr>
        <p:spPr>
          <a:xfrm>
            <a:off x="6309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55" name="Google Shape;55;p22"/>
          <p:cNvSpPr txBox="1">
            <a:spLocks noGrp="1"/>
          </p:cNvSpPr>
          <p:nvPr>
            <p:ph type="body" idx="1"/>
          </p:nvPr>
        </p:nvSpPr>
        <p:spPr>
          <a:xfrm>
            <a:off x="6309905" y="454955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56" name="Google Shape;56;p22"/>
          <p:cNvSpPr/>
          <p:nvPr/>
        </p:nvSpPr>
        <p:spPr>
          <a:xfrm rot="-5400000">
            <a:off x="-1994302" y="2784058"/>
            <a:ext cx="3988604" cy="4143593"/>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7" name="Google Shape;57;p22"/>
          <p:cNvSpPr/>
          <p:nvPr/>
        </p:nvSpPr>
        <p:spPr>
          <a:xfrm rot="10800000">
            <a:off x="1657654" y="5606713"/>
            <a:ext cx="2376839" cy="2502573"/>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8" name="Google Shape;58;p22"/>
          <p:cNvSpPr/>
          <p:nvPr/>
        </p:nvSpPr>
        <p:spPr>
          <a:xfrm rot="-8153822">
            <a:off x="691437" y="2439793"/>
            <a:ext cx="1375053" cy="1406890"/>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el und zwei Inhalte 2">
  <p:cSld name="Titel und zwei Inhalte 2">
    <p:bg>
      <p:bgPr>
        <a:solidFill>
          <a:schemeClr val="lt1"/>
        </a:solidFill>
        <a:effectLst/>
      </p:bgPr>
    </p:bg>
    <p:spTree>
      <p:nvGrpSpPr>
        <p:cNvPr id="1" name="Shape 59"/>
        <p:cNvGrpSpPr/>
        <p:nvPr/>
      </p:nvGrpSpPr>
      <p:grpSpPr>
        <a:xfrm>
          <a:off x="0" y="0"/>
          <a:ext cx="0" cy="0"/>
          <a:chOff x="0" y="0"/>
          <a:chExt cx="0" cy="0"/>
        </a:xfrm>
      </p:grpSpPr>
      <p:sp>
        <p:nvSpPr>
          <p:cNvPr id="60" name="Google Shape;60;p23"/>
          <p:cNvSpPr txBox="1">
            <a:spLocks noGrp="1"/>
          </p:cNvSpPr>
          <p:nvPr>
            <p:ph type="title"/>
          </p:nvPr>
        </p:nvSpPr>
        <p:spPr>
          <a:xfrm>
            <a:off x="594360" y="278129"/>
            <a:ext cx="9778365" cy="1494596"/>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23"/>
          <p:cNvSpPr txBox="1">
            <a:spLocks noGrp="1"/>
          </p:cNvSpPr>
          <p:nvPr>
            <p:ph type="body" idx="1"/>
          </p:nvPr>
        </p:nvSpPr>
        <p:spPr>
          <a:xfrm>
            <a:off x="594360" y="2676525"/>
            <a:ext cx="4490827" cy="3597470"/>
          </a:xfrm>
          <a:prstGeom prst="rect">
            <a:avLst/>
          </a:prstGeom>
          <a:noFill/>
          <a:ln>
            <a:noFill/>
          </a:ln>
        </p:spPr>
        <p:txBody>
          <a:bodyPr spcFirstLastPara="1" wrap="square" lIns="0" tIns="457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62" name="Google Shape;62;p23"/>
          <p:cNvSpPr txBox="1">
            <a:spLocks noGrp="1"/>
          </p:cNvSpPr>
          <p:nvPr>
            <p:ph type="body" idx="2"/>
          </p:nvPr>
        </p:nvSpPr>
        <p:spPr>
          <a:xfrm>
            <a:off x="5881898" y="2676525"/>
            <a:ext cx="4490827" cy="3597470"/>
          </a:xfrm>
          <a:prstGeom prst="rect">
            <a:avLst/>
          </a:prstGeom>
          <a:noFill/>
          <a:ln>
            <a:noFill/>
          </a:ln>
        </p:spPr>
        <p:txBody>
          <a:bodyPr spcFirstLastPara="1" wrap="square" lIns="0" tIns="457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63" name="Google Shape;63;p23"/>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64" name="Google Shape;64;p23"/>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65" name="Google Shape;65;p23"/>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66" name="Google Shape;66;p23"/>
          <p:cNvSpPr/>
          <p:nvPr/>
        </p:nvSpPr>
        <p:spPr>
          <a:xfrm>
            <a:off x="9879382" y="-1169095"/>
            <a:ext cx="2338190" cy="2338190"/>
          </a:xfrm>
          <a:prstGeom prst="pie">
            <a:avLst>
              <a:gd name="adj1" fmla="val 0"/>
              <a:gd name="adj2" fmla="val 10795612"/>
            </a:avLst>
          </a:prstGeom>
          <a:solidFill>
            <a:srgbClr val="AFD7D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7" name="Google Shape;67;p23"/>
          <p:cNvSpPr/>
          <p:nvPr/>
        </p:nvSpPr>
        <p:spPr>
          <a:xfrm>
            <a:off x="8335968" y="-706089"/>
            <a:ext cx="1393345" cy="1412178"/>
          </a:xfrm>
          <a:prstGeom prst="pie">
            <a:avLst>
              <a:gd name="adj1" fmla="val 0"/>
              <a:gd name="adj2" fmla="val 10851802"/>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8" name="Google Shape;68;p23"/>
          <p:cNvSpPr/>
          <p:nvPr/>
        </p:nvSpPr>
        <p:spPr>
          <a:xfrm>
            <a:off x="9624160" y="313424"/>
            <a:ext cx="1157486" cy="1157486"/>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elinhalt und Bild">
  <p:cSld name="Titelinhalt und Bild">
    <p:bg>
      <p:bgPr>
        <a:solidFill>
          <a:schemeClr val="lt1"/>
        </a:solidFill>
        <a:effectLst/>
      </p:bgPr>
    </p:bg>
    <p:spTree>
      <p:nvGrpSpPr>
        <p:cNvPr id="1" name="Shape 79"/>
        <p:cNvGrpSpPr/>
        <p:nvPr/>
      </p:nvGrpSpPr>
      <p:grpSpPr>
        <a:xfrm>
          <a:off x="0" y="0"/>
          <a:ext cx="0" cy="0"/>
          <a:chOff x="0" y="0"/>
          <a:chExt cx="0" cy="0"/>
        </a:xfrm>
      </p:grpSpPr>
      <p:sp>
        <p:nvSpPr>
          <p:cNvPr id="80" name="Google Shape;80;p25"/>
          <p:cNvSpPr txBox="1">
            <a:spLocks noGrp="1"/>
          </p:cNvSpPr>
          <p:nvPr>
            <p:ph type="title"/>
          </p:nvPr>
        </p:nvSpPr>
        <p:spPr>
          <a:xfrm>
            <a:off x="575310" y="278129"/>
            <a:ext cx="5063490" cy="2354026"/>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25"/>
          <p:cNvSpPr txBox="1">
            <a:spLocks noGrp="1"/>
          </p:cNvSpPr>
          <p:nvPr>
            <p:ph type="body" idx="1"/>
          </p:nvPr>
        </p:nvSpPr>
        <p:spPr>
          <a:xfrm>
            <a:off x="594360" y="3279579"/>
            <a:ext cx="5044440" cy="2994415"/>
          </a:xfrm>
          <a:prstGeom prst="rect">
            <a:avLst/>
          </a:prstGeom>
          <a:noFill/>
          <a:ln>
            <a:noFill/>
          </a:ln>
        </p:spPr>
        <p:txBody>
          <a:bodyPr spcFirstLastPara="1" wrap="square" lIns="0" tIns="2286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82" name="Google Shape;82;p25"/>
          <p:cNvCxnSpPr/>
          <p:nvPr/>
        </p:nvCxnSpPr>
        <p:spPr>
          <a:xfrm>
            <a:off x="594360" y="2997459"/>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83" name="Google Shape;83;p25"/>
          <p:cNvSpPr>
            <a:spLocks noGrp="1"/>
          </p:cNvSpPr>
          <p:nvPr>
            <p:ph type="pic" idx="2"/>
          </p:nvPr>
        </p:nvSpPr>
        <p:spPr>
          <a:xfrm flipH="1">
            <a:off x="6733505" y="0"/>
            <a:ext cx="5458495" cy="6858000"/>
          </a:xfrm>
          <a:prstGeom prst="flowChartDelay">
            <a:avLst/>
          </a:prstGeom>
          <a:solidFill>
            <a:srgbClr val="87C3CD"/>
          </a:solidFill>
          <a:ln>
            <a:noFill/>
          </a:ln>
        </p:spPr>
        <p:txBody>
          <a:bodyPr/>
          <a:lstStyle/>
          <a:p>
            <a:endParaRPr lang="fr-FR"/>
          </a:p>
        </p:txBody>
      </p:sp>
      <p:sp>
        <p:nvSpPr>
          <p:cNvPr id="84" name="Google Shape;84;p25"/>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85" name="Google Shape;85;p25"/>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el und zwei Inhalte">
  <p:cSld name="Titel und zwei Inhalte">
    <p:bg>
      <p:bgPr>
        <a:solidFill>
          <a:schemeClr val="lt1"/>
        </a:solidFill>
        <a:effectLst/>
      </p:bgPr>
    </p:bg>
    <p:spTree>
      <p:nvGrpSpPr>
        <p:cNvPr id="1" name="Shape 97"/>
        <p:cNvGrpSpPr/>
        <p:nvPr/>
      </p:nvGrpSpPr>
      <p:grpSpPr>
        <a:xfrm>
          <a:off x="0" y="0"/>
          <a:ext cx="0" cy="0"/>
          <a:chOff x="0" y="0"/>
          <a:chExt cx="0" cy="0"/>
        </a:xfrm>
      </p:grpSpPr>
      <p:sp>
        <p:nvSpPr>
          <p:cNvPr id="98" name="Google Shape;98;p27"/>
          <p:cNvSpPr txBox="1">
            <a:spLocks noGrp="1"/>
          </p:cNvSpPr>
          <p:nvPr>
            <p:ph type="title"/>
          </p:nvPr>
        </p:nvSpPr>
        <p:spPr>
          <a:xfrm>
            <a:off x="594360" y="198408"/>
            <a:ext cx="10972800" cy="1574317"/>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99" name="Google Shape;99;p27"/>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100" name="Google Shape;100;p27"/>
          <p:cNvSpPr txBox="1">
            <a:spLocks noGrp="1"/>
          </p:cNvSpPr>
          <p:nvPr>
            <p:ph type="body" idx="1"/>
          </p:nvPr>
        </p:nvSpPr>
        <p:spPr>
          <a:xfrm>
            <a:off x="595523" y="2676525"/>
            <a:ext cx="5746750" cy="3597470"/>
          </a:xfrm>
          <a:prstGeom prst="rect">
            <a:avLst/>
          </a:prstGeom>
          <a:noFill/>
          <a:ln>
            <a:noFill/>
          </a:ln>
        </p:spPr>
        <p:txBody>
          <a:bodyPr spcFirstLastPara="1" wrap="square" lIns="0" tIns="45700" rIns="91425" bIns="45700" anchor="t" anchorCtr="0">
            <a:normAutofit/>
          </a:bodyPr>
          <a:lstStyle>
            <a:lvl1pPr marL="457200" lvl="0" indent="-228600" algn="l">
              <a:lnSpc>
                <a:spcPct val="90000"/>
              </a:lnSpc>
              <a:spcBef>
                <a:spcPts val="1800"/>
              </a:spcBef>
              <a:spcAft>
                <a:spcPts val="0"/>
              </a:spcAft>
              <a:buClr>
                <a:srgbClr val="3F3F3F"/>
              </a:buClr>
              <a:buSzPts val="2000"/>
              <a:buNone/>
              <a:defRPr sz="2000"/>
            </a:lvl1pPr>
            <a:lvl2pPr marL="914400" lvl="1" indent="-355600" algn="l">
              <a:lnSpc>
                <a:spcPct val="90000"/>
              </a:lnSpc>
              <a:spcBef>
                <a:spcPts val="6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01" name="Google Shape;101;p27"/>
          <p:cNvSpPr txBox="1">
            <a:spLocks noGrp="1"/>
          </p:cNvSpPr>
          <p:nvPr>
            <p:ph type="body" idx="2"/>
          </p:nvPr>
        </p:nvSpPr>
        <p:spPr>
          <a:xfrm>
            <a:off x="7620000" y="2676525"/>
            <a:ext cx="3947160" cy="3597470"/>
          </a:xfrm>
          <a:prstGeom prst="rect">
            <a:avLst/>
          </a:prstGeom>
          <a:noFill/>
          <a:ln>
            <a:noFill/>
          </a:ln>
        </p:spPr>
        <p:txBody>
          <a:bodyPr spcFirstLastPara="1" wrap="square" lIns="0" tIns="45700" rIns="91425" bIns="45700" anchor="t" anchorCtr="0">
            <a:normAutofit/>
          </a:bodyPr>
          <a:lstStyle>
            <a:lvl1pPr marL="457200" lvl="0" indent="-355600" algn="l">
              <a:lnSpc>
                <a:spcPct val="90000"/>
              </a:lnSpc>
              <a:spcBef>
                <a:spcPts val="1800"/>
              </a:spcBef>
              <a:spcAft>
                <a:spcPts val="0"/>
              </a:spcAft>
              <a:buClr>
                <a:srgbClr val="3F3F3F"/>
              </a:buClr>
              <a:buSzPts val="2000"/>
              <a:buFont typeface="Arial"/>
              <a:buChar char="•"/>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02" name="Google Shape;102;p27"/>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 name="Google Shape;103;p27"/>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104" name="Google Shape;104;p27"/>
          <p:cNvSpPr/>
          <p:nvPr/>
        </p:nvSpPr>
        <p:spPr>
          <a:xfrm>
            <a:off x="9879382" y="-1169095"/>
            <a:ext cx="2338190" cy="2338190"/>
          </a:xfrm>
          <a:prstGeom prst="pie">
            <a:avLst>
              <a:gd name="adj1" fmla="val 0"/>
              <a:gd name="adj2" fmla="val 10795612"/>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5" name="Google Shape;105;p27"/>
          <p:cNvSpPr/>
          <p:nvPr/>
        </p:nvSpPr>
        <p:spPr>
          <a:xfrm>
            <a:off x="8335968" y="-706089"/>
            <a:ext cx="1393345" cy="1412178"/>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6" name="Google Shape;106;p27"/>
          <p:cNvSpPr/>
          <p:nvPr/>
        </p:nvSpPr>
        <p:spPr>
          <a:xfrm>
            <a:off x="9762833" y="493293"/>
            <a:ext cx="806080" cy="806080"/>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abelle 2">
  <p:cSld name="Tabelle 2">
    <p:bg>
      <p:bgPr>
        <a:solidFill>
          <a:schemeClr val="lt1"/>
        </a:solidFill>
        <a:effectLst/>
      </p:bgPr>
    </p:bg>
    <p:spTree>
      <p:nvGrpSpPr>
        <p:cNvPr id="1" name="Shape 107"/>
        <p:cNvGrpSpPr/>
        <p:nvPr/>
      </p:nvGrpSpPr>
      <p:grpSpPr>
        <a:xfrm>
          <a:off x="0" y="0"/>
          <a:ext cx="0" cy="0"/>
          <a:chOff x="0" y="0"/>
          <a:chExt cx="0" cy="0"/>
        </a:xfrm>
      </p:grpSpPr>
      <p:sp>
        <p:nvSpPr>
          <p:cNvPr id="108" name="Google Shape;108;p28"/>
          <p:cNvSpPr txBox="1">
            <a:spLocks noGrp="1"/>
          </p:cNvSpPr>
          <p:nvPr>
            <p:ph type="title"/>
          </p:nvPr>
        </p:nvSpPr>
        <p:spPr>
          <a:xfrm>
            <a:off x="594360" y="202400"/>
            <a:ext cx="10972800" cy="1570325"/>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 name="Google Shape;109;p28"/>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110" name="Google Shape;110;p28"/>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111" name="Google Shape;111;p28"/>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6"/>
          <p:cNvSpPr txBox="1">
            <a:spLocks noGrp="1"/>
          </p:cNvSpPr>
          <p:nvPr>
            <p:ph type="body" idx="1"/>
          </p:nvPr>
        </p:nvSpPr>
        <p:spPr>
          <a:xfrm>
            <a:off x="594360" y="1825625"/>
            <a:ext cx="11003280" cy="4351338"/>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1000"/>
              </a:spcBef>
              <a:spcAft>
                <a:spcPts val="0"/>
              </a:spcAft>
              <a:buClr>
                <a:srgbClr val="3F3F3F"/>
              </a:buClr>
              <a:buSzPts val="2800"/>
              <a:buFont typeface="Arial"/>
              <a:buNone/>
              <a:defRPr sz="2800" b="0" i="0" u="none" strike="noStrike" cap="none">
                <a:solidFill>
                  <a:srgbClr val="3F3F3F"/>
                </a:solidFill>
                <a:latin typeface="Arial"/>
                <a:ea typeface="Arial"/>
                <a:cs typeface="Arial"/>
                <a:sym typeface="Arial"/>
              </a:defRPr>
            </a:lvl1pPr>
            <a:lvl2pPr marL="914400" marR="0" lvl="1" indent="-381000" algn="l" rtl="0">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rtl="0">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rtl="0">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rtl="0">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9pPr>
          </a:lstStyle>
          <a:p>
            <a:endParaRPr/>
          </a:p>
        </p:txBody>
      </p:sp>
      <p:sp>
        <p:nvSpPr>
          <p:cNvPr id="11" name="Google Shape;11;p16"/>
          <p:cNvSpPr txBox="1">
            <a:spLocks noGrp="1"/>
          </p:cNvSpPr>
          <p:nvPr>
            <p:ph type="title"/>
          </p:nvPr>
        </p:nvSpPr>
        <p:spPr>
          <a:xfrm>
            <a:off x="594360" y="365125"/>
            <a:ext cx="11003280" cy="1325563"/>
          </a:xfrm>
          <a:prstGeom prst="rect">
            <a:avLst/>
          </a:prstGeom>
          <a:noFill/>
          <a:ln>
            <a:noFill/>
          </a:ln>
        </p:spPr>
        <p:txBody>
          <a:bodyPr spcFirstLastPara="1" wrap="square" lIns="91425" tIns="45700" rIns="91425" bIns="45700" anchor="ctr" anchorCtr="0">
            <a:normAutofit/>
          </a:bodyPr>
          <a:lstStyle>
            <a:lvl1pPr marR="0" lvl="0" algn="l" rtl="0">
              <a:lnSpc>
                <a:spcPct val="80000"/>
              </a:lnSpc>
              <a:spcBef>
                <a:spcPts val="0"/>
              </a:spcBef>
              <a:spcAft>
                <a:spcPts val="0"/>
              </a:spcAft>
              <a:buClr>
                <a:srgbClr val="3F3F3F"/>
              </a:buClr>
              <a:buSzPts val="4400"/>
              <a:buFont typeface="Play"/>
              <a:buNone/>
              <a:defRPr sz="4400" b="1" i="0" u="none" strike="noStrike" cap="none">
                <a:solidFill>
                  <a:srgbClr val="3F3F3F"/>
                </a:solidFill>
                <a:latin typeface="Play"/>
                <a:ea typeface="Play"/>
                <a:cs typeface="Play"/>
                <a:sym typeface="Play"/>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12" name="Google Shape;12;p16"/>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SzPts val="1400"/>
              <a:buNone/>
              <a:defRPr sz="11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13" name="Google Shape;13;p16"/>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rtl="0">
              <a:spcBef>
                <a:spcPts val="0"/>
              </a:spcBef>
              <a:buNone/>
              <a:defRPr sz="1100" b="1" i="0" u="none" strike="noStrike" cap="none">
                <a:solidFill>
                  <a:schemeClr val="dk1"/>
                </a:solidFill>
                <a:latin typeface="Arial"/>
                <a:ea typeface="Arial"/>
                <a:cs typeface="Arial"/>
                <a:sym typeface="Arial"/>
              </a:defRPr>
            </a:lvl1pPr>
            <a:lvl2pPr marL="0" marR="0" lvl="1" indent="0" algn="l" rtl="0">
              <a:spcBef>
                <a:spcPts val="0"/>
              </a:spcBef>
              <a:buNone/>
              <a:defRPr sz="1100" b="1" i="0" u="none" strike="noStrike" cap="none">
                <a:solidFill>
                  <a:schemeClr val="dk1"/>
                </a:solidFill>
                <a:latin typeface="Arial"/>
                <a:ea typeface="Arial"/>
                <a:cs typeface="Arial"/>
                <a:sym typeface="Arial"/>
              </a:defRPr>
            </a:lvl2pPr>
            <a:lvl3pPr marL="0" marR="0" lvl="2" indent="0" algn="l" rtl="0">
              <a:spcBef>
                <a:spcPts val="0"/>
              </a:spcBef>
              <a:buNone/>
              <a:defRPr sz="1100" b="1" i="0" u="none" strike="noStrike" cap="none">
                <a:solidFill>
                  <a:schemeClr val="dk1"/>
                </a:solidFill>
                <a:latin typeface="Arial"/>
                <a:ea typeface="Arial"/>
                <a:cs typeface="Arial"/>
                <a:sym typeface="Arial"/>
              </a:defRPr>
            </a:lvl3pPr>
            <a:lvl4pPr marL="0" marR="0" lvl="3" indent="0" algn="l" rtl="0">
              <a:spcBef>
                <a:spcPts val="0"/>
              </a:spcBef>
              <a:buNone/>
              <a:defRPr sz="1100" b="1" i="0" u="none" strike="noStrike" cap="none">
                <a:solidFill>
                  <a:schemeClr val="dk1"/>
                </a:solidFill>
                <a:latin typeface="Arial"/>
                <a:ea typeface="Arial"/>
                <a:cs typeface="Arial"/>
                <a:sym typeface="Arial"/>
              </a:defRPr>
            </a:lvl4pPr>
            <a:lvl5pPr marL="0" marR="0" lvl="4" indent="0" algn="l" rtl="0">
              <a:spcBef>
                <a:spcPts val="0"/>
              </a:spcBef>
              <a:buNone/>
              <a:defRPr sz="1100" b="1" i="0" u="none" strike="noStrike" cap="none">
                <a:solidFill>
                  <a:schemeClr val="dk1"/>
                </a:solidFill>
                <a:latin typeface="Arial"/>
                <a:ea typeface="Arial"/>
                <a:cs typeface="Arial"/>
                <a:sym typeface="Arial"/>
              </a:defRPr>
            </a:lvl5pPr>
            <a:lvl6pPr marL="0" marR="0" lvl="5" indent="0" algn="l" rtl="0">
              <a:spcBef>
                <a:spcPts val="0"/>
              </a:spcBef>
              <a:buNone/>
              <a:defRPr sz="1100" b="1" i="0" u="none" strike="noStrike" cap="none">
                <a:solidFill>
                  <a:schemeClr val="dk1"/>
                </a:solidFill>
                <a:latin typeface="Arial"/>
                <a:ea typeface="Arial"/>
                <a:cs typeface="Arial"/>
                <a:sym typeface="Arial"/>
              </a:defRPr>
            </a:lvl6pPr>
            <a:lvl7pPr marL="0" marR="0" lvl="6" indent="0" algn="l" rtl="0">
              <a:spcBef>
                <a:spcPts val="0"/>
              </a:spcBef>
              <a:buNone/>
              <a:defRPr sz="1100" b="1" i="0" u="none" strike="noStrike" cap="none">
                <a:solidFill>
                  <a:schemeClr val="dk1"/>
                </a:solidFill>
                <a:latin typeface="Arial"/>
                <a:ea typeface="Arial"/>
                <a:cs typeface="Arial"/>
                <a:sym typeface="Arial"/>
              </a:defRPr>
            </a:lvl7pPr>
            <a:lvl8pPr marL="0" marR="0" lvl="7" indent="0" algn="l" rtl="0">
              <a:spcBef>
                <a:spcPts val="0"/>
              </a:spcBef>
              <a:buNone/>
              <a:defRPr sz="1100" b="1" i="0" u="none" strike="noStrike" cap="none">
                <a:solidFill>
                  <a:schemeClr val="dk1"/>
                </a:solidFill>
                <a:latin typeface="Arial"/>
                <a:ea typeface="Arial"/>
                <a:cs typeface="Arial"/>
                <a:sym typeface="Arial"/>
              </a:defRPr>
            </a:lvl8pPr>
            <a:lvl9pPr marL="0" marR="0" lvl="8" indent="0" algn="l" rtl="0">
              <a:spcBef>
                <a:spcPts val="0"/>
              </a:spcBef>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pic>
        <p:nvPicPr>
          <p:cNvPr id="14" name="Google Shape;14;p16" descr="Logo ProCure"/>
          <p:cNvPicPr preferRelativeResize="0"/>
          <p:nvPr/>
        </p:nvPicPr>
        <p:blipFill rotWithShape="1">
          <a:blip r:embed="rId12">
            <a:alphaModFix/>
          </a:blip>
          <a:srcRect/>
          <a:stretch/>
        </p:blipFill>
        <p:spPr>
          <a:xfrm>
            <a:off x="10419633" y="5890912"/>
            <a:ext cx="1307555" cy="71385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7" r:id="rId7"/>
    <p:sldLayoutId id="2147483659" r:id="rId8"/>
    <p:sldLayoutId id="2147483660" r:id="rId9"/>
    <p:sldLayoutId id="2147483661"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3.xml"/><Relationship Id="rId4" Type="http://schemas.openxmlformats.org/officeDocument/2006/relationships/image" Target="../media/image4.jpg"/></Relationships>
</file>

<file path=ppt/slides/_rels/slide38.xml.rels><?xml version="1.0" encoding="UTF-8" standalone="yes"?>
<Relationships xmlns="http://schemas.openxmlformats.org/package/2006/relationships"><Relationship Id="rId3" Type="http://schemas.openxmlformats.org/officeDocument/2006/relationships/hyperlink" Target="https://green-business.ec.europa.eu/green-public-procurement/gpp-training-toolkit_en" TargetMode="External"/><Relationship Id="rId2" Type="http://schemas.openxmlformats.org/officeDocument/2006/relationships/notesSlide" Target="../notesSlides/notesSlide31.xml"/><Relationship Id="rId1" Type="http://schemas.openxmlformats.org/officeDocument/2006/relationships/slideLayout" Target="../slideLayouts/slideLayout8.xml"/><Relationship Id="rId4" Type="http://schemas.openxmlformats.org/officeDocument/2006/relationships/hyperlink" Target="https://www.umweltbundesamt.de/publikationen/umweltfreundliche-beschaffung-schulungsskript-1"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pic>
        <p:nvPicPr>
          <p:cNvPr id="120" name="Google Shape;120;p1" descr="Ein Bild, das Text, Schrift, Screenshot, Grafiken enthält.&#10;&#10;Automatisch generierte Beschreibung"/>
          <p:cNvPicPr preferRelativeResize="0"/>
          <p:nvPr/>
        </p:nvPicPr>
        <p:blipFill rotWithShape="1">
          <a:blip r:embed="rId3">
            <a:alphaModFix/>
          </a:blip>
          <a:srcRect/>
          <a:stretch/>
        </p:blipFill>
        <p:spPr>
          <a:xfrm>
            <a:off x="6614079" y="4951784"/>
            <a:ext cx="5273749" cy="1904297"/>
          </a:xfrm>
          <a:prstGeom prst="rect">
            <a:avLst/>
          </a:prstGeom>
          <a:noFill/>
          <a:ln>
            <a:noFill/>
          </a:ln>
        </p:spPr>
      </p:pic>
      <p:sp>
        <p:nvSpPr>
          <p:cNvPr id="121" name="Google Shape;121;p1"/>
          <p:cNvSpPr txBox="1"/>
          <p:nvPr/>
        </p:nvSpPr>
        <p:spPr>
          <a:xfrm>
            <a:off x="6309904" y="4085366"/>
            <a:ext cx="274519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800" b="0" i="0" u="none" strike="noStrike" cap="none" dirty="0">
                <a:solidFill>
                  <a:srgbClr val="3F3F3F"/>
                </a:solidFill>
                <a:latin typeface="Aptos" panose="020B0004020202020204" pitchFamily="34" charset="0"/>
                <a:sym typeface="Arial"/>
              </a:rPr>
              <a:t>Da</a:t>
            </a:r>
            <a:r>
              <a:rPr lang="de-DE" sz="1800" dirty="0">
                <a:solidFill>
                  <a:srgbClr val="3F3F3F"/>
                </a:solidFill>
                <a:latin typeface="Aptos" panose="020B0004020202020204" pitchFamily="34" charset="0"/>
              </a:rPr>
              <a:t>te</a:t>
            </a:r>
            <a:endParaRPr dirty="0">
              <a:latin typeface="Aptos" panose="020B0004020202020204" pitchFamily="34" charset="0"/>
            </a:endParaRPr>
          </a:p>
        </p:txBody>
      </p:sp>
      <p:sp>
        <p:nvSpPr>
          <p:cNvPr id="122" name="Google Shape;122;p1"/>
          <p:cNvSpPr txBox="1"/>
          <p:nvPr/>
        </p:nvSpPr>
        <p:spPr>
          <a:xfrm>
            <a:off x="6309904" y="2291232"/>
            <a:ext cx="5882100" cy="1077178"/>
          </a:xfrm>
          <a:prstGeom prst="rect">
            <a:avLst/>
          </a:prstGeom>
          <a:noFill/>
          <a:ln>
            <a:noFill/>
          </a:ln>
        </p:spPr>
        <p:txBody>
          <a:bodyPr spcFirstLastPara="1" wrap="square" lIns="91425" tIns="45700" rIns="91425" bIns="45700" anchor="t" anchorCtr="0">
            <a:spAutoFit/>
          </a:bodyPr>
          <a:lstStyle/>
          <a:p>
            <a:r>
              <a:rPr lang="fr-FR" sz="3200" b="1" noProof="0" dirty="0">
                <a:solidFill>
                  <a:srgbClr val="3F3F3F"/>
                </a:solidFill>
                <a:latin typeface="Aptos Serif" panose="02020604070405020304" pitchFamily="18" charset="0"/>
                <a:ea typeface="Play"/>
                <a:cs typeface="Aptos Serif" panose="02020604070405020304" pitchFamily="18" charset="0"/>
              </a:rPr>
              <a:t>Jour 1 : cadre juridique et politique</a:t>
            </a:r>
          </a:p>
        </p:txBody>
      </p:sp>
      <p:pic>
        <p:nvPicPr>
          <p:cNvPr id="123" name="Google Shape;123;p1" descr="Ein Bild, das Screenshot, Grafiken, Schrift, Grafikdesign enthält.&#10;&#10;Automatisch generierte Beschreibung"/>
          <p:cNvPicPr preferRelativeResize="0"/>
          <p:nvPr/>
        </p:nvPicPr>
        <p:blipFill rotWithShape="1">
          <a:blip r:embed="rId4">
            <a:alphaModFix/>
          </a:blip>
          <a:srcRect/>
          <a:stretch/>
        </p:blipFill>
        <p:spPr>
          <a:xfrm>
            <a:off x="2671385" y="2224159"/>
            <a:ext cx="3409143" cy="1861207"/>
          </a:xfrm>
          <a:prstGeom prst="rect">
            <a:avLst/>
          </a:prstGeom>
          <a:noFill/>
          <a:ln>
            <a:noFill/>
          </a:ln>
        </p:spPr>
      </p:pic>
      <p:pic>
        <p:nvPicPr>
          <p:cNvPr id="124" name="Google Shape;124;p1" descr="Ein Bild, das Text, Schrift, Electric Blue (Farbe), Symbol enthält.&#10;&#10;Automatisch generierte Beschreibung"/>
          <p:cNvPicPr preferRelativeResize="0"/>
          <p:nvPr/>
        </p:nvPicPr>
        <p:blipFill rotWithShape="1">
          <a:blip r:embed="rId5">
            <a:alphaModFix/>
          </a:blip>
          <a:srcRect/>
          <a:stretch/>
        </p:blipFill>
        <p:spPr>
          <a:xfrm>
            <a:off x="2914701" y="5903932"/>
            <a:ext cx="2768600" cy="580324"/>
          </a:xfrm>
          <a:prstGeom prst="rect">
            <a:avLst/>
          </a:prstGeom>
          <a:noFill/>
          <a:ln>
            <a:noFill/>
          </a:ln>
        </p:spPr>
      </p:pic>
      <p:sp>
        <p:nvSpPr>
          <p:cNvPr id="125" name="Google Shape;125;p1"/>
          <p:cNvSpPr txBox="1"/>
          <p:nvPr/>
        </p:nvSpPr>
        <p:spPr>
          <a:xfrm>
            <a:off x="0" y="5903933"/>
            <a:ext cx="2914701" cy="830956"/>
          </a:xfrm>
          <a:prstGeom prst="rect">
            <a:avLst/>
          </a:prstGeom>
          <a:noFill/>
          <a:ln>
            <a:noFill/>
          </a:ln>
        </p:spPr>
        <p:txBody>
          <a:bodyPr spcFirstLastPara="1" wrap="square" lIns="91425" tIns="45700" rIns="91425" bIns="45700" anchor="t" anchorCtr="0">
            <a:spAutoFit/>
          </a:bodyPr>
          <a:lstStyle/>
          <a:p>
            <a:pPr lvl="0"/>
            <a:r>
              <a:rPr lang="fr-FR" sz="800" kern="100" dirty="0">
                <a:latin typeface="Aptos" panose="020B0004020202020204" pitchFamily="34" charset="0"/>
              </a:rPr>
              <a:t>Financé par l’Union européenne. Les points de vue et avis exprimés n’engagent toutefois que leur(s) auteur(s) et ne reflètent pas nécessairement ceux de l’Union européenne ou de l’Agence exécutive européenne pour l’éducation et la culture (EACEA). Ni l’Union européenne ni l’EACEA ne sauraient en être tenues pour responsables.</a:t>
            </a:r>
            <a:r>
              <a:rPr lang="en-US" sz="800" dirty="0">
                <a:solidFill>
                  <a:schemeClr val="bg1"/>
                </a:solidFill>
              </a:rPr>
              <a:t>.</a:t>
            </a:r>
          </a:p>
        </p:txBody>
      </p:sp>
      <p:sp>
        <p:nvSpPr>
          <p:cNvPr id="126" name="Google Shape;126;p1"/>
          <p:cNvSpPr txBox="1"/>
          <p:nvPr/>
        </p:nvSpPr>
        <p:spPr>
          <a:xfrm>
            <a:off x="6309904" y="1921900"/>
            <a:ext cx="4891496" cy="369291"/>
          </a:xfrm>
          <a:prstGeom prst="rect">
            <a:avLst/>
          </a:prstGeom>
          <a:noFill/>
          <a:ln>
            <a:noFill/>
          </a:ln>
        </p:spPr>
        <p:txBody>
          <a:bodyPr spcFirstLastPara="1" wrap="square" lIns="91425" tIns="45700" rIns="91425" bIns="45700" anchor="t" anchorCtr="0">
            <a:spAutoFit/>
          </a:bodyPr>
          <a:lstStyle/>
          <a:p>
            <a:pPr lvl="0"/>
            <a:r>
              <a:rPr lang="fr-FR" sz="1800" b="1" noProof="0" dirty="0">
                <a:solidFill>
                  <a:srgbClr val="3F3F3F"/>
                </a:solidFill>
                <a:latin typeface="Aptos" panose="020B0004020202020204" pitchFamily="34" charset="0"/>
                <a:ea typeface="Play"/>
                <a:cs typeface="Play"/>
              </a:rPr>
              <a:t>Formation des </a:t>
            </a:r>
            <a:r>
              <a:rPr lang="fr-FR" sz="1800" b="1" noProof="0" dirty="0" err="1">
                <a:solidFill>
                  <a:srgbClr val="3F3F3F"/>
                </a:solidFill>
                <a:latin typeface="Aptos" panose="020B0004020202020204" pitchFamily="34" charset="0"/>
                <a:ea typeface="Play"/>
                <a:cs typeface="Play"/>
              </a:rPr>
              <a:t>formateur·rice·s</a:t>
            </a:r>
            <a:endParaRPr lang="fr-FR" sz="1800" b="1" noProof="0" dirty="0">
              <a:solidFill>
                <a:srgbClr val="3F3F3F"/>
              </a:solidFill>
              <a:latin typeface="Aptos" panose="020B0004020202020204" pitchFamily="34" charset="0"/>
              <a:ea typeface="Play"/>
              <a:cs typeface="Play"/>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03FCC-5FA7-F00A-3083-7E0E1675C13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BACFEC4-BB6C-864E-EAA5-D1F234127962}"/>
              </a:ext>
            </a:extLst>
          </p:cNvPr>
          <p:cNvSpPr>
            <a:spLocks noGrp="1"/>
          </p:cNvSpPr>
          <p:nvPr>
            <p:ph type="title"/>
          </p:nvPr>
        </p:nvSpPr>
        <p:spPr/>
        <p:txBody>
          <a:bodyPr/>
          <a:lstStyle/>
          <a:p>
            <a:r>
              <a:rPr lang="fr-FR" noProof="0" dirty="0">
                <a:latin typeface="Aptos Serif" panose="02020604070405020304" pitchFamily="18" charset="0"/>
                <a:cs typeface="Aptos Serif" panose="02020604070405020304" pitchFamily="18" charset="0"/>
              </a:rPr>
              <a:t>Principes du traité de l‘UE (II)</a:t>
            </a:r>
          </a:p>
        </p:txBody>
      </p:sp>
      <p:sp>
        <p:nvSpPr>
          <p:cNvPr id="3" name="Textplatzhalter 2">
            <a:extLst>
              <a:ext uri="{FF2B5EF4-FFF2-40B4-BE49-F238E27FC236}">
                <a16:creationId xmlns:a16="http://schemas.microsoft.com/office/drawing/2014/main" id="{39265FA8-7E51-18A7-290F-FA5E19BF0D39}"/>
              </a:ext>
            </a:extLst>
          </p:cNvPr>
          <p:cNvSpPr>
            <a:spLocks noGrp="1"/>
          </p:cNvSpPr>
          <p:nvPr>
            <p:ph type="body" idx="1"/>
          </p:nvPr>
        </p:nvSpPr>
        <p:spPr/>
        <p:txBody>
          <a:bodyPr/>
          <a:lstStyle/>
          <a:p>
            <a:r>
              <a:rPr lang="fr-FR" b="1" noProof="0" dirty="0">
                <a:latin typeface="Aptos" panose="020B0004020202020204" pitchFamily="34" charset="0"/>
              </a:rPr>
              <a:t>Proportionnalité</a:t>
            </a:r>
          </a:p>
          <a:p>
            <a:pPr marL="0" indent="0">
              <a:buNone/>
            </a:pPr>
            <a:r>
              <a:rPr lang="fr-FR" sz="2000" noProof="0" dirty="0">
                <a:latin typeface="Aptos" panose="020B0004020202020204" pitchFamily="34" charset="0"/>
              </a:rPr>
              <a:t>Les critères doivent</a:t>
            </a:r>
          </a:p>
          <a:p>
            <a:pPr marL="0" indent="0">
              <a:buNone/>
            </a:pPr>
            <a:r>
              <a:rPr lang="fr-FR" sz="2000" noProof="0" dirty="0">
                <a:latin typeface="Aptos" panose="020B0004020202020204" pitchFamily="34" charset="0"/>
              </a:rPr>
              <a:t>- être proportionnés aux objectifs poursuivis; et </a:t>
            </a:r>
          </a:p>
          <a:p>
            <a:pPr marL="0" indent="0">
              <a:buNone/>
            </a:pPr>
            <a:r>
              <a:rPr lang="fr-FR" sz="2000" noProof="0" dirty="0">
                <a:latin typeface="Aptos" panose="020B0004020202020204" pitchFamily="34" charset="0"/>
              </a:rPr>
              <a:t>- ne doivent pas aller au-delà de ce qui est nécessaire pour atteindre ces objectifs. </a:t>
            </a:r>
            <a:endParaRPr lang="fr-FR" noProof="0" dirty="0">
              <a:latin typeface="Aptos" panose="020B0004020202020204" pitchFamily="34" charset="0"/>
            </a:endParaRPr>
          </a:p>
        </p:txBody>
      </p:sp>
      <p:sp>
        <p:nvSpPr>
          <p:cNvPr id="4" name="Textplatzhalter 3">
            <a:extLst>
              <a:ext uri="{FF2B5EF4-FFF2-40B4-BE49-F238E27FC236}">
                <a16:creationId xmlns:a16="http://schemas.microsoft.com/office/drawing/2014/main" id="{D920BC0A-F624-8D98-201D-8F6C8EBC7B41}"/>
              </a:ext>
            </a:extLst>
          </p:cNvPr>
          <p:cNvSpPr>
            <a:spLocks noGrp="1"/>
          </p:cNvSpPr>
          <p:nvPr>
            <p:ph type="body" idx="2"/>
          </p:nvPr>
        </p:nvSpPr>
        <p:spPr>
          <a:xfrm>
            <a:off x="6675863" y="2676525"/>
            <a:ext cx="4891297" cy="3597470"/>
          </a:xfrm>
        </p:spPr>
        <p:txBody>
          <a:bodyPr>
            <a:normAutofit/>
          </a:bodyPr>
          <a:lstStyle/>
          <a:p>
            <a:pPr indent="-228600">
              <a:lnSpc>
                <a:spcPct val="110000"/>
              </a:lnSpc>
              <a:buNone/>
            </a:pPr>
            <a:r>
              <a:rPr lang="de-DE" sz="2400" b="1" dirty="0">
                <a:latin typeface="Aptos" panose="020B0004020202020204" pitchFamily="34" charset="0"/>
              </a:rPr>
              <a:t>Reconnaissance mutuelle</a:t>
            </a:r>
          </a:p>
          <a:p>
            <a:pPr marL="101600" indent="0">
              <a:buNone/>
            </a:pPr>
            <a:r>
              <a:rPr lang="fr-FR" dirty="0">
                <a:latin typeface="Aptos" panose="020B0004020202020204" pitchFamily="34" charset="0"/>
              </a:rPr>
              <a:t>Les labels, certificats et attestations de qualifications professionnelles d’autres États membres doivent être pris en compte.</a:t>
            </a:r>
            <a:endParaRPr lang="en-US" dirty="0">
              <a:latin typeface="Aptos" panose="020B0004020202020204" pitchFamily="34" charset="0"/>
            </a:endParaRPr>
          </a:p>
          <a:p>
            <a:pPr marL="101600" indent="0">
              <a:buNone/>
            </a:pPr>
            <a:r>
              <a:rPr lang="fr-FR" dirty="0">
                <a:latin typeface="Aptos" panose="020B0004020202020204" pitchFamily="34" charset="0"/>
              </a:rPr>
              <a:t>Les </a:t>
            </a:r>
            <a:r>
              <a:rPr lang="fr-FR" b="1" dirty="0">
                <a:solidFill>
                  <a:schemeClr val="tx2"/>
                </a:solidFill>
                <a:latin typeface="Aptos" panose="020B0004020202020204" pitchFamily="34" charset="0"/>
              </a:rPr>
              <a:t>qualifications équivalentes </a:t>
            </a:r>
            <a:r>
              <a:rPr lang="fr-FR" dirty="0">
                <a:latin typeface="Aptos" panose="020B0004020202020204" pitchFamily="34" charset="0"/>
              </a:rPr>
              <a:t>doivent être reconnues lors de l’évaluation du respect des critères.</a:t>
            </a:r>
            <a:endParaRPr lang="de-DE" dirty="0">
              <a:latin typeface="Aptos" panose="020B0004020202020204" pitchFamily="34" charset="0"/>
            </a:endParaRPr>
          </a:p>
        </p:txBody>
      </p:sp>
    </p:spTree>
    <p:extLst>
      <p:ext uri="{BB962C8B-B14F-4D97-AF65-F5344CB8AC3E}">
        <p14:creationId xmlns:p14="http://schemas.microsoft.com/office/powerpoint/2010/main" val="2889597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94359" y="337490"/>
            <a:ext cx="9079209" cy="1593507"/>
          </a:xfrm>
        </p:spPr>
        <p:txBody>
          <a:bodyPr/>
          <a:lstStyle/>
          <a:p>
            <a:r>
              <a:rPr lang="fr-FR" dirty="0">
                <a:latin typeface="Aptos Serif" panose="02020604070405020304" pitchFamily="18" charset="0"/>
                <a:cs typeface="Aptos Serif" panose="02020604070405020304" pitchFamily="18" charset="0"/>
              </a:rPr>
              <a:t>Directives de l’UE sur les marchés publics 2014 - Conditions-cadres importantes</a:t>
            </a:r>
            <a:endParaRPr lang="de-DE" dirty="0">
              <a:latin typeface="Aptos Serif" panose="02020604070405020304" pitchFamily="18" charset="0"/>
              <a:cs typeface="Aptos Serif" panose="02020604070405020304" pitchFamily="18" charset="0"/>
            </a:endParaRPr>
          </a:p>
        </p:txBody>
      </p:sp>
      <p:sp>
        <p:nvSpPr>
          <p:cNvPr id="5" name="Rectangle 2">
            <a:extLst>
              <a:ext uri="{FF2B5EF4-FFF2-40B4-BE49-F238E27FC236}">
                <a16:creationId xmlns:a16="http://schemas.microsoft.com/office/drawing/2014/main" id="{A3BFD27E-4EC3-1F0F-8D23-8B6113819261}"/>
              </a:ext>
            </a:extLst>
          </p:cNvPr>
          <p:cNvSpPr>
            <a:spLocks noGrp="1" noChangeArrowheads="1"/>
          </p:cNvSpPr>
          <p:nvPr>
            <p:ph type="body" idx="1"/>
          </p:nvPr>
        </p:nvSpPr>
        <p:spPr bwMode="auto">
          <a:xfrm>
            <a:off x="594359" y="2151019"/>
            <a:ext cx="10942111"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71463" indent="-271463">
              <a:spcAft>
                <a:spcPts val="600"/>
              </a:spcAft>
              <a:buFont typeface="Arial" pitchFamily="34" charset="0"/>
              <a:buChar char="•"/>
            </a:pPr>
            <a:r>
              <a:rPr lang="fr-FR" sz="2000" b="0" noProof="0" dirty="0">
                <a:solidFill>
                  <a:schemeClr val="tx1"/>
                </a:solidFill>
                <a:latin typeface="Aptos" panose="020B0004020202020204" pitchFamily="34" charset="0"/>
              </a:rPr>
              <a:t>Aptitude à fixer des </a:t>
            </a:r>
            <a:r>
              <a:rPr lang="fr-FR" sz="2000" b="0" noProof="0" dirty="0">
                <a:solidFill>
                  <a:schemeClr val="tx2"/>
                </a:solidFill>
                <a:latin typeface="Aptos" panose="020B0004020202020204" pitchFamily="34" charset="0"/>
              </a:rPr>
              <a:t>processus et méthodes de production</a:t>
            </a:r>
          </a:p>
          <a:p>
            <a:pPr marL="271463" indent="-271463">
              <a:spcAft>
                <a:spcPts val="600"/>
              </a:spcAft>
              <a:buFont typeface="Arial" pitchFamily="34" charset="0"/>
              <a:buChar char="•"/>
            </a:pPr>
            <a:r>
              <a:rPr lang="fr-FR" altLang="de-DE" sz="2000" b="0" dirty="0">
                <a:solidFill>
                  <a:schemeClr val="tx1"/>
                </a:solidFill>
                <a:latin typeface="Aptos" panose="020B0004020202020204" pitchFamily="34" charset="0"/>
              </a:rPr>
              <a:t>Respect des </a:t>
            </a:r>
            <a:r>
              <a:rPr lang="fr-FR" altLang="de-DE" sz="2000" b="0" dirty="0">
                <a:solidFill>
                  <a:schemeClr val="tx2"/>
                </a:solidFill>
                <a:latin typeface="Aptos" panose="020B0004020202020204" pitchFamily="34" charset="0"/>
              </a:rPr>
              <a:t>normes fondamentales</a:t>
            </a:r>
            <a:r>
              <a:rPr lang="fr-FR" altLang="de-DE" sz="2000" b="0" dirty="0">
                <a:solidFill>
                  <a:schemeClr val="tx1"/>
                </a:solidFill>
                <a:latin typeface="Aptos" panose="020B0004020202020204" pitchFamily="34" charset="0"/>
              </a:rPr>
              <a:t> du travail de l’OIT et des principes du </a:t>
            </a:r>
            <a:r>
              <a:rPr lang="fr-FR" altLang="de-DE" sz="2000" b="0" dirty="0">
                <a:solidFill>
                  <a:schemeClr val="tx2"/>
                </a:solidFill>
                <a:latin typeface="Aptos" panose="020B0004020202020204" pitchFamily="34" charset="0"/>
              </a:rPr>
              <a:t>commerce équitable</a:t>
            </a:r>
            <a:endParaRPr lang="de-DE" altLang="de-DE" sz="2000" b="0" dirty="0">
              <a:solidFill>
                <a:schemeClr val="tx2"/>
              </a:solidFill>
              <a:latin typeface="Aptos" panose="020B0004020202020204" pitchFamily="34" charset="0"/>
            </a:endParaRPr>
          </a:p>
          <a:p>
            <a:pPr marL="271463" indent="-271463">
              <a:spcAft>
                <a:spcPts val="600"/>
              </a:spcAft>
              <a:buFont typeface="Arial" pitchFamily="34" charset="0"/>
              <a:buChar char="•"/>
            </a:pPr>
            <a:r>
              <a:rPr lang="fr-FR" sz="2000" b="0" dirty="0">
                <a:solidFill>
                  <a:schemeClr val="tx1"/>
                </a:solidFill>
                <a:latin typeface="Aptos" panose="020B0004020202020204" pitchFamily="34" charset="0"/>
              </a:rPr>
              <a:t>Utilisation étendue des </a:t>
            </a:r>
            <a:r>
              <a:rPr lang="fr-FR" sz="2000" b="0" dirty="0">
                <a:solidFill>
                  <a:schemeClr val="tx2"/>
                </a:solidFill>
                <a:latin typeface="Aptos" panose="020B0004020202020204" pitchFamily="34" charset="0"/>
              </a:rPr>
              <a:t>systèmes de gestion environnementale</a:t>
            </a:r>
            <a:endParaRPr lang="en-IE" sz="2000" b="0" dirty="0">
              <a:solidFill>
                <a:schemeClr val="tx2"/>
              </a:solidFill>
              <a:latin typeface="Aptos" panose="020B0004020202020204" pitchFamily="34" charset="0"/>
            </a:endParaRPr>
          </a:p>
          <a:p>
            <a:pPr marL="271463" indent="-271463">
              <a:spcAft>
                <a:spcPts val="600"/>
              </a:spcAft>
              <a:buFont typeface="Arial" pitchFamily="34" charset="0"/>
              <a:buChar char="•"/>
            </a:pPr>
            <a:r>
              <a:rPr lang="fr-FR" sz="2000" b="0" dirty="0">
                <a:solidFill>
                  <a:schemeClr val="tx1"/>
                </a:solidFill>
                <a:latin typeface="Aptos" panose="020B0004020202020204" pitchFamily="34" charset="0"/>
              </a:rPr>
              <a:t>Utilisation étendue des </a:t>
            </a:r>
            <a:r>
              <a:rPr lang="fr-FR" sz="2000" b="0" dirty="0">
                <a:solidFill>
                  <a:schemeClr val="tx2"/>
                </a:solidFill>
                <a:latin typeface="Aptos" panose="020B0004020202020204" pitchFamily="34" charset="0"/>
              </a:rPr>
              <a:t>labels écologiques </a:t>
            </a:r>
            <a:r>
              <a:rPr lang="fr-FR" sz="2000" b="0" dirty="0">
                <a:solidFill>
                  <a:schemeClr val="tx1"/>
                </a:solidFill>
                <a:latin typeface="Aptos" panose="020B0004020202020204" pitchFamily="34" charset="0"/>
              </a:rPr>
              <a:t>pour les spécifications et la conformité</a:t>
            </a:r>
          </a:p>
          <a:p>
            <a:pPr marL="271463" indent="-271463">
              <a:spcAft>
                <a:spcPts val="600"/>
              </a:spcAft>
              <a:buFont typeface="Arial" pitchFamily="34" charset="0"/>
              <a:buChar char="•"/>
            </a:pPr>
            <a:r>
              <a:rPr lang="fr-FR" sz="2000" b="0" dirty="0">
                <a:solidFill>
                  <a:schemeClr val="tx1"/>
                </a:solidFill>
                <a:latin typeface="Aptos" panose="020B0004020202020204" pitchFamily="34" charset="0"/>
              </a:rPr>
              <a:t>Prise en compte des </a:t>
            </a:r>
            <a:r>
              <a:rPr lang="fr-FR" sz="2000" b="0" dirty="0">
                <a:solidFill>
                  <a:schemeClr val="tx2"/>
                </a:solidFill>
                <a:latin typeface="Aptos" panose="020B0004020202020204" pitchFamily="34" charset="0"/>
              </a:rPr>
              <a:t>coûts du cycle de vie</a:t>
            </a:r>
            <a:r>
              <a:rPr lang="en-IE" sz="2000" b="0" dirty="0">
                <a:solidFill>
                  <a:schemeClr val="tx2"/>
                </a:solidFill>
                <a:latin typeface="Aptos" panose="020B0004020202020204" pitchFamily="34" charset="0"/>
              </a:rPr>
              <a:t> </a:t>
            </a:r>
          </a:p>
          <a:p>
            <a:pPr marL="271463" indent="-271463">
              <a:spcAft>
                <a:spcPts val="600"/>
              </a:spcAft>
              <a:buFont typeface="Arial" pitchFamily="34" charset="0"/>
              <a:buChar char="•"/>
            </a:pPr>
            <a:r>
              <a:rPr lang="fr-FR" sz="2000" b="0" dirty="0">
                <a:solidFill>
                  <a:schemeClr val="tx1"/>
                </a:solidFill>
                <a:latin typeface="Aptos" panose="020B0004020202020204" pitchFamily="34" charset="0"/>
              </a:rPr>
              <a:t>Possibilité de refuser des offres qui ne respectent pas les </a:t>
            </a:r>
            <a:r>
              <a:rPr lang="fr-FR" sz="2000" b="0" dirty="0">
                <a:solidFill>
                  <a:schemeClr val="tx2"/>
                </a:solidFill>
                <a:latin typeface="Aptos" panose="020B0004020202020204" pitchFamily="34" charset="0"/>
              </a:rPr>
              <a:t>obligations environnementales et sociales.</a:t>
            </a:r>
            <a:endParaRPr lang="en-IE" sz="2000" b="0" dirty="0">
              <a:solidFill>
                <a:schemeClr val="tx2"/>
              </a:solidFill>
              <a:latin typeface="Aptos" panose="020B0004020202020204" pitchFamily="34" charset="0"/>
            </a:endParaRPr>
          </a:p>
        </p:txBody>
      </p:sp>
    </p:spTree>
    <p:extLst>
      <p:ext uri="{BB962C8B-B14F-4D97-AF65-F5344CB8AC3E}">
        <p14:creationId xmlns:p14="http://schemas.microsoft.com/office/powerpoint/2010/main" val="2560145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95DBFD-FDF2-A109-C984-4B641E5FB00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1B417DA-D218-0CC6-3242-09C2CEF34005}"/>
              </a:ext>
            </a:extLst>
          </p:cNvPr>
          <p:cNvSpPr>
            <a:spLocks noGrp="1"/>
          </p:cNvSpPr>
          <p:nvPr>
            <p:ph type="title"/>
          </p:nvPr>
        </p:nvSpPr>
        <p:spPr>
          <a:xfrm>
            <a:off x="594359" y="310595"/>
            <a:ext cx="7746752" cy="1593507"/>
          </a:xfrm>
        </p:spPr>
        <p:txBody>
          <a:bodyPr/>
          <a:lstStyle/>
          <a:p>
            <a:r>
              <a:rPr lang="fr-FR" noProof="0" dirty="0">
                <a:latin typeface="Aptos Serif" panose="02020604070405020304" pitchFamily="18" charset="0"/>
                <a:cs typeface="Aptos Serif" panose="02020604070405020304" pitchFamily="18" charset="0"/>
              </a:rPr>
              <a:t>Directives d‘approvisionnement–Spécifications techniques</a:t>
            </a:r>
          </a:p>
        </p:txBody>
      </p:sp>
      <p:sp>
        <p:nvSpPr>
          <p:cNvPr id="5" name="Rectangle 2">
            <a:extLst>
              <a:ext uri="{FF2B5EF4-FFF2-40B4-BE49-F238E27FC236}">
                <a16:creationId xmlns:a16="http://schemas.microsoft.com/office/drawing/2014/main" id="{DCC8313B-EA37-C842-597B-33CF8298C301}"/>
              </a:ext>
            </a:extLst>
          </p:cNvPr>
          <p:cNvSpPr>
            <a:spLocks noGrp="1" noChangeArrowheads="1"/>
          </p:cNvSpPr>
          <p:nvPr>
            <p:ph type="body" idx="1"/>
          </p:nvPr>
        </p:nvSpPr>
        <p:spPr bwMode="auto">
          <a:xfrm>
            <a:off x="594359" y="2303134"/>
            <a:ext cx="10716643" cy="4349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71463" indent="-271463">
              <a:spcAft>
                <a:spcPts val="600"/>
              </a:spcAft>
              <a:buFont typeface="Arial" pitchFamily="34" charset="0"/>
              <a:buChar char="•"/>
            </a:pPr>
            <a:r>
              <a:rPr lang="fr-FR" sz="2000" b="0" dirty="0">
                <a:solidFill>
                  <a:srgbClr val="3F3F3F"/>
                </a:solidFill>
                <a:latin typeface="Aptos" panose="020B0004020202020204" pitchFamily="34" charset="0"/>
              </a:rPr>
              <a:t>Les spécifications techniques font référence à une description détaillée des exigences et des caractéristiques qu’un produit ou service doit satisfaire pour répondre aux besoins du pouvoir adjudicateur.</a:t>
            </a:r>
            <a:endParaRPr lang="en-US" sz="2000" b="0" dirty="0">
              <a:solidFill>
                <a:srgbClr val="3F3F3F"/>
              </a:solidFill>
              <a:latin typeface="Aptos" panose="020B0004020202020204" pitchFamily="34" charset="0"/>
            </a:endParaRPr>
          </a:p>
          <a:p>
            <a:pPr marL="271463" indent="-271463">
              <a:spcAft>
                <a:spcPts val="600"/>
              </a:spcAft>
              <a:buFont typeface="Arial" pitchFamily="34" charset="0"/>
              <a:buChar char="•"/>
            </a:pPr>
            <a:r>
              <a:rPr lang="fr-FR" sz="2000" b="0" dirty="0">
                <a:solidFill>
                  <a:srgbClr val="3F3F3F"/>
                </a:solidFill>
                <a:latin typeface="Aptos" panose="020B0004020202020204" pitchFamily="34" charset="0"/>
              </a:rPr>
              <a:t>Il s’agit d’exigences minimales que toutes les offres doivent respecter, par exemple « Les produits doivent provenir de l’agriculture biologique ».</a:t>
            </a:r>
            <a:endParaRPr lang="en-US" sz="2000" b="0" dirty="0">
              <a:solidFill>
                <a:srgbClr val="3F3F3F"/>
              </a:solidFill>
              <a:latin typeface="Aptos" panose="020B0004020202020204" pitchFamily="34" charset="0"/>
            </a:endParaRPr>
          </a:p>
          <a:p>
            <a:pPr marL="271463" indent="-271463">
              <a:spcAft>
                <a:spcPts val="600"/>
              </a:spcAft>
              <a:buFont typeface="Arial" pitchFamily="34" charset="0"/>
              <a:buChar char="•"/>
            </a:pPr>
            <a:r>
              <a:rPr lang="fr-FR" sz="2000" b="0" dirty="0">
                <a:solidFill>
                  <a:srgbClr val="3F3F3F"/>
                </a:solidFill>
                <a:latin typeface="Aptos" panose="020B0004020202020204" pitchFamily="34" charset="0"/>
              </a:rPr>
              <a:t>Les offres qui ne sont pas conformes aux spécifications techniques doivent être rejetées.</a:t>
            </a:r>
            <a:endParaRPr lang="en-US" sz="2000" b="0" dirty="0">
              <a:solidFill>
                <a:srgbClr val="3F3F3F"/>
              </a:solidFill>
              <a:latin typeface="Aptos" panose="020B0004020202020204" pitchFamily="34" charset="0"/>
            </a:endParaRPr>
          </a:p>
          <a:p>
            <a:pPr marL="271463" indent="-271463">
              <a:spcAft>
                <a:spcPts val="600"/>
              </a:spcAft>
              <a:buFont typeface="Arial" pitchFamily="34" charset="0"/>
              <a:buChar char="•"/>
            </a:pPr>
            <a:r>
              <a:rPr lang="fr-FR" sz="2000" b="0" dirty="0">
                <a:solidFill>
                  <a:srgbClr val="3F3F3F"/>
                </a:solidFill>
                <a:latin typeface="Aptos" panose="020B0004020202020204" pitchFamily="34" charset="0"/>
              </a:rPr>
              <a:t>Elles peuvent être formulés de différentes manières, y compris des spécifications de performance, de conception ou fonctionnelles. </a:t>
            </a:r>
            <a:endParaRPr lang="en-US" sz="2000" b="0" dirty="0">
              <a:solidFill>
                <a:srgbClr val="3F3F3F"/>
              </a:solidFill>
              <a:latin typeface="Aptos" panose="020B0004020202020204" pitchFamily="34" charset="0"/>
            </a:endParaRPr>
          </a:p>
          <a:p>
            <a:pPr marL="271463" indent="-271463">
              <a:spcAft>
                <a:spcPts val="600"/>
              </a:spcAft>
              <a:buFont typeface="Arial" pitchFamily="34" charset="0"/>
              <a:buChar char="•"/>
            </a:pPr>
            <a:r>
              <a:rPr lang="fr-FR" sz="2000" b="0" dirty="0">
                <a:solidFill>
                  <a:srgbClr val="3F3F3F"/>
                </a:solidFill>
                <a:latin typeface="Aptos" panose="020B0004020202020204" pitchFamily="34" charset="0"/>
              </a:rPr>
              <a:t>Les spécifications peuvent concerner n’importe quelle phase du cycle de vie, par exemple les méthodes de production.</a:t>
            </a:r>
            <a:endParaRPr lang="en-US" sz="2000" b="0" dirty="0">
              <a:solidFill>
                <a:srgbClr val="3F3F3F"/>
              </a:solidFill>
              <a:latin typeface="Aptos" panose="020B0004020202020204" pitchFamily="34" charset="0"/>
            </a:endParaRPr>
          </a:p>
        </p:txBody>
      </p:sp>
    </p:spTree>
    <p:extLst>
      <p:ext uri="{BB962C8B-B14F-4D97-AF65-F5344CB8AC3E}">
        <p14:creationId xmlns:p14="http://schemas.microsoft.com/office/powerpoint/2010/main" val="7635457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ADC487-41B2-0B82-E51C-566F3D00361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336677A-15FE-ACE9-D31B-E1B3886D7A3A}"/>
              </a:ext>
            </a:extLst>
          </p:cNvPr>
          <p:cNvSpPr>
            <a:spLocks noGrp="1"/>
          </p:cNvSpPr>
          <p:nvPr>
            <p:ph type="title"/>
          </p:nvPr>
        </p:nvSpPr>
        <p:spPr>
          <a:xfrm>
            <a:off x="594359" y="375087"/>
            <a:ext cx="7746752" cy="1593507"/>
          </a:xfrm>
        </p:spPr>
        <p:txBody>
          <a:bodyPr/>
          <a:lstStyle/>
          <a:p>
            <a:r>
              <a:rPr lang="fr-FR" noProof="0" dirty="0">
                <a:latin typeface="Aptos Serif" panose="02020604070405020304" pitchFamily="18" charset="0"/>
                <a:cs typeface="Aptos Serif" panose="02020604070405020304" pitchFamily="18" charset="0"/>
              </a:rPr>
              <a:t>Directives d‘approvisionnement </a:t>
            </a:r>
            <a:r>
              <a:rPr lang="fr-FR" dirty="0">
                <a:latin typeface="Aptos Serif" panose="02020604070405020304" pitchFamily="18" charset="0"/>
                <a:cs typeface="Aptos Serif" panose="02020604070405020304" pitchFamily="18" charset="0"/>
              </a:rPr>
              <a:t>S</a:t>
            </a:r>
            <a:r>
              <a:rPr lang="fr-FR" noProof="0" dirty="0">
                <a:latin typeface="Aptos Serif" panose="02020604070405020304" pitchFamily="18" charset="0"/>
                <a:cs typeface="Aptos Serif" panose="02020604070405020304" pitchFamily="18" charset="0"/>
              </a:rPr>
              <a:t>élection et exclusion</a:t>
            </a:r>
          </a:p>
        </p:txBody>
      </p:sp>
      <p:sp>
        <p:nvSpPr>
          <p:cNvPr id="5" name="Rectangle 2">
            <a:extLst>
              <a:ext uri="{FF2B5EF4-FFF2-40B4-BE49-F238E27FC236}">
                <a16:creationId xmlns:a16="http://schemas.microsoft.com/office/drawing/2014/main" id="{4D0B7A14-9559-2006-7A1F-18E13BF1B0FC}"/>
              </a:ext>
            </a:extLst>
          </p:cNvPr>
          <p:cNvSpPr>
            <a:spLocks noGrp="1" noChangeArrowheads="1"/>
          </p:cNvSpPr>
          <p:nvPr>
            <p:ph type="body" idx="1"/>
          </p:nvPr>
        </p:nvSpPr>
        <p:spPr bwMode="auto">
          <a:xfrm>
            <a:off x="594359" y="2091705"/>
            <a:ext cx="10704117" cy="410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71463" indent="-271463">
              <a:spcAft>
                <a:spcPts val="600"/>
              </a:spcAft>
              <a:buFont typeface="Arial" pitchFamily="34" charset="0"/>
              <a:buChar char="•"/>
            </a:pPr>
            <a:r>
              <a:rPr lang="fr-FR" sz="2000" b="0" dirty="0">
                <a:solidFill>
                  <a:srgbClr val="3F3F3F"/>
                </a:solidFill>
                <a:latin typeface="Aptos" panose="020B0004020202020204" pitchFamily="34" charset="0"/>
              </a:rPr>
              <a:t>Les motifs d’exclusion des soumissionnaires sont liés à de graves infractions ou problèmes passés, tels que la violation de la législation ou le non-paiement d’impôts ou de cotisations de sécurité sociale.</a:t>
            </a:r>
            <a:endParaRPr lang="en-US" sz="2000" b="0" dirty="0">
              <a:solidFill>
                <a:srgbClr val="3F3F3F"/>
              </a:solidFill>
              <a:latin typeface="Aptos" panose="020B0004020202020204" pitchFamily="34" charset="0"/>
            </a:endParaRPr>
          </a:p>
          <a:p>
            <a:pPr marL="271463" indent="-271463">
              <a:spcAft>
                <a:spcPts val="600"/>
              </a:spcAft>
              <a:buFont typeface="Arial" pitchFamily="34" charset="0"/>
              <a:buChar char="•"/>
            </a:pPr>
            <a:r>
              <a:rPr lang="fr-FR" sz="2000" b="0" dirty="0">
                <a:solidFill>
                  <a:srgbClr val="3F3F3F"/>
                </a:solidFill>
                <a:latin typeface="Aptos" panose="020B0004020202020204" pitchFamily="34" charset="0"/>
              </a:rPr>
              <a:t>Vous pouvez faire référence au non-respect, par exemple, des lois environnementales en vigueur.</a:t>
            </a:r>
            <a:endParaRPr lang="en-US" sz="2000" b="0" dirty="0">
              <a:solidFill>
                <a:srgbClr val="3F3F3F"/>
              </a:solidFill>
              <a:latin typeface="Aptos" panose="020B0004020202020204" pitchFamily="34" charset="0"/>
            </a:endParaRP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 </a:t>
            </a:r>
            <a:r>
              <a:rPr lang="fr-FR" sz="2000" b="0" dirty="0">
                <a:solidFill>
                  <a:srgbClr val="3F3F3F"/>
                </a:solidFill>
                <a:latin typeface="Aptos" panose="020B0004020202020204" pitchFamily="34" charset="0"/>
              </a:rPr>
              <a:t>Les critères de sélection permettent de déterminer quelles entreprises ont la capacité technique et professionnelle d’exécuter un marché.</a:t>
            </a:r>
          </a:p>
          <a:p>
            <a:pPr marL="271463" indent="-271463">
              <a:spcAft>
                <a:spcPts val="600"/>
              </a:spcAft>
              <a:buFont typeface="Arial" pitchFamily="34" charset="0"/>
              <a:buChar char="•"/>
            </a:pPr>
            <a:r>
              <a:rPr lang="fr-FR" sz="2000" b="0" dirty="0">
                <a:solidFill>
                  <a:srgbClr val="3F3F3F"/>
                </a:solidFill>
                <a:latin typeface="Aptos" panose="020B0004020202020204" pitchFamily="34" charset="0"/>
              </a:rPr>
              <a:t>L’exclusion et la sélection doivent être proportionnées et fondées sur des critères prédéfinis.</a:t>
            </a:r>
          </a:p>
          <a:p>
            <a:pPr marL="271463" indent="-271463">
              <a:spcAft>
                <a:spcPts val="600"/>
              </a:spcAft>
              <a:buFont typeface="Arial" pitchFamily="34" charset="0"/>
              <a:buChar char="•"/>
            </a:pPr>
            <a:endParaRPr lang="en-US" sz="2000" b="0" dirty="0">
              <a:solidFill>
                <a:srgbClr val="3F3F3F"/>
              </a:solidFill>
              <a:latin typeface="Aptos" panose="020B0004020202020204" pitchFamily="34" charset="0"/>
            </a:endParaRPr>
          </a:p>
        </p:txBody>
      </p:sp>
    </p:spTree>
    <p:extLst>
      <p:ext uri="{BB962C8B-B14F-4D97-AF65-F5344CB8AC3E}">
        <p14:creationId xmlns:p14="http://schemas.microsoft.com/office/powerpoint/2010/main" val="2178035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6236EF-BE5B-EC79-BC2C-625499E90E3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7A4AD54-1880-8DA8-A385-3BD624447A0E}"/>
              </a:ext>
            </a:extLst>
          </p:cNvPr>
          <p:cNvSpPr>
            <a:spLocks noGrp="1"/>
          </p:cNvSpPr>
          <p:nvPr>
            <p:ph type="title"/>
          </p:nvPr>
        </p:nvSpPr>
        <p:spPr>
          <a:xfrm>
            <a:off x="594359" y="297148"/>
            <a:ext cx="7746752" cy="1593507"/>
          </a:xfrm>
        </p:spPr>
        <p:txBody>
          <a:bodyPr/>
          <a:lstStyle/>
          <a:p>
            <a:r>
              <a:rPr lang="fr-FR" noProof="0" dirty="0">
                <a:latin typeface="Aptos Serif" panose="02020604070405020304" pitchFamily="18" charset="0"/>
                <a:cs typeface="Aptos Serif" panose="02020604070405020304" pitchFamily="18" charset="0"/>
              </a:rPr>
              <a:t>Directives d‘approvisionnement– Critères d‘attribution</a:t>
            </a:r>
          </a:p>
        </p:txBody>
      </p:sp>
      <p:sp>
        <p:nvSpPr>
          <p:cNvPr id="5" name="Rectangle 2">
            <a:extLst>
              <a:ext uri="{FF2B5EF4-FFF2-40B4-BE49-F238E27FC236}">
                <a16:creationId xmlns:a16="http://schemas.microsoft.com/office/drawing/2014/main" id="{81299783-3066-D4A8-2BB0-CDBE668EC792}"/>
              </a:ext>
            </a:extLst>
          </p:cNvPr>
          <p:cNvSpPr>
            <a:spLocks noGrp="1" noChangeArrowheads="1"/>
          </p:cNvSpPr>
          <p:nvPr>
            <p:ph type="body" idx="1"/>
          </p:nvPr>
        </p:nvSpPr>
        <p:spPr bwMode="auto">
          <a:xfrm>
            <a:off x="594359" y="2696999"/>
            <a:ext cx="10854429" cy="289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71463" indent="-271463">
              <a:spcAft>
                <a:spcPts val="600"/>
              </a:spcAft>
              <a:buFont typeface="Arial" pitchFamily="34" charset="0"/>
              <a:buChar char="•"/>
            </a:pPr>
            <a:r>
              <a:rPr lang="fr-FR" sz="2000" b="0" dirty="0">
                <a:solidFill>
                  <a:srgbClr val="3F3F3F"/>
                </a:solidFill>
                <a:latin typeface="Aptos" panose="020B0004020202020204" pitchFamily="34" charset="0"/>
              </a:rPr>
              <a:t>Les marchés sont attribués sur la base de l’offre « économiquement la plus avantageuse » (MEAT).</a:t>
            </a:r>
            <a:endParaRPr lang="en-US" sz="2000" b="0" dirty="0">
              <a:solidFill>
                <a:srgbClr val="3F3F3F"/>
              </a:solidFill>
              <a:latin typeface="Aptos" panose="020B0004020202020204" pitchFamily="34" charset="0"/>
            </a:endParaRPr>
          </a:p>
          <a:p>
            <a:pPr marL="271463" indent="-271463">
              <a:spcAft>
                <a:spcPts val="600"/>
              </a:spcAft>
              <a:buFont typeface="Arial" pitchFamily="34" charset="0"/>
              <a:buChar char="•"/>
            </a:pPr>
            <a:r>
              <a:rPr lang="fr-FR" sz="2000" b="0" dirty="0">
                <a:solidFill>
                  <a:srgbClr val="3F3F3F"/>
                </a:solidFill>
                <a:latin typeface="Aptos" panose="020B0004020202020204" pitchFamily="34" charset="0"/>
              </a:rPr>
              <a:t>Cela permet au pouvoir adjudicateur de définir une combinaison de critères de coût et de qualité, y compris les caractéristiques environnementales dans la mesure où elles sont liées à l’objet du marché.</a:t>
            </a:r>
            <a:endParaRPr lang="en-US" sz="2000" b="0" dirty="0">
              <a:solidFill>
                <a:srgbClr val="3F3F3F"/>
              </a:solidFill>
              <a:latin typeface="Aptos" panose="020B0004020202020204" pitchFamily="34" charset="0"/>
            </a:endParaRPr>
          </a:p>
          <a:p>
            <a:pPr marL="271463" indent="-271463">
              <a:spcAft>
                <a:spcPts val="600"/>
              </a:spcAft>
              <a:buFont typeface="Arial" pitchFamily="34" charset="0"/>
              <a:buChar char="•"/>
            </a:pPr>
            <a:r>
              <a:rPr lang="fr-FR" sz="2000" b="0" dirty="0">
                <a:solidFill>
                  <a:srgbClr val="3F3F3F"/>
                </a:solidFill>
                <a:latin typeface="Aptos" panose="020B0004020202020204" pitchFamily="34" charset="0"/>
              </a:rPr>
              <a:t>Un calcul du coût du cycle de vie (LCC) peut être appliqué, y compris les coûts liés aux effets environnementaux externes (par exemple, les émissions de gaz à effet de serre).</a:t>
            </a:r>
            <a:endParaRPr lang="en-US" sz="2000" b="0" dirty="0">
              <a:solidFill>
                <a:srgbClr val="3F3F3F"/>
              </a:solidFill>
              <a:latin typeface="Aptos" panose="020B0004020202020204" pitchFamily="34" charset="0"/>
            </a:endParaRPr>
          </a:p>
        </p:txBody>
      </p:sp>
    </p:spTree>
    <p:extLst>
      <p:ext uri="{BB962C8B-B14F-4D97-AF65-F5344CB8AC3E}">
        <p14:creationId xmlns:p14="http://schemas.microsoft.com/office/powerpoint/2010/main" val="9290517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8F4134-10E2-AE40-9FEF-F4544A3DA1A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48B3C67-08CD-B234-9AA8-1058D2D60CBA}"/>
              </a:ext>
            </a:extLst>
          </p:cNvPr>
          <p:cNvSpPr>
            <a:spLocks noGrp="1"/>
          </p:cNvSpPr>
          <p:nvPr>
            <p:ph type="title"/>
          </p:nvPr>
        </p:nvSpPr>
        <p:spPr>
          <a:xfrm>
            <a:off x="594359" y="364384"/>
            <a:ext cx="8683455" cy="1593507"/>
          </a:xfrm>
        </p:spPr>
        <p:txBody>
          <a:bodyPr/>
          <a:lstStyle/>
          <a:p>
            <a:r>
              <a:rPr lang="fr-FR" noProof="0" dirty="0">
                <a:latin typeface="Aptos Serif" panose="02020604070405020304" pitchFamily="18" charset="0"/>
                <a:cs typeface="Aptos Serif" panose="02020604070405020304" pitchFamily="18" charset="0"/>
              </a:rPr>
              <a:t>Directives d‘approvisionnement– Conditions contractuelles</a:t>
            </a:r>
          </a:p>
        </p:txBody>
      </p:sp>
      <p:sp>
        <p:nvSpPr>
          <p:cNvPr id="5" name="Rectangle 2">
            <a:extLst>
              <a:ext uri="{FF2B5EF4-FFF2-40B4-BE49-F238E27FC236}">
                <a16:creationId xmlns:a16="http://schemas.microsoft.com/office/drawing/2014/main" id="{9E2EE4FC-DA10-838C-0CB4-1302E2495257}"/>
              </a:ext>
            </a:extLst>
          </p:cNvPr>
          <p:cNvSpPr>
            <a:spLocks noGrp="1" noChangeArrowheads="1"/>
          </p:cNvSpPr>
          <p:nvPr>
            <p:ph type="body" idx="1"/>
          </p:nvPr>
        </p:nvSpPr>
        <p:spPr bwMode="auto">
          <a:xfrm>
            <a:off x="594359" y="2461036"/>
            <a:ext cx="10892007" cy="3365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a:spcAft>
                <a:spcPts val="600"/>
              </a:spcAft>
            </a:pPr>
            <a:r>
              <a:rPr lang="fr-FR" sz="2000" b="0" dirty="0">
                <a:solidFill>
                  <a:srgbClr val="3F3F3F"/>
                </a:solidFill>
                <a:latin typeface="Aptos" panose="020B0004020202020204" pitchFamily="34" charset="0"/>
              </a:rPr>
              <a:t>• Les termes du contrat peuvent inclure des aspects de durabilité, par exemple : </a:t>
            </a:r>
          </a:p>
          <a:p>
            <a:pPr marL="271463" indent="-271463">
              <a:spcAft>
                <a:spcPts val="600"/>
              </a:spcAft>
              <a:buFont typeface="Arial" pitchFamily="34" charset="0"/>
              <a:buChar char="•"/>
            </a:pPr>
            <a:r>
              <a:rPr lang="fr-FR" sz="1600" b="0" dirty="0">
                <a:solidFill>
                  <a:srgbClr val="3F3F3F"/>
                </a:solidFill>
                <a:latin typeface="Aptos" panose="020B0004020202020204" pitchFamily="34" charset="0"/>
              </a:rPr>
              <a:t>Stipuler que les produits utilisés pendant la durée du contrat doivent avoir été fabriqués conformément aux normes fondamentales du travail de l’OIT</a:t>
            </a:r>
          </a:p>
          <a:p>
            <a:pPr marL="271463" indent="-271463">
              <a:spcAft>
                <a:spcPts val="600"/>
              </a:spcAft>
              <a:buFont typeface="Arial" pitchFamily="34" charset="0"/>
              <a:buChar char="•"/>
            </a:pPr>
            <a:r>
              <a:rPr lang="fr-FR" sz="1600" b="0" dirty="0">
                <a:solidFill>
                  <a:srgbClr val="3F3F3F"/>
                </a:solidFill>
                <a:latin typeface="Aptos" panose="020B0004020202020204" pitchFamily="34" charset="0"/>
              </a:rPr>
              <a:t>Réglementation de l’emballage et de la livraison des produits</a:t>
            </a:r>
          </a:p>
          <a:p>
            <a:pPr marL="271463" indent="-271463">
              <a:spcAft>
                <a:spcPts val="600"/>
              </a:spcAft>
              <a:buFont typeface="Arial" pitchFamily="34" charset="0"/>
              <a:buChar char="•"/>
            </a:pPr>
            <a:r>
              <a:rPr lang="fr-FR" sz="1600" b="0" dirty="0">
                <a:solidFill>
                  <a:srgbClr val="3F3F3F"/>
                </a:solidFill>
                <a:latin typeface="Aptos" panose="020B0004020202020204" pitchFamily="34" charset="0"/>
              </a:rPr>
              <a:t>Un contrat de service (par exemple pour la restauration) doit stipuler que certains produits sont issus du commerce équitable et/ou de l’agriculture biologique</a:t>
            </a:r>
          </a:p>
          <a:p>
            <a:pPr marL="0" indent="0">
              <a:spcAft>
                <a:spcPts val="600"/>
              </a:spcAft>
            </a:pPr>
            <a:r>
              <a:rPr lang="fr-FR" sz="2000" b="0" dirty="0">
                <a:solidFill>
                  <a:srgbClr val="3F3F3F"/>
                </a:solidFill>
                <a:latin typeface="Aptos" panose="020B0004020202020204" pitchFamily="34" charset="0"/>
              </a:rPr>
              <a:t>• Les conditions du contrat doivent se rapporter à l’objet du contrat et être annoncées à l’avance.</a:t>
            </a:r>
            <a:endParaRPr lang="en-US" sz="2000" b="0" dirty="0">
              <a:solidFill>
                <a:srgbClr val="3F3F3F"/>
              </a:solidFill>
              <a:latin typeface="Aptos" panose="020B0004020202020204" pitchFamily="34" charset="0"/>
            </a:endParaRPr>
          </a:p>
        </p:txBody>
      </p:sp>
    </p:spTree>
    <p:extLst>
      <p:ext uri="{BB962C8B-B14F-4D97-AF65-F5344CB8AC3E}">
        <p14:creationId xmlns:p14="http://schemas.microsoft.com/office/powerpoint/2010/main" val="3507114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D591A-8DDE-7FD7-66F2-CDE48FB61C1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3BD9217-C11C-246E-2594-AABF43CE8A63}"/>
              </a:ext>
            </a:extLst>
          </p:cNvPr>
          <p:cNvSpPr>
            <a:spLocks noGrp="1"/>
          </p:cNvSpPr>
          <p:nvPr>
            <p:ph type="title"/>
          </p:nvPr>
        </p:nvSpPr>
        <p:spPr>
          <a:xfrm>
            <a:off x="594359" y="189572"/>
            <a:ext cx="8683455" cy="1593507"/>
          </a:xfrm>
        </p:spPr>
        <p:txBody>
          <a:bodyPr/>
          <a:lstStyle/>
          <a:p>
            <a:r>
              <a:rPr lang="fr-FR" noProof="0" dirty="0">
                <a:latin typeface="Aptos Serif" panose="02020604070405020304" pitchFamily="18" charset="0"/>
                <a:cs typeface="Aptos Serif" panose="02020604070405020304" pitchFamily="18" charset="0"/>
              </a:rPr>
              <a:t>Lien avec l‘objet du marché</a:t>
            </a:r>
          </a:p>
        </p:txBody>
      </p:sp>
      <p:sp>
        <p:nvSpPr>
          <p:cNvPr id="5" name="Rectangle 2">
            <a:extLst>
              <a:ext uri="{FF2B5EF4-FFF2-40B4-BE49-F238E27FC236}">
                <a16:creationId xmlns:a16="http://schemas.microsoft.com/office/drawing/2014/main" id="{8E0C46FC-9199-862F-6976-F1E8EF3B638F}"/>
              </a:ext>
            </a:extLst>
          </p:cNvPr>
          <p:cNvSpPr>
            <a:spLocks noGrp="1" noChangeArrowheads="1"/>
          </p:cNvSpPr>
          <p:nvPr>
            <p:ph type="body" idx="1"/>
          </p:nvPr>
        </p:nvSpPr>
        <p:spPr bwMode="auto">
          <a:xfrm>
            <a:off x="594358" y="2713138"/>
            <a:ext cx="10528753"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nSpc>
                <a:spcPct val="90000"/>
              </a:lnSpc>
              <a:spcBef>
                <a:spcPts val="1800"/>
              </a:spcBef>
              <a:buClr>
                <a:srgbClr val="3F3F3F"/>
              </a:buClr>
              <a:buSzPts val="2000"/>
            </a:pPr>
            <a:r>
              <a:rPr lang="fr-FR" sz="2000" b="0" dirty="0">
                <a:solidFill>
                  <a:srgbClr val="3F3F3F"/>
                </a:solidFill>
                <a:latin typeface="Aptos" panose="020B0004020202020204" pitchFamily="34" charset="0"/>
              </a:rPr>
              <a:t>Les critères de sélection, les spécifications techniques, les critères d’attribution et les conditions contractuelles doivent être liés à l’objet du contrat</a:t>
            </a:r>
            <a:r>
              <a:rPr lang="en-US" sz="2000" b="0" dirty="0">
                <a:solidFill>
                  <a:srgbClr val="3F3F3F"/>
                </a:solidFill>
                <a:latin typeface="Aptos" panose="020B0004020202020204" pitchFamily="34" charset="0"/>
              </a:rPr>
              <a:t>.</a:t>
            </a:r>
            <a:br>
              <a:rPr lang="fr-FR" sz="2000" b="0" dirty="0">
                <a:solidFill>
                  <a:srgbClr val="3F3F3F"/>
                </a:solidFill>
                <a:latin typeface="Aptos" panose="020B0004020202020204" pitchFamily="34" charset="0"/>
              </a:rPr>
            </a:br>
            <a:endParaRPr lang="fr-FR" sz="2000" b="0" dirty="0">
              <a:solidFill>
                <a:srgbClr val="3F3F3F"/>
              </a:solidFill>
              <a:latin typeface="Aptos" panose="020B0004020202020204" pitchFamily="34" charset="0"/>
            </a:endParaRPr>
          </a:p>
          <a:p>
            <a:pPr>
              <a:lnSpc>
                <a:spcPct val="90000"/>
              </a:lnSpc>
              <a:spcBef>
                <a:spcPts val="1800"/>
              </a:spcBef>
              <a:buClr>
                <a:srgbClr val="3F3F3F"/>
              </a:buClr>
              <a:buSzPts val="2000"/>
            </a:pPr>
            <a:r>
              <a:rPr lang="fr-FR" sz="2000" b="0" dirty="0">
                <a:solidFill>
                  <a:srgbClr val="3F3F3F"/>
                </a:solidFill>
                <a:latin typeface="Aptos" panose="020B0004020202020204" pitchFamily="34" charset="0"/>
              </a:rPr>
              <a:t>Cela limite la possibilité d’examiner les pratiques globales d’une entreprise soumissionnaire.</a:t>
            </a:r>
            <a:endParaRPr lang="en-US" sz="2000" b="0" dirty="0">
              <a:solidFill>
                <a:srgbClr val="3F3F3F"/>
              </a:solidFill>
              <a:latin typeface="Aptos" panose="020B0004020202020204" pitchFamily="34" charset="0"/>
            </a:endParaRPr>
          </a:p>
        </p:txBody>
      </p:sp>
    </p:spTree>
    <p:extLst>
      <p:ext uri="{BB962C8B-B14F-4D97-AF65-F5344CB8AC3E}">
        <p14:creationId xmlns:p14="http://schemas.microsoft.com/office/powerpoint/2010/main" val="18208396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95C3E0-B241-94D4-2F6D-6B9EABF9846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5C2F5F9-CBCB-C30F-8CA4-CC9BB735B90A}"/>
              </a:ext>
            </a:extLst>
          </p:cNvPr>
          <p:cNvSpPr>
            <a:spLocks noGrp="1"/>
          </p:cNvSpPr>
          <p:nvPr>
            <p:ph type="title"/>
          </p:nvPr>
        </p:nvSpPr>
        <p:spPr>
          <a:xfrm>
            <a:off x="594359" y="189572"/>
            <a:ext cx="8683455" cy="1593507"/>
          </a:xfrm>
        </p:spPr>
        <p:txBody>
          <a:bodyPr/>
          <a:lstStyle/>
          <a:p>
            <a:r>
              <a:rPr lang="fr-FR" noProof="0" dirty="0">
                <a:latin typeface="Aptos Serif" panose="02020604070405020304" pitchFamily="18" charset="0"/>
                <a:cs typeface="Aptos Serif" panose="02020604070405020304" pitchFamily="18" charset="0"/>
              </a:rPr>
              <a:t>Lien avec le thème – exemples de critères</a:t>
            </a:r>
          </a:p>
        </p:txBody>
      </p:sp>
      <p:sp>
        <p:nvSpPr>
          <p:cNvPr id="5" name="Rectangle 2">
            <a:extLst>
              <a:ext uri="{FF2B5EF4-FFF2-40B4-BE49-F238E27FC236}">
                <a16:creationId xmlns:a16="http://schemas.microsoft.com/office/drawing/2014/main" id="{C39A98CA-5DD4-A1DE-B3AD-6EBAAC1596D2}"/>
              </a:ext>
            </a:extLst>
          </p:cNvPr>
          <p:cNvSpPr>
            <a:spLocks noGrp="1" noChangeArrowheads="1"/>
          </p:cNvSpPr>
          <p:nvPr>
            <p:ph type="body" idx="1"/>
          </p:nvPr>
        </p:nvSpPr>
        <p:spPr bwMode="auto">
          <a:xfrm>
            <a:off x="594360" y="2602503"/>
            <a:ext cx="10155416" cy="34983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71463" indent="-271463">
              <a:spcAft>
                <a:spcPts val="600"/>
              </a:spcAft>
              <a:buFont typeface="Arial" pitchFamily="34" charset="0"/>
              <a:buChar char="•"/>
            </a:pPr>
            <a:r>
              <a:rPr lang="fr-FR" sz="2000" b="0" dirty="0">
                <a:solidFill>
                  <a:srgbClr val="3F3F3F"/>
                </a:solidFill>
                <a:latin typeface="Aptos" panose="020B0004020202020204" pitchFamily="34" charset="0"/>
              </a:rPr>
              <a:t>Un contrat de service de traiteur doit contenir l’exigence que le café et le thé utilisés soient issus à 100 % du commerce équitable</a:t>
            </a:r>
            <a:r>
              <a:rPr lang="en-US" sz="2000" b="0" dirty="0">
                <a:solidFill>
                  <a:srgbClr val="3F3F3F"/>
                </a:solidFill>
                <a:latin typeface="Aptos" panose="020B0004020202020204" pitchFamily="34" charset="0"/>
              </a:rPr>
              <a:t>. </a:t>
            </a:r>
            <a:r>
              <a:rPr lang="en-US" sz="2000" b="0" dirty="0">
                <a:solidFill>
                  <a:schemeClr val="tx2"/>
                </a:solidFill>
                <a:latin typeface="Aptos" panose="020B0004020202020204" pitchFamily="34" charset="0"/>
                <a:sym typeface="Wingdings" panose="05000000000000000000" pitchFamily="2" charset="2"/>
              </a:rPr>
              <a:t></a:t>
            </a:r>
            <a:endParaRPr lang="en-US" sz="2000" b="0" dirty="0">
              <a:solidFill>
                <a:srgbClr val="3F3F3F"/>
              </a:solidFill>
              <a:latin typeface="Aptos" panose="020B0004020202020204" pitchFamily="34" charset="0"/>
            </a:endParaRPr>
          </a:p>
          <a:p>
            <a:pPr marL="271463" indent="-271463">
              <a:spcAft>
                <a:spcPts val="600"/>
              </a:spcAft>
              <a:buFont typeface="Arial" pitchFamily="34" charset="0"/>
              <a:buChar char="•"/>
            </a:pPr>
            <a:r>
              <a:rPr lang="fr-FR" sz="2000" b="0" dirty="0">
                <a:solidFill>
                  <a:srgbClr val="3F3F3F"/>
                </a:solidFill>
                <a:latin typeface="Aptos" panose="020B0004020202020204" pitchFamily="34" charset="0"/>
              </a:rPr>
              <a:t>Dans un contrat relatif à la fourniture de T-shirts, l’exigence selon laquelle les vêtements de travail doivent être en coton biologique.</a:t>
            </a:r>
            <a:r>
              <a:rPr lang="en-US" sz="2000" b="0" dirty="0">
                <a:solidFill>
                  <a:schemeClr val="tx2"/>
                </a:solidFill>
                <a:latin typeface="Aptos" panose="020B0004020202020204" pitchFamily="34" charset="0"/>
                <a:sym typeface="Wingdings" panose="05000000000000000000" pitchFamily="2" charset="2"/>
              </a:rPr>
              <a:t> </a:t>
            </a:r>
            <a:endParaRPr lang="en-US" sz="2000" b="0" dirty="0">
              <a:solidFill>
                <a:schemeClr val="tx2"/>
              </a:solidFill>
              <a:latin typeface="Aptos" panose="020B0004020202020204" pitchFamily="34" charset="0"/>
            </a:endParaRPr>
          </a:p>
          <a:p>
            <a:pPr marL="271463" indent="-271463">
              <a:spcAft>
                <a:spcPts val="600"/>
              </a:spcAft>
              <a:buFont typeface="Arial" pitchFamily="34" charset="0"/>
              <a:buChar char="•"/>
            </a:pPr>
            <a:r>
              <a:rPr lang="fr-FR" sz="2000" b="0" dirty="0">
                <a:solidFill>
                  <a:srgbClr val="3F3F3F"/>
                </a:solidFill>
                <a:latin typeface="Aptos" panose="020B0004020202020204" pitchFamily="34" charset="0"/>
              </a:rPr>
              <a:t>Dans un contrat de services de restauration, l’obligation pour les fournisseurs d’utiliser du café et du thé issus à 100 % du commerce équitable dans TOUS leurs contrats.</a:t>
            </a:r>
            <a:r>
              <a:rPr lang="en-US" sz="2000" b="0" dirty="0">
                <a:solidFill>
                  <a:srgbClr val="3F3F3F"/>
                </a:solidFill>
                <a:latin typeface="Aptos" panose="020B0004020202020204" pitchFamily="34" charset="0"/>
              </a:rPr>
              <a:t> </a:t>
            </a:r>
            <a:r>
              <a:rPr lang="en-US" sz="2000" b="0" dirty="0">
                <a:solidFill>
                  <a:srgbClr val="FF0000"/>
                </a:solidFill>
                <a:latin typeface="Aptos" panose="020B0004020202020204" pitchFamily="34" charset="0"/>
                <a:sym typeface="Wingdings" panose="05000000000000000000" pitchFamily="2" charset="2"/>
              </a:rPr>
              <a:t></a:t>
            </a:r>
            <a:endParaRPr lang="en-US" sz="2000" b="0" dirty="0">
              <a:solidFill>
                <a:srgbClr val="3F3F3F"/>
              </a:solidFill>
              <a:latin typeface="Aptos" panose="020B0004020202020204" pitchFamily="34" charset="0"/>
            </a:endParaRPr>
          </a:p>
          <a:p>
            <a:pPr marL="271463" indent="-271463">
              <a:spcAft>
                <a:spcPts val="600"/>
              </a:spcAft>
              <a:buFont typeface="Arial" pitchFamily="34" charset="0"/>
              <a:buChar char="•"/>
            </a:pPr>
            <a:r>
              <a:rPr lang="fr-FR" sz="2000" b="0" dirty="0">
                <a:solidFill>
                  <a:srgbClr val="3F3F3F"/>
                </a:solidFill>
                <a:latin typeface="Aptos" panose="020B0004020202020204" pitchFamily="34" charset="0"/>
              </a:rPr>
              <a:t>Dans un contrat de livraison de T-shirts, l’obligation pour les fournisseurs d’utiliser exclusivement du coton biologique dans TOUS leurs produits. </a:t>
            </a:r>
            <a:r>
              <a:rPr lang="en-US" sz="2000" b="0" dirty="0">
                <a:solidFill>
                  <a:srgbClr val="FF0000"/>
                </a:solidFill>
                <a:latin typeface="Aptos" panose="020B0004020202020204" pitchFamily="34" charset="0"/>
                <a:sym typeface="Wingdings" panose="05000000000000000000" pitchFamily="2" charset="2"/>
              </a:rPr>
              <a:t></a:t>
            </a:r>
            <a:r>
              <a:rPr lang="en-US" sz="2000" b="0" dirty="0">
                <a:solidFill>
                  <a:srgbClr val="3F3F3F"/>
                </a:solidFill>
                <a:latin typeface="Aptos" panose="020B0004020202020204" pitchFamily="34" charset="0"/>
                <a:sym typeface="Wingdings" panose="05000000000000000000" pitchFamily="2" charset="2"/>
              </a:rPr>
              <a:t> </a:t>
            </a:r>
            <a:endParaRPr lang="en-US" sz="2000" b="0" dirty="0">
              <a:solidFill>
                <a:srgbClr val="3F3F3F"/>
              </a:solidFill>
              <a:latin typeface="Aptos" panose="020B0004020202020204" pitchFamily="34" charset="0"/>
            </a:endParaRPr>
          </a:p>
        </p:txBody>
      </p:sp>
    </p:spTree>
    <p:extLst>
      <p:ext uri="{BB962C8B-B14F-4D97-AF65-F5344CB8AC3E}">
        <p14:creationId xmlns:p14="http://schemas.microsoft.com/office/powerpoint/2010/main" val="36851008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ED6335-59F6-FB53-6B71-2AD2A00F324C}"/>
              </a:ext>
            </a:extLst>
          </p:cNvPr>
          <p:cNvSpPr>
            <a:spLocks noGrp="1"/>
          </p:cNvSpPr>
          <p:nvPr>
            <p:ph type="title"/>
          </p:nvPr>
        </p:nvSpPr>
        <p:spPr/>
        <p:txBody>
          <a:bodyPr/>
          <a:lstStyle/>
          <a:p>
            <a:r>
              <a:rPr lang="fr-FR" noProof="0" dirty="0">
                <a:latin typeface="Aptos Serif" panose="02020604070405020304" pitchFamily="18" charset="0"/>
                <a:cs typeface="Aptos Serif" panose="02020604070405020304" pitchFamily="18" charset="0"/>
              </a:rPr>
              <a:t>Choix de la procédure d‘achat</a:t>
            </a:r>
          </a:p>
        </p:txBody>
      </p:sp>
      <p:sp>
        <p:nvSpPr>
          <p:cNvPr id="3" name="Textplatzhalter 2">
            <a:extLst>
              <a:ext uri="{FF2B5EF4-FFF2-40B4-BE49-F238E27FC236}">
                <a16:creationId xmlns:a16="http://schemas.microsoft.com/office/drawing/2014/main" id="{345871C1-7BA7-C0BC-46BF-FDED44014424}"/>
              </a:ext>
            </a:extLst>
          </p:cNvPr>
          <p:cNvSpPr>
            <a:spLocks noGrp="1"/>
          </p:cNvSpPr>
          <p:nvPr>
            <p:ph type="body" idx="1"/>
          </p:nvPr>
        </p:nvSpPr>
        <p:spPr/>
        <p:txBody>
          <a:bodyPr>
            <a:normAutofit fontScale="92500" lnSpcReduction="10000"/>
          </a:bodyPr>
          <a:lstStyle/>
          <a:p>
            <a:r>
              <a:rPr lang="fr-FR" b="1" dirty="0">
                <a:latin typeface="Aptos" panose="020B0004020202020204" pitchFamily="34" charset="0"/>
              </a:rPr>
              <a:t>Procédure ouverte - </a:t>
            </a:r>
            <a:r>
              <a:rPr lang="fr-FR" dirty="0">
                <a:latin typeface="Aptos" panose="020B0004020202020204" pitchFamily="34" charset="0"/>
              </a:rPr>
              <a:t>les offres peuvent être soumises par tout opérateur·rice économique.</a:t>
            </a:r>
          </a:p>
          <a:p>
            <a:r>
              <a:rPr lang="fr-FR" b="1" dirty="0">
                <a:latin typeface="Aptos" panose="020B0004020202020204" pitchFamily="34" charset="0"/>
              </a:rPr>
              <a:t>Procédure restreinte </a:t>
            </a:r>
            <a:r>
              <a:rPr lang="fr-FR" dirty="0">
                <a:latin typeface="Aptos" panose="020B0004020202020204" pitchFamily="34" charset="0"/>
              </a:rPr>
              <a:t>- sélection d’au moins cinq soumissionnaires sur la base de critères objectifs.</a:t>
            </a:r>
            <a:endParaRPr lang="en-IE" dirty="0">
              <a:latin typeface="Aptos" panose="020B0004020202020204" pitchFamily="34" charset="0"/>
            </a:endParaRPr>
          </a:p>
          <a:p>
            <a:r>
              <a:rPr lang="fr-FR" b="1" dirty="0">
                <a:latin typeface="Aptos" panose="020B0004020202020204" pitchFamily="34" charset="0"/>
              </a:rPr>
              <a:t>Procédure concurrentielle avec négociation - </a:t>
            </a:r>
            <a:r>
              <a:rPr lang="fr-FR" dirty="0">
                <a:latin typeface="Aptos" panose="020B0004020202020204" pitchFamily="34" charset="0"/>
              </a:rPr>
              <a:t>au moins trois soumissionnaires sont sélectionnés sur la base de critères objectifs; les offres peuvent être négociées.</a:t>
            </a:r>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B168DEE4-68D9-5711-53A2-88470EEE190B}"/>
              </a:ext>
            </a:extLst>
          </p:cNvPr>
          <p:cNvSpPr>
            <a:spLocks noGrp="1"/>
          </p:cNvSpPr>
          <p:nvPr>
            <p:ph type="body" idx="2"/>
          </p:nvPr>
        </p:nvSpPr>
        <p:spPr/>
        <p:txBody>
          <a:bodyPr>
            <a:normAutofit fontScale="92500" lnSpcReduction="10000"/>
          </a:bodyPr>
          <a:lstStyle/>
          <a:p>
            <a:r>
              <a:rPr lang="fr-FR" b="1" dirty="0">
                <a:latin typeface="Aptos" panose="020B0004020202020204" pitchFamily="34" charset="0"/>
              </a:rPr>
              <a:t>Dialogue compétitif - </a:t>
            </a:r>
            <a:r>
              <a:rPr lang="fr-FR" dirty="0">
                <a:latin typeface="Aptos" panose="020B0004020202020204" pitchFamily="34" charset="0"/>
              </a:rPr>
              <a:t>au moins trois participant·e·s sont sélectionné·e·s pour développer des solutions sur la base d’une description des besoins de l’autorité. </a:t>
            </a:r>
          </a:p>
          <a:p>
            <a:r>
              <a:rPr lang="fr-FR" b="1" dirty="0">
                <a:latin typeface="Aptos" panose="020B0004020202020204" pitchFamily="34" charset="0"/>
              </a:rPr>
              <a:t>Partenariat pour l’innovation - </a:t>
            </a:r>
            <a:r>
              <a:rPr lang="fr-FR" dirty="0">
                <a:latin typeface="Aptos" panose="020B0004020202020204" pitchFamily="34" charset="0"/>
              </a:rPr>
              <a:t>au moins trois partenaires seront sélectionné·e·s pour développer des biens ou des services qui n’existent pas encore sur le marché, en utilisant une structure contractuelle par étapes.</a:t>
            </a:r>
            <a:r>
              <a:rPr lang="fr-FR" b="1" dirty="0">
                <a:latin typeface="Aptos" panose="020B0004020202020204" pitchFamily="34" charset="0"/>
              </a:rPr>
              <a:t> </a:t>
            </a:r>
            <a:endParaRPr lang="en-IE" dirty="0">
              <a:latin typeface="Aptos" panose="020B0004020202020204" pitchFamily="34" charset="0"/>
            </a:endParaRPr>
          </a:p>
          <a:p>
            <a:endParaRPr lang="de-DE" dirty="0">
              <a:latin typeface="Aptos" panose="020B0004020202020204" pitchFamily="34" charset="0"/>
            </a:endParaRPr>
          </a:p>
        </p:txBody>
      </p:sp>
    </p:spTree>
    <p:extLst>
      <p:ext uri="{BB962C8B-B14F-4D97-AF65-F5344CB8AC3E}">
        <p14:creationId xmlns:p14="http://schemas.microsoft.com/office/powerpoint/2010/main" val="9633120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D7AED-920A-BA8A-EB71-6560DE79ED3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A4A3D43-904B-2642-857C-442CC9F1F02B}"/>
              </a:ext>
            </a:extLst>
          </p:cNvPr>
          <p:cNvSpPr>
            <a:spLocks noGrp="1"/>
          </p:cNvSpPr>
          <p:nvPr>
            <p:ph type="title"/>
          </p:nvPr>
        </p:nvSpPr>
        <p:spPr/>
        <p:txBody>
          <a:bodyPr/>
          <a:lstStyle/>
          <a:p>
            <a:r>
              <a:rPr lang="fr-FR" noProof="0" dirty="0">
                <a:latin typeface="Aptos Serif" panose="02020604070405020304" pitchFamily="18" charset="0"/>
                <a:cs typeface="Aptos Serif" panose="02020604070405020304" pitchFamily="18" charset="0"/>
              </a:rPr>
              <a:t>Incidence de la procédure</a:t>
            </a:r>
          </a:p>
        </p:txBody>
      </p:sp>
      <p:sp>
        <p:nvSpPr>
          <p:cNvPr id="4" name="Textplatzhalter 3">
            <a:extLst>
              <a:ext uri="{FF2B5EF4-FFF2-40B4-BE49-F238E27FC236}">
                <a16:creationId xmlns:a16="http://schemas.microsoft.com/office/drawing/2014/main" id="{E7EC7305-1B1B-6EEB-DAEC-5AFA174CA77C}"/>
              </a:ext>
            </a:extLst>
          </p:cNvPr>
          <p:cNvSpPr>
            <a:spLocks noGrp="1"/>
          </p:cNvSpPr>
          <p:nvPr>
            <p:ph type="body" idx="2"/>
          </p:nvPr>
        </p:nvSpPr>
        <p:spPr>
          <a:xfrm>
            <a:off x="7025269" y="2490671"/>
            <a:ext cx="4802458" cy="3597470"/>
          </a:xfrm>
        </p:spPr>
        <p:txBody>
          <a:bodyPr/>
          <a:lstStyle/>
          <a:p>
            <a:pPr marL="101600" indent="0">
              <a:buNone/>
            </a:pPr>
            <a:r>
              <a:rPr lang="fr-FR" dirty="0">
                <a:latin typeface="Aptos" panose="020B0004020202020204" pitchFamily="34" charset="0"/>
              </a:rPr>
              <a:t>La procédure ouverte peut ne pas être la plus appropriée lorsque certaines connaissances ou autres compétences techniques sont particulièrement importantes pour un marché.</a:t>
            </a:r>
            <a:endParaRPr lang="de-DE" dirty="0">
              <a:latin typeface="Aptos" panose="020B0004020202020204" pitchFamily="34" charset="0"/>
            </a:endParaRPr>
          </a:p>
        </p:txBody>
      </p:sp>
      <p:sp>
        <p:nvSpPr>
          <p:cNvPr id="7" name="Content Placeholder 26">
            <a:extLst>
              <a:ext uri="{FF2B5EF4-FFF2-40B4-BE49-F238E27FC236}">
                <a16:creationId xmlns:a16="http://schemas.microsoft.com/office/drawing/2014/main" id="{0CC4FC55-C79F-F19E-0890-232DB63E3345}"/>
              </a:ext>
            </a:extLst>
          </p:cNvPr>
          <p:cNvSpPr>
            <a:spLocks noGrp="1"/>
          </p:cNvSpPr>
          <p:nvPr>
            <p:ph type="body" idx="1"/>
          </p:nvPr>
        </p:nvSpPr>
        <p:spPr>
          <a:xfrm>
            <a:off x="595313" y="2676525"/>
            <a:ext cx="5746750" cy="3597275"/>
          </a:xfrm>
          <a:solidFill>
            <a:schemeClr val="lt1"/>
          </a:solidFill>
        </p:spPr>
        <p:txBody>
          <a:bodyPr lIns="72000" rIns="72000">
            <a:noAutofit/>
          </a:bodyPr>
          <a:lstStyle/>
          <a:p>
            <a:pPr marL="0" indent="0"/>
            <a:r>
              <a:rPr lang="fr-FR" dirty="0">
                <a:latin typeface="Aptos" panose="020B0004020202020204" pitchFamily="34" charset="0"/>
              </a:rPr>
              <a:t>Le choix de la procédure détermine </a:t>
            </a:r>
            <a:r>
              <a:rPr lang="fr-FR" dirty="0">
                <a:solidFill>
                  <a:schemeClr val="tx2"/>
                </a:solidFill>
                <a:latin typeface="Aptos" panose="020B0004020202020204" pitchFamily="34" charset="0"/>
              </a:rPr>
              <a:t>qui peut solliciter votre marché </a:t>
            </a:r>
            <a:r>
              <a:rPr lang="fr-FR" dirty="0">
                <a:latin typeface="Aptos" panose="020B0004020202020204" pitchFamily="34" charset="0"/>
              </a:rPr>
              <a:t>et comment vous appliquez certains critères.</a:t>
            </a:r>
            <a:endParaRPr lang="en-IE" dirty="0">
              <a:latin typeface="Aptos" panose="020B0004020202020204" pitchFamily="34" charset="0"/>
            </a:endParaRPr>
          </a:p>
        </p:txBody>
      </p:sp>
    </p:spTree>
    <p:extLst>
      <p:ext uri="{BB962C8B-B14F-4D97-AF65-F5344CB8AC3E}">
        <p14:creationId xmlns:p14="http://schemas.microsoft.com/office/powerpoint/2010/main" val="2792493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spcBef>
                <a:spcPct val="0"/>
              </a:spcBef>
            </a:pPr>
            <a:r>
              <a:rPr lang="de-DE" kern="1200" spc="100" dirty="0">
                <a:solidFill>
                  <a:schemeClr val="tx1"/>
                </a:solidFill>
                <a:latin typeface="Aptos Serif" panose="02020604070405020304" pitchFamily="18" charset="0"/>
                <a:ea typeface="+mj-ea"/>
                <a:cs typeface="Aptos Serif" panose="02020604070405020304" pitchFamily="18" charset="0"/>
              </a:rPr>
              <a:t>Agenda</a:t>
            </a:r>
          </a:p>
        </p:txBody>
      </p:sp>
      <p:sp>
        <p:nvSpPr>
          <p:cNvPr id="3" name="Textplatzhalter 2"/>
          <p:cNvSpPr>
            <a:spLocks noGrp="1"/>
          </p:cNvSpPr>
          <p:nvPr>
            <p:ph type="body" idx="1"/>
          </p:nvPr>
        </p:nvSpPr>
        <p:spPr/>
        <p:txBody>
          <a:bodyPr>
            <a:normAutofit/>
          </a:bodyPr>
          <a:lstStyle/>
          <a:p>
            <a:pPr marL="685800" indent="-457200">
              <a:buFont typeface="+mj-lt"/>
              <a:buAutoNum type="arabicPeriod"/>
            </a:pPr>
            <a:r>
              <a:rPr lang="fr-FR" noProof="0" dirty="0">
                <a:latin typeface="Aptos" panose="020B0004020202020204" pitchFamily="34" charset="0"/>
              </a:rPr>
              <a:t>Introduction</a:t>
            </a:r>
          </a:p>
          <a:p>
            <a:pPr marL="685800" indent="-457200">
              <a:buFont typeface="+mj-lt"/>
              <a:buAutoNum type="arabicPeriod"/>
            </a:pPr>
            <a:r>
              <a:rPr lang="fr-FR" noProof="0" dirty="0">
                <a:latin typeface="Aptos" panose="020B0004020202020204" pitchFamily="34" charset="0"/>
              </a:rPr>
              <a:t>Principaux instruments juridiques au niveau de l’UE</a:t>
            </a:r>
          </a:p>
          <a:p>
            <a:pPr marL="685800" indent="-457200">
              <a:buFont typeface="+mj-lt"/>
              <a:buAutoNum type="arabicPeriod"/>
            </a:pPr>
            <a:r>
              <a:rPr lang="fr-FR" noProof="0" dirty="0">
                <a:latin typeface="Aptos" panose="020B0004020202020204" pitchFamily="34" charset="0"/>
              </a:rPr>
              <a:t>Intégration de la durabilité dans l’approvisionnement</a:t>
            </a:r>
          </a:p>
          <a:p>
            <a:pPr marL="685800" indent="-457200">
              <a:buFont typeface="+mj-lt"/>
              <a:buAutoNum type="arabicPeriod"/>
            </a:pPr>
            <a:r>
              <a:rPr lang="fr-FR" noProof="0" dirty="0">
                <a:latin typeface="Aptos" panose="020B0004020202020204" pitchFamily="34" charset="0"/>
              </a:rPr>
              <a:t>Exercice pratique</a:t>
            </a:r>
          </a:p>
          <a:p>
            <a:pPr marL="685800" indent="-457200">
              <a:buFont typeface="+mj-lt"/>
              <a:buAutoNum type="arabicPeriod"/>
            </a:pPr>
            <a:r>
              <a:rPr lang="fr-FR" noProof="0" dirty="0">
                <a:latin typeface="Aptos" panose="020B0004020202020204" pitchFamily="34" charset="0"/>
              </a:rPr>
              <a:t>Conclusions </a:t>
            </a:r>
          </a:p>
        </p:txBody>
      </p:sp>
    </p:spTree>
    <p:extLst>
      <p:ext uri="{BB962C8B-B14F-4D97-AF65-F5344CB8AC3E}">
        <p14:creationId xmlns:p14="http://schemas.microsoft.com/office/powerpoint/2010/main" val="35214213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B4CF6-FB20-9BE7-5B7E-E790FDDBE59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0A27C80-15A4-6798-0692-A2F5396FB5D1}"/>
              </a:ext>
            </a:extLst>
          </p:cNvPr>
          <p:cNvSpPr>
            <a:spLocks noGrp="1"/>
          </p:cNvSpPr>
          <p:nvPr>
            <p:ph type="title"/>
          </p:nvPr>
        </p:nvSpPr>
        <p:spPr/>
        <p:txBody>
          <a:bodyPr/>
          <a:lstStyle/>
          <a:p>
            <a:r>
              <a:rPr lang="fr-FR" noProof="0" dirty="0">
                <a:latin typeface="Aptos Serif" panose="02020604070405020304" pitchFamily="18" charset="0"/>
                <a:cs typeface="Aptos Serif" panose="02020604070405020304" pitchFamily="18" charset="0"/>
              </a:rPr>
              <a:t>Avantages des procédures flexibles</a:t>
            </a:r>
          </a:p>
        </p:txBody>
      </p:sp>
      <p:sp>
        <p:nvSpPr>
          <p:cNvPr id="3" name="Textplatzhalter 2">
            <a:extLst>
              <a:ext uri="{FF2B5EF4-FFF2-40B4-BE49-F238E27FC236}">
                <a16:creationId xmlns:a16="http://schemas.microsoft.com/office/drawing/2014/main" id="{7A88610E-9D74-EF3F-54B7-C241193E7768}"/>
              </a:ext>
            </a:extLst>
          </p:cNvPr>
          <p:cNvSpPr>
            <a:spLocks noGrp="1"/>
          </p:cNvSpPr>
          <p:nvPr>
            <p:ph type="body" idx="1"/>
          </p:nvPr>
        </p:nvSpPr>
        <p:spPr>
          <a:xfrm>
            <a:off x="594360" y="2676525"/>
            <a:ext cx="8854440" cy="3597470"/>
          </a:xfrm>
        </p:spPr>
        <p:txBody>
          <a:bodyPr/>
          <a:lstStyle/>
          <a:p>
            <a:pPr marL="571500" indent="-342900">
              <a:buFont typeface="Arial" panose="020B0604020202020204" pitchFamily="34" charset="0"/>
              <a:buChar char="•"/>
            </a:pPr>
            <a:r>
              <a:rPr lang="fr-FR" dirty="0">
                <a:latin typeface="Aptos" panose="020B0004020202020204" pitchFamily="34" charset="0"/>
              </a:rPr>
              <a:t>Les procédures de concours (négociation, dialogue, partenariat pour l’innovation) offrent plus de flexibilité que les procédures ouvertes/restreintes.</a:t>
            </a:r>
            <a:endParaRPr lang="en-US" dirty="0">
              <a:latin typeface="Aptos" panose="020B0004020202020204" pitchFamily="34" charset="0"/>
            </a:endParaRPr>
          </a:p>
          <a:p>
            <a:pPr marL="571500" indent="-342900">
              <a:buFont typeface="Arial" panose="020B0604020202020204" pitchFamily="34" charset="0"/>
              <a:buChar char="•"/>
            </a:pPr>
            <a:r>
              <a:rPr lang="fr-FR" dirty="0">
                <a:latin typeface="Aptos" panose="020B0004020202020204" pitchFamily="34" charset="0"/>
              </a:rPr>
              <a:t>Cela peut être utile pour les achats durables, en particulier lorsque des critères minimaux détaillés sont difficiles à définir en raison d’une connaissance limitée du marché.</a:t>
            </a:r>
            <a:endParaRPr lang="en-US" dirty="0">
              <a:latin typeface="Aptos" panose="020B0004020202020204" pitchFamily="34" charset="0"/>
            </a:endParaRPr>
          </a:p>
          <a:p>
            <a:pPr marL="571500" indent="-342900">
              <a:buFont typeface="Arial" panose="020B0604020202020204" pitchFamily="34" charset="0"/>
              <a:buChar char="•"/>
            </a:pPr>
            <a:r>
              <a:rPr lang="fr-FR" dirty="0">
                <a:latin typeface="Aptos" panose="020B0004020202020204" pitchFamily="34" charset="0"/>
              </a:rPr>
              <a:t>L’intégration du marché peut également y remédier</a:t>
            </a:r>
            <a:r>
              <a:rPr lang="en-US" dirty="0">
                <a:latin typeface="Aptos" panose="020B0004020202020204" pitchFamily="34" charset="0"/>
              </a:rPr>
              <a:t>.</a:t>
            </a:r>
            <a:endParaRPr lang="de-DE" dirty="0">
              <a:latin typeface="Aptos" panose="020B0004020202020204" pitchFamily="34" charset="0"/>
            </a:endParaRPr>
          </a:p>
        </p:txBody>
      </p:sp>
    </p:spTree>
    <p:extLst>
      <p:ext uri="{BB962C8B-B14F-4D97-AF65-F5344CB8AC3E}">
        <p14:creationId xmlns:p14="http://schemas.microsoft.com/office/powerpoint/2010/main" val="12292605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94360" y="1242633"/>
            <a:ext cx="7750935" cy="2354026"/>
          </a:xfrm>
        </p:spPr>
        <p:txBody>
          <a:bodyPr/>
          <a:lstStyle/>
          <a:p>
            <a:r>
              <a:rPr lang="de-DE" dirty="0">
                <a:latin typeface="Aptos Serif" panose="02020604070405020304" pitchFamily="18" charset="0"/>
                <a:cs typeface="Aptos Serif" panose="02020604070405020304" pitchFamily="18" charset="0"/>
              </a:rPr>
              <a:t>3. </a:t>
            </a:r>
            <a:r>
              <a:rPr lang="fr-FR" noProof="0" dirty="0">
                <a:latin typeface="Aptos Serif" panose="02020604070405020304" pitchFamily="18" charset="0"/>
                <a:cs typeface="Aptos Serif" panose="02020604070405020304" pitchFamily="18" charset="0"/>
              </a:rPr>
              <a:t>Intégration de la durabilité dans l’approvisionnement</a:t>
            </a:r>
            <a:br>
              <a:rPr lang="fr-FR" noProof="0" dirty="0">
                <a:latin typeface="Aptos Serif" panose="02020604070405020304" pitchFamily="18" charset="0"/>
                <a:cs typeface="Aptos Serif" panose="02020604070405020304" pitchFamily="18" charset="0"/>
              </a:rPr>
            </a:br>
            <a:br>
              <a:rPr lang="fr-FR" noProof="0" dirty="0">
                <a:latin typeface="Aptos Serif" panose="02020604070405020304" pitchFamily="18" charset="0"/>
                <a:cs typeface="Aptos Serif" panose="02020604070405020304" pitchFamily="18" charset="0"/>
              </a:rPr>
            </a:br>
            <a:endParaRPr lang="de-DE" dirty="0">
              <a:latin typeface="Aptos Serif" panose="02020604070405020304" pitchFamily="18" charset="0"/>
              <a:cs typeface="Aptos Serif" panose="02020604070405020304" pitchFamily="18" charset="0"/>
            </a:endParaRPr>
          </a:p>
        </p:txBody>
      </p:sp>
      <p:sp>
        <p:nvSpPr>
          <p:cNvPr id="3" name="Textplatzhalter 2"/>
          <p:cNvSpPr>
            <a:spLocks noGrp="1"/>
          </p:cNvSpPr>
          <p:nvPr>
            <p:ph type="body" idx="1"/>
          </p:nvPr>
        </p:nvSpPr>
        <p:spPr/>
        <p:txBody>
          <a:bodyPr/>
          <a:lstStyle/>
          <a:p>
            <a:endParaRPr lang="de-DE" dirty="0"/>
          </a:p>
        </p:txBody>
      </p:sp>
      <p:sp>
        <p:nvSpPr>
          <p:cNvPr id="4" name="Bildplatzhalter 3"/>
          <p:cNvSpPr>
            <a:spLocks noGrp="1"/>
          </p:cNvSpPr>
          <p:nvPr>
            <p:ph type="pic" idx="2"/>
          </p:nvPr>
        </p:nvSpPr>
        <p:spPr>
          <a:xfrm flipH="1">
            <a:off x="8103304" y="0"/>
            <a:ext cx="4951140" cy="6858000"/>
          </a:xfrm>
        </p:spPr>
        <p:txBody>
          <a:bodyPr/>
          <a:lstStyle/>
          <a:p>
            <a:endParaRPr lang="de-DE" dirty="0"/>
          </a:p>
        </p:txBody>
      </p:sp>
    </p:spTree>
    <p:extLst>
      <p:ext uri="{BB962C8B-B14F-4D97-AF65-F5344CB8AC3E}">
        <p14:creationId xmlns:p14="http://schemas.microsoft.com/office/powerpoint/2010/main" val="32040276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0FCD3B-18A9-E271-A81B-594E952282A1}"/>
              </a:ext>
            </a:extLst>
          </p:cNvPr>
          <p:cNvSpPr>
            <a:spLocks noGrp="1"/>
          </p:cNvSpPr>
          <p:nvPr>
            <p:ph type="title"/>
          </p:nvPr>
        </p:nvSpPr>
        <p:spPr/>
        <p:txBody>
          <a:bodyPr/>
          <a:lstStyle/>
          <a:p>
            <a:r>
              <a:rPr lang="fr-FR" noProof="0" dirty="0">
                <a:latin typeface="Aptos Serif" panose="02020604070405020304" pitchFamily="18" charset="0"/>
                <a:cs typeface="Aptos Serif" panose="02020604070405020304" pitchFamily="18" charset="0"/>
              </a:rPr>
              <a:t>Spécifications techniques</a:t>
            </a:r>
          </a:p>
        </p:txBody>
      </p:sp>
      <p:sp>
        <p:nvSpPr>
          <p:cNvPr id="3" name="Textplatzhalter 2">
            <a:extLst>
              <a:ext uri="{FF2B5EF4-FFF2-40B4-BE49-F238E27FC236}">
                <a16:creationId xmlns:a16="http://schemas.microsoft.com/office/drawing/2014/main" id="{B11D5E3F-B58F-929D-677D-8A9CAB2C70CE}"/>
              </a:ext>
            </a:extLst>
          </p:cNvPr>
          <p:cNvSpPr>
            <a:spLocks noGrp="1"/>
          </p:cNvSpPr>
          <p:nvPr>
            <p:ph type="body" idx="1"/>
          </p:nvPr>
        </p:nvSpPr>
        <p:spPr>
          <a:xfrm>
            <a:off x="594360" y="2676525"/>
            <a:ext cx="5092762" cy="3597470"/>
          </a:xfrm>
        </p:spPr>
        <p:txBody>
          <a:bodyPr>
            <a:normAutofit/>
          </a:bodyPr>
          <a:lstStyle/>
          <a:p>
            <a:pPr marL="0" indent="0">
              <a:buNone/>
            </a:pPr>
            <a:r>
              <a:rPr lang="fr-FR" b="1" dirty="0">
                <a:latin typeface="Aptos" panose="020B0004020202020204" pitchFamily="34" charset="0"/>
              </a:rPr>
              <a:t>Spécification basée sur la performance ou fonctionnelle</a:t>
            </a:r>
          </a:p>
          <a:p>
            <a:pPr marL="0" indent="0">
              <a:buNone/>
            </a:pPr>
            <a:r>
              <a:rPr lang="fr-FR" dirty="0">
                <a:latin typeface="Aptos" panose="020B0004020202020204" pitchFamily="34" charset="0"/>
              </a:rPr>
              <a:t>Décrit les caractéristiques ou fonctions que le produit ou service doit remplir, l’accent étant mis sur ce qu’il doit accomplir et non sur la manière dont il est fabriqué.</a:t>
            </a:r>
            <a:endParaRPr lang="en-IE" dirty="0">
              <a:latin typeface="Aptos" panose="020B0004020202020204" pitchFamily="34" charset="0"/>
            </a:endParaRPr>
          </a:p>
        </p:txBody>
      </p:sp>
      <p:sp>
        <p:nvSpPr>
          <p:cNvPr id="4" name="Textplatzhalter 3">
            <a:extLst>
              <a:ext uri="{FF2B5EF4-FFF2-40B4-BE49-F238E27FC236}">
                <a16:creationId xmlns:a16="http://schemas.microsoft.com/office/drawing/2014/main" id="{2705E8C8-D1C0-078B-2423-FCA01D50381D}"/>
              </a:ext>
            </a:extLst>
          </p:cNvPr>
          <p:cNvSpPr>
            <a:spLocks noGrp="1"/>
          </p:cNvSpPr>
          <p:nvPr>
            <p:ph type="body" idx="2"/>
          </p:nvPr>
        </p:nvSpPr>
        <p:spPr>
          <a:xfrm>
            <a:off x="6191180" y="2676525"/>
            <a:ext cx="5559253" cy="3597470"/>
          </a:xfrm>
        </p:spPr>
        <p:txBody>
          <a:bodyPr>
            <a:normAutofit/>
          </a:bodyPr>
          <a:lstStyle/>
          <a:p>
            <a:pPr marL="0" indent="0">
              <a:buNone/>
            </a:pPr>
            <a:r>
              <a:rPr lang="fr-FR" b="1" noProof="0" dirty="0">
                <a:latin typeface="Aptos" panose="020B0004020202020204" pitchFamily="34" charset="0"/>
              </a:rPr>
              <a:t>Spécification basée sur des normes</a:t>
            </a:r>
          </a:p>
          <a:p>
            <a:pPr marL="0" indent="0">
              <a:buNone/>
            </a:pPr>
            <a:r>
              <a:rPr lang="fr-FR" dirty="0">
                <a:latin typeface="Aptos" panose="020B0004020202020204" pitchFamily="34" charset="0"/>
              </a:rPr>
              <a:t>Désigne un ensemble d’exigences ou de critères techniques auxquels doit satisfaire un produit, un service ou un ouvrage et qui découlent de normes nationales ou internationales établies. Ces normes définissent les exigences en matière de qualité, de sécurité, de performance ou de durabilité à respecter.</a:t>
            </a:r>
            <a:endParaRPr lang="de-DE" dirty="0">
              <a:latin typeface="Aptos" panose="020B0004020202020204" pitchFamily="34" charset="0"/>
            </a:endParaRPr>
          </a:p>
        </p:txBody>
      </p:sp>
    </p:spTree>
    <p:extLst>
      <p:ext uri="{BB962C8B-B14F-4D97-AF65-F5344CB8AC3E}">
        <p14:creationId xmlns:p14="http://schemas.microsoft.com/office/powerpoint/2010/main" val="26105082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noProof="0" dirty="0">
                <a:latin typeface="Aptos Serif" panose="02020604070405020304" pitchFamily="18" charset="0"/>
                <a:cs typeface="Aptos Serif" panose="02020604070405020304" pitchFamily="18" charset="0"/>
              </a:rPr>
              <a:t> L‘utilisation de labels  </a:t>
            </a:r>
          </a:p>
        </p:txBody>
      </p:sp>
      <p:sp>
        <p:nvSpPr>
          <p:cNvPr id="3" name="Textplatzhalter 2"/>
          <p:cNvSpPr>
            <a:spLocks noGrp="1"/>
          </p:cNvSpPr>
          <p:nvPr>
            <p:ph type="body" idx="1"/>
          </p:nvPr>
        </p:nvSpPr>
        <p:spPr>
          <a:xfrm>
            <a:off x="594360" y="2354655"/>
            <a:ext cx="10954638" cy="3708517"/>
          </a:xfrm>
        </p:spPr>
        <p:txBody>
          <a:bodyPr>
            <a:normAutofit/>
          </a:bodyPr>
          <a:lstStyle/>
          <a:p>
            <a:pPr marL="571500" indent="-342900">
              <a:buFont typeface="Arial" panose="020B0604020202020204" pitchFamily="34" charset="0"/>
              <a:buChar char="•"/>
            </a:pPr>
            <a:r>
              <a:rPr lang="fr-FR" b="0" dirty="0">
                <a:solidFill>
                  <a:schemeClr val="tx1"/>
                </a:solidFill>
                <a:latin typeface="Aptos" panose="020B0004020202020204" pitchFamily="34" charset="0"/>
              </a:rPr>
              <a:t>Les clients peuvent se référer à des labels de durabilité de tiers pour les critères </a:t>
            </a:r>
            <a:endParaRPr lang="en-IE" b="0" dirty="0">
              <a:solidFill>
                <a:schemeClr val="tx1"/>
              </a:solidFill>
              <a:latin typeface="Aptos" panose="020B0004020202020204" pitchFamily="34" charset="0"/>
            </a:endParaRPr>
          </a:p>
          <a:p>
            <a:pPr marL="571500" indent="-342900">
              <a:buFont typeface="Arial" panose="020B0604020202020204" pitchFamily="34" charset="0"/>
              <a:buChar char="•"/>
            </a:pPr>
            <a:r>
              <a:rPr lang="fr-FR" b="0" dirty="0">
                <a:solidFill>
                  <a:schemeClr val="tx1"/>
                </a:solidFill>
                <a:latin typeface="Aptos" panose="020B0004020202020204" pitchFamily="34" charset="0"/>
              </a:rPr>
              <a:t>Les labels peuvent réduire la charge de travail liée à l’établissement et au contrôle des critères environnementaux et sociaux</a:t>
            </a:r>
            <a:endParaRPr lang="en-IE" b="0" dirty="0">
              <a:solidFill>
                <a:schemeClr val="tx1"/>
              </a:solidFill>
              <a:latin typeface="Aptos" panose="020B0004020202020204" pitchFamily="34" charset="0"/>
            </a:endParaRPr>
          </a:p>
          <a:p>
            <a:pPr marL="571500" indent="-342900">
              <a:buFont typeface="Arial" panose="020B0604020202020204" pitchFamily="34" charset="0"/>
              <a:buChar char="•"/>
            </a:pPr>
            <a:r>
              <a:rPr lang="fr-FR" b="0" dirty="0">
                <a:solidFill>
                  <a:schemeClr val="tx1"/>
                </a:solidFill>
                <a:latin typeface="Aptos" panose="020B0004020202020204" pitchFamily="34" charset="0"/>
              </a:rPr>
              <a:t>Les labels doivent satisfaire à certaines exigences de transparence et d’accessibilité pour pouvoir figurer directement dans le dossier d’appel d’offres</a:t>
            </a:r>
            <a:endParaRPr lang="de-DE" dirty="0">
              <a:latin typeface="Aptos" panose="020B0004020202020204" pitchFamily="34" charset="0"/>
            </a:endParaRPr>
          </a:p>
        </p:txBody>
      </p:sp>
    </p:spTree>
    <p:extLst>
      <p:ext uri="{BB962C8B-B14F-4D97-AF65-F5344CB8AC3E}">
        <p14:creationId xmlns:p14="http://schemas.microsoft.com/office/powerpoint/2010/main" val="5217627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9C95E9-62BA-1A9B-D7A0-623A97DC962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80CA936-890D-CAB9-D2A2-5FC617EA2334}"/>
              </a:ext>
            </a:extLst>
          </p:cNvPr>
          <p:cNvSpPr>
            <a:spLocks noGrp="1"/>
          </p:cNvSpPr>
          <p:nvPr>
            <p:ph type="title"/>
          </p:nvPr>
        </p:nvSpPr>
        <p:spPr/>
        <p:txBody>
          <a:bodyPr/>
          <a:lstStyle/>
          <a:p>
            <a:r>
              <a:rPr lang="fr-FR" dirty="0">
                <a:latin typeface="Aptos Serif" panose="02020604070405020304" pitchFamily="18" charset="0"/>
                <a:cs typeface="Aptos Serif" panose="02020604070405020304" pitchFamily="18" charset="0"/>
              </a:rPr>
              <a:t>Exigences relatives à l’utilisation des labels</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9B5293C6-FD13-2879-61E8-2ED6D3932A10}"/>
              </a:ext>
            </a:extLst>
          </p:cNvPr>
          <p:cNvSpPr>
            <a:spLocks noGrp="1"/>
          </p:cNvSpPr>
          <p:nvPr>
            <p:ph type="body" idx="1"/>
          </p:nvPr>
        </p:nvSpPr>
        <p:spPr>
          <a:xfrm>
            <a:off x="594359" y="2281918"/>
            <a:ext cx="9538382" cy="3708517"/>
          </a:xfrm>
        </p:spPr>
        <p:txBody>
          <a:bodyPr>
            <a:normAutofit fontScale="70000" lnSpcReduction="20000"/>
          </a:bodyPr>
          <a:lstStyle/>
          <a:p>
            <a:pPr marL="571500" indent="-342900">
              <a:lnSpc>
                <a:spcPct val="100000"/>
              </a:lnSpc>
              <a:buFont typeface="Arial" panose="020B0604020202020204" pitchFamily="34" charset="0"/>
              <a:buChar char="•"/>
            </a:pPr>
            <a:r>
              <a:rPr lang="fr-FR" b="0" dirty="0">
                <a:solidFill>
                  <a:schemeClr val="tx1"/>
                </a:solidFill>
                <a:latin typeface="Aptos" panose="020B0004020202020204" pitchFamily="34" charset="0"/>
              </a:rPr>
              <a:t>Ils ne concernent que des critères liés à l’objet du contrat.</a:t>
            </a:r>
            <a:r>
              <a:rPr lang="en-US" b="0" dirty="0">
                <a:solidFill>
                  <a:schemeClr val="tx1"/>
                </a:solidFill>
                <a:latin typeface="Aptos" panose="020B0004020202020204" pitchFamily="34" charset="0"/>
              </a:rPr>
              <a:t> </a:t>
            </a:r>
          </a:p>
          <a:p>
            <a:pPr marL="571500" indent="-342900">
              <a:lnSpc>
                <a:spcPct val="100000"/>
              </a:lnSpc>
              <a:buFont typeface="Arial" panose="020B0604020202020204" pitchFamily="34" charset="0"/>
              <a:buChar char="•"/>
            </a:pPr>
            <a:r>
              <a:rPr lang="fr-FR" b="0" dirty="0">
                <a:solidFill>
                  <a:schemeClr val="tx1"/>
                </a:solidFill>
                <a:latin typeface="Aptos" panose="020B0004020202020204" pitchFamily="34" charset="0"/>
              </a:rPr>
              <a:t>Ils sont fondés sur des critères objectivement vérifiables et non discriminatoires.</a:t>
            </a:r>
          </a:p>
          <a:p>
            <a:pPr marL="571500" indent="-342900">
              <a:lnSpc>
                <a:spcPct val="100000"/>
              </a:lnSpc>
              <a:buFont typeface="Arial" panose="020B0604020202020204" pitchFamily="34" charset="0"/>
              <a:buChar char="•"/>
            </a:pPr>
            <a:r>
              <a:rPr lang="fr-FR" b="0" dirty="0">
                <a:solidFill>
                  <a:schemeClr val="tx1"/>
                </a:solidFill>
                <a:latin typeface="Aptos" panose="020B0004020202020204" pitchFamily="34" charset="0"/>
              </a:rPr>
              <a:t>Ils sont définis dans le cadre d’une procédure ouverte et transparente à laquelle peuvent participer toutes les parties prenantes concernées, y compris les autorités publiques, les consommateurs, les partenaires sociaux, les fabricants, les distributeurs et les organisations non gouvernementales.</a:t>
            </a:r>
            <a:endParaRPr lang="en-US" b="0" dirty="0">
              <a:solidFill>
                <a:schemeClr val="tx1"/>
              </a:solidFill>
              <a:latin typeface="Aptos" panose="020B0004020202020204" pitchFamily="34" charset="0"/>
            </a:endParaRPr>
          </a:p>
          <a:p>
            <a:pPr marL="571500" indent="-342900">
              <a:lnSpc>
                <a:spcPct val="100000"/>
              </a:lnSpc>
              <a:buFont typeface="Arial" panose="020B0604020202020204" pitchFamily="34" charset="0"/>
              <a:buChar char="•"/>
            </a:pPr>
            <a:r>
              <a:rPr lang="fr-FR" b="0" dirty="0">
                <a:solidFill>
                  <a:schemeClr val="tx1"/>
                </a:solidFill>
                <a:latin typeface="Aptos" panose="020B0004020202020204" pitchFamily="34" charset="0"/>
              </a:rPr>
              <a:t>Ils sont accessibles à toutes les parties intéressées.</a:t>
            </a:r>
          </a:p>
          <a:p>
            <a:pPr marL="571500" indent="-342900">
              <a:lnSpc>
                <a:spcPct val="100000"/>
              </a:lnSpc>
              <a:buFont typeface="Arial" panose="020B0604020202020204" pitchFamily="34" charset="0"/>
              <a:buChar char="•"/>
            </a:pPr>
            <a:r>
              <a:rPr lang="fr-FR" b="0" dirty="0">
                <a:solidFill>
                  <a:schemeClr val="tx1"/>
                </a:solidFill>
                <a:latin typeface="Aptos" panose="020B0004020202020204" pitchFamily="34" charset="0"/>
              </a:rPr>
              <a:t>Ils sont fixés par un tiers sur lequel l’opérateur économique qui demande le label ne peut exercer une influence déterminante.</a:t>
            </a:r>
            <a:endParaRPr lang="de-DE" dirty="0">
              <a:latin typeface="Aptos" panose="020B0004020202020204" pitchFamily="34" charset="0"/>
            </a:endParaRPr>
          </a:p>
        </p:txBody>
      </p:sp>
    </p:spTree>
    <p:extLst>
      <p:ext uri="{BB962C8B-B14F-4D97-AF65-F5344CB8AC3E}">
        <p14:creationId xmlns:p14="http://schemas.microsoft.com/office/powerpoint/2010/main" val="27852054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49AF1-35C8-F04B-C15F-6E130EC8982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385D4D1-9AB0-AC36-C84C-D9A730273421}"/>
              </a:ext>
            </a:extLst>
          </p:cNvPr>
          <p:cNvSpPr>
            <a:spLocks noGrp="1"/>
          </p:cNvSpPr>
          <p:nvPr>
            <p:ph type="title"/>
          </p:nvPr>
        </p:nvSpPr>
        <p:spPr/>
        <p:txBody>
          <a:bodyPr/>
          <a:lstStyle/>
          <a:p>
            <a:r>
              <a:rPr lang="fr-FR" sz="4400" noProof="0" dirty="0">
                <a:solidFill>
                  <a:srgbClr val="3F3F3F"/>
                </a:solidFill>
                <a:latin typeface="Aptos Serif" panose="02020604070405020304" pitchFamily="18" charset="0"/>
                <a:cs typeface="Aptos Serif" panose="02020604070405020304" pitchFamily="18" charset="0"/>
              </a:rPr>
              <a:t>Critères d’exclusion</a:t>
            </a:r>
            <a:endParaRPr lang="fr-FR" noProof="0"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5CD16F78-234D-6683-967E-FE9EC7EE79EC}"/>
              </a:ext>
            </a:extLst>
          </p:cNvPr>
          <p:cNvSpPr>
            <a:spLocks noGrp="1"/>
          </p:cNvSpPr>
          <p:nvPr>
            <p:ph type="body" idx="1"/>
          </p:nvPr>
        </p:nvSpPr>
        <p:spPr>
          <a:xfrm>
            <a:off x="594359" y="2281918"/>
            <a:ext cx="9538382" cy="3708517"/>
          </a:xfrm>
        </p:spPr>
        <p:txBody>
          <a:bodyPr>
            <a:normAutofit/>
          </a:bodyPr>
          <a:lstStyle/>
          <a:p>
            <a:pPr marL="571500" indent="-342900">
              <a:lnSpc>
                <a:spcPct val="100000"/>
              </a:lnSpc>
              <a:buFont typeface="Arial" panose="020B0604020202020204" pitchFamily="34" charset="0"/>
              <a:buChar char="•"/>
            </a:pPr>
            <a:r>
              <a:rPr lang="fr-FR" b="0" noProof="0" dirty="0">
                <a:solidFill>
                  <a:schemeClr val="tx1"/>
                </a:solidFill>
                <a:latin typeface="Aptos" panose="020B0004020202020204" pitchFamily="34" charset="0"/>
              </a:rPr>
              <a:t>Motifs d’exclusion des soumissionnaires :</a:t>
            </a:r>
          </a:p>
          <a:p>
            <a:pPr marL="1028700" lvl="1" indent="-342900">
              <a:lnSpc>
                <a:spcPct val="100000"/>
              </a:lnSpc>
              <a:buFont typeface="Arial" panose="020B0604020202020204" pitchFamily="34" charset="0"/>
              <a:buChar char="•"/>
            </a:pPr>
            <a:r>
              <a:rPr lang="fr-FR" b="0" dirty="0">
                <a:solidFill>
                  <a:schemeClr val="tx1"/>
                </a:solidFill>
                <a:latin typeface="Aptos" panose="020B0004020202020204" pitchFamily="34" charset="0"/>
              </a:rPr>
              <a:t>Non-respect de la législation environnementale nationale, européenne ou internationale en vigueur. </a:t>
            </a:r>
            <a:endParaRPr lang="en-US" b="0" dirty="0">
              <a:solidFill>
                <a:schemeClr val="tx1"/>
              </a:solidFill>
              <a:latin typeface="Aptos" panose="020B0004020202020204" pitchFamily="34" charset="0"/>
            </a:endParaRPr>
          </a:p>
          <a:p>
            <a:pPr marL="1028700" lvl="1" indent="-342900">
              <a:lnSpc>
                <a:spcPct val="100000"/>
              </a:lnSpc>
              <a:buFont typeface="Arial" panose="020B0604020202020204" pitchFamily="34" charset="0"/>
              <a:buChar char="•"/>
            </a:pPr>
            <a:r>
              <a:rPr lang="fr-FR" b="0" dirty="0">
                <a:solidFill>
                  <a:schemeClr val="tx1"/>
                </a:solidFill>
                <a:latin typeface="Aptos" panose="020B0004020202020204" pitchFamily="34" charset="0"/>
              </a:rPr>
              <a:t>Faute professionnelle grave mettant en cause l’intégrité.</a:t>
            </a:r>
          </a:p>
          <a:p>
            <a:pPr marL="1028700" lvl="1" indent="-342900">
              <a:lnSpc>
                <a:spcPct val="100000"/>
              </a:lnSpc>
              <a:buFont typeface="Arial" panose="020B0604020202020204" pitchFamily="34" charset="0"/>
              <a:buChar char="•"/>
            </a:pPr>
            <a:r>
              <a:rPr lang="fr-FR" b="0" dirty="0">
                <a:solidFill>
                  <a:schemeClr val="tx1"/>
                </a:solidFill>
                <a:latin typeface="Aptos" panose="020B0004020202020204" pitchFamily="34" charset="0"/>
              </a:rPr>
              <a:t>Manquements importants/persistants dans l’exécution d’un contrat précédent.</a:t>
            </a:r>
          </a:p>
          <a:p>
            <a:pPr marL="1028700" lvl="1" indent="-342900">
              <a:lnSpc>
                <a:spcPct val="100000"/>
              </a:lnSpc>
              <a:buFont typeface="Arial" panose="020B0604020202020204" pitchFamily="34" charset="0"/>
              <a:buChar char="•"/>
            </a:pPr>
            <a:r>
              <a:rPr lang="fr-FR" b="0" dirty="0">
                <a:solidFill>
                  <a:schemeClr val="tx1"/>
                </a:solidFill>
                <a:latin typeface="Aptos" panose="020B0004020202020204" pitchFamily="34" charset="0"/>
              </a:rPr>
              <a:t>Informations erronées sur l’un des points ci-dessus ou incapacité de fournir les preuves appropriées.</a:t>
            </a:r>
            <a:endParaRPr lang="en-US" b="0" dirty="0">
              <a:solidFill>
                <a:schemeClr val="tx1"/>
              </a:solidFill>
              <a:latin typeface="Aptos" panose="020B0004020202020204" pitchFamily="34" charset="0"/>
            </a:endParaRPr>
          </a:p>
          <a:p>
            <a:endParaRPr lang="de-DE" dirty="0">
              <a:latin typeface="Aptos" panose="020B0004020202020204" pitchFamily="34" charset="0"/>
            </a:endParaRPr>
          </a:p>
        </p:txBody>
      </p:sp>
    </p:spTree>
    <p:extLst>
      <p:ext uri="{BB962C8B-B14F-4D97-AF65-F5344CB8AC3E}">
        <p14:creationId xmlns:p14="http://schemas.microsoft.com/office/powerpoint/2010/main" val="24191211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3DD7B-E495-DB1A-3DD5-E0326BEF97C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5DF18CD-97C4-D047-88E7-7766FA0A9132}"/>
              </a:ext>
            </a:extLst>
          </p:cNvPr>
          <p:cNvSpPr>
            <a:spLocks noGrp="1"/>
          </p:cNvSpPr>
          <p:nvPr>
            <p:ph type="title"/>
          </p:nvPr>
        </p:nvSpPr>
        <p:spPr/>
        <p:txBody>
          <a:bodyPr/>
          <a:lstStyle/>
          <a:p>
            <a:r>
              <a:rPr lang="fr-FR" sz="4400" noProof="0" dirty="0">
                <a:solidFill>
                  <a:srgbClr val="3F3F3F"/>
                </a:solidFill>
                <a:latin typeface="Aptos Serif" panose="02020604070405020304" pitchFamily="18" charset="0"/>
                <a:cs typeface="Aptos Serif" panose="02020604070405020304" pitchFamily="18" charset="0"/>
              </a:rPr>
              <a:t>Critères de sélection</a:t>
            </a:r>
            <a:endParaRPr lang="fr-FR" noProof="0"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A27CF162-513F-3EA4-FBFA-0C6067C87A84}"/>
              </a:ext>
            </a:extLst>
          </p:cNvPr>
          <p:cNvSpPr>
            <a:spLocks noGrp="1"/>
          </p:cNvSpPr>
          <p:nvPr>
            <p:ph type="body" idx="1"/>
          </p:nvPr>
        </p:nvSpPr>
        <p:spPr>
          <a:xfrm>
            <a:off x="594359" y="2281918"/>
            <a:ext cx="9538382" cy="3708517"/>
          </a:xfrm>
        </p:spPr>
        <p:txBody>
          <a:bodyPr>
            <a:normAutofit/>
          </a:bodyPr>
          <a:lstStyle/>
          <a:p>
            <a:pPr marL="571500" indent="-342900">
              <a:lnSpc>
                <a:spcPct val="100000"/>
              </a:lnSpc>
              <a:buFont typeface="Arial" panose="020B0604020202020204" pitchFamily="34" charset="0"/>
              <a:buChar char="•"/>
            </a:pPr>
            <a:r>
              <a:rPr lang="fr-FR" b="0" noProof="0" dirty="0">
                <a:solidFill>
                  <a:schemeClr val="tx1"/>
                </a:solidFill>
                <a:latin typeface="Aptos" panose="020B0004020202020204" pitchFamily="34" charset="0"/>
              </a:rPr>
              <a:t>Les critères de sélection pour un approvisionnement durable comprennent :</a:t>
            </a:r>
          </a:p>
          <a:p>
            <a:pPr marL="1028700" lvl="1" indent="-342900">
              <a:lnSpc>
                <a:spcPct val="100000"/>
              </a:lnSpc>
              <a:buFont typeface="Arial" panose="020B0604020202020204" pitchFamily="34" charset="0"/>
              <a:buChar char="•"/>
            </a:pPr>
            <a:r>
              <a:rPr lang="fr-FR" b="0" noProof="0" dirty="0">
                <a:solidFill>
                  <a:schemeClr val="tx1"/>
                </a:solidFill>
                <a:latin typeface="Aptos" panose="020B0004020202020204" pitchFamily="34" charset="0"/>
              </a:rPr>
              <a:t>expérience et références </a:t>
            </a:r>
          </a:p>
          <a:p>
            <a:pPr marL="1028700" lvl="1" indent="-342900">
              <a:lnSpc>
                <a:spcPct val="100000"/>
              </a:lnSpc>
              <a:buFont typeface="Arial" panose="020B0604020202020204" pitchFamily="34" charset="0"/>
              <a:buChar char="•"/>
            </a:pPr>
            <a:r>
              <a:rPr lang="fr-FR" b="0" noProof="0" dirty="0">
                <a:solidFill>
                  <a:schemeClr val="tx1"/>
                </a:solidFill>
                <a:latin typeface="Aptos" panose="020B0004020202020204" pitchFamily="34" charset="0"/>
              </a:rPr>
              <a:t>formation et qualifications professionnelles des personnels</a:t>
            </a:r>
          </a:p>
          <a:p>
            <a:pPr marL="1028700" lvl="1" indent="-342900">
              <a:lnSpc>
                <a:spcPct val="100000"/>
              </a:lnSpc>
              <a:buFont typeface="Arial" panose="020B0604020202020204" pitchFamily="34" charset="0"/>
              <a:buChar char="•"/>
            </a:pPr>
            <a:r>
              <a:rPr lang="fr-FR" noProof="0" dirty="0">
                <a:solidFill>
                  <a:schemeClr val="tx1"/>
                </a:solidFill>
                <a:latin typeface="Aptos" panose="020B0004020202020204" pitchFamily="34" charset="0"/>
              </a:rPr>
              <a:t>s</a:t>
            </a:r>
            <a:r>
              <a:rPr lang="fr-FR" b="0" noProof="0" dirty="0">
                <a:solidFill>
                  <a:schemeClr val="tx1"/>
                </a:solidFill>
                <a:latin typeface="Aptos" panose="020B0004020202020204" pitchFamily="34" charset="0"/>
              </a:rPr>
              <a:t>ystèmes et programmes de gestion environnementale (par exemple EMAS, ISO 14001) </a:t>
            </a:r>
          </a:p>
          <a:p>
            <a:pPr marL="1028700" lvl="1" indent="-342900">
              <a:lnSpc>
                <a:spcPct val="100000"/>
              </a:lnSpc>
              <a:buFont typeface="Arial" panose="020B0604020202020204" pitchFamily="34" charset="0"/>
              <a:buChar char="•"/>
            </a:pPr>
            <a:r>
              <a:rPr lang="fr-FR" b="0" noProof="0" dirty="0">
                <a:solidFill>
                  <a:schemeClr val="tx1"/>
                </a:solidFill>
                <a:latin typeface="Aptos" panose="020B0004020202020204" pitchFamily="34" charset="0"/>
              </a:rPr>
              <a:t>Systèmes de gestion/traçabilité de la chaîne d’approvisionnement</a:t>
            </a:r>
          </a:p>
        </p:txBody>
      </p:sp>
    </p:spTree>
    <p:extLst>
      <p:ext uri="{BB962C8B-B14F-4D97-AF65-F5344CB8AC3E}">
        <p14:creationId xmlns:p14="http://schemas.microsoft.com/office/powerpoint/2010/main" val="22206296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8A3CFA-EA3C-9582-99D6-DED7B902220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C5287F1-7675-7ED1-9873-983DE49EBA64}"/>
              </a:ext>
            </a:extLst>
          </p:cNvPr>
          <p:cNvSpPr>
            <a:spLocks noGrp="1"/>
          </p:cNvSpPr>
          <p:nvPr>
            <p:ph type="title"/>
          </p:nvPr>
        </p:nvSpPr>
        <p:spPr>
          <a:xfrm>
            <a:off x="594360" y="189572"/>
            <a:ext cx="7785552" cy="1593507"/>
          </a:xfrm>
        </p:spPr>
        <p:txBody>
          <a:bodyPr/>
          <a:lstStyle/>
          <a:p>
            <a:r>
              <a:rPr lang="fr-FR" sz="4400" noProof="0" dirty="0">
                <a:solidFill>
                  <a:srgbClr val="3F3F3F"/>
                </a:solidFill>
                <a:latin typeface="Aptos Serif" panose="02020604070405020304" pitchFamily="18" charset="0"/>
                <a:cs typeface="Aptos Serif" panose="02020604070405020304" pitchFamily="18" charset="0"/>
              </a:rPr>
              <a:t>Système de gestion environnementale (SGE)</a:t>
            </a:r>
            <a:endParaRPr lang="fr-FR" noProof="0"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CE6EE429-9168-3591-D95F-43F8D32BBB54}"/>
              </a:ext>
            </a:extLst>
          </p:cNvPr>
          <p:cNvSpPr>
            <a:spLocks noGrp="1"/>
          </p:cNvSpPr>
          <p:nvPr>
            <p:ph type="body" idx="1"/>
          </p:nvPr>
        </p:nvSpPr>
        <p:spPr>
          <a:xfrm>
            <a:off x="594359" y="2281918"/>
            <a:ext cx="9003124" cy="3708517"/>
          </a:xfrm>
        </p:spPr>
        <p:txBody>
          <a:bodyPr>
            <a:normAutofit/>
          </a:bodyPr>
          <a:lstStyle/>
          <a:p>
            <a:pPr marL="571500" indent="-342900">
              <a:lnSpc>
                <a:spcPct val="100000"/>
              </a:lnSpc>
              <a:buFont typeface="Arial" panose="020B0604020202020204" pitchFamily="34" charset="0"/>
              <a:buChar char="•"/>
            </a:pPr>
            <a:r>
              <a:rPr lang="fr-FR" sz="1800" b="0" dirty="0">
                <a:solidFill>
                  <a:schemeClr val="tx1"/>
                </a:solidFill>
                <a:latin typeface="Aptos" panose="020B0004020202020204" pitchFamily="34" charset="0"/>
              </a:rPr>
              <a:t>Le SGE peut démontrer la capacité d’une entreprise à remplir les critères environnementaux et peut être exigé lors de la phase de sélection si cela est pertinent pour le service.</a:t>
            </a:r>
            <a:endParaRPr lang="en-US" sz="1800" b="0" dirty="0">
              <a:solidFill>
                <a:schemeClr val="tx1"/>
              </a:solidFill>
              <a:latin typeface="Aptos" panose="020B0004020202020204" pitchFamily="34" charset="0"/>
            </a:endParaRPr>
          </a:p>
          <a:p>
            <a:pPr marL="571500" indent="-342900">
              <a:lnSpc>
                <a:spcPct val="100000"/>
              </a:lnSpc>
              <a:buFont typeface="Arial" panose="020B0604020202020204" pitchFamily="34" charset="0"/>
              <a:buChar char="•"/>
            </a:pPr>
            <a:r>
              <a:rPr lang="fr-FR" sz="1800" b="0" dirty="0">
                <a:solidFill>
                  <a:schemeClr val="tx1"/>
                </a:solidFill>
                <a:latin typeface="Aptos" panose="020B0004020202020204" pitchFamily="34" charset="0"/>
              </a:rPr>
              <a:t>Exemple : services de traiteur ou de nettoyage.</a:t>
            </a:r>
            <a:endParaRPr lang="en-US" sz="1800" b="0" dirty="0">
              <a:solidFill>
                <a:schemeClr val="tx1"/>
              </a:solidFill>
              <a:latin typeface="Aptos" panose="020B0004020202020204" pitchFamily="34" charset="0"/>
            </a:endParaRPr>
          </a:p>
          <a:p>
            <a:pPr marL="571500" indent="-342900">
              <a:lnSpc>
                <a:spcPct val="100000"/>
              </a:lnSpc>
              <a:buFont typeface="Arial" panose="020B0604020202020204" pitchFamily="34" charset="0"/>
              <a:buChar char="•"/>
            </a:pPr>
            <a:r>
              <a:rPr lang="fr-FR" sz="1800" b="0" dirty="0">
                <a:solidFill>
                  <a:schemeClr val="tx1"/>
                </a:solidFill>
                <a:latin typeface="Aptos" panose="020B0004020202020204" pitchFamily="34" charset="0"/>
              </a:rPr>
              <a:t>Les soumissionnaires peuvent démontrer, au moyen d’un SME, qu’ils sont en mesure de fournir le service dans le respect de l’environnement.	</a:t>
            </a:r>
          </a:p>
          <a:p>
            <a:pPr marL="571500" indent="-342900">
              <a:lnSpc>
                <a:spcPct val="100000"/>
              </a:lnSpc>
              <a:buFont typeface="Arial" panose="020B0604020202020204" pitchFamily="34" charset="0"/>
              <a:buChar char="•"/>
            </a:pPr>
            <a:r>
              <a:rPr lang="fr-FR" sz="1800" b="0" dirty="0">
                <a:solidFill>
                  <a:schemeClr val="tx1"/>
                </a:solidFill>
                <a:latin typeface="Aptos" panose="020B0004020202020204" pitchFamily="34" charset="0"/>
              </a:rPr>
              <a:t>Des preuves équivalentes doivent également être prises en compte.</a:t>
            </a:r>
            <a:endParaRPr lang="en-IE" sz="1800" b="0" dirty="0">
              <a:solidFill>
                <a:schemeClr val="tx1"/>
              </a:solidFill>
              <a:latin typeface="Aptos" panose="020B0004020202020204" pitchFamily="34" charset="0"/>
            </a:endParaRPr>
          </a:p>
        </p:txBody>
      </p:sp>
      <p:pic>
        <p:nvPicPr>
          <p:cNvPr id="4" name="Grafik 3">
            <a:extLst>
              <a:ext uri="{FF2B5EF4-FFF2-40B4-BE49-F238E27FC236}">
                <a16:creationId xmlns:a16="http://schemas.microsoft.com/office/drawing/2014/main" id="{3FB33025-61B6-616D-BC8E-CB97949F97A7}"/>
              </a:ext>
            </a:extLst>
          </p:cNvPr>
          <p:cNvPicPr>
            <a:picLocks noChangeAspect="1"/>
          </p:cNvPicPr>
          <p:nvPr/>
        </p:nvPicPr>
        <p:blipFill>
          <a:blip r:embed="rId3"/>
          <a:stretch>
            <a:fillRect/>
          </a:stretch>
        </p:blipFill>
        <p:spPr>
          <a:xfrm>
            <a:off x="9062225" y="3429000"/>
            <a:ext cx="3015708" cy="2004110"/>
          </a:xfrm>
          <a:prstGeom prst="rect">
            <a:avLst/>
          </a:prstGeom>
        </p:spPr>
      </p:pic>
    </p:spTree>
    <p:extLst>
      <p:ext uri="{BB962C8B-B14F-4D97-AF65-F5344CB8AC3E}">
        <p14:creationId xmlns:p14="http://schemas.microsoft.com/office/powerpoint/2010/main" val="19399006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EB6C6E-619D-964C-75DA-5EF4F51D5A15}"/>
              </a:ext>
            </a:extLst>
          </p:cNvPr>
          <p:cNvSpPr>
            <a:spLocks noGrp="1"/>
          </p:cNvSpPr>
          <p:nvPr>
            <p:ph type="title"/>
          </p:nvPr>
        </p:nvSpPr>
        <p:spPr/>
        <p:txBody>
          <a:bodyPr/>
          <a:lstStyle/>
          <a:p>
            <a:r>
              <a:rPr lang="fr-FR" noProof="0" dirty="0">
                <a:latin typeface="Aptos Serif" panose="02020604070405020304" pitchFamily="18" charset="0"/>
                <a:cs typeface="Aptos Serif" panose="02020604070405020304" pitchFamily="18" charset="0"/>
              </a:rPr>
              <a:t>Critères d‘attribution</a:t>
            </a:r>
          </a:p>
        </p:txBody>
      </p:sp>
      <p:sp>
        <p:nvSpPr>
          <p:cNvPr id="3" name="Textplatzhalter 2">
            <a:extLst>
              <a:ext uri="{FF2B5EF4-FFF2-40B4-BE49-F238E27FC236}">
                <a16:creationId xmlns:a16="http://schemas.microsoft.com/office/drawing/2014/main" id="{1775B763-6CD1-C213-F89B-03E1D50E055B}"/>
              </a:ext>
            </a:extLst>
          </p:cNvPr>
          <p:cNvSpPr>
            <a:spLocks noGrp="1"/>
          </p:cNvSpPr>
          <p:nvPr>
            <p:ph type="body" idx="1"/>
          </p:nvPr>
        </p:nvSpPr>
        <p:spPr/>
        <p:txBody>
          <a:bodyPr>
            <a:normAutofit fontScale="92500" lnSpcReduction="10000"/>
          </a:bodyPr>
          <a:lstStyle/>
          <a:p>
            <a:pPr>
              <a:spcAft>
                <a:spcPts val="600"/>
              </a:spcAft>
            </a:pPr>
            <a:r>
              <a:rPr lang="fr-FR" dirty="0">
                <a:latin typeface="Aptos" panose="020B0004020202020204" pitchFamily="34" charset="0"/>
              </a:rPr>
              <a:t>Sélection de l’offre retenue parmi les offres répondant aux spécifications techniques.</a:t>
            </a:r>
            <a:r>
              <a:rPr lang="en-US" dirty="0">
                <a:latin typeface="Aptos" panose="020B0004020202020204" pitchFamily="34" charset="0"/>
              </a:rPr>
              <a:t> </a:t>
            </a:r>
          </a:p>
          <a:p>
            <a:pPr>
              <a:spcAft>
                <a:spcPts val="600"/>
              </a:spcAft>
            </a:pPr>
            <a:r>
              <a:rPr lang="fr-FR" sz="2000" dirty="0">
                <a:latin typeface="Aptos" panose="020B0004020202020204" pitchFamily="34" charset="0"/>
              </a:rPr>
              <a:t>Coûts (y compris les coûts du cycle de vie) et critères qualitatifs.</a:t>
            </a:r>
          </a:p>
          <a:p>
            <a:pPr>
              <a:spcAft>
                <a:spcPts val="600"/>
              </a:spcAft>
            </a:pPr>
            <a:r>
              <a:rPr lang="en-IE" dirty="0">
                <a:latin typeface="Aptos" panose="020B0004020202020204" pitchFamily="34" charset="0"/>
              </a:rPr>
              <a:t>MEAT: </a:t>
            </a:r>
            <a:r>
              <a:rPr lang="fr-FR" dirty="0">
                <a:latin typeface="Aptos" panose="020B0004020202020204" pitchFamily="34" charset="0"/>
              </a:rPr>
              <a:t>offre économiquement la plus avantageuse.</a:t>
            </a:r>
          </a:p>
          <a:p>
            <a:pPr>
              <a:spcAft>
                <a:spcPts val="600"/>
              </a:spcAft>
            </a:pPr>
            <a:r>
              <a:rPr lang="fr-FR" sz="2000" dirty="0">
                <a:latin typeface="Aptos" panose="020B0004020202020204" pitchFamily="34" charset="0"/>
              </a:rPr>
              <a:t>Les critères qualitatifs peuvent inclure un certain nombre de facteurs sociaux et environnementaux.</a:t>
            </a:r>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DC74B18C-A566-9B7B-D7E5-DCB7418D1128}"/>
              </a:ext>
            </a:extLst>
          </p:cNvPr>
          <p:cNvSpPr>
            <a:spLocks noGrp="1"/>
          </p:cNvSpPr>
          <p:nvPr>
            <p:ph type="body" idx="2"/>
          </p:nvPr>
        </p:nvSpPr>
        <p:spPr/>
        <p:txBody>
          <a:bodyPr/>
          <a:lstStyle/>
          <a:p>
            <a:r>
              <a:rPr lang="fr-FR" noProof="0" dirty="0">
                <a:latin typeface="Aptos" panose="020B0004020202020204" pitchFamily="34" charset="0"/>
                <a:cs typeface="Aptos Serif" panose="02020604070405020304" pitchFamily="18" charset="0"/>
              </a:rPr>
              <a:t>Exemples :</a:t>
            </a:r>
          </a:p>
          <a:p>
            <a:pPr marL="571500" indent="-342900">
              <a:buFontTx/>
              <a:buChar char="-"/>
            </a:pPr>
            <a:r>
              <a:rPr lang="fr-FR" noProof="0" dirty="0">
                <a:latin typeface="Aptos" panose="020B0004020202020204" pitchFamily="34" charset="0"/>
                <a:cs typeface="Aptos Serif" panose="02020604070405020304" pitchFamily="18" charset="0"/>
              </a:rPr>
              <a:t>Café et thé 100 % commerce équitable dans un contrat de restauration.</a:t>
            </a:r>
          </a:p>
          <a:p>
            <a:pPr marL="571500" indent="-342900">
              <a:buFontTx/>
              <a:buChar char="-"/>
            </a:pPr>
            <a:r>
              <a:rPr lang="fr-FR" noProof="0" dirty="0">
                <a:latin typeface="Aptos" panose="020B0004020202020204" pitchFamily="34" charset="0"/>
                <a:cs typeface="Aptos Serif" panose="02020604070405020304" pitchFamily="18" charset="0"/>
              </a:rPr>
              <a:t>Amélioration de l’efficacité énergétique des appareils électriques par rapport aux critères minimaux.</a:t>
            </a:r>
          </a:p>
        </p:txBody>
      </p:sp>
    </p:spTree>
    <p:extLst>
      <p:ext uri="{BB962C8B-B14F-4D97-AF65-F5344CB8AC3E}">
        <p14:creationId xmlns:p14="http://schemas.microsoft.com/office/powerpoint/2010/main" val="13854612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9949E3-094A-F75B-AD27-332E3B82C39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B44DD61-3BA7-0A76-4C86-24156754F11B}"/>
              </a:ext>
            </a:extLst>
          </p:cNvPr>
          <p:cNvSpPr>
            <a:spLocks noGrp="1"/>
          </p:cNvSpPr>
          <p:nvPr>
            <p:ph type="title"/>
          </p:nvPr>
        </p:nvSpPr>
        <p:spPr>
          <a:xfrm>
            <a:off x="594360" y="189572"/>
            <a:ext cx="9263624" cy="1593507"/>
          </a:xfrm>
        </p:spPr>
        <p:txBody>
          <a:bodyPr/>
          <a:lstStyle/>
          <a:p>
            <a:r>
              <a:rPr lang="fr-FR" sz="4400" noProof="0" dirty="0">
                <a:solidFill>
                  <a:srgbClr val="3F3F3F"/>
                </a:solidFill>
                <a:latin typeface="Aptos Serif" panose="02020604070405020304" pitchFamily="18" charset="0"/>
                <a:cs typeface="Aptos Serif" panose="02020604070405020304" pitchFamily="18" charset="0"/>
              </a:rPr>
              <a:t>Pondération des critères d’attribution</a:t>
            </a:r>
            <a:endParaRPr lang="fr-FR" noProof="0"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68345410-6D16-0493-40BD-69427655268A}"/>
              </a:ext>
            </a:extLst>
          </p:cNvPr>
          <p:cNvSpPr>
            <a:spLocks noGrp="1"/>
          </p:cNvSpPr>
          <p:nvPr>
            <p:ph type="body" idx="1"/>
          </p:nvPr>
        </p:nvSpPr>
        <p:spPr>
          <a:xfrm>
            <a:off x="594359" y="2281918"/>
            <a:ext cx="6981036" cy="3708517"/>
          </a:xfrm>
        </p:spPr>
        <p:txBody>
          <a:bodyPr>
            <a:normAutofit/>
          </a:bodyPr>
          <a:lstStyle/>
          <a:p>
            <a:pPr marL="571500" indent="-342900">
              <a:lnSpc>
                <a:spcPct val="100000"/>
              </a:lnSpc>
              <a:buFont typeface="Arial" panose="020B0604020202020204" pitchFamily="34" charset="0"/>
              <a:buChar char="•"/>
            </a:pPr>
            <a:r>
              <a:rPr lang="fr-FR" b="0" dirty="0">
                <a:solidFill>
                  <a:schemeClr val="tx1"/>
                </a:solidFill>
                <a:latin typeface="Aptos" panose="020B0004020202020204" pitchFamily="34" charset="0"/>
              </a:rPr>
              <a:t>Pas de points ou de pourcentages fixes pour les critères prix et qualité/durabilité</a:t>
            </a:r>
            <a:endParaRPr lang="en-US" b="0" dirty="0">
              <a:solidFill>
                <a:schemeClr val="tx1"/>
              </a:solidFill>
              <a:latin typeface="Aptos" panose="020B0004020202020204" pitchFamily="34" charset="0"/>
            </a:endParaRPr>
          </a:p>
          <a:p>
            <a:pPr marL="571500" indent="-342900">
              <a:lnSpc>
                <a:spcPct val="100000"/>
              </a:lnSpc>
              <a:buFont typeface="Arial" panose="020B0604020202020204" pitchFamily="34" charset="0"/>
              <a:buChar char="•"/>
            </a:pPr>
            <a:r>
              <a:rPr lang="fr-FR" b="0" dirty="0">
                <a:solidFill>
                  <a:schemeClr val="tx1"/>
                </a:solidFill>
                <a:latin typeface="Aptos" panose="020B0004020202020204" pitchFamily="34" charset="0"/>
              </a:rPr>
              <a:t>Les critères doivent être transparents et ne pas fausser la concurrence</a:t>
            </a:r>
          </a:p>
          <a:p>
            <a:pPr marL="571500" indent="-342900">
              <a:lnSpc>
                <a:spcPct val="100000"/>
              </a:lnSpc>
              <a:buFont typeface="Arial" panose="020B0604020202020204" pitchFamily="34" charset="0"/>
              <a:buChar char="•"/>
            </a:pPr>
            <a:r>
              <a:rPr lang="fr-FR" b="0" dirty="0">
                <a:solidFill>
                  <a:schemeClr val="tx1"/>
                </a:solidFill>
                <a:latin typeface="Aptos" panose="020B0004020202020204" pitchFamily="34" charset="0"/>
              </a:rPr>
              <a:t>Différents types de calcul des points</a:t>
            </a:r>
            <a:endParaRPr lang="en-US" b="0" dirty="0">
              <a:solidFill>
                <a:schemeClr val="tx1"/>
              </a:solidFill>
              <a:latin typeface="Aptos" panose="020B0004020202020204" pitchFamily="34" charset="0"/>
            </a:endParaRPr>
          </a:p>
        </p:txBody>
      </p:sp>
      <p:pic>
        <p:nvPicPr>
          <p:cNvPr id="5" name="Grafik 4">
            <a:extLst>
              <a:ext uri="{FF2B5EF4-FFF2-40B4-BE49-F238E27FC236}">
                <a16:creationId xmlns:a16="http://schemas.microsoft.com/office/drawing/2014/main" id="{7BCC4A06-20EE-022E-3500-3E49F2C1854E}"/>
              </a:ext>
            </a:extLst>
          </p:cNvPr>
          <p:cNvPicPr>
            <a:picLocks noChangeAspect="1"/>
          </p:cNvPicPr>
          <p:nvPr/>
        </p:nvPicPr>
        <p:blipFill>
          <a:blip r:embed="rId3"/>
          <a:stretch>
            <a:fillRect/>
          </a:stretch>
        </p:blipFill>
        <p:spPr>
          <a:xfrm>
            <a:off x="7701916" y="3761445"/>
            <a:ext cx="3895725" cy="1847850"/>
          </a:xfrm>
          <a:prstGeom prst="rect">
            <a:avLst/>
          </a:prstGeom>
        </p:spPr>
      </p:pic>
      <p:sp>
        <p:nvSpPr>
          <p:cNvPr id="6" name="Textfeld 5">
            <a:extLst>
              <a:ext uri="{FF2B5EF4-FFF2-40B4-BE49-F238E27FC236}">
                <a16:creationId xmlns:a16="http://schemas.microsoft.com/office/drawing/2014/main" id="{16C323B7-9210-4DFC-D512-15A8447498C5}"/>
              </a:ext>
            </a:extLst>
          </p:cNvPr>
          <p:cNvSpPr txBox="1"/>
          <p:nvPr/>
        </p:nvSpPr>
        <p:spPr>
          <a:xfrm>
            <a:off x="7635008" y="5774991"/>
            <a:ext cx="1866217" cy="215444"/>
          </a:xfrm>
          <a:prstGeom prst="rect">
            <a:avLst/>
          </a:prstGeom>
          <a:noFill/>
        </p:spPr>
        <p:txBody>
          <a:bodyPr wrap="none" rtlCol="0">
            <a:spAutoFit/>
          </a:bodyPr>
          <a:lstStyle/>
          <a:p>
            <a:r>
              <a:rPr lang="de-DE" sz="800" dirty="0" err="1">
                <a:latin typeface="Aptos" panose="020B0004020202020204" pitchFamily="34" charset="0"/>
              </a:rPr>
              <a:t>Beispiel </a:t>
            </a:r>
            <a:r>
              <a:rPr lang="de-DE" sz="800" dirty="0">
                <a:latin typeface="Aptos" panose="020B0004020202020204" pitchFamily="34" charset="0"/>
              </a:rPr>
              <a:t>für </a:t>
            </a:r>
            <a:r>
              <a:rPr lang="de-DE" sz="800" dirty="0" err="1">
                <a:latin typeface="Aptos" panose="020B0004020202020204" pitchFamily="34" charset="0"/>
              </a:rPr>
              <a:t>Catering-Dienstleistungen</a:t>
            </a:r>
            <a:endParaRPr lang="de-DE" sz="800" dirty="0">
              <a:latin typeface="Aptos" panose="020B0004020202020204" pitchFamily="34" charset="0"/>
            </a:endParaRPr>
          </a:p>
        </p:txBody>
      </p:sp>
    </p:spTree>
    <p:extLst>
      <p:ext uri="{BB962C8B-B14F-4D97-AF65-F5344CB8AC3E}">
        <p14:creationId xmlns:p14="http://schemas.microsoft.com/office/powerpoint/2010/main" val="110535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latin typeface="Aptos Serif" panose="02020604070405020304" pitchFamily="18" charset="0"/>
                <a:cs typeface="Aptos Serif" panose="02020604070405020304" pitchFamily="18" charset="0"/>
              </a:rPr>
              <a:t>1. </a:t>
            </a:r>
            <a:r>
              <a:rPr lang="de-DE" dirty="0" err="1">
                <a:latin typeface="Aptos Serif" panose="02020604070405020304" pitchFamily="18" charset="0"/>
                <a:cs typeface="Aptos Serif" panose="02020604070405020304" pitchFamily="18" charset="0"/>
              </a:rPr>
              <a:t>Introduction</a:t>
            </a:r>
            <a:br>
              <a:rPr lang="de-DE" dirty="0">
                <a:latin typeface="Aptos Serif" panose="02020604070405020304" pitchFamily="18" charset="0"/>
                <a:cs typeface="Aptos Serif" panose="02020604070405020304" pitchFamily="18" charset="0"/>
              </a:rPr>
            </a:br>
            <a:endParaRPr lang="de-DE" dirty="0">
              <a:latin typeface="Aptos Serif" panose="02020604070405020304" pitchFamily="18" charset="0"/>
              <a:cs typeface="Aptos Serif" panose="02020604070405020304" pitchFamily="18" charset="0"/>
            </a:endParaRPr>
          </a:p>
        </p:txBody>
      </p:sp>
      <p:sp>
        <p:nvSpPr>
          <p:cNvPr id="3" name="Textplatzhalter 2"/>
          <p:cNvSpPr>
            <a:spLocks noGrp="1"/>
          </p:cNvSpPr>
          <p:nvPr>
            <p:ph type="body" idx="1"/>
          </p:nvPr>
        </p:nvSpPr>
        <p:spPr/>
        <p:txBody>
          <a:bodyPr/>
          <a:lstStyle/>
          <a:p>
            <a:endParaRPr lang="de-DE" dirty="0"/>
          </a:p>
        </p:txBody>
      </p:sp>
      <p:sp>
        <p:nvSpPr>
          <p:cNvPr id="4" name="Bildplatzhalter 3"/>
          <p:cNvSpPr>
            <a:spLocks noGrp="1"/>
          </p:cNvSpPr>
          <p:nvPr>
            <p:ph type="pic" idx="2"/>
          </p:nvPr>
        </p:nvSpPr>
        <p:spPr/>
        <p:txBody>
          <a:bodyPr/>
          <a:lstStyle/>
          <a:p>
            <a:endParaRPr lang="de-DE"/>
          </a:p>
        </p:txBody>
      </p:sp>
    </p:spTree>
    <p:extLst>
      <p:ext uri="{BB962C8B-B14F-4D97-AF65-F5344CB8AC3E}">
        <p14:creationId xmlns:p14="http://schemas.microsoft.com/office/powerpoint/2010/main" val="34041691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A65B0-CCCE-C111-3BB2-FB8E02F80C1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05DAF10-2BF2-BD9F-44A4-F26DD0603F5E}"/>
              </a:ext>
            </a:extLst>
          </p:cNvPr>
          <p:cNvSpPr>
            <a:spLocks noGrp="1"/>
          </p:cNvSpPr>
          <p:nvPr>
            <p:ph type="title"/>
          </p:nvPr>
        </p:nvSpPr>
        <p:spPr/>
        <p:txBody>
          <a:bodyPr/>
          <a:lstStyle/>
          <a:p>
            <a:r>
              <a:rPr lang="fr-FR" noProof="0" dirty="0">
                <a:latin typeface="Aptos Serif" panose="02020604070405020304" pitchFamily="18" charset="0"/>
                <a:cs typeface="Aptos Serif" panose="02020604070405020304" pitchFamily="18" charset="0"/>
              </a:rPr>
              <a:t>Coût de cycle de vie </a:t>
            </a:r>
            <a:r>
              <a:rPr lang="de-DE" dirty="0">
                <a:latin typeface="Aptos Serif" panose="02020604070405020304" pitchFamily="18" charset="0"/>
                <a:cs typeface="Aptos Serif" panose="02020604070405020304" pitchFamily="18" charset="0"/>
              </a:rPr>
              <a:t>(CCV)</a:t>
            </a:r>
          </a:p>
        </p:txBody>
      </p:sp>
      <p:sp>
        <p:nvSpPr>
          <p:cNvPr id="3" name="Textplatzhalter 2">
            <a:extLst>
              <a:ext uri="{FF2B5EF4-FFF2-40B4-BE49-F238E27FC236}">
                <a16:creationId xmlns:a16="http://schemas.microsoft.com/office/drawing/2014/main" id="{3567F26B-87FA-950D-1E43-3CE8745A791E}"/>
              </a:ext>
            </a:extLst>
          </p:cNvPr>
          <p:cNvSpPr>
            <a:spLocks noGrp="1"/>
          </p:cNvSpPr>
          <p:nvPr>
            <p:ph type="body" idx="1"/>
          </p:nvPr>
        </p:nvSpPr>
        <p:spPr/>
        <p:txBody>
          <a:bodyPr>
            <a:normAutofit/>
          </a:bodyPr>
          <a:lstStyle/>
          <a:p>
            <a:r>
              <a:rPr lang="fr-FR" sz="2000" dirty="0">
                <a:latin typeface="Aptos" panose="020B0004020202020204" pitchFamily="34" charset="0"/>
                <a:ea typeface="Verdana" panose="020B0604030504040204" pitchFamily="34" charset="0"/>
                <a:cs typeface="Verdana" panose="020B0604030504040204" pitchFamily="34" charset="0"/>
              </a:rPr>
              <a:t>Comprend les coûts supportés par le pouvoir adjudicateur pour l’achat, l’utilisation, l’entretien et la gestion des déchets.</a:t>
            </a:r>
            <a:endParaRPr lang="en-GB" sz="2000" dirty="0">
              <a:latin typeface="Aptos" panose="020B0004020202020204" pitchFamily="34" charset="0"/>
              <a:ea typeface="Verdana" panose="020B0604030504040204" pitchFamily="34" charset="0"/>
              <a:cs typeface="Verdana" panose="020B0604030504040204" pitchFamily="34" charset="0"/>
            </a:endParaRPr>
          </a:p>
          <a:p>
            <a:r>
              <a:rPr lang="fr-FR" dirty="0">
                <a:latin typeface="Aptos" panose="020B0004020202020204" pitchFamily="34" charset="0"/>
                <a:ea typeface="Verdana" panose="020B0604030504040204" pitchFamily="34" charset="0"/>
                <a:cs typeface="Verdana" panose="020B0604030504040204" pitchFamily="34" charset="0"/>
              </a:rPr>
              <a:t>Peut également inclure les coûts externes (émissions de gaz à effet de serre) si leur valeur monétaire peut être déterminée.</a:t>
            </a:r>
          </a:p>
          <a:p>
            <a:r>
              <a:rPr lang="fr-FR" sz="2000" dirty="0">
                <a:latin typeface="Aptos" panose="020B0004020202020204" pitchFamily="34" charset="0"/>
                <a:ea typeface="Verdana" panose="020B0604030504040204" pitchFamily="34" charset="0"/>
                <a:cs typeface="Verdana" panose="020B0604030504040204" pitchFamily="34" charset="0"/>
              </a:rPr>
              <a:t>Permet de comparer les coûts réels de l’offre.</a:t>
            </a:r>
            <a:endParaRPr lang="en-GB" sz="2000" dirty="0">
              <a:latin typeface="Aptos" panose="020B0004020202020204" pitchFamily="34" charset="0"/>
              <a:ea typeface="Verdana" panose="020B0604030504040204" pitchFamily="34" charset="0"/>
              <a:cs typeface="Verdana" panose="020B0604030504040204" pitchFamily="34" charset="0"/>
            </a:endParaRPr>
          </a:p>
          <a:p>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86C40001-8EB2-FB34-45E0-79DE9A2C4836}"/>
              </a:ext>
            </a:extLst>
          </p:cNvPr>
          <p:cNvSpPr>
            <a:spLocks noGrp="1"/>
          </p:cNvSpPr>
          <p:nvPr>
            <p:ph type="body" idx="2"/>
          </p:nvPr>
        </p:nvSpPr>
        <p:spPr>
          <a:xfrm>
            <a:off x="5881898" y="2676525"/>
            <a:ext cx="5715742" cy="3903346"/>
          </a:xfrm>
        </p:spPr>
        <p:txBody>
          <a:bodyPr>
            <a:normAutofit fontScale="40000" lnSpcReduction="20000"/>
          </a:bodyPr>
          <a:lstStyle/>
          <a:p>
            <a:pPr>
              <a:lnSpc>
                <a:spcPct val="120000"/>
              </a:lnSpc>
            </a:pPr>
            <a:r>
              <a:rPr lang="fr-FR" sz="4200" dirty="0">
                <a:latin typeface="Aptos" panose="020B0004020202020204" pitchFamily="34" charset="0"/>
              </a:rPr>
              <a:t>L’offre doit indiquer la méthode à appliquer et les exigences en matière de données applicables aux soumissionnaires.</a:t>
            </a:r>
          </a:p>
          <a:p>
            <a:r>
              <a:rPr lang="fr-FR" sz="4200" dirty="0">
                <a:latin typeface="Aptos" panose="020B0004020202020204" pitchFamily="34" charset="0"/>
              </a:rPr>
              <a:t>La méthode doit</a:t>
            </a:r>
          </a:p>
          <a:p>
            <a:r>
              <a:rPr lang="fr-FR" sz="3500" dirty="0">
                <a:latin typeface="Aptos" panose="020B0004020202020204" pitchFamily="34" charset="0"/>
              </a:rPr>
              <a:t>- se fonder sur des critères objectivement vérifiables et non discriminatoires,</a:t>
            </a:r>
          </a:p>
          <a:p>
            <a:r>
              <a:rPr lang="fr-FR" sz="3500" dirty="0">
                <a:latin typeface="Aptos" panose="020B0004020202020204" pitchFamily="34" charset="0"/>
              </a:rPr>
              <a:t>- être accessible à toutes les parties intéressées,</a:t>
            </a:r>
          </a:p>
          <a:p>
            <a:r>
              <a:rPr lang="fr-FR" sz="3500" dirty="0">
                <a:latin typeface="Aptos" panose="020B0004020202020204" pitchFamily="34" charset="0"/>
              </a:rPr>
              <a:t>- les données requises peuvent être fournies, avec un effort raisonnable, par des opérateurs économiques normalement diligents, y compris de pays tiers.</a:t>
            </a:r>
          </a:p>
          <a:p>
            <a:pPr>
              <a:lnSpc>
                <a:spcPct val="120000"/>
              </a:lnSpc>
            </a:pPr>
            <a:r>
              <a:rPr lang="fr-FR" sz="5000" dirty="0">
                <a:latin typeface="Aptos" panose="020B0004020202020204" pitchFamily="34" charset="0"/>
              </a:rPr>
              <a:t>Les méthodes communes de l’UE existantes doivent être utilisées.</a:t>
            </a:r>
            <a:endParaRPr lang="de-DE" sz="5000" dirty="0">
              <a:latin typeface="Aptos" panose="020B0004020202020204" pitchFamily="34" charset="0"/>
            </a:endParaRPr>
          </a:p>
        </p:txBody>
      </p:sp>
    </p:spTree>
    <p:extLst>
      <p:ext uri="{BB962C8B-B14F-4D97-AF65-F5344CB8AC3E}">
        <p14:creationId xmlns:p14="http://schemas.microsoft.com/office/powerpoint/2010/main" val="12997682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CA0A32-6A12-A03B-2716-E882C7C294AB}"/>
              </a:ext>
            </a:extLst>
          </p:cNvPr>
          <p:cNvSpPr>
            <a:spLocks noGrp="1"/>
          </p:cNvSpPr>
          <p:nvPr>
            <p:ph type="title"/>
          </p:nvPr>
        </p:nvSpPr>
        <p:spPr/>
        <p:txBody>
          <a:bodyPr/>
          <a:lstStyle/>
          <a:p>
            <a:r>
              <a:rPr lang="fr-FR" noProof="0" dirty="0">
                <a:latin typeface="Aptos Serif" panose="02020604070405020304" pitchFamily="18" charset="0"/>
                <a:cs typeface="Aptos Serif" panose="02020604070405020304" pitchFamily="18" charset="0"/>
              </a:rPr>
              <a:t>Offres anormalement basses</a:t>
            </a:r>
          </a:p>
        </p:txBody>
      </p:sp>
      <p:sp>
        <p:nvSpPr>
          <p:cNvPr id="3" name="Textplatzhalter 2">
            <a:extLst>
              <a:ext uri="{FF2B5EF4-FFF2-40B4-BE49-F238E27FC236}">
                <a16:creationId xmlns:a16="http://schemas.microsoft.com/office/drawing/2014/main" id="{B745237C-0248-DC4C-2636-63747398830D}"/>
              </a:ext>
            </a:extLst>
          </p:cNvPr>
          <p:cNvSpPr>
            <a:spLocks noGrp="1"/>
          </p:cNvSpPr>
          <p:nvPr>
            <p:ph type="body" idx="1"/>
          </p:nvPr>
        </p:nvSpPr>
        <p:spPr>
          <a:xfrm>
            <a:off x="594360" y="2676525"/>
            <a:ext cx="9359962" cy="3597470"/>
          </a:xfrm>
        </p:spPr>
        <p:txBody>
          <a:bodyPr>
            <a:normAutofit/>
          </a:bodyPr>
          <a:lstStyle/>
          <a:p>
            <a:pPr>
              <a:spcAft>
                <a:spcPts val="600"/>
              </a:spcAft>
            </a:pPr>
            <a:r>
              <a:rPr lang="fr-FR" dirty="0">
                <a:latin typeface="Aptos" panose="020B0004020202020204" pitchFamily="34" charset="0"/>
              </a:rPr>
              <a:t>Des offres anormalement basses peuvent indiquer le non-respect d’obligations environnementales ou sociales.</a:t>
            </a:r>
          </a:p>
          <a:p>
            <a:pPr>
              <a:spcAft>
                <a:spcPts val="600"/>
              </a:spcAft>
            </a:pPr>
            <a:r>
              <a:rPr lang="fr-FR" sz="2000" dirty="0">
                <a:latin typeface="Aptos" panose="020B0004020202020204" pitchFamily="34" charset="0"/>
              </a:rPr>
              <a:t>Les offres doivent être vérifiées pour trouver le motif du prix bas et pour confirmer que toutes les exigences légales ont été remplies.</a:t>
            </a:r>
            <a:endParaRPr lang="en-IE" sz="2000" dirty="0">
              <a:latin typeface="Aptos" panose="020B0004020202020204" pitchFamily="34" charset="0"/>
            </a:endParaRPr>
          </a:p>
          <a:p>
            <a:pPr>
              <a:spcAft>
                <a:spcPts val="600"/>
              </a:spcAft>
            </a:pPr>
            <a:r>
              <a:rPr lang="fr-FR" sz="2000" dirty="0">
                <a:latin typeface="Aptos" panose="020B0004020202020204" pitchFamily="34" charset="0"/>
              </a:rPr>
              <a:t>Les soumissionnaires doivent avoir la possibilité d’expliquer leur tarification.</a:t>
            </a:r>
          </a:p>
          <a:p>
            <a:pPr>
              <a:spcAft>
                <a:spcPts val="600"/>
              </a:spcAft>
            </a:pPr>
            <a:r>
              <a:rPr lang="fr-FR" dirty="0">
                <a:latin typeface="Aptos" panose="020B0004020202020204" pitchFamily="34" charset="0"/>
              </a:rPr>
              <a:t>Conformément à l’article 69, al.3 de la directive 2014/24/UE, les offres anormalement basses qui ne sont pas conformes à la législation environnementale de l’UE ou du pays concerné doivent être rejetées. </a:t>
            </a:r>
            <a:r>
              <a:rPr lang="en-IE" sz="2000" dirty="0">
                <a:latin typeface="Aptos" panose="020B0004020202020204" pitchFamily="34" charset="0"/>
              </a:rPr>
              <a:t> </a:t>
            </a:r>
          </a:p>
          <a:p>
            <a:endParaRPr lang="de-DE" dirty="0">
              <a:latin typeface="Aptos" panose="020B0004020202020204" pitchFamily="34" charset="0"/>
            </a:endParaRPr>
          </a:p>
        </p:txBody>
      </p:sp>
    </p:spTree>
    <p:extLst>
      <p:ext uri="{BB962C8B-B14F-4D97-AF65-F5344CB8AC3E}">
        <p14:creationId xmlns:p14="http://schemas.microsoft.com/office/powerpoint/2010/main" val="4874052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B593D-BF07-D3FF-B1F5-787F32FC96A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E5F4002-1ECD-4604-B4F2-3F6ED613FFA9}"/>
              </a:ext>
            </a:extLst>
          </p:cNvPr>
          <p:cNvSpPr>
            <a:spLocks noGrp="1"/>
          </p:cNvSpPr>
          <p:nvPr>
            <p:ph type="title"/>
          </p:nvPr>
        </p:nvSpPr>
        <p:spPr>
          <a:xfrm>
            <a:off x="594360" y="189572"/>
            <a:ext cx="8136281" cy="1593507"/>
          </a:xfrm>
        </p:spPr>
        <p:txBody>
          <a:bodyPr/>
          <a:lstStyle/>
          <a:p>
            <a:r>
              <a:rPr lang="fr-FR" sz="4400" noProof="0" dirty="0">
                <a:solidFill>
                  <a:srgbClr val="3F3F3F"/>
                </a:solidFill>
                <a:latin typeface="Aptos Serif" panose="02020604070405020304" pitchFamily="18" charset="0"/>
                <a:cs typeface="Aptos Serif" panose="02020604070405020304" pitchFamily="18" charset="0"/>
              </a:rPr>
              <a:t>Clauses d’exécution du contrat</a:t>
            </a:r>
            <a:endParaRPr lang="fr-FR" noProof="0"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074FE0BF-76E4-D22F-1B9B-A8A9A06C1544}"/>
              </a:ext>
            </a:extLst>
          </p:cNvPr>
          <p:cNvSpPr>
            <a:spLocks noGrp="1"/>
          </p:cNvSpPr>
          <p:nvPr>
            <p:ph type="body" idx="1"/>
          </p:nvPr>
        </p:nvSpPr>
        <p:spPr>
          <a:xfrm>
            <a:off x="594359" y="2281918"/>
            <a:ext cx="6981036" cy="3708517"/>
          </a:xfrm>
        </p:spPr>
        <p:txBody>
          <a:bodyPr>
            <a:normAutofit/>
          </a:bodyPr>
          <a:lstStyle/>
          <a:p>
            <a:pPr marL="571500" indent="-342900">
              <a:lnSpc>
                <a:spcPct val="100000"/>
              </a:lnSpc>
              <a:buFont typeface="Arial" panose="020B0604020202020204" pitchFamily="34" charset="0"/>
              <a:buChar char="•"/>
            </a:pPr>
            <a:r>
              <a:rPr lang="fr-FR" b="0" dirty="0">
                <a:solidFill>
                  <a:schemeClr val="tx1"/>
                </a:solidFill>
                <a:latin typeface="Aptos" panose="020B0004020202020204" pitchFamily="34" charset="0"/>
              </a:rPr>
              <a:t>Les clauses du contrat garantissent le respect des obligations sociales et environnementales lors de l’exécution du contrat.</a:t>
            </a:r>
          </a:p>
          <a:p>
            <a:pPr marL="571500" indent="-342900">
              <a:lnSpc>
                <a:spcPct val="100000"/>
              </a:lnSpc>
              <a:buFont typeface="Arial" panose="020B0604020202020204" pitchFamily="34" charset="0"/>
              <a:buChar char="•"/>
            </a:pPr>
            <a:r>
              <a:rPr lang="fr-FR" b="0" dirty="0">
                <a:solidFill>
                  <a:schemeClr val="tx1"/>
                </a:solidFill>
                <a:latin typeface="Aptos" panose="020B0004020202020204" pitchFamily="34" charset="0"/>
              </a:rPr>
              <a:t>Elles doivent être liées à l’objet du contrat.</a:t>
            </a:r>
          </a:p>
          <a:p>
            <a:pPr marL="571500" indent="-342900">
              <a:lnSpc>
                <a:spcPct val="100000"/>
              </a:lnSpc>
              <a:buFont typeface="Arial" panose="020B0604020202020204" pitchFamily="34" charset="0"/>
              <a:buChar char="•"/>
            </a:pPr>
            <a:r>
              <a:rPr lang="fr-FR" b="0" dirty="0">
                <a:solidFill>
                  <a:schemeClr val="tx1"/>
                </a:solidFill>
                <a:latin typeface="Aptos" panose="020B0004020202020204" pitchFamily="34" charset="0"/>
              </a:rPr>
              <a:t>Au cours de la procédure d’appel d’offres, les soumissionnaires peuvent être invités à confirmer leur accord.</a:t>
            </a:r>
            <a:endParaRPr lang="en-US" b="0" dirty="0">
              <a:solidFill>
                <a:schemeClr val="tx1"/>
              </a:solidFill>
              <a:latin typeface="Aptos" panose="020B0004020202020204" pitchFamily="34" charset="0"/>
            </a:endParaRPr>
          </a:p>
        </p:txBody>
      </p:sp>
    </p:spTree>
    <p:extLst>
      <p:ext uri="{BB962C8B-B14F-4D97-AF65-F5344CB8AC3E}">
        <p14:creationId xmlns:p14="http://schemas.microsoft.com/office/powerpoint/2010/main" val="1937023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C64A9F-F8BD-52EE-FDF7-F3E6C2F1AE0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933326E-B0AF-0067-073F-13CEB1A46227}"/>
              </a:ext>
            </a:extLst>
          </p:cNvPr>
          <p:cNvSpPr>
            <a:spLocks noGrp="1"/>
          </p:cNvSpPr>
          <p:nvPr>
            <p:ph type="title"/>
          </p:nvPr>
        </p:nvSpPr>
        <p:spPr>
          <a:xfrm>
            <a:off x="594360" y="189572"/>
            <a:ext cx="7685344" cy="1593507"/>
          </a:xfrm>
        </p:spPr>
        <p:txBody>
          <a:bodyPr/>
          <a:lstStyle/>
          <a:p>
            <a:r>
              <a:rPr lang="fr-FR" noProof="0" dirty="0">
                <a:latin typeface="Aptos Serif" panose="02020604070405020304" pitchFamily="18" charset="0"/>
                <a:cs typeface="Aptos Serif" panose="02020604070405020304" pitchFamily="18" charset="0"/>
              </a:rPr>
              <a:t>Définitions des clauses d’exécution du contrat</a:t>
            </a:r>
          </a:p>
        </p:txBody>
      </p:sp>
      <p:sp>
        <p:nvSpPr>
          <p:cNvPr id="3" name="Textplatzhalter 2">
            <a:extLst>
              <a:ext uri="{FF2B5EF4-FFF2-40B4-BE49-F238E27FC236}">
                <a16:creationId xmlns:a16="http://schemas.microsoft.com/office/drawing/2014/main" id="{BA3D888F-B420-4FF1-7109-16955CA32074}"/>
              </a:ext>
            </a:extLst>
          </p:cNvPr>
          <p:cNvSpPr>
            <a:spLocks noGrp="1"/>
          </p:cNvSpPr>
          <p:nvPr>
            <p:ph type="body" idx="1"/>
          </p:nvPr>
        </p:nvSpPr>
        <p:spPr>
          <a:xfrm>
            <a:off x="594359" y="2281918"/>
            <a:ext cx="6981036" cy="3708517"/>
          </a:xfrm>
        </p:spPr>
        <p:txBody>
          <a:bodyPr>
            <a:normAutofit fontScale="92500" lnSpcReduction="20000"/>
          </a:bodyPr>
          <a:lstStyle/>
          <a:p>
            <a:pPr marL="571500" indent="-342900">
              <a:lnSpc>
                <a:spcPct val="100000"/>
              </a:lnSpc>
              <a:buFont typeface="Arial" panose="020B0604020202020204" pitchFamily="34" charset="0"/>
              <a:buChar char="•"/>
            </a:pPr>
            <a:r>
              <a:rPr lang="fr-FR" b="0" dirty="0">
                <a:solidFill>
                  <a:schemeClr val="tx1"/>
                </a:solidFill>
                <a:latin typeface="Aptos" panose="020B0004020202020204" pitchFamily="34" charset="0"/>
              </a:rPr>
              <a:t>Exemples</a:t>
            </a:r>
          </a:p>
          <a:p>
            <a:pPr marL="571500" indent="-342900">
              <a:lnSpc>
                <a:spcPct val="100000"/>
              </a:lnSpc>
              <a:buFont typeface="Arial" panose="020B0604020202020204" pitchFamily="34" charset="0"/>
              <a:buChar char="•"/>
            </a:pPr>
            <a:r>
              <a:rPr lang="fr-FR" b="0" dirty="0">
                <a:solidFill>
                  <a:schemeClr val="tx1"/>
                </a:solidFill>
                <a:latin typeface="Aptos" panose="020B0004020202020204" pitchFamily="34" charset="0"/>
              </a:rPr>
              <a:t>Contrat de livraison : les vêtements de travail fournis dans le cadre du contrat doivent être fabriqués conformément aux conventions fondamentales de l’OIT.</a:t>
            </a:r>
          </a:p>
          <a:p>
            <a:pPr marL="571500" indent="-342900">
              <a:lnSpc>
                <a:spcPct val="100000"/>
              </a:lnSpc>
              <a:buFont typeface="Arial" panose="020B0604020202020204" pitchFamily="34" charset="0"/>
              <a:buChar char="•"/>
            </a:pPr>
            <a:r>
              <a:rPr lang="fr-FR" b="0" dirty="0">
                <a:solidFill>
                  <a:schemeClr val="tx1"/>
                </a:solidFill>
                <a:latin typeface="Aptos" panose="020B0004020202020204" pitchFamily="34" charset="0"/>
              </a:rPr>
              <a:t>Contrat de service : formation du personnel sur les aspects environnementaux des services de nettoyage (dosage des détergents, effets sur la santé, etc.)</a:t>
            </a:r>
          </a:p>
          <a:p>
            <a:pPr marL="571500" indent="-342900">
              <a:lnSpc>
                <a:spcPct val="100000"/>
              </a:lnSpc>
              <a:buFont typeface="Arial" panose="020B0604020202020204" pitchFamily="34" charset="0"/>
              <a:buChar char="•"/>
            </a:pPr>
            <a:endParaRPr lang="en-US" b="0" dirty="0">
              <a:solidFill>
                <a:schemeClr val="tx1"/>
              </a:solidFill>
              <a:latin typeface="Aptos" panose="020B0004020202020204" pitchFamily="34" charset="0"/>
            </a:endParaRPr>
          </a:p>
          <a:p>
            <a:pPr marL="1028700" lvl="1" indent="-342900">
              <a:lnSpc>
                <a:spcPct val="100000"/>
              </a:lnSpc>
              <a:buFont typeface="Arial" panose="020B0604020202020204" pitchFamily="34" charset="0"/>
              <a:buChar char="•"/>
            </a:pPr>
            <a:endParaRPr lang="en-US" dirty="0">
              <a:solidFill>
                <a:schemeClr val="tx1"/>
              </a:solidFill>
              <a:latin typeface="Aptos" panose="020B0004020202020204" pitchFamily="34" charset="0"/>
            </a:endParaRPr>
          </a:p>
          <a:p>
            <a:pPr marL="1028700" lvl="1" indent="-342900">
              <a:lnSpc>
                <a:spcPct val="100000"/>
              </a:lnSpc>
              <a:buFont typeface="Arial" panose="020B0604020202020204" pitchFamily="34" charset="0"/>
              <a:buChar char="•"/>
            </a:pPr>
            <a:endParaRPr lang="en-US" b="0" dirty="0">
              <a:solidFill>
                <a:schemeClr val="tx1"/>
              </a:solidFill>
              <a:latin typeface="Aptos" panose="020B0004020202020204" pitchFamily="34" charset="0"/>
            </a:endParaRPr>
          </a:p>
        </p:txBody>
      </p:sp>
    </p:spTree>
    <p:extLst>
      <p:ext uri="{BB962C8B-B14F-4D97-AF65-F5344CB8AC3E}">
        <p14:creationId xmlns:p14="http://schemas.microsoft.com/office/powerpoint/2010/main" val="11390529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592E4-FE59-C3FB-3407-D378280449E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CFFF5D8-7E07-96D0-7CBF-E87E42195AA3}"/>
              </a:ext>
            </a:extLst>
          </p:cNvPr>
          <p:cNvSpPr>
            <a:spLocks noGrp="1"/>
          </p:cNvSpPr>
          <p:nvPr>
            <p:ph type="title"/>
          </p:nvPr>
        </p:nvSpPr>
        <p:spPr>
          <a:xfrm>
            <a:off x="594360" y="189572"/>
            <a:ext cx="7535032" cy="1593507"/>
          </a:xfrm>
        </p:spPr>
        <p:txBody>
          <a:bodyPr/>
          <a:lstStyle/>
          <a:p>
            <a:r>
              <a:rPr lang="fr-FR" dirty="0">
                <a:latin typeface="Aptos Serif" panose="02020604070405020304" pitchFamily="18" charset="0"/>
                <a:cs typeface="Aptos Serif" panose="02020604070405020304" pitchFamily="18" charset="0"/>
              </a:rPr>
              <a:t>Application des clauses d’exécution du contrat</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747E644F-074C-3334-1239-12DEB1F4037E}"/>
              </a:ext>
            </a:extLst>
          </p:cNvPr>
          <p:cNvSpPr>
            <a:spLocks noGrp="1"/>
          </p:cNvSpPr>
          <p:nvPr>
            <p:ph type="body" idx="1"/>
          </p:nvPr>
        </p:nvSpPr>
        <p:spPr>
          <a:xfrm>
            <a:off x="594359" y="2281918"/>
            <a:ext cx="6981036" cy="3708517"/>
          </a:xfrm>
        </p:spPr>
        <p:txBody>
          <a:bodyPr>
            <a:normAutofit fontScale="92500" lnSpcReduction="10000"/>
          </a:bodyPr>
          <a:lstStyle/>
          <a:p>
            <a:pPr marL="1028700" lvl="1" indent="-342900">
              <a:lnSpc>
                <a:spcPct val="100000"/>
              </a:lnSpc>
              <a:buFont typeface="Arial" panose="020B0604020202020204" pitchFamily="34" charset="0"/>
              <a:buChar char="•"/>
            </a:pPr>
            <a:r>
              <a:rPr lang="fr-FR" dirty="0">
                <a:solidFill>
                  <a:schemeClr val="tx1"/>
                </a:solidFill>
                <a:latin typeface="Aptos" panose="020B0004020202020204" pitchFamily="34" charset="0"/>
              </a:rPr>
              <a:t>Les clauses contractuelles devraient contenir :</a:t>
            </a:r>
            <a:endParaRPr lang="en-US" dirty="0">
              <a:solidFill>
                <a:schemeClr val="tx1"/>
              </a:solidFill>
              <a:latin typeface="Aptos" panose="020B0004020202020204" pitchFamily="34" charset="0"/>
            </a:endParaRPr>
          </a:p>
          <a:p>
            <a:pPr marL="1485900" lvl="2" indent="-342900">
              <a:lnSpc>
                <a:spcPct val="100000"/>
              </a:lnSpc>
              <a:buFont typeface="Arial" panose="020B0604020202020204" pitchFamily="34" charset="0"/>
              <a:buChar char="•"/>
            </a:pPr>
            <a:r>
              <a:rPr lang="fr-FR" dirty="0">
                <a:solidFill>
                  <a:schemeClr val="tx1"/>
                </a:solidFill>
                <a:latin typeface="Aptos" panose="020B0004020202020204" pitchFamily="34" charset="0"/>
              </a:rPr>
              <a:t>ce qu’il faut faire</a:t>
            </a:r>
          </a:p>
          <a:p>
            <a:pPr marL="1485900" lvl="2" indent="-342900">
              <a:lnSpc>
                <a:spcPct val="100000"/>
              </a:lnSpc>
              <a:buFont typeface="Arial" panose="020B0604020202020204" pitchFamily="34" charset="0"/>
              <a:buChar char="•"/>
            </a:pPr>
            <a:r>
              <a:rPr lang="fr-FR" dirty="0">
                <a:solidFill>
                  <a:schemeClr val="tx1"/>
                </a:solidFill>
                <a:latin typeface="Aptos" panose="020B0004020202020204" pitchFamily="34" charset="0"/>
              </a:rPr>
              <a:t>qui doit le faire</a:t>
            </a:r>
          </a:p>
          <a:p>
            <a:pPr marL="1485900" lvl="2" indent="-342900">
              <a:lnSpc>
                <a:spcPct val="100000"/>
              </a:lnSpc>
              <a:buFont typeface="Arial" panose="020B0604020202020204" pitchFamily="34" charset="0"/>
              <a:buChar char="•"/>
            </a:pPr>
            <a:r>
              <a:rPr lang="fr-FR" dirty="0">
                <a:solidFill>
                  <a:schemeClr val="tx1"/>
                </a:solidFill>
                <a:latin typeface="Aptos" panose="020B0004020202020204" pitchFamily="34" charset="0"/>
              </a:rPr>
              <a:t>comment cela est surveillé.</a:t>
            </a:r>
          </a:p>
          <a:p>
            <a:pPr marL="1028700" lvl="1" indent="-342900">
              <a:lnSpc>
                <a:spcPct val="100000"/>
              </a:lnSpc>
              <a:buFont typeface="Arial" panose="020B0604020202020204" pitchFamily="34" charset="0"/>
              <a:buChar char="•"/>
            </a:pPr>
            <a:r>
              <a:rPr lang="fr-FR" dirty="0">
                <a:solidFill>
                  <a:schemeClr val="tx1"/>
                </a:solidFill>
                <a:latin typeface="Aptos" panose="020B0004020202020204" pitchFamily="34" charset="0"/>
              </a:rPr>
              <a:t>Dans certains cas, des audits/contrôles/certifications par des tiers peuvent être appropriés.</a:t>
            </a:r>
          </a:p>
          <a:p>
            <a:pPr marL="1028700" lvl="1" indent="-342900">
              <a:lnSpc>
                <a:spcPct val="100000"/>
              </a:lnSpc>
              <a:buFont typeface="Arial" panose="020B0604020202020204" pitchFamily="34" charset="0"/>
              <a:buChar char="•"/>
            </a:pPr>
            <a:r>
              <a:rPr lang="fr-FR" dirty="0">
                <a:solidFill>
                  <a:schemeClr val="tx1"/>
                </a:solidFill>
                <a:latin typeface="Aptos" panose="020B0004020202020204" pitchFamily="34" charset="0"/>
              </a:rPr>
              <a:t>Des incitations et/ou des pénalités peuvent être prévues pour promouvoir davantage les performances en matière de développement durable</a:t>
            </a:r>
          </a:p>
          <a:p>
            <a:pPr marL="1028700" lvl="1" indent="-342900">
              <a:lnSpc>
                <a:spcPct val="100000"/>
              </a:lnSpc>
              <a:buFont typeface="Arial" panose="020B0604020202020204" pitchFamily="34" charset="0"/>
              <a:buChar char="•"/>
            </a:pPr>
            <a:endParaRPr lang="en-US" dirty="0">
              <a:solidFill>
                <a:schemeClr val="tx1"/>
              </a:solidFill>
              <a:latin typeface="Aptos" panose="020B0004020202020204" pitchFamily="34" charset="0"/>
            </a:endParaRPr>
          </a:p>
          <a:p>
            <a:pPr marL="1028700" lvl="1" indent="-342900">
              <a:lnSpc>
                <a:spcPct val="100000"/>
              </a:lnSpc>
              <a:buFont typeface="Arial" panose="020B0604020202020204" pitchFamily="34" charset="0"/>
              <a:buChar char="•"/>
            </a:pPr>
            <a:endParaRPr lang="en-US" b="0" dirty="0">
              <a:solidFill>
                <a:schemeClr val="tx1"/>
              </a:solidFill>
              <a:latin typeface="Aptos" panose="020B0004020202020204" pitchFamily="34" charset="0"/>
            </a:endParaRPr>
          </a:p>
        </p:txBody>
      </p:sp>
    </p:spTree>
    <p:extLst>
      <p:ext uri="{BB962C8B-B14F-4D97-AF65-F5344CB8AC3E}">
        <p14:creationId xmlns:p14="http://schemas.microsoft.com/office/powerpoint/2010/main" val="41268283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717342-F0E4-9319-CCCA-1E48EB454891}"/>
              </a:ext>
            </a:extLst>
          </p:cNvPr>
          <p:cNvSpPr>
            <a:spLocks noGrp="1"/>
          </p:cNvSpPr>
          <p:nvPr>
            <p:ph type="title"/>
          </p:nvPr>
        </p:nvSpPr>
        <p:spPr>
          <a:xfrm>
            <a:off x="594360" y="373773"/>
            <a:ext cx="10257416" cy="1631672"/>
          </a:xfrm>
        </p:spPr>
        <p:txBody>
          <a:bodyPr/>
          <a:lstStyle/>
          <a:p>
            <a:r>
              <a:rPr lang="fr-FR" dirty="0">
                <a:latin typeface="Aptos Serif" panose="02020604070405020304" pitchFamily="18" charset="0"/>
                <a:cs typeface="Aptos Serif" panose="02020604070405020304" pitchFamily="18" charset="0"/>
              </a:rPr>
              <a:t>Exercice - durabilité des appels d’offres - irréprochable sur le plan juridique?</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27E855DF-4A18-5A00-A958-06E75ECA99E0}"/>
              </a:ext>
            </a:extLst>
          </p:cNvPr>
          <p:cNvSpPr>
            <a:spLocks noGrp="1"/>
          </p:cNvSpPr>
          <p:nvPr>
            <p:ph type="body" idx="1"/>
          </p:nvPr>
        </p:nvSpPr>
        <p:spPr>
          <a:xfrm>
            <a:off x="595523" y="2676525"/>
            <a:ext cx="5746750" cy="3993216"/>
          </a:xfrm>
        </p:spPr>
        <p:txBody>
          <a:bodyPr>
            <a:normAutofit fontScale="92500" lnSpcReduction="20000"/>
          </a:bodyPr>
          <a:lstStyle/>
          <a:p>
            <a:pPr>
              <a:buNone/>
            </a:pPr>
            <a:r>
              <a:rPr lang="fr-FR" sz="1600" b="1" kern="100" noProof="0" dirty="0">
                <a:effectLst/>
                <a:latin typeface="Aptos" panose="020B0004020202020204" pitchFamily="34" charset="0"/>
                <a:ea typeface="Aptos" panose="020B0004020202020204" pitchFamily="34" charset="0"/>
                <a:cs typeface="Mangal" panose="02040503050203030202" pitchFamily="18" charset="0"/>
              </a:rPr>
              <a:t>Objectif </a:t>
            </a:r>
            <a:br>
              <a:rPr lang="fr-FR" sz="1600" kern="100" noProof="0" dirty="0">
                <a:effectLst/>
                <a:latin typeface="Aptos" panose="020B0004020202020204" pitchFamily="34" charset="0"/>
                <a:ea typeface="Aptos" panose="020B0004020202020204" pitchFamily="34" charset="0"/>
                <a:cs typeface="Mangal" panose="02040503050203030202" pitchFamily="18" charset="0"/>
              </a:rPr>
            </a:br>
            <a:br>
              <a:rPr lang="fr-FR" sz="1600" kern="100" noProof="0" dirty="0">
                <a:effectLst/>
                <a:latin typeface="Aptos" panose="020B0004020202020204" pitchFamily="34" charset="0"/>
                <a:ea typeface="Aptos" panose="020B0004020202020204" pitchFamily="34" charset="0"/>
                <a:cs typeface="Mangal" panose="02040503050203030202" pitchFamily="18" charset="0"/>
              </a:rPr>
            </a:br>
            <a:r>
              <a:rPr lang="fr-FR" sz="1600" kern="100" noProof="0" dirty="0">
                <a:effectLst/>
                <a:latin typeface="Aptos" panose="020B0004020202020204" pitchFamily="34" charset="0"/>
                <a:ea typeface="Aptos" panose="020B0004020202020204" pitchFamily="34" charset="0"/>
                <a:cs typeface="Mangal" panose="02040503050203030202" pitchFamily="18" charset="0"/>
              </a:rPr>
              <a:t>Les participant·e·s apprendront à identifier les possibilités légales d’inclure des critères de durabilité dans le dossier d’appel d’offres et à faire la distinction entre les pratiques juridiquement irréprochables et les pratiques risquées ou illégales.</a:t>
            </a:r>
          </a:p>
          <a:p>
            <a:pPr>
              <a:buNone/>
            </a:pPr>
            <a:r>
              <a:rPr lang="fr-FR" sz="1600" b="1" kern="100" noProof="0" dirty="0">
                <a:effectLst/>
                <a:latin typeface="Aptos" panose="020B0004020202020204" pitchFamily="34" charset="0"/>
                <a:ea typeface="Aptos" panose="020B0004020202020204" pitchFamily="34" charset="0"/>
                <a:cs typeface="Mangal" panose="02040503050203030202" pitchFamily="18" charset="0"/>
              </a:rPr>
              <a:t> </a:t>
            </a:r>
            <a:endParaRPr lang="fr-FR" sz="1600" kern="100" noProof="0" dirty="0">
              <a:effectLst/>
              <a:latin typeface="Aptos" panose="020B0004020202020204" pitchFamily="34" charset="0"/>
              <a:ea typeface="Aptos" panose="020B0004020202020204" pitchFamily="34" charset="0"/>
              <a:cs typeface="Mangal" panose="02040503050203030202" pitchFamily="18" charset="0"/>
            </a:endParaRPr>
          </a:p>
          <a:p>
            <a:r>
              <a:rPr lang="fr-FR" sz="1600" b="1" kern="100" noProof="0" dirty="0">
                <a:effectLst/>
                <a:latin typeface="Aptos" panose="020B0004020202020204" pitchFamily="34" charset="0"/>
                <a:ea typeface="Aptos" panose="020B0004020202020204" pitchFamily="34" charset="0"/>
                <a:cs typeface="Mangal" panose="02040503050203030202" pitchFamily="18" charset="0"/>
              </a:rPr>
              <a:t>Sc</a:t>
            </a:r>
            <a:r>
              <a:rPr lang="fr-FR" sz="1600" b="1" kern="100" noProof="0" dirty="0">
                <a:latin typeface="Aptos" panose="020B0004020202020204" pitchFamily="34" charset="0"/>
                <a:ea typeface="Aptos" panose="020B0004020202020204" pitchFamily="34" charset="0"/>
                <a:cs typeface="Mangal" panose="02040503050203030202" pitchFamily="18" charset="0"/>
              </a:rPr>
              <a:t>é</a:t>
            </a:r>
            <a:r>
              <a:rPr lang="fr-FR" sz="1600" b="1" kern="100" noProof="0" dirty="0">
                <a:effectLst/>
                <a:latin typeface="Aptos" panose="020B0004020202020204" pitchFamily="34" charset="0"/>
                <a:ea typeface="Aptos" panose="020B0004020202020204" pitchFamily="34" charset="0"/>
                <a:cs typeface="Mangal" panose="02040503050203030202" pitchFamily="18" charset="0"/>
              </a:rPr>
              <a:t>nario</a:t>
            </a:r>
          </a:p>
          <a:p>
            <a:r>
              <a:rPr lang="fr-FR" sz="1600" kern="100" noProof="0" dirty="0">
                <a:latin typeface="Aptos" panose="020B0004020202020204" pitchFamily="34" charset="0"/>
                <a:ea typeface="Aptos" panose="020B0004020202020204" pitchFamily="34" charset="0"/>
                <a:cs typeface="Mangal" panose="02040503050203030202" pitchFamily="18" charset="0"/>
              </a:rPr>
              <a:t>	Les participant</a:t>
            </a:r>
            <a:r>
              <a:rPr lang="fr-FR" sz="1600" kern="100" dirty="0">
                <a:latin typeface="Aptos" panose="020B0004020202020204" pitchFamily="34" charset="0"/>
                <a:ea typeface="Aptos" panose="020B0004020202020204" pitchFamily="34" charset="0"/>
                <a:cs typeface="Mangal" panose="02040503050203030202" pitchFamily="18" charset="0"/>
              </a:rPr>
              <a:t>·e·s </a:t>
            </a:r>
            <a:r>
              <a:rPr lang="fr-FR" sz="1600" kern="100" noProof="0" dirty="0">
                <a:latin typeface="Aptos" panose="020B0004020202020204" pitchFamily="34" charset="0"/>
                <a:ea typeface="Aptos" panose="020B0004020202020204" pitchFamily="34" charset="0"/>
                <a:cs typeface="Mangal" panose="02040503050203030202" pitchFamily="18" charset="0"/>
              </a:rPr>
              <a:t>reçoivent des mini-scénarios de mise en concurrence dans lesquels sont intégrés des critères de durabilité. Les groupes identifient (1) dans quelle phase la durabilité est prise en compte (spécifications, attribution, mise en </a:t>
            </a:r>
            <a:r>
              <a:rPr lang="fr-FR" sz="1600" kern="100" noProof="0" dirty="0" err="1">
                <a:latin typeface="Aptos" panose="020B0004020202020204" pitchFamily="34" charset="0"/>
                <a:ea typeface="Aptos" panose="020B0004020202020204" pitchFamily="34" charset="0"/>
                <a:cs typeface="Mangal" panose="02040503050203030202" pitchFamily="18" charset="0"/>
              </a:rPr>
              <a:t>oeuvre</a:t>
            </a:r>
            <a:r>
              <a:rPr lang="fr-FR" sz="1600" kern="100" noProof="0" dirty="0">
                <a:latin typeface="Aptos" panose="020B0004020202020204" pitchFamily="34" charset="0"/>
                <a:ea typeface="Aptos" panose="020B0004020202020204" pitchFamily="34" charset="0"/>
                <a:cs typeface="Mangal" panose="02040503050203030202" pitchFamily="18" charset="0"/>
              </a:rPr>
              <a:t>); (2) si cela est légalement autorisé, douteux ou illégal et pourquoi; et (3) suggèrent comment la formulation peut être modifiée ou adaptée pour qu’elle soit juridiquement irréprochable. </a:t>
            </a:r>
          </a:p>
          <a:p>
            <a:endParaRPr lang="de-DE" sz="1600" kern="100" dirty="0">
              <a:effectLst/>
              <a:latin typeface="Aptos" panose="020B0004020202020204" pitchFamily="34" charset="0"/>
              <a:ea typeface="Aptos" panose="020B0004020202020204" pitchFamily="34" charset="0"/>
              <a:cs typeface="Mangal" panose="02040503050203030202" pitchFamily="18" charset="0"/>
            </a:endParaRPr>
          </a:p>
          <a:p>
            <a:endParaRPr lang="de-DE" sz="1600" dirty="0">
              <a:latin typeface="Aptos" panose="020B0004020202020204" pitchFamily="34" charset="0"/>
            </a:endParaRPr>
          </a:p>
        </p:txBody>
      </p:sp>
      <p:sp>
        <p:nvSpPr>
          <p:cNvPr id="4" name="Textplatzhalter 3">
            <a:extLst>
              <a:ext uri="{FF2B5EF4-FFF2-40B4-BE49-F238E27FC236}">
                <a16:creationId xmlns:a16="http://schemas.microsoft.com/office/drawing/2014/main" id="{5DC892EC-ADC3-95BF-9AC6-98872B9EDBD5}"/>
              </a:ext>
            </a:extLst>
          </p:cNvPr>
          <p:cNvSpPr>
            <a:spLocks noGrp="1"/>
          </p:cNvSpPr>
          <p:nvPr>
            <p:ph type="body" idx="2"/>
          </p:nvPr>
        </p:nvSpPr>
        <p:spPr/>
        <p:txBody>
          <a:bodyPr>
            <a:normAutofit/>
          </a:bodyPr>
          <a:lstStyle/>
          <a:p>
            <a:pPr marL="101600" indent="0">
              <a:buNone/>
            </a:pPr>
            <a:r>
              <a:rPr lang="fr-FR" b="1" dirty="0">
                <a:latin typeface="Aptos" panose="020B0004020202020204" pitchFamily="34" charset="0"/>
              </a:rPr>
              <a:t>Étapes</a:t>
            </a:r>
          </a:p>
          <a:p>
            <a:pPr lvl="1">
              <a:spcBef>
                <a:spcPts val="600"/>
              </a:spcBef>
            </a:pPr>
            <a:r>
              <a:rPr lang="fr-FR" sz="1800" dirty="0">
                <a:latin typeface="Aptos" panose="020B0004020202020204" pitchFamily="34" charset="0"/>
              </a:rPr>
              <a:t>Distribution et lecture de l’étude de cas</a:t>
            </a:r>
            <a:endParaRPr lang="de-DE" sz="1800" dirty="0">
              <a:latin typeface="Aptos" panose="020B0004020202020204" pitchFamily="34" charset="0"/>
            </a:endParaRPr>
          </a:p>
          <a:p>
            <a:pPr lvl="1">
              <a:spcBef>
                <a:spcPts val="600"/>
              </a:spcBef>
            </a:pPr>
            <a:r>
              <a:rPr lang="fr-FR" sz="1800" dirty="0">
                <a:latin typeface="Aptos" panose="020B0004020202020204" pitchFamily="34" charset="0"/>
              </a:rPr>
              <a:t>Tâche de groupe</a:t>
            </a:r>
          </a:p>
          <a:p>
            <a:pPr lvl="1">
              <a:spcBef>
                <a:spcPts val="600"/>
              </a:spcBef>
            </a:pPr>
            <a:r>
              <a:rPr lang="fr-FR" sz="1800" dirty="0">
                <a:latin typeface="Aptos" panose="020B0004020202020204" pitchFamily="34" charset="0"/>
              </a:rPr>
              <a:t>Débriefing</a:t>
            </a:r>
          </a:p>
          <a:p>
            <a:pPr lvl="1">
              <a:spcBef>
                <a:spcPts val="600"/>
              </a:spcBef>
            </a:pPr>
            <a:r>
              <a:rPr lang="fr-FR" sz="1800" dirty="0">
                <a:latin typeface="Aptos" panose="020B0004020202020204" pitchFamily="34" charset="0"/>
              </a:rPr>
              <a:t>Résumé</a:t>
            </a:r>
            <a:endParaRPr lang="de-DE" sz="1800" dirty="0">
              <a:latin typeface="Aptos" panose="020B0004020202020204" pitchFamily="34" charset="0"/>
            </a:endParaRPr>
          </a:p>
        </p:txBody>
      </p:sp>
    </p:spTree>
    <p:extLst>
      <p:ext uri="{BB962C8B-B14F-4D97-AF65-F5344CB8AC3E}">
        <p14:creationId xmlns:p14="http://schemas.microsoft.com/office/powerpoint/2010/main" val="39425895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B2F380-9C7C-E932-FE12-6D56C47EC3A7}"/>
              </a:ext>
            </a:extLst>
          </p:cNvPr>
          <p:cNvSpPr>
            <a:spLocks noGrp="1"/>
          </p:cNvSpPr>
          <p:nvPr>
            <p:ph type="title"/>
          </p:nvPr>
        </p:nvSpPr>
        <p:spPr/>
        <p:txBody>
          <a:bodyPr/>
          <a:lstStyle/>
          <a:p>
            <a:r>
              <a:rPr lang="fr-FR" noProof="0" dirty="0">
                <a:latin typeface="Aptos Serif" panose="02020604070405020304" pitchFamily="18" charset="0"/>
                <a:cs typeface="Aptos Serif" panose="02020604070405020304" pitchFamily="18" charset="0"/>
              </a:rPr>
              <a:t>Conclusions</a:t>
            </a:r>
          </a:p>
        </p:txBody>
      </p:sp>
      <p:sp>
        <p:nvSpPr>
          <p:cNvPr id="3" name="Textplatzhalter 2">
            <a:extLst>
              <a:ext uri="{FF2B5EF4-FFF2-40B4-BE49-F238E27FC236}">
                <a16:creationId xmlns:a16="http://schemas.microsoft.com/office/drawing/2014/main" id="{7DF655D2-E804-AD40-5E3C-CBAEE3EB104F}"/>
              </a:ext>
            </a:extLst>
          </p:cNvPr>
          <p:cNvSpPr>
            <a:spLocks noGrp="1"/>
          </p:cNvSpPr>
          <p:nvPr>
            <p:ph type="body" idx="1"/>
          </p:nvPr>
        </p:nvSpPr>
        <p:spPr>
          <a:xfrm>
            <a:off x="594360" y="2676525"/>
            <a:ext cx="4996118" cy="3597470"/>
          </a:xfrm>
        </p:spPr>
        <p:txBody>
          <a:bodyPr>
            <a:normAutofit fontScale="47500" lnSpcReduction="20000"/>
          </a:bodyPr>
          <a:lstStyle/>
          <a:p>
            <a:pPr marL="514350" indent="-285750">
              <a:lnSpc>
                <a:spcPct val="110000"/>
              </a:lnSpc>
              <a:spcBef>
                <a:spcPts val="0"/>
              </a:spcBef>
              <a:spcAft>
                <a:spcPts val="1200"/>
              </a:spcAft>
              <a:buFont typeface="Arial" panose="020B0604020202020204" pitchFamily="34" charset="0"/>
              <a:buChar char="•"/>
            </a:pPr>
            <a:r>
              <a:rPr lang="fr-FR" sz="3200" dirty="0">
                <a:solidFill>
                  <a:srgbClr val="008A88"/>
                </a:solidFill>
                <a:latin typeface="Aptos" panose="020B0004020202020204" pitchFamily="34" charset="0"/>
              </a:rPr>
              <a:t>Les marchés sont régis par les directives de l’UE sur les marchés publics, les principes du traité, la jurisprudence et les législations nationales.</a:t>
            </a:r>
            <a:endParaRPr lang="en-IE" sz="3200" dirty="0">
              <a:solidFill>
                <a:srgbClr val="008A88"/>
              </a:solidFill>
              <a:latin typeface="Aptos" panose="020B0004020202020204" pitchFamily="34" charset="0"/>
            </a:endParaRPr>
          </a:p>
          <a:p>
            <a:pPr marL="514350" indent="-285750">
              <a:lnSpc>
                <a:spcPct val="110000"/>
              </a:lnSpc>
              <a:spcBef>
                <a:spcPts val="0"/>
              </a:spcBef>
              <a:spcAft>
                <a:spcPts val="1200"/>
              </a:spcAft>
              <a:buFont typeface="Arial" panose="020B0604020202020204" pitchFamily="34" charset="0"/>
              <a:buChar char="•"/>
            </a:pPr>
            <a:r>
              <a:rPr lang="fr-FR" sz="3200" b="1" dirty="0">
                <a:solidFill>
                  <a:srgbClr val="008A88"/>
                </a:solidFill>
                <a:latin typeface="Aptos" panose="020B0004020202020204" pitchFamily="34" charset="0"/>
              </a:rPr>
              <a:t>L’égalité de traitement, la transparence, la proportionnalité et la reconnaissance mutuelle </a:t>
            </a:r>
            <a:r>
              <a:rPr lang="fr-FR" sz="3200" dirty="0">
                <a:solidFill>
                  <a:srgbClr val="008A88"/>
                </a:solidFill>
                <a:latin typeface="Aptos" panose="020B0004020202020204" pitchFamily="34" charset="0"/>
              </a:rPr>
              <a:t>doivent être appliquées.</a:t>
            </a:r>
          </a:p>
          <a:p>
            <a:pPr marL="514350" indent="-285750">
              <a:lnSpc>
                <a:spcPct val="110000"/>
              </a:lnSpc>
              <a:spcBef>
                <a:spcPts val="0"/>
              </a:spcBef>
              <a:spcAft>
                <a:spcPts val="1200"/>
              </a:spcAft>
              <a:buFont typeface="Arial" panose="020B0604020202020204" pitchFamily="34" charset="0"/>
              <a:buChar char="•"/>
            </a:pPr>
            <a:r>
              <a:rPr lang="fr-FR" sz="3200" dirty="0">
                <a:solidFill>
                  <a:srgbClr val="008A88"/>
                </a:solidFill>
                <a:latin typeface="Aptos" panose="020B0004020202020204" pitchFamily="34" charset="0"/>
              </a:rPr>
              <a:t>Les directives relatives aux marchés publics de 2014 autorisent l’utilisation des achats durables tout au long de la procédure d’appel d’offres.</a:t>
            </a:r>
            <a:endParaRPr lang="en-IE" sz="3200" dirty="0">
              <a:solidFill>
                <a:srgbClr val="008A88"/>
              </a:solidFill>
              <a:latin typeface="Aptos" panose="020B0004020202020204" pitchFamily="34" charset="0"/>
            </a:endParaRPr>
          </a:p>
          <a:p>
            <a:pPr marL="514350" indent="-285750">
              <a:lnSpc>
                <a:spcPct val="110000"/>
              </a:lnSpc>
              <a:spcBef>
                <a:spcPts val="0"/>
              </a:spcBef>
              <a:spcAft>
                <a:spcPts val="1200"/>
              </a:spcAft>
              <a:buFont typeface="Arial" panose="020B0604020202020204" pitchFamily="34" charset="0"/>
              <a:buChar char="•"/>
            </a:pPr>
            <a:r>
              <a:rPr lang="fr-FR" sz="3200" b="1" dirty="0">
                <a:solidFill>
                  <a:srgbClr val="008A88"/>
                </a:solidFill>
                <a:latin typeface="Aptos" panose="020B0004020202020204" pitchFamily="34" charset="0"/>
              </a:rPr>
              <a:t>Le lien avec l’objet de l’appel d’offres </a:t>
            </a:r>
            <a:r>
              <a:rPr lang="fr-FR" sz="3200" dirty="0">
                <a:solidFill>
                  <a:srgbClr val="008A88"/>
                </a:solidFill>
                <a:latin typeface="Aptos" panose="020B0004020202020204" pitchFamily="34" charset="0"/>
              </a:rPr>
              <a:t>limite les exigences imposées aux soumissionnaires.</a:t>
            </a:r>
          </a:p>
          <a:p>
            <a:pPr marL="514350" indent="-285750">
              <a:lnSpc>
                <a:spcPct val="110000"/>
              </a:lnSpc>
              <a:spcBef>
                <a:spcPts val="0"/>
              </a:spcBef>
              <a:spcAft>
                <a:spcPts val="1200"/>
              </a:spcAft>
              <a:buFont typeface="Arial" panose="020B0604020202020204" pitchFamily="34" charset="0"/>
              <a:buChar char="•"/>
            </a:pPr>
            <a:r>
              <a:rPr lang="fr-FR" sz="3200" dirty="0">
                <a:solidFill>
                  <a:srgbClr val="008A88"/>
                </a:solidFill>
                <a:latin typeface="Aptos" panose="020B0004020202020204" pitchFamily="34" charset="0"/>
              </a:rPr>
              <a:t>Le GPP (achats publics « verts ») peut être utilisé dans n’importe quelle procédure.</a:t>
            </a:r>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64382759-6162-A9D8-6367-D934D8397E1D}"/>
              </a:ext>
            </a:extLst>
          </p:cNvPr>
          <p:cNvSpPr>
            <a:spLocks noGrp="1"/>
          </p:cNvSpPr>
          <p:nvPr>
            <p:ph type="body" idx="2"/>
          </p:nvPr>
        </p:nvSpPr>
        <p:spPr/>
        <p:txBody>
          <a:bodyPr>
            <a:normAutofit/>
          </a:bodyPr>
          <a:lstStyle/>
          <a:p>
            <a:pPr marL="514350" indent="-285750">
              <a:spcBef>
                <a:spcPts val="0"/>
              </a:spcBef>
              <a:spcAft>
                <a:spcPts val="1200"/>
              </a:spcAft>
              <a:buFont typeface="Arial" panose="020B0604020202020204" pitchFamily="34" charset="0"/>
              <a:buChar char="•"/>
            </a:pPr>
            <a:r>
              <a:rPr lang="fr-FR" sz="1500" b="1" dirty="0">
                <a:solidFill>
                  <a:srgbClr val="008A88"/>
                </a:solidFill>
                <a:latin typeface="Aptos" panose="020B0004020202020204" pitchFamily="34" charset="0"/>
              </a:rPr>
              <a:t>L’exclusion et la sélection</a:t>
            </a:r>
            <a:r>
              <a:rPr lang="fr-FR" sz="1500" dirty="0">
                <a:solidFill>
                  <a:srgbClr val="008A88"/>
                </a:solidFill>
                <a:latin typeface="Aptos" panose="020B0004020202020204" pitchFamily="34" charset="0"/>
              </a:rPr>
              <a:t> des soumissionnaires peuvent comporter des aspects environnementaux.</a:t>
            </a:r>
          </a:p>
          <a:p>
            <a:pPr marL="514350" indent="-285750">
              <a:spcBef>
                <a:spcPts val="0"/>
              </a:spcBef>
              <a:spcAft>
                <a:spcPts val="1200"/>
              </a:spcAft>
              <a:buFont typeface="Arial" panose="020B0604020202020204" pitchFamily="34" charset="0"/>
              <a:buChar char="•"/>
            </a:pPr>
            <a:r>
              <a:rPr lang="fr-FR" sz="1500" dirty="0">
                <a:solidFill>
                  <a:srgbClr val="008A88"/>
                </a:solidFill>
                <a:latin typeface="Aptos" panose="020B0004020202020204" pitchFamily="34" charset="0"/>
              </a:rPr>
              <a:t>Les </a:t>
            </a:r>
            <a:r>
              <a:rPr lang="fr-FR" sz="1500" b="1" dirty="0">
                <a:solidFill>
                  <a:srgbClr val="008A88"/>
                </a:solidFill>
                <a:latin typeface="Aptos" panose="020B0004020202020204" pitchFamily="34" charset="0"/>
              </a:rPr>
              <a:t>spécifications techniques </a:t>
            </a:r>
            <a:r>
              <a:rPr lang="fr-FR" sz="1500" dirty="0">
                <a:solidFill>
                  <a:srgbClr val="008A88"/>
                </a:solidFill>
                <a:latin typeface="Aptos" panose="020B0004020202020204" pitchFamily="34" charset="0"/>
              </a:rPr>
              <a:t>peuvent fixer des exigences environnementales minimales, y compris par référence à des labels de tiers.</a:t>
            </a:r>
            <a:endParaRPr lang="en-IE" sz="1500" dirty="0">
              <a:solidFill>
                <a:srgbClr val="008A88"/>
              </a:solidFill>
              <a:latin typeface="Aptos" panose="020B0004020202020204" pitchFamily="34" charset="0"/>
            </a:endParaRPr>
          </a:p>
          <a:p>
            <a:pPr marL="514350" indent="-285750">
              <a:spcBef>
                <a:spcPts val="0"/>
              </a:spcBef>
              <a:spcAft>
                <a:spcPts val="1200"/>
              </a:spcAft>
              <a:buFont typeface="Arial" panose="020B0604020202020204" pitchFamily="34" charset="0"/>
              <a:buChar char="•"/>
            </a:pPr>
            <a:r>
              <a:rPr lang="fr-FR" sz="1500" b="1" dirty="0">
                <a:solidFill>
                  <a:srgbClr val="008A88"/>
                </a:solidFill>
                <a:latin typeface="Aptos" panose="020B0004020202020204" pitchFamily="34" charset="0"/>
              </a:rPr>
              <a:t>Les critères d’attribution </a:t>
            </a:r>
            <a:r>
              <a:rPr lang="fr-FR" sz="1500" dirty="0">
                <a:solidFill>
                  <a:srgbClr val="008A88"/>
                </a:solidFill>
                <a:latin typeface="Aptos" panose="020B0004020202020204" pitchFamily="34" charset="0"/>
              </a:rPr>
              <a:t>sont utilisés pour évaluer les performances au-delà des exigences minimales et peuvent inclure les coûts du cycle de vie.</a:t>
            </a:r>
            <a:endParaRPr lang="en-IE" sz="1500" dirty="0">
              <a:solidFill>
                <a:srgbClr val="008A88"/>
              </a:solidFill>
              <a:latin typeface="Aptos" panose="020B0004020202020204" pitchFamily="34" charset="0"/>
            </a:endParaRPr>
          </a:p>
          <a:p>
            <a:pPr marL="514350" indent="-285750">
              <a:spcBef>
                <a:spcPts val="0"/>
              </a:spcBef>
              <a:spcAft>
                <a:spcPts val="1200"/>
              </a:spcAft>
              <a:buFont typeface="Arial" panose="020B0604020202020204" pitchFamily="34" charset="0"/>
              <a:buChar char="•"/>
            </a:pPr>
            <a:r>
              <a:rPr lang="fr-FR" sz="1500" b="1" dirty="0">
                <a:solidFill>
                  <a:srgbClr val="008A88"/>
                </a:solidFill>
                <a:latin typeface="Aptos" panose="020B0004020202020204" pitchFamily="34" charset="0"/>
              </a:rPr>
              <a:t>Les clauses de performance</a:t>
            </a:r>
            <a:r>
              <a:rPr lang="fr-FR" sz="1500" dirty="0">
                <a:solidFill>
                  <a:srgbClr val="008A88"/>
                </a:solidFill>
                <a:latin typeface="Aptos" panose="020B0004020202020204" pitchFamily="34" charset="0"/>
              </a:rPr>
              <a:t> devraient imposer des obligations sociales et environnementales et être spécifiques à chaque contrat.</a:t>
            </a:r>
            <a:endParaRPr lang="en-IE" sz="1500" dirty="0">
              <a:solidFill>
                <a:srgbClr val="008A88"/>
              </a:solidFill>
              <a:latin typeface="Aptos" panose="020B0004020202020204" pitchFamily="34" charset="0"/>
            </a:endParaRPr>
          </a:p>
          <a:p>
            <a:endParaRPr lang="de-DE" dirty="0">
              <a:latin typeface="Aptos" panose="020B0004020202020204" pitchFamily="34" charset="0"/>
            </a:endParaRPr>
          </a:p>
        </p:txBody>
      </p:sp>
    </p:spTree>
    <p:extLst>
      <p:ext uri="{BB962C8B-B14F-4D97-AF65-F5344CB8AC3E}">
        <p14:creationId xmlns:p14="http://schemas.microsoft.com/office/powerpoint/2010/main" val="27985918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15"/>
          <p:cNvSpPr txBox="1">
            <a:spLocks noGrp="1"/>
          </p:cNvSpPr>
          <p:nvPr>
            <p:ph type="ctrTitle"/>
          </p:nvPr>
        </p:nvSpPr>
        <p:spPr>
          <a:xfrm>
            <a:off x="594360" y="411479"/>
            <a:ext cx="9019540" cy="3291840"/>
          </a:xfrm>
          <a:prstGeom prst="rect">
            <a:avLst/>
          </a:prstGeom>
          <a:noFill/>
          <a:ln>
            <a:noFill/>
          </a:ln>
        </p:spPr>
        <p:txBody>
          <a:bodyPr spcFirstLastPara="1" wrap="square" lIns="0" tIns="0" rIns="0" bIns="0" anchor="b" anchorCtr="0">
            <a:noAutofit/>
          </a:bodyPr>
          <a:lstStyle/>
          <a:p>
            <a:pPr lvl="0">
              <a:buSzPts val="5400"/>
            </a:pPr>
            <a:r>
              <a:rPr lang="en-US" sz="5400" dirty="0">
                <a:latin typeface="Aptos Serif" panose="02020604070405020304" pitchFamily="18" charset="0"/>
                <a:cs typeface="Aptos Serif" panose="02020604070405020304" pitchFamily="18" charset="0"/>
              </a:rPr>
              <a:t>Merci beaucoup!</a:t>
            </a:r>
            <a:endParaRPr dirty="0">
              <a:latin typeface="Aptos Serif" panose="02020604070405020304" pitchFamily="18" charset="0"/>
              <a:cs typeface="Aptos Serif" panose="02020604070405020304" pitchFamily="18" charset="0"/>
            </a:endParaRPr>
          </a:p>
        </p:txBody>
      </p:sp>
      <p:pic>
        <p:nvPicPr>
          <p:cNvPr id="227" name="Google Shape;227;p15" descr="Ein Bild, das Text, Schrift, Screenshot, Grafiken enthält.&#10;&#10;Automatisch generierte Beschreibung"/>
          <p:cNvPicPr preferRelativeResize="0"/>
          <p:nvPr/>
        </p:nvPicPr>
        <p:blipFill rotWithShape="1">
          <a:blip r:embed="rId3">
            <a:alphaModFix/>
          </a:blip>
          <a:srcRect/>
          <a:stretch/>
        </p:blipFill>
        <p:spPr>
          <a:xfrm>
            <a:off x="6517389" y="4928199"/>
            <a:ext cx="5273749" cy="1904297"/>
          </a:xfrm>
          <a:prstGeom prst="rect">
            <a:avLst/>
          </a:prstGeom>
          <a:noFill/>
          <a:ln>
            <a:noFill/>
          </a:ln>
        </p:spPr>
      </p:pic>
      <p:pic>
        <p:nvPicPr>
          <p:cNvPr id="228" name="Google Shape;228;p15" descr="Ein Bild, das Text, Schrift, Electric Blue (Farbe), Symbol enthält.&#10;&#10;Automatisch generierte Beschreibung"/>
          <p:cNvPicPr preferRelativeResize="0"/>
          <p:nvPr/>
        </p:nvPicPr>
        <p:blipFill rotWithShape="1">
          <a:blip r:embed="rId4">
            <a:alphaModFix/>
          </a:blip>
          <a:srcRect/>
          <a:stretch/>
        </p:blipFill>
        <p:spPr>
          <a:xfrm>
            <a:off x="2780082" y="5880348"/>
            <a:ext cx="3594100" cy="753356"/>
          </a:xfrm>
          <a:prstGeom prst="rect">
            <a:avLst/>
          </a:prstGeom>
          <a:noFill/>
          <a:ln>
            <a:noFill/>
          </a:ln>
        </p:spPr>
      </p:pic>
      <p:sp>
        <p:nvSpPr>
          <p:cNvPr id="229" name="Google Shape;229;p15"/>
          <p:cNvSpPr txBox="1"/>
          <p:nvPr/>
        </p:nvSpPr>
        <p:spPr>
          <a:xfrm>
            <a:off x="0" y="5880348"/>
            <a:ext cx="2780082" cy="830956"/>
          </a:xfrm>
          <a:prstGeom prst="rect">
            <a:avLst/>
          </a:prstGeom>
          <a:noFill/>
          <a:ln>
            <a:noFill/>
          </a:ln>
        </p:spPr>
        <p:txBody>
          <a:bodyPr spcFirstLastPara="1" wrap="square" lIns="91425" tIns="45700" rIns="91425" bIns="45700" anchor="t" anchorCtr="0">
            <a:spAutoFit/>
          </a:bodyPr>
          <a:lstStyle/>
          <a:p>
            <a:pPr lvl="0" algn="r"/>
            <a:r>
              <a:rPr lang="fr-FR" sz="800" b="0" i="0" u="none" strike="noStrike" dirty="0">
                <a:solidFill>
                  <a:srgbClr val="000000"/>
                </a:solidFill>
                <a:latin typeface="Aptos" panose="020B0004020202020204" pitchFamily="34" charset="0"/>
                <a:sym typeface="Arial"/>
              </a:rPr>
              <a:t>Financé par l’Union européenne. Les points de vue et opinions exprimés sont ceux des </a:t>
            </a:r>
            <a:r>
              <a:rPr lang="fr-FR" sz="800" b="0" i="0" u="none" strike="noStrike" dirty="0" err="1">
                <a:solidFill>
                  <a:srgbClr val="000000"/>
                </a:solidFill>
                <a:latin typeface="Aptos" panose="020B0004020202020204" pitchFamily="34" charset="0"/>
                <a:sym typeface="Arial"/>
              </a:rPr>
              <a:t>auteur∙rice∙s</a:t>
            </a:r>
            <a:r>
              <a:rPr lang="fr-FR" sz="800" b="0" i="0" u="none" strike="noStrike" dirty="0">
                <a:solidFill>
                  <a:srgbClr val="000000"/>
                </a:solidFill>
                <a:latin typeface="Aptos" panose="020B0004020202020204" pitchFamily="34" charset="0"/>
                <a:sym typeface="Arial"/>
              </a:rPr>
              <a:t> et ne reflètent pas nécessairement celles de l’Union européenne ou de l’Agence exécutive pour l’éducation, l’audiovisuel et la culture (EACEA). Ni l’Union européenne, ni l’EACEA ne peuvent être tenues responsables.</a:t>
            </a:r>
            <a:endParaRPr sz="800" dirty="0">
              <a:solidFill>
                <a:schemeClr val="lt1"/>
              </a:solidFill>
              <a:latin typeface="Aptos" panose="020B0004020202020204" pitchFamily="34" charset="0"/>
              <a:sym typeface="Aria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377BC8-C6A1-58A7-3722-BB66B282CB91}"/>
              </a:ext>
            </a:extLst>
          </p:cNvPr>
          <p:cNvSpPr>
            <a:spLocks noGrp="1"/>
          </p:cNvSpPr>
          <p:nvPr>
            <p:ph type="title"/>
          </p:nvPr>
        </p:nvSpPr>
        <p:spPr/>
        <p:txBody>
          <a:bodyPr/>
          <a:lstStyle/>
          <a:p>
            <a:r>
              <a:rPr lang="de-DE" dirty="0">
                <a:latin typeface="Aptos Serif" panose="02020604070405020304" pitchFamily="18" charset="0"/>
                <a:cs typeface="Aptos Serif" panose="02020604070405020304" pitchFamily="18" charset="0"/>
              </a:rPr>
              <a:t>Sources</a:t>
            </a:r>
          </a:p>
        </p:txBody>
      </p:sp>
      <p:sp>
        <p:nvSpPr>
          <p:cNvPr id="3" name="Textplatzhalter 2">
            <a:extLst>
              <a:ext uri="{FF2B5EF4-FFF2-40B4-BE49-F238E27FC236}">
                <a16:creationId xmlns:a16="http://schemas.microsoft.com/office/drawing/2014/main" id="{58C61BA5-484B-9B87-EE30-5FF9ACD52226}"/>
              </a:ext>
            </a:extLst>
          </p:cNvPr>
          <p:cNvSpPr>
            <a:spLocks noGrp="1"/>
          </p:cNvSpPr>
          <p:nvPr>
            <p:ph type="body" idx="1"/>
          </p:nvPr>
        </p:nvSpPr>
        <p:spPr>
          <a:xfrm>
            <a:off x="595522" y="2676525"/>
            <a:ext cx="11312460" cy="3597470"/>
          </a:xfrm>
        </p:spPr>
        <p:txBody>
          <a:bodyPr/>
          <a:lstStyle/>
          <a:p>
            <a:r>
              <a:rPr lang="fr-FR" noProof="0" dirty="0">
                <a:latin typeface="Aptos" panose="020B0004020202020204" pitchFamily="34" charset="0"/>
              </a:rPr>
              <a:t>Commission européenne : boîte à outils de formation GPP, module 3 Aspects juridiques du GPP;</a:t>
            </a:r>
            <a:r>
              <a:rPr lang="fr-FR" noProof="0" dirty="0">
                <a:latin typeface="Aptos" panose="020B0004020202020204" pitchFamily="34" charset="0"/>
                <a:hlinkClick r:id="rId3"/>
              </a:rPr>
              <a:t> https://green-business.ec.europa.eu/green-public-procurement/gpp-training-toolkit_en</a:t>
            </a:r>
            <a:r>
              <a:rPr lang="fr-FR" noProof="0" dirty="0">
                <a:latin typeface="Aptos" panose="020B0004020202020204" pitchFamily="34" charset="0"/>
              </a:rPr>
              <a:t> </a:t>
            </a:r>
          </a:p>
          <a:p>
            <a:r>
              <a:rPr lang="fr-FR" noProof="0" dirty="0">
                <a:latin typeface="Aptos" panose="020B0004020202020204" pitchFamily="34" charset="0"/>
              </a:rPr>
              <a:t>Office fédéral de l’environnement : Achats écologiques - Dossier de formation 1 : Principes fondamentaux des achats publics écologiques; </a:t>
            </a:r>
            <a:r>
              <a:rPr lang="fr-FR" noProof="0" dirty="0">
                <a:latin typeface="Aptos" panose="020B0004020202020204" pitchFamily="34" charset="0"/>
                <a:hlinkClick r:id="rId4"/>
              </a:rPr>
              <a:t>https://www.umweltbundesamt.de/publikationen/umweltfreundliche-beschaffung-schulungsskript-1</a:t>
            </a:r>
            <a:r>
              <a:rPr lang="fr-FR" noProof="0" dirty="0">
                <a:latin typeface="Aptos" panose="020B0004020202020204" pitchFamily="34" charset="0"/>
              </a:rPr>
              <a:t> </a:t>
            </a:r>
          </a:p>
        </p:txBody>
      </p:sp>
    </p:spTree>
    <p:extLst>
      <p:ext uri="{BB962C8B-B14F-4D97-AF65-F5344CB8AC3E}">
        <p14:creationId xmlns:p14="http://schemas.microsoft.com/office/powerpoint/2010/main" val="1608358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noProof="0" dirty="0">
                <a:latin typeface="Aptos Serif" panose="02020604070405020304" pitchFamily="18" charset="0"/>
                <a:cs typeface="Aptos Serif" panose="02020604070405020304" pitchFamily="18" charset="0"/>
              </a:rPr>
              <a:t>Principe d‘approvisionnement</a:t>
            </a:r>
          </a:p>
        </p:txBody>
      </p:sp>
      <p:sp>
        <p:nvSpPr>
          <p:cNvPr id="3" name="Textplatzhalter 2"/>
          <p:cNvSpPr>
            <a:spLocks noGrp="1"/>
          </p:cNvSpPr>
          <p:nvPr>
            <p:ph type="body" idx="1"/>
          </p:nvPr>
        </p:nvSpPr>
        <p:spPr>
          <a:xfrm>
            <a:off x="594359" y="2281918"/>
            <a:ext cx="10766748" cy="3708517"/>
          </a:xfrm>
        </p:spPr>
        <p:txBody>
          <a:bodyPr>
            <a:normAutofit/>
          </a:bodyPr>
          <a:lstStyle/>
          <a:p>
            <a:r>
              <a:rPr lang="fr-FR" dirty="0">
                <a:latin typeface="Aptos" panose="020B0004020202020204" pitchFamily="34" charset="0"/>
              </a:rPr>
              <a:t>Inclure dans le dossier d’appel d’offres des critères de durabilité expressément autorisés et souhaités par la législation en vigueur.</a:t>
            </a:r>
          </a:p>
          <a:p>
            <a:r>
              <a:rPr lang="fr-FR" dirty="0">
                <a:latin typeface="Aptos" panose="020B0004020202020204" pitchFamily="34" charset="0"/>
              </a:rPr>
              <a:t>La durabilité en tant que principe de passation des marchés publics, ainsi que la transparence, la non-discrimination et la proportionnalité (article 18, paragraphe 2, de la directive 2014/24/UE).</a:t>
            </a:r>
            <a:endParaRPr lang="en-US" dirty="0">
              <a:latin typeface="Aptos" panose="020B0004020202020204" pitchFamily="34" charset="0"/>
            </a:endParaRPr>
          </a:p>
        </p:txBody>
      </p:sp>
    </p:spTree>
    <p:extLst>
      <p:ext uri="{BB962C8B-B14F-4D97-AF65-F5344CB8AC3E}">
        <p14:creationId xmlns:p14="http://schemas.microsoft.com/office/powerpoint/2010/main" val="3607186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22F42C-532A-7682-51EE-04CA964E61E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DAF10DF-7A9D-6DA6-38A2-CC9E2C4F6ABB}"/>
              </a:ext>
            </a:extLst>
          </p:cNvPr>
          <p:cNvSpPr>
            <a:spLocks noGrp="1"/>
          </p:cNvSpPr>
          <p:nvPr>
            <p:ph type="title"/>
          </p:nvPr>
        </p:nvSpPr>
        <p:spPr/>
        <p:txBody>
          <a:bodyPr/>
          <a:lstStyle/>
          <a:p>
            <a:r>
              <a:rPr lang="fr-FR" noProof="0" dirty="0">
                <a:latin typeface="Aptos Serif" panose="02020604070405020304" pitchFamily="18" charset="0"/>
                <a:cs typeface="Aptos Serif" panose="02020604070405020304" pitchFamily="18" charset="0"/>
              </a:rPr>
              <a:t>Droit de définir la prestation</a:t>
            </a:r>
          </a:p>
        </p:txBody>
      </p:sp>
      <p:sp>
        <p:nvSpPr>
          <p:cNvPr id="3" name="Textplatzhalter 2">
            <a:extLst>
              <a:ext uri="{FF2B5EF4-FFF2-40B4-BE49-F238E27FC236}">
                <a16:creationId xmlns:a16="http://schemas.microsoft.com/office/drawing/2014/main" id="{A17BD79D-A6DF-AE1D-B6DD-1EAEDFF1AE92}"/>
              </a:ext>
            </a:extLst>
          </p:cNvPr>
          <p:cNvSpPr>
            <a:spLocks noGrp="1"/>
          </p:cNvSpPr>
          <p:nvPr>
            <p:ph type="body" idx="1"/>
          </p:nvPr>
        </p:nvSpPr>
        <p:spPr>
          <a:xfrm>
            <a:off x="594360" y="2281918"/>
            <a:ext cx="6249612" cy="3708517"/>
          </a:xfrm>
        </p:spPr>
        <p:txBody>
          <a:bodyPr>
            <a:normAutofit/>
          </a:bodyPr>
          <a:lstStyle/>
          <a:p>
            <a:r>
              <a:rPr lang="fr-FR" dirty="0">
                <a:latin typeface="Aptos" panose="020B0004020202020204" pitchFamily="34" charset="0"/>
              </a:rPr>
              <a:t>Le droit des marchés publics ne détermine pas ce qui est acheté, mais seulement la manière d’acheter.</a:t>
            </a:r>
          </a:p>
          <a:p>
            <a:r>
              <a:rPr lang="fr-FR" dirty="0">
                <a:latin typeface="Aptos" panose="020B0004020202020204" pitchFamily="34" charset="0"/>
              </a:rPr>
              <a:t>Les critères éco-sociaux peuvent être pris en compte à tous les stades de la procédure d’attribution.</a:t>
            </a:r>
          </a:p>
          <a:p>
            <a:endParaRPr lang="de-DE" dirty="0">
              <a:latin typeface="Aptos" panose="020B0004020202020204" pitchFamily="34" charset="0"/>
            </a:endParaRPr>
          </a:p>
        </p:txBody>
      </p:sp>
      <p:sp>
        <p:nvSpPr>
          <p:cNvPr id="4" name="Form 3">
            <a:extLst>
              <a:ext uri="{FF2B5EF4-FFF2-40B4-BE49-F238E27FC236}">
                <a16:creationId xmlns:a16="http://schemas.microsoft.com/office/drawing/2014/main" id="{F42CBDF9-F8BD-9977-DAA3-7CC064AC3596}"/>
              </a:ext>
            </a:extLst>
          </p:cNvPr>
          <p:cNvSpPr/>
          <p:nvPr/>
        </p:nvSpPr>
        <p:spPr>
          <a:xfrm rot="4396374">
            <a:off x="8318469" y="3098917"/>
            <a:ext cx="2972935" cy="1888557"/>
          </a:xfrm>
          <a:prstGeom prst="swooshArrow">
            <a:avLst>
              <a:gd name="adj1" fmla="val 16310"/>
              <a:gd name="adj2" fmla="val 31370"/>
            </a:avLst>
          </a:prstGeom>
          <a:solidFill>
            <a:srgbClr val="92D050">
              <a:alpha val="90000"/>
            </a:srgbClr>
          </a:solidFill>
        </p:spPr>
        <p:style>
          <a:lnRef idx="2">
            <a:schemeClr val="lt1">
              <a:hueOff val="0"/>
              <a:satOff val="0"/>
              <a:lumOff val="0"/>
              <a:alphaOff val="0"/>
            </a:schemeClr>
          </a:lnRef>
          <a:fillRef idx="1">
            <a:scrgbClr r="0" g="0" b="0"/>
          </a:fillRef>
          <a:effectRef idx="0">
            <a:schemeClr val="accent3">
              <a:alpha val="90000"/>
              <a:hueOff val="0"/>
              <a:satOff val="0"/>
              <a:lumOff val="0"/>
              <a:alphaOff val="0"/>
            </a:schemeClr>
          </a:effectRef>
          <a:fontRef idx="minor">
            <a:schemeClr val="lt1"/>
          </a:fontRef>
        </p:style>
        <p:txBody>
          <a:bodyPr/>
          <a:lstStyle/>
          <a:p>
            <a:endParaRPr lang="de-DE">
              <a:latin typeface="Aptos" panose="020B0004020202020204" pitchFamily="34" charset="0"/>
            </a:endParaRPr>
          </a:p>
        </p:txBody>
      </p:sp>
      <p:sp>
        <p:nvSpPr>
          <p:cNvPr id="5" name="Textfeld 4">
            <a:extLst>
              <a:ext uri="{FF2B5EF4-FFF2-40B4-BE49-F238E27FC236}">
                <a16:creationId xmlns:a16="http://schemas.microsoft.com/office/drawing/2014/main" id="{615613F2-961F-6BD4-C106-A5F3164FC816}"/>
              </a:ext>
            </a:extLst>
          </p:cNvPr>
          <p:cNvSpPr txBox="1"/>
          <p:nvPr/>
        </p:nvSpPr>
        <p:spPr>
          <a:xfrm>
            <a:off x="7319570" y="2360238"/>
            <a:ext cx="3708858" cy="307777"/>
          </a:xfrm>
          <a:prstGeom prst="rect">
            <a:avLst/>
          </a:prstGeom>
          <a:noFill/>
        </p:spPr>
        <p:txBody>
          <a:bodyPr wrap="square" rtlCol="0">
            <a:spAutoFit/>
          </a:bodyPr>
          <a:lstStyle/>
          <a:p>
            <a:r>
              <a:rPr lang="fr-FR" noProof="0" dirty="0">
                <a:latin typeface="Aptos" panose="020B0004020202020204" pitchFamily="34" charset="0"/>
              </a:rPr>
              <a:t>Définition de l‘objet de la commande</a:t>
            </a:r>
          </a:p>
        </p:txBody>
      </p:sp>
      <p:sp>
        <p:nvSpPr>
          <p:cNvPr id="6" name="Textfeld 5">
            <a:extLst>
              <a:ext uri="{FF2B5EF4-FFF2-40B4-BE49-F238E27FC236}">
                <a16:creationId xmlns:a16="http://schemas.microsoft.com/office/drawing/2014/main" id="{6859DA6A-6592-B56F-3A48-5234773280E6}"/>
              </a:ext>
            </a:extLst>
          </p:cNvPr>
          <p:cNvSpPr txBox="1"/>
          <p:nvPr/>
        </p:nvSpPr>
        <p:spPr>
          <a:xfrm>
            <a:off x="9578329" y="2951215"/>
            <a:ext cx="2234530" cy="523220"/>
          </a:xfrm>
          <a:prstGeom prst="rect">
            <a:avLst/>
          </a:prstGeom>
          <a:noFill/>
        </p:spPr>
        <p:txBody>
          <a:bodyPr wrap="square" rtlCol="0">
            <a:spAutoFit/>
          </a:bodyPr>
          <a:lstStyle/>
          <a:p>
            <a:endParaRPr lang="de-DE" dirty="0">
              <a:latin typeface="Aptos" panose="020B0004020202020204" pitchFamily="34" charset="0"/>
            </a:endParaRPr>
          </a:p>
          <a:p>
            <a:r>
              <a:rPr lang="fr-FR" noProof="0" dirty="0">
                <a:latin typeface="Aptos" panose="020B0004020202020204" pitchFamily="34" charset="0"/>
              </a:rPr>
              <a:t>Spécifications techniques</a:t>
            </a:r>
            <a:endParaRPr lang="de-DE" dirty="0">
              <a:latin typeface="Aptos" panose="020B0004020202020204" pitchFamily="34" charset="0"/>
            </a:endParaRPr>
          </a:p>
        </p:txBody>
      </p:sp>
      <p:sp>
        <p:nvSpPr>
          <p:cNvPr id="7" name="Textfeld 6">
            <a:extLst>
              <a:ext uri="{FF2B5EF4-FFF2-40B4-BE49-F238E27FC236}">
                <a16:creationId xmlns:a16="http://schemas.microsoft.com/office/drawing/2014/main" id="{7F0BC499-F126-F4EF-4E97-5DE082AD013D}"/>
              </a:ext>
            </a:extLst>
          </p:cNvPr>
          <p:cNvSpPr txBox="1"/>
          <p:nvPr/>
        </p:nvSpPr>
        <p:spPr>
          <a:xfrm>
            <a:off x="7658380" y="3673863"/>
            <a:ext cx="2664296" cy="307777"/>
          </a:xfrm>
          <a:prstGeom prst="rect">
            <a:avLst/>
          </a:prstGeom>
          <a:noFill/>
        </p:spPr>
        <p:txBody>
          <a:bodyPr wrap="square" rtlCol="0">
            <a:spAutoFit/>
          </a:bodyPr>
          <a:lstStyle/>
          <a:p>
            <a:r>
              <a:rPr lang="fr-FR" noProof="0" dirty="0">
                <a:latin typeface="Aptos" panose="020B0004020202020204" pitchFamily="34" charset="0"/>
              </a:rPr>
              <a:t>Sélection des soumissionnaires</a:t>
            </a:r>
          </a:p>
        </p:txBody>
      </p:sp>
      <p:sp>
        <p:nvSpPr>
          <p:cNvPr id="8" name="Textfeld 7">
            <a:extLst>
              <a:ext uri="{FF2B5EF4-FFF2-40B4-BE49-F238E27FC236}">
                <a16:creationId xmlns:a16="http://schemas.microsoft.com/office/drawing/2014/main" id="{6B1DC3CF-6D5B-E852-6870-A0D7E9EF8D26}"/>
              </a:ext>
            </a:extLst>
          </p:cNvPr>
          <p:cNvSpPr txBox="1"/>
          <p:nvPr/>
        </p:nvSpPr>
        <p:spPr>
          <a:xfrm>
            <a:off x="7658380" y="4702833"/>
            <a:ext cx="3708858" cy="307777"/>
          </a:xfrm>
          <a:prstGeom prst="rect">
            <a:avLst/>
          </a:prstGeom>
          <a:noFill/>
        </p:spPr>
        <p:txBody>
          <a:bodyPr wrap="square" rtlCol="0">
            <a:spAutoFit/>
          </a:bodyPr>
          <a:lstStyle/>
          <a:p>
            <a:r>
              <a:rPr lang="fr-FR" noProof="0" dirty="0">
                <a:latin typeface="Aptos" panose="020B0004020202020204" pitchFamily="34" charset="0"/>
              </a:rPr>
              <a:t>Conditions contractuelles</a:t>
            </a:r>
          </a:p>
        </p:txBody>
      </p:sp>
      <p:sp>
        <p:nvSpPr>
          <p:cNvPr id="9" name="Textfeld 8">
            <a:extLst>
              <a:ext uri="{FF2B5EF4-FFF2-40B4-BE49-F238E27FC236}">
                <a16:creationId xmlns:a16="http://schemas.microsoft.com/office/drawing/2014/main" id="{5B0C33DA-0986-467A-7AC2-3DEA4466C3D9}"/>
              </a:ext>
            </a:extLst>
          </p:cNvPr>
          <p:cNvSpPr txBox="1"/>
          <p:nvPr/>
        </p:nvSpPr>
        <p:spPr>
          <a:xfrm>
            <a:off x="10443520" y="3759459"/>
            <a:ext cx="1507972" cy="523220"/>
          </a:xfrm>
          <a:prstGeom prst="rect">
            <a:avLst/>
          </a:prstGeom>
          <a:noFill/>
        </p:spPr>
        <p:txBody>
          <a:bodyPr wrap="square" rtlCol="0">
            <a:spAutoFit/>
          </a:bodyPr>
          <a:lstStyle/>
          <a:p>
            <a:r>
              <a:rPr lang="fr-FR" noProof="0" dirty="0">
                <a:latin typeface="Aptos" panose="020B0004020202020204" pitchFamily="34" charset="0"/>
              </a:rPr>
              <a:t>Critères d‘attribution</a:t>
            </a:r>
          </a:p>
        </p:txBody>
      </p:sp>
    </p:spTree>
    <p:extLst>
      <p:ext uri="{BB962C8B-B14F-4D97-AF65-F5344CB8AC3E}">
        <p14:creationId xmlns:p14="http://schemas.microsoft.com/office/powerpoint/2010/main" val="2479497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F36319-C5E0-F206-23F2-04FC3AD10BB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7451455-BA7E-F2E8-4F70-4770AD60C53D}"/>
              </a:ext>
            </a:extLst>
          </p:cNvPr>
          <p:cNvSpPr>
            <a:spLocks noGrp="1"/>
          </p:cNvSpPr>
          <p:nvPr>
            <p:ph type="title"/>
          </p:nvPr>
        </p:nvSpPr>
        <p:spPr/>
        <p:txBody>
          <a:bodyPr/>
          <a:lstStyle/>
          <a:p>
            <a:r>
              <a:rPr lang="fr-FR" noProof="0" dirty="0">
                <a:latin typeface="Aptos Serif" panose="02020604070405020304" pitchFamily="18" charset="0"/>
                <a:cs typeface="Aptos Serif" panose="02020604070405020304" pitchFamily="18" charset="0"/>
              </a:rPr>
              <a:t>Conditions</a:t>
            </a:r>
          </a:p>
        </p:txBody>
      </p:sp>
      <p:sp>
        <p:nvSpPr>
          <p:cNvPr id="3" name="Textplatzhalter 2">
            <a:extLst>
              <a:ext uri="{FF2B5EF4-FFF2-40B4-BE49-F238E27FC236}">
                <a16:creationId xmlns:a16="http://schemas.microsoft.com/office/drawing/2014/main" id="{2CFF19F7-4996-0536-BAFC-D6CB05348618}"/>
              </a:ext>
            </a:extLst>
          </p:cNvPr>
          <p:cNvSpPr>
            <a:spLocks noGrp="1"/>
          </p:cNvSpPr>
          <p:nvPr>
            <p:ph type="body" idx="1"/>
          </p:nvPr>
        </p:nvSpPr>
        <p:spPr>
          <a:xfrm>
            <a:off x="594359" y="2281918"/>
            <a:ext cx="10541279" cy="3708517"/>
          </a:xfrm>
        </p:spPr>
        <p:txBody>
          <a:bodyPr>
            <a:normAutofit fontScale="92500"/>
          </a:bodyPr>
          <a:lstStyle/>
          <a:p>
            <a:pPr>
              <a:lnSpc>
                <a:spcPct val="110000"/>
              </a:lnSpc>
            </a:pPr>
            <a:r>
              <a:rPr lang="fr-FR" noProof="0" dirty="0">
                <a:latin typeface="Aptos" panose="020B0004020202020204" pitchFamily="34" charset="0"/>
              </a:rPr>
              <a:t>Les critères sont liés à l’objet du marché.</a:t>
            </a:r>
          </a:p>
          <a:p>
            <a:pPr>
              <a:lnSpc>
                <a:spcPct val="110000"/>
              </a:lnSpc>
            </a:pPr>
            <a:r>
              <a:rPr lang="fr-FR" noProof="0" dirty="0">
                <a:latin typeface="Aptos" panose="020B0004020202020204" pitchFamily="34" charset="0"/>
              </a:rPr>
              <a:t>Les critères ne sont pas discriminatoires (aucune restriction non autorisée du groupe de soumissionnaires, par exemple des restrictions régionales).</a:t>
            </a:r>
          </a:p>
          <a:p>
            <a:pPr>
              <a:lnSpc>
                <a:spcPct val="110000"/>
              </a:lnSpc>
            </a:pPr>
            <a:r>
              <a:rPr lang="fr-FR" noProof="0" dirty="0">
                <a:latin typeface="Aptos" panose="020B0004020202020204" pitchFamily="34" charset="0"/>
              </a:rPr>
              <a:t>Les critères sont explicitement mentionnés dans le dossier d’appel d’offres.</a:t>
            </a:r>
          </a:p>
          <a:p>
            <a:pPr>
              <a:lnSpc>
                <a:spcPct val="110000"/>
              </a:lnSpc>
            </a:pPr>
            <a:r>
              <a:rPr lang="fr-FR" noProof="0" dirty="0">
                <a:latin typeface="Aptos" panose="020B0004020202020204" pitchFamily="34" charset="0"/>
              </a:rPr>
              <a:t>Les critères ne donnent pas au pouvoir adjudicateur une liberté de choix totale.</a:t>
            </a:r>
          </a:p>
        </p:txBody>
      </p:sp>
    </p:spTree>
    <p:extLst>
      <p:ext uri="{BB962C8B-B14F-4D97-AF65-F5344CB8AC3E}">
        <p14:creationId xmlns:p14="http://schemas.microsoft.com/office/powerpoint/2010/main" val="67222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75309" y="278129"/>
            <a:ext cx="6085685" cy="2354026"/>
          </a:xfrm>
        </p:spPr>
        <p:txBody>
          <a:bodyPr/>
          <a:lstStyle/>
          <a:p>
            <a:r>
              <a:rPr lang="de-DE" sz="4000" dirty="0">
                <a:latin typeface="Aptos Serif" panose="02020604070405020304" pitchFamily="18" charset="0"/>
                <a:cs typeface="Aptos Serif" panose="02020604070405020304" pitchFamily="18" charset="0"/>
              </a:rPr>
              <a:t>2. </a:t>
            </a:r>
            <a:r>
              <a:rPr lang="fr-FR" sz="4000" dirty="0">
                <a:latin typeface="Aptos Serif" panose="02020604070405020304" pitchFamily="18" charset="0"/>
                <a:cs typeface="Aptos Serif" panose="02020604070405020304" pitchFamily="18" charset="0"/>
              </a:rPr>
              <a:t>Principaux instruments juridiques de l’UE en matière de marchés publics</a:t>
            </a:r>
            <a:endParaRPr lang="de-DE" dirty="0">
              <a:latin typeface="Aptos Serif" panose="02020604070405020304" pitchFamily="18" charset="0"/>
              <a:cs typeface="Aptos Serif" panose="02020604070405020304" pitchFamily="18" charset="0"/>
            </a:endParaRPr>
          </a:p>
        </p:txBody>
      </p:sp>
      <p:sp>
        <p:nvSpPr>
          <p:cNvPr id="3" name="Textplatzhalter 2"/>
          <p:cNvSpPr>
            <a:spLocks noGrp="1"/>
          </p:cNvSpPr>
          <p:nvPr>
            <p:ph type="body" idx="1"/>
          </p:nvPr>
        </p:nvSpPr>
        <p:spPr/>
        <p:txBody>
          <a:bodyPr/>
          <a:lstStyle/>
          <a:p>
            <a:endParaRPr lang="de-DE" dirty="0"/>
          </a:p>
        </p:txBody>
      </p:sp>
      <p:sp>
        <p:nvSpPr>
          <p:cNvPr id="4" name="Bildplatzhalter 3"/>
          <p:cNvSpPr>
            <a:spLocks noGrp="1"/>
          </p:cNvSpPr>
          <p:nvPr>
            <p:ph type="pic" idx="2"/>
          </p:nvPr>
        </p:nvSpPr>
        <p:spPr/>
        <p:txBody>
          <a:bodyPr/>
          <a:lstStyle/>
          <a:p>
            <a:endParaRPr lang="de-DE"/>
          </a:p>
        </p:txBody>
      </p:sp>
    </p:spTree>
    <p:extLst>
      <p:ext uri="{BB962C8B-B14F-4D97-AF65-F5344CB8AC3E}">
        <p14:creationId xmlns:p14="http://schemas.microsoft.com/office/powerpoint/2010/main" val="4270365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7A24B6-E0B7-1E71-3820-704F10BFA728}"/>
              </a:ext>
            </a:extLst>
          </p:cNvPr>
          <p:cNvSpPr>
            <a:spLocks noGrp="1"/>
          </p:cNvSpPr>
          <p:nvPr>
            <p:ph type="title"/>
          </p:nvPr>
        </p:nvSpPr>
        <p:spPr/>
        <p:txBody>
          <a:bodyPr/>
          <a:lstStyle/>
          <a:p>
            <a:r>
              <a:rPr lang="fr-FR" noProof="0" dirty="0">
                <a:latin typeface="Aptos Serif" panose="02020604070405020304" pitchFamily="18" charset="0"/>
                <a:cs typeface="Aptos Serif" panose="02020604070405020304" pitchFamily="18" charset="0"/>
              </a:rPr>
              <a:t>Instruments juridiques pertinents</a:t>
            </a:r>
          </a:p>
        </p:txBody>
      </p:sp>
      <p:sp>
        <p:nvSpPr>
          <p:cNvPr id="3" name="Textplatzhalter 2">
            <a:extLst>
              <a:ext uri="{FF2B5EF4-FFF2-40B4-BE49-F238E27FC236}">
                <a16:creationId xmlns:a16="http://schemas.microsoft.com/office/drawing/2014/main" id="{622CBF52-C1FE-FD7B-2AA7-7E94813D9B82}"/>
              </a:ext>
            </a:extLst>
          </p:cNvPr>
          <p:cNvSpPr>
            <a:spLocks noGrp="1"/>
          </p:cNvSpPr>
          <p:nvPr>
            <p:ph type="body" idx="1"/>
          </p:nvPr>
        </p:nvSpPr>
        <p:spPr/>
        <p:txBody>
          <a:bodyPr>
            <a:normAutofit/>
          </a:bodyPr>
          <a:lstStyle/>
          <a:p>
            <a:r>
              <a:rPr lang="fr-FR" sz="2000" dirty="0">
                <a:latin typeface="Aptos" panose="020B0004020202020204" pitchFamily="34" charset="0"/>
              </a:rPr>
              <a:t>Traité sur le fonctionnement de l’Union européenne (TFUE)</a:t>
            </a:r>
          </a:p>
          <a:p>
            <a:r>
              <a:rPr lang="fr-FR" sz="2000" dirty="0">
                <a:latin typeface="Aptos" panose="020B0004020202020204" pitchFamily="34" charset="0"/>
              </a:rPr>
              <a:t>Directives de l’UE sur la passation de marchés publics : 2014/23/UE, 2014/24/UE et 2014/25/UE</a:t>
            </a:r>
            <a:endParaRPr lang="en-IE" sz="2000" dirty="0">
              <a:latin typeface="Aptos" panose="020B0004020202020204" pitchFamily="34" charset="0"/>
            </a:endParaRPr>
          </a:p>
          <a:p>
            <a:r>
              <a:rPr lang="fr-FR" dirty="0">
                <a:latin typeface="Aptos" panose="020B0004020202020204" pitchFamily="34" charset="0"/>
              </a:rPr>
              <a:t>Législation sectorielle de l’UE, telle que la directive sur les véhicules propres, la directive sur l’efficacité énergétique et le nouveau règlement relatif aux batteries.</a:t>
            </a:r>
            <a:endParaRPr lang="en-IE" dirty="0">
              <a:latin typeface="Aptos" panose="020B0004020202020204" pitchFamily="34" charset="0"/>
            </a:endParaRPr>
          </a:p>
          <a:p>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91BAFFE6-6C99-EF91-60F9-1E441865E1A0}"/>
              </a:ext>
            </a:extLst>
          </p:cNvPr>
          <p:cNvSpPr>
            <a:spLocks noGrp="1"/>
          </p:cNvSpPr>
          <p:nvPr>
            <p:ph type="body" idx="2"/>
          </p:nvPr>
        </p:nvSpPr>
        <p:spPr/>
        <p:txBody>
          <a:bodyPr>
            <a:normAutofit/>
          </a:bodyPr>
          <a:lstStyle/>
          <a:p>
            <a:r>
              <a:rPr lang="fr-FR" sz="2000" dirty="0">
                <a:latin typeface="Aptos" panose="020B0004020202020204" pitchFamily="34" charset="0"/>
              </a:rPr>
              <a:t>Dispositions nationales de mise en œuvre</a:t>
            </a:r>
          </a:p>
          <a:p>
            <a:r>
              <a:rPr lang="fr-FR" sz="2000" dirty="0">
                <a:latin typeface="Aptos" panose="020B0004020202020204" pitchFamily="34" charset="0"/>
              </a:rPr>
              <a:t>Jurisprudence de la Cour de justice de l’UE + juridictions nationales</a:t>
            </a:r>
          </a:p>
          <a:p>
            <a:r>
              <a:rPr lang="fr-FR" sz="2000" dirty="0">
                <a:latin typeface="Aptos" panose="020B0004020202020204" pitchFamily="34" charset="0"/>
              </a:rPr>
              <a:t>Accord sur les marchés publics de l’OMC</a:t>
            </a:r>
          </a:p>
          <a:p>
            <a:endParaRPr lang="de-DE" dirty="0">
              <a:latin typeface="Aptos" panose="020B0004020202020204" pitchFamily="34" charset="0"/>
            </a:endParaRPr>
          </a:p>
        </p:txBody>
      </p:sp>
    </p:spTree>
    <p:extLst>
      <p:ext uri="{BB962C8B-B14F-4D97-AF65-F5344CB8AC3E}">
        <p14:creationId xmlns:p14="http://schemas.microsoft.com/office/powerpoint/2010/main" val="2357320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F03888-B980-3AA0-7CBA-266F81908E14}"/>
              </a:ext>
            </a:extLst>
          </p:cNvPr>
          <p:cNvSpPr>
            <a:spLocks noGrp="1"/>
          </p:cNvSpPr>
          <p:nvPr>
            <p:ph type="title"/>
          </p:nvPr>
        </p:nvSpPr>
        <p:spPr/>
        <p:txBody>
          <a:bodyPr/>
          <a:lstStyle/>
          <a:p>
            <a:r>
              <a:rPr lang="fr-FR" noProof="0" dirty="0">
                <a:latin typeface="Aptos Serif" panose="02020604070405020304" pitchFamily="18" charset="0"/>
                <a:cs typeface="Aptos Serif" panose="02020604070405020304" pitchFamily="18" charset="0"/>
              </a:rPr>
              <a:t>Principes du traité de l’UE (I)</a:t>
            </a:r>
          </a:p>
        </p:txBody>
      </p:sp>
      <p:sp>
        <p:nvSpPr>
          <p:cNvPr id="3" name="Textplatzhalter 2">
            <a:extLst>
              <a:ext uri="{FF2B5EF4-FFF2-40B4-BE49-F238E27FC236}">
                <a16:creationId xmlns:a16="http://schemas.microsoft.com/office/drawing/2014/main" id="{AEFD6B50-191B-71C7-A364-B01BA747105D}"/>
              </a:ext>
            </a:extLst>
          </p:cNvPr>
          <p:cNvSpPr>
            <a:spLocks noGrp="1"/>
          </p:cNvSpPr>
          <p:nvPr>
            <p:ph type="body" idx="1"/>
          </p:nvPr>
        </p:nvSpPr>
        <p:spPr/>
        <p:txBody>
          <a:bodyPr/>
          <a:lstStyle/>
          <a:p>
            <a:r>
              <a:rPr lang="fr-FR" b="1" noProof="0" dirty="0">
                <a:latin typeface="Aptos" panose="020B0004020202020204" pitchFamily="34" charset="0"/>
              </a:rPr>
              <a:t>Égalité de traitement</a:t>
            </a:r>
          </a:p>
          <a:p>
            <a:r>
              <a:rPr lang="fr-FR" noProof="0" dirty="0">
                <a:latin typeface="Aptos" panose="020B0004020202020204" pitchFamily="34" charset="0"/>
              </a:rPr>
              <a:t>i</a:t>
            </a:r>
            <a:r>
              <a:rPr lang="fr-FR" sz="2000" noProof="0" dirty="0">
                <a:latin typeface="Aptos" panose="020B0004020202020204" pitchFamily="34" charset="0"/>
              </a:rPr>
              <a:t>mplique l’interdiction de toute discrimination fondée sur la nationalité</a:t>
            </a:r>
          </a:p>
          <a:p>
            <a:r>
              <a:rPr lang="fr-FR" noProof="0" dirty="0">
                <a:latin typeface="Aptos" panose="020B0004020202020204" pitchFamily="34" charset="0"/>
              </a:rPr>
              <a:t>est applicable à tous les marchés </a:t>
            </a:r>
            <a:r>
              <a:rPr lang="fr-FR" dirty="0">
                <a:latin typeface="Aptos" panose="020B0004020202020204" pitchFamily="34" charset="0"/>
              </a:rPr>
              <a:t>couverts par les directives ou présentant un intérêt transfrontalier.</a:t>
            </a:r>
            <a:endParaRPr lang="en-IE" dirty="0">
              <a:latin typeface="Aptos" panose="020B0004020202020204" pitchFamily="34" charset="0"/>
            </a:endParaRPr>
          </a:p>
          <a:p>
            <a:endParaRPr lang="en-IE" sz="2000" dirty="0">
              <a:latin typeface="Aptos" panose="020B0004020202020204" pitchFamily="34" charset="0"/>
            </a:endParaRPr>
          </a:p>
          <a:p>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1F447948-0F33-067E-E46E-BC59628FF892}"/>
              </a:ext>
            </a:extLst>
          </p:cNvPr>
          <p:cNvSpPr>
            <a:spLocks noGrp="1"/>
          </p:cNvSpPr>
          <p:nvPr>
            <p:ph type="body" idx="2"/>
          </p:nvPr>
        </p:nvSpPr>
        <p:spPr>
          <a:xfrm>
            <a:off x="6675863" y="2676525"/>
            <a:ext cx="4891297" cy="3597470"/>
          </a:xfrm>
        </p:spPr>
        <p:txBody>
          <a:bodyPr>
            <a:normAutofit fontScale="85000" lnSpcReduction="20000"/>
          </a:bodyPr>
          <a:lstStyle/>
          <a:p>
            <a:pPr indent="-228600">
              <a:lnSpc>
                <a:spcPct val="110000"/>
              </a:lnSpc>
              <a:buNone/>
            </a:pPr>
            <a:r>
              <a:rPr lang="fr-FR" sz="2400" b="1" noProof="0" dirty="0">
                <a:latin typeface="Aptos" panose="020B0004020202020204" pitchFamily="34" charset="0"/>
              </a:rPr>
              <a:t>Transparence</a:t>
            </a:r>
          </a:p>
          <a:p>
            <a:pPr marL="101600" indent="0">
              <a:buNone/>
            </a:pPr>
            <a:r>
              <a:rPr lang="fr-FR" noProof="0" dirty="0">
                <a:latin typeface="Aptos" panose="020B0004020202020204" pitchFamily="34" charset="0"/>
              </a:rPr>
              <a:t>Les contrats doivent être publiés de manière appropriée en fonction de leur valeur.</a:t>
            </a:r>
          </a:p>
          <a:p>
            <a:pPr marL="101600" indent="0">
              <a:buNone/>
            </a:pPr>
            <a:r>
              <a:rPr lang="fr-FR" noProof="0" dirty="0">
                <a:latin typeface="Aptos" panose="020B0004020202020204" pitchFamily="34" charset="0"/>
              </a:rPr>
              <a:t>Les documents de l’appel d’offres doivent être compréhensibles pour un soumissionnaire « moyennement informé et généralement attentif ».</a:t>
            </a:r>
          </a:p>
          <a:p>
            <a:pPr marL="101600" indent="0">
              <a:buNone/>
            </a:pPr>
            <a:r>
              <a:rPr lang="fr-FR" noProof="0" dirty="0">
                <a:latin typeface="Aptos" panose="020B0004020202020204" pitchFamily="34" charset="0"/>
              </a:rPr>
              <a:t>Les modifications apportées à la procédure doivent être notifiées à tous les soumissionnaires.</a:t>
            </a:r>
          </a:p>
          <a:p>
            <a:pPr marL="101600" indent="0">
              <a:buNone/>
            </a:pPr>
            <a:r>
              <a:rPr lang="fr-FR" noProof="0" dirty="0">
                <a:latin typeface="Aptos" panose="020B0004020202020204" pitchFamily="34" charset="0"/>
              </a:rPr>
              <a:t>Les soumissionnaires doivent être informés des motifs du rejet.</a:t>
            </a:r>
          </a:p>
          <a:p>
            <a:pPr marL="101600" indent="0">
              <a:buNone/>
            </a:pPr>
            <a:endParaRPr lang="de-DE" dirty="0">
              <a:latin typeface="Aptos" panose="020B0004020202020204" pitchFamily="34" charset="0"/>
            </a:endParaRPr>
          </a:p>
        </p:txBody>
      </p:sp>
    </p:spTree>
    <p:extLst>
      <p:ext uri="{BB962C8B-B14F-4D97-AF65-F5344CB8AC3E}">
        <p14:creationId xmlns:p14="http://schemas.microsoft.com/office/powerpoint/2010/main" val="2957917879"/>
      </p:ext>
    </p:extLst>
  </p:cSld>
  <p:clrMapOvr>
    <a:masterClrMapping/>
  </p:clrMapOvr>
</p:sld>
</file>

<file path=ppt/theme/theme1.xml><?xml version="1.0" encoding="utf-8"?>
<a:theme xmlns:a="http://schemas.openxmlformats.org/drawingml/2006/main" name="Benutzerdefiniert">
  <a:themeElements>
    <a:clrScheme name="Benutzerdefiniert 5">
      <a:dk1>
        <a:srgbClr val="000000"/>
      </a:dk1>
      <a:lt1>
        <a:srgbClr val="FFFFFF"/>
      </a:lt1>
      <a:dk2>
        <a:srgbClr val="E4E4E4"/>
      </a:dk2>
      <a:lt2>
        <a:srgbClr val="A3C42A"/>
      </a:lt2>
      <a:accent1>
        <a:srgbClr val="A9D4DB"/>
      </a:accent1>
      <a:accent2>
        <a:srgbClr val="FAB609"/>
      </a:accent2>
      <a:accent3>
        <a:srgbClr val="4495A2"/>
      </a:accent3>
      <a:accent4>
        <a:srgbClr val="035854"/>
      </a:accent4>
      <a:accent5>
        <a:srgbClr val="CCDB84"/>
      </a:accent5>
      <a:accent6>
        <a:srgbClr val="A3C42A"/>
      </a:accent6>
      <a:hlink>
        <a:srgbClr val="035854"/>
      </a:hlink>
      <a:folHlink>
        <a:srgbClr val="0F49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Design">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5375</Words>
  <Application>Microsoft Macintosh PowerPoint</Application>
  <PresentationFormat>Breitbild</PresentationFormat>
  <Paragraphs>334</Paragraphs>
  <Slides>38</Slides>
  <Notes>31</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38</vt:i4>
      </vt:variant>
    </vt:vector>
  </HeadingPairs>
  <TitlesOfParts>
    <vt:vector size="46" baseType="lpstr">
      <vt:lpstr>Courier New</vt:lpstr>
      <vt:lpstr>Aptos Serif</vt:lpstr>
      <vt:lpstr>Play</vt:lpstr>
      <vt:lpstr>Symbol</vt:lpstr>
      <vt:lpstr>Arial</vt:lpstr>
      <vt:lpstr>Aptos</vt:lpstr>
      <vt:lpstr>Calibri</vt:lpstr>
      <vt:lpstr>Benutzerdefiniert</vt:lpstr>
      <vt:lpstr>PowerPoint-Präsentation</vt:lpstr>
      <vt:lpstr>Agenda</vt:lpstr>
      <vt:lpstr>1. Introduction </vt:lpstr>
      <vt:lpstr>Principe d‘approvisionnement</vt:lpstr>
      <vt:lpstr>Droit de définir la prestation</vt:lpstr>
      <vt:lpstr>Conditions</vt:lpstr>
      <vt:lpstr>2. Principaux instruments juridiques de l’UE en matière de marchés publics</vt:lpstr>
      <vt:lpstr>Instruments juridiques pertinents</vt:lpstr>
      <vt:lpstr>Principes du traité de l’UE (I)</vt:lpstr>
      <vt:lpstr>Principes du traité de l‘UE (II)</vt:lpstr>
      <vt:lpstr>Directives de l’UE sur les marchés publics 2014 - Conditions-cadres importantes</vt:lpstr>
      <vt:lpstr>Directives d‘approvisionnement–Spécifications techniques</vt:lpstr>
      <vt:lpstr>Directives d‘approvisionnement Sélection et exclusion</vt:lpstr>
      <vt:lpstr>Directives d‘approvisionnement– Critères d‘attribution</vt:lpstr>
      <vt:lpstr>Directives d‘approvisionnement– Conditions contractuelles</vt:lpstr>
      <vt:lpstr>Lien avec l‘objet du marché</vt:lpstr>
      <vt:lpstr>Lien avec le thème – exemples de critères</vt:lpstr>
      <vt:lpstr>Choix de la procédure d‘achat</vt:lpstr>
      <vt:lpstr>Incidence de la procédure</vt:lpstr>
      <vt:lpstr>Avantages des procédures flexibles</vt:lpstr>
      <vt:lpstr>3. Intégration de la durabilité dans l’approvisionnement  </vt:lpstr>
      <vt:lpstr>Spécifications techniques</vt:lpstr>
      <vt:lpstr> L‘utilisation de labels  </vt:lpstr>
      <vt:lpstr>Exigences relatives à l’utilisation des labels</vt:lpstr>
      <vt:lpstr>Critères d’exclusion</vt:lpstr>
      <vt:lpstr>Critères de sélection</vt:lpstr>
      <vt:lpstr>Système de gestion environnementale (SGE)</vt:lpstr>
      <vt:lpstr>Critères d‘attribution</vt:lpstr>
      <vt:lpstr>Pondération des critères d’attribution</vt:lpstr>
      <vt:lpstr>Coût de cycle de vie (CCV)</vt:lpstr>
      <vt:lpstr>Offres anormalement basses</vt:lpstr>
      <vt:lpstr>Clauses d’exécution du contrat</vt:lpstr>
      <vt:lpstr>Définitions des clauses d’exécution du contrat</vt:lpstr>
      <vt:lpstr>Application des clauses d’exécution du contrat</vt:lpstr>
      <vt:lpstr>Exercice - durabilité des appels d’offres - irréprochable sur le plan juridique?</vt:lpstr>
      <vt:lpstr>Conclusions</vt:lpstr>
      <vt:lpstr>Merci beaucoup!</vt:lpstr>
      <vt:lpstr>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nicole</dc:creator>
  <cp:keywords>, docId:9BC502230F32E92D681DC226094D89D3</cp:keywords>
  <cp:lastModifiedBy>Henrieta Winklhofer</cp:lastModifiedBy>
  <cp:revision>83</cp:revision>
  <dcterms:created xsi:type="dcterms:W3CDTF">2024-09-16T10:50:40Z</dcterms:created>
  <dcterms:modified xsi:type="dcterms:W3CDTF">2026-01-20T12:00:12Z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