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ptos Serif" panose="02020604070405020304" pitchFamily="18" charset="0"/>
      <p:regular r:id="rId22"/>
      <p:bold r:id="rId23"/>
      <p:italic r:id="rId24"/>
      <p:boldItalic r:id="rId25"/>
    </p:embeddedFont>
    <p:embeddedFont>
      <p:font typeface="Play" pitchFamily="2"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JLI0GdYM6wDEQlgATy/3Ae8pd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en Füh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4-03T06:23:19.303" idx="1">
    <p:pos x="7680" y="0"/>
    <p:text>Insert one photo per product in each slide.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hbM_xp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8" name="Google Shape;1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98" name="Google Shape;19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06" name="Google Shape;20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14" name="Google Shape;21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22" name="Google Shape;22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30" name="Google Shape;23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38" name="Google Shape;23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46" name="Google Shape;24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54" name="Google Shape;2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61" name="Google Shape;26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27" name="Google Shape;12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34" name="Google Shape;13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66" name="Google Shape;1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74" name="Google Shape;17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2" name="Google Shape;1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25"/>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25"/>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25"/>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25"/>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5"/>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8" name="Google Shape;88;p3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9" name="Google Shape;89;p3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0" name="Google Shape;90;p3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2" name="Google Shape;92;p3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 name="Google Shape;94;p3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3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96"/>
        <p:cNvGrpSpPr/>
        <p:nvPr/>
      </p:nvGrpSpPr>
      <p:grpSpPr>
        <a:xfrm>
          <a:off x="0" y="0"/>
          <a:ext cx="0" cy="0"/>
          <a:chOff x="0" y="0"/>
          <a:chExt cx="0" cy="0"/>
        </a:xfrm>
      </p:grpSpPr>
      <p:sp>
        <p:nvSpPr>
          <p:cNvPr id="97" name="Google Shape;97;p35"/>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8" name="Google Shape;98;p35"/>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9" name="Google Shape;99;p35"/>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0" name="Google Shape;100;p35"/>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1" name="Google Shape;101;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02" name="Google Shape;102;p3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3" name="Google Shape;103;p35"/>
          <p:cNvGrpSpPr/>
          <p:nvPr/>
        </p:nvGrpSpPr>
        <p:grpSpPr>
          <a:xfrm rot="-5400000">
            <a:off x="-1340601" y="4196010"/>
            <a:ext cx="3053166" cy="2270813"/>
            <a:chOff x="4881398" y="2159825"/>
            <a:chExt cx="3881604" cy="2778984"/>
          </a:xfrm>
        </p:grpSpPr>
        <p:sp>
          <p:nvSpPr>
            <p:cNvPr id="104" name="Google Shape;104;p35"/>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 name="Google Shape;105;p35"/>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35"/>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107"/>
        <p:cNvGrpSpPr/>
        <p:nvPr/>
      </p:nvGrpSpPr>
      <p:grpSpPr>
        <a:xfrm>
          <a:off x="0" y="0"/>
          <a:ext cx="0" cy="0"/>
          <a:chOff x="0" y="0"/>
          <a:chExt cx="0" cy="0"/>
        </a:xfrm>
      </p:grpSpPr>
      <p:sp>
        <p:nvSpPr>
          <p:cNvPr id="108" name="Google Shape;108;p36"/>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10" name="Google Shape;110;p3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 name="Google Shape;111;p36"/>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12"/>
        <p:cNvGrpSpPr/>
        <p:nvPr/>
      </p:nvGrpSpPr>
      <p:grpSpPr>
        <a:xfrm>
          <a:off x="0" y="0"/>
          <a:ext cx="0" cy="0"/>
          <a:chOff x="0" y="0"/>
          <a:chExt cx="0" cy="0"/>
        </a:xfrm>
      </p:grpSpPr>
      <p:sp>
        <p:nvSpPr>
          <p:cNvPr id="113" name="Google Shape;113;p37"/>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14" name="Google Shape;114;p37"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26"/>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2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26"/>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26"/>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26"/>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7"/>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7"/>
          <p:cNvSpPr>
            <a:spLocks noGrp="1"/>
          </p:cNvSpPr>
          <p:nvPr>
            <p:ph type="pic" idx="2"/>
          </p:nvPr>
        </p:nvSpPr>
        <p:spPr>
          <a:xfrm flipH="1">
            <a:off x="6733505" y="0"/>
            <a:ext cx="5458495" cy="6858000"/>
          </a:xfrm>
          <a:prstGeom prst="flowChartDelay">
            <a:avLst/>
          </a:prstGeom>
          <a:solidFill>
            <a:srgbClr val="87C3CD"/>
          </a:solidFill>
          <a:ln>
            <a:noFill/>
          </a:ln>
        </p:spPr>
      </p:sp>
      <p:sp>
        <p:nvSpPr>
          <p:cNvPr id="35" name="Google Shape;35;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0" name="Google Shape;40;p28"/>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8"/>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4" name="Google Shape;44;p28"/>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8"/>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8"/>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9"/>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9"/>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9"/>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9"/>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9"/>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30"/>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30"/>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30"/>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usammenfassung 2">
  <p:cSld name="Zusammenfassung 2">
    <p:bg>
      <p:bgPr>
        <a:solidFill>
          <a:schemeClr val="lt1"/>
        </a:solidFill>
        <a:effectLst/>
      </p:bgPr>
    </p:bg>
    <p:spTree>
      <p:nvGrpSpPr>
        <p:cNvPr id="1" name="Shape 59"/>
        <p:cNvGrpSpPr/>
        <p:nvPr/>
      </p:nvGrpSpPr>
      <p:grpSpPr>
        <a:xfrm>
          <a:off x="0" y="0"/>
          <a:ext cx="0" cy="0"/>
          <a:chOff x="0" y="0"/>
          <a:chExt cx="0" cy="0"/>
        </a:xfrm>
      </p:grpSpPr>
      <p:cxnSp>
        <p:nvCxnSpPr>
          <p:cNvPr id="60" name="Google Shape;60;p31"/>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1" name="Google Shape;61;p31"/>
          <p:cNvSpPr txBox="1">
            <a:spLocks noGrp="1"/>
          </p:cNvSpPr>
          <p:nvPr>
            <p:ph type="title"/>
          </p:nvPr>
        </p:nvSpPr>
        <p:spPr>
          <a:xfrm>
            <a:off x="594359" y="102875"/>
            <a:ext cx="11318837" cy="168020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657599" y="2282008"/>
            <a:ext cx="8130209" cy="3699328"/>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3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64" name="Google Shape;64;p31"/>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5" name="Google Shape;65;p31"/>
          <p:cNvGrpSpPr/>
          <p:nvPr/>
        </p:nvGrpSpPr>
        <p:grpSpPr>
          <a:xfrm rot="-5400000">
            <a:off x="-1510682" y="4366092"/>
            <a:ext cx="3033138" cy="1910624"/>
            <a:chOff x="4906860" y="2159825"/>
            <a:chExt cx="3856142" cy="2338190"/>
          </a:xfrm>
        </p:grpSpPr>
        <p:sp>
          <p:nvSpPr>
            <p:cNvPr id="66" name="Google Shape;66;p31"/>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31"/>
            <p:cNvSpPr/>
            <p:nvPr/>
          </p:nvSpPr>
          <p:spPr>
            <a:xfrm>
              <a:off x="4906860" y="2724951"/>
              <a:ext cx="1177611" cy="119352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31"/>
            <p:cNvSpPr/>
            <p:nvPr/>
          </p:nvSpPr>
          <p:spPr>
            <a:xfrm>
              <a:off x="6390367" y="3563171"/>
              <a:ext cx="806080" cy="80607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69"/>
        <p:cNvGrpSpPr/>
        <p:nvPr/>
      </p:nvGrpSpPr>
      <p:grpSpPr>
        <a:xfrm>
          <a:off x="0" y="0"/>
          <a:ext cx="0" cy="0"/>
          <a:chOff x="0" y="0"/>
          <a:chExt cx="0" cy="0"/>
        </a:xfrm>
      </p:grpSpPr>
      <p:sp>
        <p:nvSpPr>
          <p:cNvPr id="70" name="Google Shape;70;p3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1" name="Google Shape;71;p3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2" name="Google Shape;72;p3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3" name="Google Shape;73;p3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3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3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76"/>
        <p:cNvGrpSpPr/>
        <p:nvPr/>
      </p:nvGrpSpPr>
      <p:grpSpPr>
        <a:xfrm>
          <a:off x="0" y="0"/>
          <a:ext cx="0" cy="0"/>
          <a:chOff x="0" y="0"/>
          <a:chExt cx="0" cy="0"/>
        </a:xfrm>
      </p:grpSpPr>
      <p:sp>
        <p:nvSpPr>
          <p:cNvPr id="77" name="Google Shape;77;p3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9" name="Google Shape;79;p3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1" name="Google Shape;81;p3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 name="Google Shape;82;p3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3" name="Google Shape;83;p3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3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3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24"/>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24" descr="Logo ProCure"/>
          <p:cNvPicPr preferRelativeResize="0"/>
          <p:nvPr/>
        </p:nvPicPr>
        <p:blipFill rotWithShape="1">
          <a:blip r:embed="rId15">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6000"/>
              <a:buFont typeface="Play"/>
              <a:buNone/>
            </a:pPr>
            <a:r>
              <a:rPr lang="fr-FR" noProof="0" dirty="0">
                <a:latin typeface="Aptos Serif" panose="02020604070405020304" pitchFamily="18" charset="0"/>
                <a:cs typeface="Aptos Serif" panose="02020604070405020304" pitchFamily="18" charset="0"/>
              </a:rPr>
              <a:t>Ce qu‘il ne faut pas acheter </a:t>
            </a:r>
            <a:r>
              <a:rPr lang="fr-FR" sz="6000" b="1" i="0" u="none" strike="noStrike" cap="none" noProof="0" dirty="0">
                <a:solidFill>
                  <a:srgbClr val="3F3F3F"/>
                </a:solidFill>
                <a:latin typeface="Aptos Serif" panose="02020604070405020304" pitchFamily="18" charset="0"/>
                <a:cs typeface="Aptos Serif" panose="02020604070405020304" pitchFamily="18" charset="0"/>
                <a:sym typeface="Play"/>
              </a:rPr>
              <a:t>– </a:t>
            </a:r>
            <a:r>
              <a:rPr lang="fr-FR" sz="4000" noProof="0" dirty="0">
                <a:latin typeface="Aptos Serif" panose="02020604070405020304" pitchFamily="18" charset="0"/>
                <a:cs typeface="Aptos Serif" panose="02020604070405020304" pitchFamily="18" charset="0"/>
              </a:rPr>
              <a:t>liste négative</a:t>
            </a:r>
            <a:endParaRPr lang="fr-FR" sz="4000" b="1" i="0" u="none" strike="noStrike" cap="none" noProof="0" dirty="0">
              <a:solidFill>
                <a:srgbClr val="3F3F3F"/>
              </a:solidFill>
              <a:latin typeface="Aptos Serif" panose="02020604070405020304" pitchFamily="18" charset="0"/>
              <a:cs typeface="Aptos Serif" panose="02020604070405020304" pitchFamily="18" charset="0"/>
              <a:sym typeface="Play"/>
            </a:endParaRPr>
          </a:p>
        </p:txBody>
      </p:sp>
      <p:pic>
        <p:nvPicPr>
          <p:cNvPr id="121" name="Google Shape;121;p1" descr="Ein Bild, das Text, Schrift, Screenshot, Grafiken enthält.&#10;&#10;Automatisch generierte Beschreibung"/>
          <p:cNvPicPr preferRelativeResize="0"/>
          <p:nvPr/>
        </p:nvPicPr>
        <p:blipFill rotWithShape="1">
          <a:blip r:embed="rId3">
            <a:alphaModFix/>
          </a:blip>
          <a:srcRect/>
          <a:stretch/>
        </p:blipFill>
        <p:spPr>
          <a:xfrm>
            <a:off x="6831724" y="4953703"/>
            <a:ext cx="5273749" cy="1904297"/>
          </a:xfrm>
          <a:prstGeom prst="rect">
            <a:avLst/>
          </a:prstGeom>
          <a:noFill/>
          <a:ln>
            <a:noFill/>
          </a:ln>
        </p:spPr>
      </p:pic>
      <p:pic>
        <p:nvPicPr>
          <p:cNvPr id="122" name="Google Shape;122;p1" descr="Ein Bild, das Text, Schrift, Electric Blue (Farbe), Symbol enthält.&#10;&#10;Automatisch generierte Beschreibung"/>
          <p:cNvPicPr preferRelativeResize="0"/>
          <p:nvPr/>
        </p:nvPicPr>
        <p:blipFill rotWithShape="1">
          <a:blip r:embed="rId4">
            <a:alphaModFix/>
          </a:blip>
          <a:srcRect/>
          <a:stretch/>
        </p:blipFill>
        <p:spPr>
          <a:xfrm>
            <a:off x="4336612" y="6079056"/>
            <a:ext cx="2768600" cy="580324"/>
          </a:xfrm>
          <a:prstGeom prst="rect">
            <a:avLst/>
          </a:prstGeom>
          <a:noFill/>
          <a:ln>
            <a:noFill/>
          </a:ln>
        </p:spPr>
      </p:pic>
      <p:sp>
        <p:nvSpPr>
          <p:cNvPr id="123" name="Google Shape;123;p1"/>
          <p:cNvSpPr txBox="1"/>
          <p:nvPr/>
        </p:nvSpPr>
        <p:spPr>
          <a:xfrm>
            <a:off x="384721" y="6104153"/>
            <a:ext cx="3951891" cy="523180"/>
          </a:xfrm>
          <a:prstGeom prst="rect">
            <a:avLst/>
          </a:prstGeom>
          <a:noFill/>
          <a:ln>
            <a:noFill/>
          </a:ln>
        </p:spPr>
        <p:txBody>
          <a:bodyPr spcFirstLastPara="1" wrap="square" lIns="91425" tIns="45700" rIns="91425" bIns="45700" anchor="t" anchorCtr="0">
            <a:spAutoFit/>
          </a:bodyPr>
          <a:lstStyle/>
          <a:p>
            <a:pPr algn="r"/>
            <a:r>
              <a:rPr lang="de-DE" sz="700" dirty="0" err="1">
                <a:solidFill>
                  <a:schemeClr val="bg1"/>
                </a:solidFill>
              </a:rPr>
              <a:t>Financé</a:t>
            </a:r>
            <a:r>
              <a:rPr lang="de-DE" sz="700" dirty="0">
                <a:solidFill>
                  <a:schemeClr val="bg1"/>
                </a:solidFill>
              </a:rPr>
              <a:t> par </a:t>
            </a:r>
            <a:r>
              <a:rPr lang="de-DE" sz="700" dirty="0" err="1">
                <a:solidFill>
                  <a:schemeClr val="bg1"/>
                </a:solidFill>
              </a:rPr>
              <a:t>l’Union</a:t>
            </a:r>
            <a:r>
              <a:rPr lang="de-DE" sz="700" dirty="0">
                <a:solidFill>
                  <a:schemeClr val="bg1"/>
                </a:solidFill>
              </a:rPr>
              <a:t> </a:t>
            </a:r>
            <a:r>
              <a:rPr lang="de-DE" sz="700" dirty="0" err="1">
                <a:solidFill>
                  <a:schemeClr val="bg1"/>
                </a:solidFill>
              </a:rPr>
              <a:t>européenne</a:t>
            </a:r>
            <a:r>
              <a:rPr lang="de-DE" sz="700" dirty="0">
                <a:solidFill>
                  <a:schemeClr val="bg1"/>
                </a:solidFill>
              </a:rPr>
              <a:t>. </a:t>
            </a:r>
            <a:r>
              <a:rPr lang="de-DE" sz="700" dirty="0" err="1">
                <a:solidFill>
                  <a:schemeClr val="bg1"/>
                </a:solidFill>
              </a:rPr>
              <a:t>Les</a:t>
            </a:r>
            <a:r>
              <a:rPr lang="de-DE" sz="700" dirty="0">
                <a:solidFill>
                  <a:schemeClr val="bg1"/>
                </a:solidFill>
              </a:rPr>
              <a:t> </a:t>
            </a:r>
            <a:r>
              <a:rPr lang="de-DE" sz="700" dirty="0" err="1">
                <a:solidFill>
                  <a:schemeClr val="bg1"/>
                </a:solidFill>
              </a:rPr>
              <a:t>points</a:t>
            </a:r>
            <a:r>
              <a:rPr lang="de-DE" sz="700" dirty="0">
                <a:solidFill>
                  <a:schemeClr val="bg1"/>
                </a:solidFill>
              </a:rPr>
              <a:t> de vue et </a:t>
            </a:r>
            <a:r>
              <a:rPr lang="de-DE" sz="700" dirty="0" err="1">
                <a:solidFill>
                  <a:schemeClr val="bg1"/>
                </a:solidFill>
              </a:rPr>
              <a:t>avis</a:t>
            </a:r>
            <a:r>
              <a:rPr lang="de-DE" sz="700" dirty="0">
                <a:solidFill>
                  <a:schemeClr val="bg1"/>
                </a:solidFill>
              </a:rPr>
              <a:t> </a:t>
            </a:r>
            <a:r>
              <a:rPr lang="de-DE" sz="700" dirty="0" err="1">
                <a:solidFill>
                  <a:schemeClr val="bg1"/>
                </a:solidFill>
              </a:rPr>
              <a:t>exprimés</a:t>
            </a:r>
            <a:r>
              <a:rPr lang="de-DE" sz="700" dirty="0">
                <a:solidFill>
                  <a:schemeClr val="bg1"/>
                </a:solidFill>
              </a:rPr>
              <a:t> </a:t>
            </a:r>
            <a:r>
              <a:rPr lang="de-DE" sz="700" dirty="0" err="1">
                <a:solidFill>
                  <a:schemeClr val="bg1"/>
                </a:solidFill>
              </a:rPr>
              <a:t>n’engagent</a:t>
            </a:r>
            <a:r>
              <a:rPr lang="de-DE" sz="700" dirty="0">
                <a:solidFill>
                  <a:schemeClr val="bg1"/>
                </a:solidFill>
              </a:rPr>
              <a:t> </a:t>
            </a:r>
            <a:r>
              <a:rPr lang="de-DE" sz="700" dirty="0" err="1">
                <a:solidFill>
                  <a:schemeClr val="bg1"/>
                </a:solidFill>
              </a:rPr>
              <a:t>toutefois</a:t>
            </a:r>
            <a:r>
              <a:rPr lang="de-DE" sz="700" dirty="0">
                <a:solidFill>
                  <a:schemeClr val="bg1"/>
                </a:solidFill>
              </a:rPr>
              <a:t> </a:t>
            </a:r>
            <a:r>
              <a:rPr lang="de-DE" sz="700" dirty="0" err="1">
                <a:solidFill>
                  <a:schemeClr val="bg1"/>
                </a:solidFill>
              </a:rPr>
              <a:t>que</a:t>
            </a:r>
            <a:r>
              <a:rPr lang="de-DE" sz="700" dirty="0">
                <a:solidFill>
                  <a:schemeClr val="bg1"/>
                </a:solidFill>
              </a:rPr>
              <a:t> </a:t>
            </a:r>
            <a:r>
              <a:rPr lang="de-DE" sz="700" dirty="0" err="1">
                <a:solidFill>
                  <a:schemeClr val="bg1"/>
                </a:solidFill>
              </a:rPr>
              <a:t>leur</a:t>
            </a:r>
            <a:r>
              <a:rPr lang="de-DE" sz="700" dirty="0">
                <a:solidFill>
                  <a:schemeClr val="bg1"/>
                </a:solidFill>
              </a:rPr>
              <a:t>(s) </a:t>
            </a:r>
            <a:r>
              <a:rPr lang="de-DE" sz="700" dirty="0" err="1">
                <a:solidFill>
                  <a:schemeClr val="bg1"/>
                </a:solidFill>
              </a:rPr>
              <a:t>auteur</a:t>
            </a:r>
            <a:r>
              <a:rPr lang="de-DE" sz="700" dirty="0">
                <a:solidFill>
                  <a:schemeClr val="bg1"/>
                </a:solidFill>
              </a:rPr>
              <a:t>(s) et ne </a:t>
            </a:r>
            <a:r>
              <a:rPr lang="de-DE" sz="700" dirty="0" err="1">
                <a:solidFill>
                  <a:schemeClr val="bg1"/>
                </a:solidFill>
              </a:rPr>
              <a:t>reflètent</a:t>
            </a:r>
            <a:r>
              <a:rPr lang="de-DE" sz="700" dirty="0">
                <a:solidFill>
                  <a:schemeClr val="bg1"/>
                </a:solidFill>
              </a:rPr>
              <a:t> </a:t>
            </a:r>
            <a:r>
              <a:rPr lang="de-DE" sz="700" dirty="0" err="1">
                <a:solidFill>
                  <a:schemeClr val="bg1"/>
                </a:solidFill>
              </a:rPr>
              <a:t>pas</a:t>
            </a:r>
            <a:r>
              <a:rPr lang="de-DE" sz="700" dirty="0">
                <a:solidFill>
                  <a:schemeClr val="bg1"/>
                </a:solidFill>
              </a:rPr>
              <a:t> </a:t>
            </a:r>
            <a:r>
              <a:rPr lang="de-DE" sz="700" dirty="0" err="1">
                <a:solidFill>
                  <a:schemeClr val="bg1"/>
                </a:solidFill>
              </a:rPr>
              <a:t>nécessairement</a:t>
            </a:r>
            <a:r>
              <a:rPr lang="de-DE" sz="700" dirty="0">
                <a:solidFill>
                  <a:schemeClr val="bg1"/>
                </a:solidFill>
              </a:rPr>
              <a:t> </a:t>
            </a:r>
            <a:r>
              <a:rPr lang="de-DE" sz="700" dirty="0" err="1">
                <a:solidFill>
                  <a:schemeClr val="bg1"/>
                </a:solidFill>
              </a:rPr>
              <a:t>ceux</a:t>
            </a:r>
            <a:r>
              <a:rPr lang="de-DE" sz="700" dirty="0">
                <a:solidFill>
                  <a:schemeClr val="bg1"/>
                </a:solidFill>
              </a:rPr>
              <a:t> de </a:t>
            </a:r>
            <a:r>
              <a:rPr lang="de-DE" sz="700" dirty="0" err="1">
                <a:solidFill>
                  <a:schemeClr val="bg1"/>
                </a:solidFill>
              </a:rPr>
              <a:t>l’Union</a:t>
            </a:r>
            <a:r>
              <a:rPr lang="de-DE" sz="700" dirty="0">
                <a:solidFill>
                  <a:schemeClr val="bg1"/>
                </a:solidFill>
              </a:rPr>
              <a:t> </a:t>
            </a:r>
            <a:r>
              <a:rPr lang="de-DE" sz="700" dirty="0" err="1">
                <a:solidFill>
                  <a:schemeClr val="bg1"/>
                </a:solidFill>
              </a:rPr>
              <a:t>européenne</a:t>
            </a:r>
            <a:r>
              <a:rPr lang="de-DE" sz="700" dirty="0">
                <a:solidFill>
                  <a:schemeClr val="bg1"/>
                </a:solidFill>
              </a:rPr>
              <a:t> </a:t>
            </a:r>
            <a:r>
              <a:rPr lang="de-DE" sz="700" dirty="0" err="1">
                <a:solidFill>
                  <a:schemeClr val="bg1"/>
                </a:solidFill>
              </a:rPr>
              <a:t>ou</a:t>
            </a:r>
            <a:r>
              <a:rPr lang="de-DE" sz="700" dirty="0">
                <a:solidFill>
                  <a:schemeClr val="bg1"/>
                </a:solidFill>
              </a:rPr>
              <a:t> de </a:t>
            </a:r>
            <a:r>
              <a:rPr lang="de-DE" sz="700" dirty="0" err="1">
                <a:solidFill>
                  <a:schemeClr val="bg1"/>
                </a:solidFill>
              </a:rPr>
              <a:t>l’Agence</a:t>
            </a:r>
            <a:r>
              <a:rPr lang="de-DE" sz="700" dirty="0">
                <a:solidFill>
                  <a:schemeClr val="bg1"/>
                </a:solidFill>
              </a:rPr>
              <a:t> </a:t>
            </a:r>
            <a:r>
              <a:rPr lang="de-DE" sz="700" dirty="0" err="1">
                <a:solidFill>
                  <a:schemeClr val="bg1"/>
                </a:solidFill>
              </a:rPr>
              <a:t>exécutive</a:t>
            </a:r>
            <a:r>
              <a:rPr lang="de-DE" sz="700" dirty="0">
                <a:solidFill>
                  <a:schemeClr val="bg1"/>
                </a:solidFill>
              </a:rPr>
              <a:t> </a:t>
            </a:r>
            <a:r>
              <a:rPr lang="de-DE" sz="700" dirty="0" err="1">
                <a:solidFill>
                  <a:schemeClr val="bg1"/>
                </a:solidFill>
              </a:rPr>
              <a:t>européenne</a:t>
            </a:r>
            <a:r>
              <a:rPr lang="de-DE" sz="700" dirty="0">
                <a:solidFill>
                  <a:schemeClr val="bg1"/>
                </a:solidFill>
              </a:rPr>
              <a:t> </a:t>
            </a:r>
            <a:r>
              <a:rPr lang="de-DE" sz="700" dirty="0" err="1">
                <a:solidFill>
                  <a:schemeClr val="bg1"/>
                </a:solidFill>
              </a:rPr>
              <a:t>pour</a:t>
            </a:r>
            <a:r>
              <a:rPr lang="de-DE" sz="700" dirty="0">
                <a:solidFill>
                  <a:schemeClr val="bg1"/>
                </a:solidFill>
              </a:rPr>
              <a:t> </a:t>
            </a:r>
            <a:r>
              <a:rPr lang="de-DE" sz="700" dirty="0" err="1">
                <a:solidFill>
                  <a:schemeClr val="bg1"/>
                </a:solidFill>
              </a:rPr>
              <a:t>l’éducation</a:t>
            </a:r>
            <a:r>
              <a:rPr lang="de-DE" sz="700" dirty="0">
                <a:solidFill>
                  <a:schemeClr val="bg1"/>
                </a:solidFill>
              </a:rPr>
              <a:t> et la </a:t>
            </a:r>
            <a:r>
              <a:rPr lang="de-DE" sz="700" dirty="0" err="1">
                <a:solidFill>
                  <a:schemeClr val="bg1"/>
                </a:solidFill>
              </a:rPr>
              <a:t>culture</a:t>
            </a:r>
            <a:r>
              <a:rPr lang="de-DE" sz="700" dirty="0">
                <a:solidFill>
                  <a:schemeClr val="bg1"/>
                </a:solidFill>
              </a:rPr>
              <a:t> (EACEA). Ni </a:t>
            </a:r>
            <a:r>
              <a:rPr lang="de-DE" sz="700" dirty="0" err="1">
                <a:solidFill>
                  <a:schemeClr val="bg1"/>
                </a:solidFill>
              </a:rPr>
              <a:t>l’Union</a:t>
            </a:r>
            <a:r>
              <a:rPr lang="de-DE" sz="700" dirty="0">
                <a:solidFill>
                  <a:schemeClr val="bg1"/>
                </a:solidFill>
              </a:rPr>
              <a:t> </a:t>
            </a:r>
            <a:r>
              <a:rPr lang="de-DE" sz="700" dirty="0" err="1">
                <a:solidFill>
                  <a:schemeClr val="bg1"/>
                </a:solidFill>
              </a:rPr>
              <a:t>européenne</a:t>
            </a:r>
            <a:r>
              <a:rPr lang="de-DE" sz="700" dirty="0">
                <a:solidFill>
                  <a:schemeClr val="bg1"/>
                </a:solidFill>
              </a:rPr>
              <a:t> </a:t>
            </a:r>
            <a:r>
              <a:rPr lang="de-DE" sz="700" dirty="0" err="1">
                <a:solidFill>
                  <a:schemeClr val="bg1"/>
                </a:solidFill>
              </a:rPr>
              <a:t>ni</a:t>
            </a:r>
            <a:r>
              <a:rPr lang="de-DE" sz="700" dirty="0">
                <a:solidFill>
                  <a:schemeClr val="bg1"/>
                </a:solidFill>
              </a:rPr>
              <a:t> </a:t>
            </a:r>
            <a:r>
              <a:rPr lang="de-DE" sz="700" dirty="0" err="1">
                <a:solidFill>
                  <a:schemeClr val="bg1"/>
                </a:solidFill>
              </a:rPr>
              <a:t>l’EACEA</a:t>
            </a:r>
            <a:r>
              <a:rPr lang="de-DE" sz="700" dirty="0">
                <a:solidFill>
                  <a:schemeClr val="bg1"/>
                </a:solidFill>
              </a:rPr>
              <a:t> ne </a:t>
            </a:r>
            <a:r>
              <a:rPr lang="de-DE" sz="700" dirty="0" err="1">
                <a:solidFill>
                  <a:schemeClr val="bg1"/>
                </a:solidFill>
              </a:rPr>
              <a:t>sauraient</a:t>
            </a:r>
            <a:r>
              <a:rPr lang="de-DE" sz="700" dirty="0">
                <a:solidFill>
                  <a:schemeClr val="bg1"/>
                </a:solidFill>
              </a:rPr>
              <a:t> en </a:t>
            </a:r>
            <a:r>
              <a:rPr lang="de-DE" sz="700" dirty="0" err="1">
                <a:solidFill>
                  <a:schemeClr val="bg1"/>
                </a:solidFill>
              </a:rPr>
              <a:t>être</a:t>
            </a:r>
            <a:r>
              <a:rPr lang="de-DE" sz="700" dirty="0">
                <a:solidFill>
                  <a:schemeClr val="bg1"/>
                </a:solidFill>
              </a:rPr>
              <a:t> </a:t>
            </a:r>
            <a:r>
              <a:rPr lang="de-DE" sz="700" dirty="0" err="1">
                <a:solidFill>
                  <a:schemeClr val="bg1"/>
                </a:solidFill>
              </a:rPr>
              <a:t>tenues</a:t>
            </a:r>
            <a:r>
              <a:rPr lang="de-DE" sz="700" dirty="0">
                <a:solidFill>
                  <a:schemeClr val="bg1"/>
                </a:solidFill>
              </a:rPr>
              <a:t> </a:t>
            </a:r>
            <a:r>
              <a:rPr lang="de-DE" sz="700" dirty="0" err="1">
                <a:solidFill>
                  <a:schemeClr val="bg1"/>
                </a:solidFill>
              </a:rPr>
              <a:t>pour</a:t>
            </a:r>
            <a:r>
              <a:rPr lang="de-DE" sz="700" dirty="0">
                <a:solidFill>
                  <a:schemeClr val="bg1"/>
                </a:solidFill>
              </a:rPr>
              <a:t> responsables.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575298" y="278125"/>
            <a:ext cx="60351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Produits nettoyants et cosmétiques contenant des microplastiques</a:t>
            </a:r>
            <a:endParaRPr lang="fr-FR" sz="4400" b="1" i="0" u="none" strike="noStrike" cap="none" noProof="0" dirty="0">
              <a:solidFill>
                <a:srgbClr val="3F3F3F"/>
              </a:solidFill>
              <a:latin typeface="Aptos Serif" panose="02020604070405020304" pitchFamily="18" charset="0"/>
              <a:cs typeface="Aptos Serif" panose="02020604070405020304" pitchFamily="18" charset="0"/>
              <a:sym typeface="Play"/>
            </a:endParaRPr>
          </a:p>
        </p:txBody>
      </p:sp>
      <p:sp>
        <p:nvSpPr>
          <p:cNvPr id="193" name="Google Shape;193;p12"/>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dirty="0">
                <a:latin typeface="Aptos" panose="020B0004020202020204" pitchFamily="34" charset="0"/>
              </a:rPr>
              <a:t>Lessives, produits d’entretien et produits cosmétiques contenant des microplastiques.</a:t>
            </a:r>
            <a:endParaRPr sz="2000" b="0" i="0" u="none" strike="noStrike" cap="none" dirty="0">
              <a:solidFill>
                <a:srgbClr val="3F3F3F"/>
              </a:solidFill>
              <a:latin typeface="Aptos" panose="020B0004020202020204" pitchFamily="34" charset="0"/>
              <a:sym typeface="Arial"/>
            </a:endParaRPr>
          </a:p>
        </p:txBody>
      </p:sp>
      <p:pic>
        <p:nvPicPr>
          <p:cNvPr id="194" name="Google Shape;194;p12"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title"/>
          </p:nvPr>
        </p:nvSpPr>
        <p:spPr>
          <a:xfrm>
            <a:off x="575297" y="278125"/>
            <a:ext cx="63447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Textiles et cuirs issus d‘une production enfreignant les droits humains</a:t>
            </a:r>
          </a:p>
        </p:txBody>
      </p:sp>
      <p:sp>
        <p:nvSpPr>
          <p:cNvPr id="201" name="Google Shape;201;p13"/>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dirty="0">
                <a:latin typeface="Aptos" panose="020B0004020202020204" pitchFamily="34" charset="0"/>
              </a:rPr>
              <a:t>Tapis, cuir, vêtements (vêtements de travail) provenant de pays du Sud (voir liste du CAD) qui n'ont pas été fabriqués dans le respect des normes fondamentales de l'OIT.</a:t>
            </a:r>
          </a:p>
          <a:p>
            <a:pPr marL="0" lvl="0" indent="0" algn="l" rtl="0">
              <a:lnSpc>
                <a:spcPct val="90000"/>
              </a:lnSpc>
              <a:spcBef>
                <a:spcPts val="0"/>
              </a:spcBef>
              <a:spcAft>
                <a:spcPts val="0"/>
              </a:spcAft>
              <a:buClr>
                <a:srgbClr val="3F3F3F"/>
              </a:buClr>
              <a:buSzPts val="2000"/>
              <a:buNone/>
            </a:pPr>
            <a:r>
              <a:rPr lang="fr-FR" dirty="0">
                <a:latin typeface="Aptos" panose="020B0004020202020204" pitchFamily="34" charset="0"/>
              </a:rPr>
              <a:t>Liste du CAD :</a:t>
            </a: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r>
              <a:rPr lang="de-DE" u="sng" dirty="0">
                <a:solidFill>
                  <a:schemeClr val="accent4"/>
                </a:solidFill>
                <a:latin typeface="Aptos" panose="020B0004020202020204" pitchFamily="34" charset="0"/>
                <a:hlinkClick r:id="rId3">
                  <a:extLst>
                    <a:ext uri="{A12FA001-AC4F-418D-AE19-62706E023703}">
                      <ahyp:hlinkClr xmlns:ahyp="http://schemas.microsoft.com/office/drawing/2018/hyperlinkcolor" val="tx"/>
                    </a:ext>
                  </a:extLst>
                </a:hlinkClick>
              </a:rPr>
              <a:t>https://www.oecd.org/en/topics/sub-issues/oda-eligibility-and-conditions/dac-list-of-oda-recipients.html</a:t>
            </a:r>
            <a:r>
              <a:rPr lang="de-DE" dirty="0">
                <a:latin typeface="Aptos" panose="020B0004020202020204" pitchFamily="34" charset="0"/>
              </a:rPr>
              <a:t> </a:t>
            </a:r>
            <a:endParaRPr dirty="0">
              <a:latin typeface="Aptos" panose="020B0004020202020204" pitchFamily="34" charset="0"/>
            </a:endParaRPr>
          </a:p>
        </p:txBody>
      </p:sp>
      <p:pic>
        <p:nvPicPr>
          <p:cNvPr id="202" name="Google Shape;202;p13" descr="Hängende Glühbirnen"/>
          <p:cNvPicPr preferRelativeResize="0">
            <a:picLocks noGrp="1"/>
          </p:cNvPicPr>
          <p:nvPr>
            <p:ph type="pic" idx="2"/>
          </p:nvPr>
        </p:nvPicPr>
        <p:blipFill rotWithShape="1">
          <a:blip r:embed="rId4">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575300" y="278125"/>
            <a:ext cx="68448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dirty="0">
                <a:latin typeface="Aptos Serif" panose="02020604070405020304" pitchFamily="18" charset="0"/>
                <a:cs typeface="Aptos Serif" panose="02020604070405020304" pitchFamily="18" charset="0"/>
              </a:rPr>
              <a:t>Produits en caoutchouc naturel dont la fabrication </a:t>
            </a:r>
            <a:br>
              <a:rPr lang="fr-FR" sz="4000" dirty="0">
                <a:latin typeface="Aptos Serif" panose="02020604070405020304" pitchFamily="18" charset="0"/>
                <a:cs typeface="Aptos Serif" panose="02020604070405020304" pitchFamily="18" charset="0"/>
              </a:rPr>
            </a:br>
            <a:r>
              <a:rPr lang="fr-FR" sz="4000" dirty="0">
                <a:latin typeface="Aptos Serif" panose="02020604070405020304" pitchFamily="18" charset="0"/>
                <a:cs typeface="Aptos Serif" panose="02020604070405020304" pitchFamily="18" charset="0"/>
              </a:rPr>
              <a:t>a enfreint des droits humains</a:t>
            </a:r>
            <a:endParaRPr sz="4000" dirty="0">
              <a:latin typeface="Aptos Serif" panose="02020604070405020304" pitchFamily="18" charset="0"/>
              <a:cs typeface="Aptos Serif" panose="02020604070405020304" pitchFamily="18" charset="0"/>
            </a:endParaRPr>
          </a:p>
        </p:txBody>
      </p:sp>
      <p:sp>
        <p:nvSpPr>
          <p:cNvPr id="209" name="Google Shape;209;p14"/>
          <p:cNvSpPr txBox="1">
            <a:spLocks noGrp="1"/>
          </p:cNvSpPr>
          <p:nvPr>
            <p:ph type="body" idx="1"/>
          </p:nvPr>
        </p:nvSpPr>
        <p:spPr>
          <a:xfrm>
            <a:off x="594348" y="3279575"/>
            <a:ext cx="59802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dirty="0"/>
              <a:t>Produits en caoutchouc naturel (gants de travail, tapis anti-poussière, etc.) provenant de pays du Sud (voir liste du CAD) qui n'ont pas été fabriqués dans le respect des normes fondamentales de l'OIT.</a:t>
            </a:r>
            <a:endParaRPr sz="2000" b="0" i="0" u="none" strike="noStrike" cap="none" dirty="0">
              <a:solidFill>
                <a:srgbClr val="3F3F3F"/>
              </a:solidFill>
              <a:latin typeface="Arial"/>
              <a:ea typeface="Arial"/>
              <a:cs typeface="Arial"/>
              <a:sym typeface="Arial"/>
            </a:endParaRPr>
          </a:p>
          <a:p>
            <a:pPr marL="0" lvl="0" indent="0" algn="l" rtl="0">
              <a:lnSpc>
                <a:spcPct val="90000"/>
              </a:lnSpc>
              <a:spcBef>
                <a:spcPts val="0"/>
              </a:spcBef>
              <a:spcAft>
                <a:spcPts val="0"/>
              </a:spcAft>
              <a:buClr>
                <a:srgbClr val="3F3F3F"/>
              </a:buClr>
              <a:buSzPts val="2000"/>
              <a:buNone/>
            </a:pPr>
            <a:endParaRPr dirty="0"/>
          </a:p>
          <a:p>
            <a:pPr marL="0" lvl="0" indent="0" algn="l" rtl="0">
              <a:lnSpc>
                <a:spcPct val="90000"/>
              </a:lnSpc>
              <a:spcBef>
                <a:spcPts val="0"/>
              </a:spcBef>
              <a:spcAft>
                <a:spcPts val="0"/>
              </a:spcAft>
              <a:buClr>
                <a:srgbClr val="3F3F3F"/>
              </a:buClr>
              <a:buSzPts val="2000"/>
              <a:buNone/>
            </a:pPr>
            <a:r>
              <a:rPr lang="de-DE" dirty="0"/>
              <a:t>Liste du CAD : </a:t>
            </a:r>
            <a:r>
              <a:rPr lang="de-DE" u="sng" dirty="0">
                <a:solidFill>
                  <a:schemeClr val="accent4"/>
                </a:solidFill>
                <a:hlinkClick r:id="rId3">
                  <a:extLst>
                    <a:ext uri="{A12FA001-AC4F-418D-AE19-62706E023703}">
                      <ahyp:hlinkClr xmlns:ahyp="http://schemas.microsoft.com/office/drawing/2018/hyperlinkcolor" val="tx"/>
                    </a:ext>
                  </a:extLst>
                </a:hlinkClick>
              </a:rPr>
              <a:t>https://www.oecd.org/en/topics/sub-issues/oda-eligibility-and-conditions/dac-list-of-oda-recipients.html</a:t>
            </a:r>
            <a:r>
              <a:rPr lang="de-DE" dirty="0"/>
              <a:t> </a:t>
            </a:r>
            <a:endParaRPr dirty="0"/>
          </a:p>
        </p:txBody>
      </p:sp>
      <p:pic>
        <p:nvPicPr>
          <p:cNvPr id="210" name="Google Shape;210;p14" descr="Hängende Glühbirnen"/>
          <p:cNvPicPr preferRelativeResize="0">
            <a:picLocks noGrp="1"/>
          </p:cNvPicPr>
          <p:nvPr>
            <p:ph type="pic" idx="2"/>
          </p:nvPr>
        </p:nvPicPr>
        <p:blipFill rotWithShape="1">
          <a:blip r:embed="rId4">
            <a:alphaModFix/>
          </a:blip>
          <a:srcRect l="5412" r="5410"/>
          <a:stretch/>
        </p:blipFill>
        <p:spPr>
          <a:xfrm flipH="1">
            <a:off x="7093257" y="0"/>
            <a:ext cx="5098742" cy="6858000"/>
          </a:xfrm>
          <a:prstGeom prst="flowChartDelay">
            <a:avLst/>
          </a:prstGeom>
          <a:solidFill>
            <a:srgbClr val="87C3CD"/>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a:spLocks noGrp="1"/>
          </p:cNvSpPr>
          <p:nvPr>
            <p:ph type="title"/>
          </p:nvPr>
        </p:nvSpPr>
        <p:spPr>
          <a:xfrm>
            <a:off x="575298" y="278125"/>
            <a:ext cx="59637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dirty="0">
                <a:latin typeface="Aptos Serif" panose="02020604070405020304" pitchFamily="18" charset="0"/>
                <a:cs typeface="Aptos Serif" panose="02020604070405020304" pitchFamily="18" charset="0"/>
              </a:rPr>
              <a:t>Appareils électriques non économes en énergie</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217" name="Google Shape;217;p15"/>
          <p:cNvSpPr txBox="1">
            <a:spLocks noGrp="1"/>
          </p:cNvSpPr>
          <p:nvPr>
            <p:ph type="body" idx="1"/>
          </p:nvPr>
        </p:nvSpPr>
        <p:spPr>
          <a:xfrm>
            <a:off x="594348" y="3279575"/>
            <a:ext cx="60636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dirty="0">
                <a:latin typeface="Aptos" panose="020B0004020202020204" pitchFamily="34" charset="0"/>
              </a:rPr>
              <a:t>Appareils électriques avec un étiquetage énergétique (A-G) qui n’appartiennent pas à l'une des classes d'efficacité les plus élevées de leur groupe de produits.</a:t>
            </a: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endParaRPr sz="2000" b="0" i="0" u="none" strike="noStrike" cap="none" dirty="0">
              <a:solidFill>
                <a:srgbClr val="3F3F3F"/>
              </a:solidFill>
              <a:latin typeface="Arial"/>
              <a:ea typeface="Arial"/>
              <a:cs typeface="Arial"/>
              <a:sym typeface="Arial"/>
            </a:endParaRPr>
          </a:p>
        </p:txBody>
      </p:sp>
      <p:pic>
        <p:nvPicPr>
          <p:cNvPr id="218" name="Google Shape;218;p15"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title"/>
          </p:nvPr>
        </p:nvSpPr>
        <p:spPr>
          <a:xfrm>
            <a:off x="575298" y="278125"/>
            <a:ext cx="62733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dirty="0">
                <a:latin typeface="Aptos Serif" panose="02020604070405020304" pitchFamily="18" charset="0"/>
                <a:cs typeface="Aptos Serif" panose="02020604070405020304" pitchFamily="18" charset="0"/>
              </a:rPr>
              <a:t>Jouets et articles de sport dont la fabrication a enfreint les droits humains</a:t>
            </a:r>
            <a:endParaRPr sz="4000" dirty="0">
              <a:latin typeface="Aptos Serif" panose="02020604070405020304" pitchFamily="18" charset="0"/>
              <a:cs typeface="Aptos Serif" panose="02020604070405020304" pitchFamily="18" charset="0"/>
            </a:endParaRPr>
          </a:p>
        </p:txBody>
      </p:sp>
      <p:sp>
        <p:nvSpPr>
          <p:cNvPr id="225" name="Google Shape;225;p18"/>
          <p:cNvSpPr txBox="1">
            <a:spLocks noGrp="1"/>
          </p:cNvSpPr>
          <p:nvPr>
            <p:ph type="body" idx="1"/>
          </p:nvPr>
        </p:nvSpPr>
        <p:spPr>
          <a:xfrm>
            <a:off x="594348" y="3279575"/>
            <a:ext cx="58731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dirty="0">
                <a:latin typeface="Aptos" panose="020B0004020202020204" pitchFamily="34" charset="0"/>
              </a:rPr>
              <a:t>Jouets et articles de sport provenant de pays du Sud (voir liste du CAD) qui n'ont pas été fabriqués dans le respect des normes fondamentales de l'OIT.</a:t>
            </a:r>
            <a:endParaRPr sz="2000" b="0" i="0" u="none" strike="noStrike" cap="none" dirty="0">
              <a:solidFill>
                <a:srgbClr val="3F3F3F"/>
              </a:solidFill>
              <a:latin typeface="Aptos" panose="020B0004020202020204" pitchFamily="34" charset="0"/>
              <a:sym typeface="Arial"/>
            </a:endParaRPr>
          </a:p>
          <a:p>
            <a:pPr marL="0" lvl="0" indent="0" algn="l" rtl="0">
              <a:lnSpc>
                <a:spcPct val="90000"/>
              </a:lnSpc>
              <a:spcBef>
                <a:spcPts val="0"/>
              </a:spcBef>
              <a:spcAft>
                <a:spcPts val="0"/>
              </a:spcAft>
              <a:buClr>
                <a:srgbClr val="3F3F3F"/>
              </a:buClr>
              <a:buSzPts val="2000"/>
              <a:buNone/>
            </a:pP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Liste du CAD : </a:t>
            </a:r>
            <a:r>
              <a:rPr lang="de-DE" u="sng" dirty="0">
                <a:solidFill>
                  <a:schemeClr val="accent4"/>
                </a:solidFill>
                <a:latin typeface="Aptos" panose="020B0004020202020204" pitchFamily="34" charset="0"/>
                <a:hlinkClick r:id="rId3">
                  <a:extLst>
                    <a:ext uri="{A12FA001-AC4F-418D-AE19-62706E023703}">
                      <ahyp:hlinkClr xmlns:ahyp="http://schemas.microsoft.com/office/drawing/2018/hyperlinkcolor" val="tx"/>
                    </a:ext>
                  </a:extLst>
                </a:hlinkClick>
              </a:rPr>
              <a:t>https://www.oecd.org/en/topics/sub-issues/oda-eligibility-and-conditions/dac-list-of-oda-recipients.html</a:t>
            </a:r>
            <a:r>
              <a:rPr lang="de-DE" dirty="0">
                <a:latin typeface="Aptos" panose="020B0004020202020204" pitchFamily="34" charset="0"/>
              </a:rPr>
              <a:t> </a:t>
            </a: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endParaRPr dirty="0"/>
          </a:p>
        </p:txBody>
      </p:sp>
      <p:pic>
        <p:nvPicPr>
          <p:cNvPr id="226" name="Google Shape;226;p18" descr="Hängende Glühbirnen"/>
          <p:cNvPicPr preferRelativeResize="0">
            <a:picLocks noGrp="1"/>
          </p:cNvPicPr>
          <p:nvPr>
            <p:ph type="pic" idx="2"/>
          </p:nvPr>
        </p:nvPicPr>
        <p:blipFill rotWithShape="1">
          <a:blip r:embed="rId4">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9"/>
          <p:cNvSpPr txBox="1">
            <a:spLocks noGrp="1"/>
          </p:cNvSpPr>
          <p:nvPr>
            <p:ph type="title"/>
          </p:nvPr>
        </p:nvSpPr>
        <p:spPr>
          <a:xfrm>
            <a:off x="575298" y="278125"/>
            <a:ext cx="61581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dirty="0">
                <a:latin typeface="Aptos Serif" panose="02020604070405020304" pitchFamily="18" charset="0"/>
                <a:cs typeface="Aptos Serif" panose="02020604070405020304" pitchFamily="18" charset="0"/>
              </a:rPr>
              <a:t>Pierres naturelles dont l'extraction a enfreint les droits de l'homme</a:t>
            </a:r>
            <a:endParaRPr sz="4000" dirty="0">
              <a:latin typeface="Aptos Serif" panose="02020604070405020304" pitchFamily="18" charset="0"/>
              <a:cs typeface="Aptos Serif" panose="02020604070405020304" pitchFamily="18" charset="0"/>
            </a:endParaRPr>
          </a:p>
        </p:txBody>
      </p:sp>
      <p:sp>
        <p:nvSpPr>
          <p:cNvPr id="233" name="Google Shape;233;p19"/>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dirty="0">
                <a:latin typeface="Aptos" panose="020B0004020202020204" pitchFamily="34" charset="0"/>
              </a:rPr>
              <a:t>Pierres naturelles et pavés provenant de pays du Sud (voir liste du CAD) qui n’ont pas été produits conformément aux normes fondamentales de l'OIT.</a:t>
            </a: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endParaRPr dirty="0">
              <a:latin typeface="Aptos" panose="020B0004020202020204" pitchFamily="34" charset="0"/>
            </a:endParaRPr>
          </a:p>
          <a:p>
            <a:pPr marL="0" lvl="0" indent="0" algn="l" rtl="0">
              <a:spcBef>
                <a:spcPts val="0"/>
              </a:spcBef>
              <a:spcAft>
                <a:spcPts val="0"/>
              </a:spcAft>
              <a:buClr>
                <a:srgbClr val="3F3F3F"/>
              </a:buClr>
              <a:buSzPts val="2000"/>
              <a:buNone/>
            </a:pPr>
            <a:r>
              <a:rPr lang="de-DE" dirty="0">
                <a:latin typeface="Aptos" panose="020B0004020202020204" pitchFamily="34" charset="0"/>
              </a:rPr>
              <a:t>Liste du CAD : </a:t>
            </a:r>
            <a:r>
              <a:rPr lang="de-DE" u="sng" dirty="0">
                <a:solidFill>
                  <a:schemeClr val="accent4"/>
                </a:solidFill>
                <a:latin typeface="Aptos" panose="020B0004020202020204" pitchFamily="34" charset="0"/>
                <a:hlinkClick r:id="rId3">
                  <a:extLst>
                    <a:ext uri="{A12FA001-AC4F-418D-AE19-62706E023703}">
                      <ahyp:hlinkClr xmlns:ahyp="http://schemas.microsoft.com/office/drawing/2018/hyperlinkcolor" val="tx"/>
                    </a:ext>
                  </a:extLst>
                </a:hlinkClick>
              </a:rPr>
              <a:t>https://www.oecd.org/en/topics/sub-issues/oda-eligibility-and-conditions/dac-list-of-oda-recipients.html</a:t>
            </a:r>
            <a:r>
              <a:rPr lang="de-DE" dirty="0">
                <a:latin typeface="Aptos" panose="020B0004020202020204" pitchFamily="34" charset="0"/>
              </a:rPr>
              <a:t> </a:t>
            </a: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endParaRPr dirty="0"/>
          </a:p>
        </p:txBody>
      </p:sp>
      <p:pic>
        <p:nvPicPr>
          <p:cNvPr id="234" name="Google Shape;234;p19" descr="Hängende Glühbirnen"/>
          <p:cNvPicPr preferRelativeResize="0">
            <a:picLocks noGrp="1"/>
          </p:cNvPicPr>
          <p:nvPr>
            <p:ph type="pic" idx="2"/>
          </p:nvPr>
        </p:nvPicPr>
        <p:blipFill rotWithShape="1">
          <a:blip r:embed="rId4">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400" b="1" i="0" u="none" strike="noStrike" cap="none" dirty="0">
                <a:solidFill>
                  <a:srgbClr val="3F3F3F"/>
                </a:solidFill>
                <a:latin typeface="Aptos Serif" panose="02020604070405020304" pitchFamily="18" charset="0"/>
                <a:cs typeface="Aptos Serif" panose="02020604070405020304" pitchFamily="18" charset="0"/>
                <a:sym typeface="Play"/>
              </a:rPr>
              <a:t>PVC</a:t>
            </a:r>
            <a:endParaRPr dirty="0">
              <a:latin typeface="Aptos Serif" panose="02020604070405020304" pitchFamily="18" charset="0"/>
              <a:cs typeface="Aptos Serif" panose="02020604070405020304" pitchFamily="18" charset="0"/>
            </a:endParaRPr>
          </a:p>
        </p:txBody>
      </p:sp>
      <p:sp>
        <p:nvSpPr>
          <p:cNvPr id="241" name="Google Shape;241;p20"/>
          <p:cNvSpPr txBox="1">
            <a:spLocks noGrp="1"/>
          </p:cNvSpPr>
          <p:nvPr>
            <p:ph type="body" idx="1"/>
          </p:nvPr>
        </p:nvSpPr>
        <p:spPr>
          <a:xfrm>
            <a:off x="594350" y="3279575"/>
            <a:ext cx="57780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1800"/>
              </a:spcBef>
              <a:spcAft>
                <a:spcPts val="0"/>
              </a:spcAft>
              <a:buClr>
                <a:srgbClr val="3F3F3F"/>
              </a:buClr>
              <a:buSzPts val="2000"/>
              <a:buNone/>
            </a:pPr>
            <a:r>
              <a:rPr lang="fr-FR" dirty="0">
                <a:latin typeface="Aptos" panose="020B0004020202020204" pitchFamily="34" charset="0"/>
              </a:rPr>
              <a:t>Produits en PVC (également connu sous le nom de polychlorure de vinyle ou simplement vinyle) à éviter. La combustion du PVC, que ce soit dans des usines de traitement des déchets ou lors d’incinérations non contrôlées, peut libérer des dioxines hautement toxiques. Les dioxines comptent parmi les polluants les plus dangereux pour l'environnement et représentent un risque grave pour la santé humaine.</a:t>
            </a:r>
            <a:endParaRPr sz="2000" b="0" i="0" u="none" strike="noStrike" cap="none" dirty="0">
              <a:solidFill>
                <a:srgbClr val="3F3F3F"/>
              </a:solidFill>
              <a:latin typeface="Aptos" panose="020B0004020202020204" pitchFamily="34" charset="0"/>
              <a:sym typeface="Arial"/>
            </a:endParaRPr>
          </a:p>
        </p:txBody>
      </p:sp>
      <p:pic>
        <p:nvPicPr>
          <p:cNvPr id="242" name="Google Shape;242;p20"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1"/>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400" b="1" i="0" u="none" strike="noStrike" cap="none" noProof="0" dirty="0">
                <a:solidFill>
                  <a:srgbClr val="3F3F3F"/>
                </a:solidFill>
                <a:latin typeface="Aptos Serif" panose="02020604070405020304" pitchFamily="18" charset="0"/>
                <a:cs typeface="Aptos Serif" panose="02020604070405020304" pitchFamily="18" charset="0"/>
                <a:sym typeface="Play"/>
              </a:rPr>
              <a:t>Pestic</a:t>
            </a:r>
            <a:r>
              <a:rPr lang="fr-FR" noProof="0" dirty="0">
                <a:latin typeface="Aptos Serif" panose="02020604070405020304" pitchFamily="18" charset="0"/>
                <a:cs typeface="Aptos Serif" panose="02020604070405020304" pitchFamily="18" charset="0"/>
              </a:rPr>
              <a:t>ides</a:t>
            </a:r>
            <a:endParaRPr lang="fr-FR" sz="4400" b="1" i="0" u="none" strike="noStrike" cap="none" noProof="0" dirty="0">
              <a:solidFill>
                <a:srgbClr val="3F3F3F"/>
              </a:solidFill>
              <a:latin typeface="Aptos Serif" panose="02020604070405020304" pitchFamily="18" charset="0"/>
              <a:cs typeface="Aptos Serif" panose="02020604070405020304" pitchFamily="18" charset="0"/>
              <a:sym typeface="Play"/>
            </a:endParaRPr>
          </a:p>
        </p:txBody>
      </p:sp>
      <p:sp>
        <p:nvSpPr>
          <p:cNvPr id="249" name="Google Shape;249;p21"/>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sz="2000" b="0" i="0" u="none" strike="noStrike" cap="none" dirty="0">
                <a:solidFill>
                  <a:srgbClr val="3F3F3F"/>
                </a:solidFill>
                <a:latin typeface="Aptos" panose="020B0004020202020204" pitchFamily="34" charset="0"/>
                <a:sym typeface="Arial"/>
              </a:rPr>
              <a:t>Pesticides (herbicides, fongicides, insecticides) pour les espaces verts publics et les zones de loisirs.</a:t>
            </a:r>
            <a:endParaRPr sz="2000" b="0" i="0" u="none" strike="noStrike" cap="none" dirty="0">
              <a:solidFill>
                <a:srgbClr val="3F3F3F"/>
              </a:solidFill>
              <a:latin typeface="Aptos" panose="020B0004020202020204" pitchFamily="34" charset="0"/>
              <a:sym typeface="Arial"/>
            </a:endParaRPr>
          </a:p>
        </p:txBody>
      </p:sp>
      <p:pic>
        <p:nvPicPr>
          <p:cNvPr id="250" name="Google Shape;250;p21"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2"/>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Exceptions</a:t>
            </a:r>
            <a:endParaRPr lang="fr-FR" sz="4400" b="1" i="0" u="none" strike="noStrike" cap="none" noProof="0" dirty="0">
              <a:solidFill>
                <a:srgbClr val="3F3F3F"/>
              </a:solidFill>
              <a:latin typeface="Aptos Serif" panose="02020604070405020304" pitchFamily="18" charset="0"/>
              <a:cs typeface="Aptos Serif" panose="02020604070405020304" pitchFamily="18" charset="0"/>
              <a:sym typeface="Play"/>
            </a:endParaRPr>
          </a:p>
        </p:txBody>
      </p:sp>
      <p:sp>
        <p:nvSpPr>
          <p:cNvPr id="257" name="Google Shape;257;p22"/>
          <p:cNvSpPr txBox="1">
            <a:spLocks noGrp="1"/>
          </p:cNvSpPr>
          <p:nvPr>
            <p:ph type="body" idx="1"/>
          </p:nvPr>
        </p:nvSpPr>
        <p:spPr>
          <a:xfrm>
            <a:off x="594350" y="2676525"/>
            <a:ext cx="6641100" cy="3597600"/>
          </a:xfrm>
          <a:prstGeom prst="rect">
            <a:avLst/>
          </a:prstGeom>
          <a:noFill/>
          <a:ln>
            <a:noFill/>
          </a:ln>
        </p:spPr>
        <p:txBody>
          <a:bodyPr spcFirstLastPara="1" wrap="square" lIns="0" tIns="45700" rIns="91425" bIns="45700" anchor="t" anchorCtr="0">
            <a:normAutofit/>
          </a:bodyPr>
          <a:lstStyle/>
          <a:p>
            <a:pPr marL="0" marR="0" lvl="0" indent="0" algn="l" rtl="0">
              <a:lnSpc>
                <a:spcPct val="90000"/>
              </a:lnSpc>
              <a:spcBef>
                <a:spcPts val="0"/>
              </a:spcBef>
              <a:spcAft>
                <a:spcPts val="0"/>
              </a:spcAft>
              <a:buClr>
                <a:srgbClr val="3F3F3F"/>
              </a:buClr>
              <a:buSzPts val="2000"/>
              <a:buFont typeface="Arial"/>
              <a:buNone/>
            </a:pPr>
            <a:r>
              <a:rPr lang="fr-FR" dirty="0">
                <a:latin typeface="Aptos" panose="020B0004020202020204" pitchFamily="34" charset="0"/>
              </a:rPr>
              <a:t>Des exceptions à cette liste négative sont possibles, mais elles doivent être justifiées.</a:t>
            </a:r>
            <a:endParaRPr sz="2000" b="0" i="0" u="none" strike="noStrike" cap="none" dirty="0">
              <a:solidFill>
                <a:srgbClr val="3F3F3F"/>
              </a:solidFill>
              <a:latin typeface="Aptos" panose="020B0004020202020204" pitchFamily="34" charset="0"/>
              <a:sym typeface="Arial"/>
            </a:endParaRPr>
          </a:p>
          <a:p>
            <a:pPr marL="0" marR="0" lvl="0" indent="0" algn="l" rtl="0">
              <a:lnSpc>
                <a:spcPct val="90000"/>
              </a:lnSpc>
              <a:spcBef>
                <a:spcPts val="0"/>
              </a:spcBef>
              <a:spcAft>
                <a:spcPts val="0"/>
              </a:spcAft>
              <a:buClr>
                <a:srgbClr val="3F3F3F"/>
              </a:buClr>
              <a:buSzPts val="2000"/>
              <a:buFont typeface="Arial"/>
              <a:buNone/>
            </a:pPr>
            <a:endParaRPr dirty="0">
              <a:latin typeface="Aptos" panose="020B0004020202020204" pitchFamily="34" charset="0"/>
            </a:endParaRPr>
          </a:p>
          <a:p>
            <a:pPr marL="0" marR="0" lvl="0" indent="0" algn="l" rtl="0">
              <a:lnSpc>
                <a:spcPct val="90000"/>
              </a:lnSpc>
              <a:spcBef>
                <a:spcPts val="1800"/>
              </a:spcBef>
              <a:spcAft>
                <a:spcPts val="0"/>
              </a:spcAft>
              <a:buClr>
                <a:srgbClr val="3F3F3F"/>
              </a:buClr>
              <a:buSzPts val="2000"/>
              <a:buFont typeface="Arial"/>
              <a:buNone/>
            </a:pPr>
            <a:endParaRPr sz="2000" b="0" i="0" u="none" strike="noStrike" cap="none" dirty="0">
              <a:solidFill>
                <a:srgbClr val="3F3F3F"/>
              </a:solidFill>
              <a:highlight>
                <a:srgbClr val="FFFF00"/>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txBox="1">
            <a:spLocks noGrp="1"/>
          </p:cNvSpPr>
          <p:nvPr>
            <p:ph type="ctrTitle"/>
          </p:nvPr>
        </p:nvSpPr>
        <p:spPr>
          <a:xfrm>
            <a:off x="594360" y="411479"/>
            <a:ext cx="5486400" cy="960121"/>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6000"/>
              <a:buFont typeface="Play"/>
              <a:buNone/>
            </a:pPr>
            <a:r>
              <a:rPr lang="de-DE" sz="4400" dirty="0">
                <a:latin typeface="Aptos Serif" panose="02020604070405020304" pitchFamily="18" charset="0"/>
                <a:cs typeface="Aptos Serif" panose="02020604070405020304" pitchFamily="18" charset="0"/>
              </a:rPr>
              <a:t>Contact</a:t>
            </a:r>
            <a:endParaRPr sz="4400" dirty="0">
              <a:latin typeface="Aptos Serif" panose="02020604070405020304" pitchFamily="18" charset="0"/>
              <a:cs typeface="Aptos Serif" panose="02020604070405020304" pitchFamily="18" charset="0"/>
            </a:endParaRPr>
          </a:p>
        </p:txBody>
      </p:sp>
      <p:pic>
        <p:nvPicPr>
          <p:cNvPr id="264" name="Google Shape;264;p23" descr="Ein Bild, das Text, Schrift, Screenshot, Grafiken enthält.&#10;&#10;Automatisch generierte Beschreibung"/>
          <p:cNvPicPr preferRelativeResize="0"/>
          <p:nvPr/>
        </p:nvPicPr>
        <p:blipFill rotWithShape="1">
          <a:blip r:embed="rId3">
            <a:alphaModFix/>
          </a:blip>
          <a:srcRect/>
          <a:stretch/>
        </p:blipFill>
        <p:spPr>
          <a:xfrm>
            <a:off x="6693868" y="4953703"/>
            <a:ext cx="5273749" cy="1904297"/>
          </a:xfrm>
          <a:prstGeom prst="rect">
            <a:avLst/>
          </a:prstGeom>
          <a:noFill/>
          <a:ln>
            <a:noFill/>
          </a:ln>
        </p:spPr>
      </p:pic>
      <p:pic>
        <p:nvPicPr>
          <p:cNvPr id="265" name="Google Shape;265;p23" descr="Ein Bild, das Text, Schrift, Electric Blue (Farbe), Symbol enthält.&#10;&#10;Automatisch generierte Beschreibung"/>
          <p:cNvPicPr preferRelativeResize="0"/>
          <p:nvPr/>
        </p:nvPicPr>
        <p:blipFill rotWithShape="1">
          <a:blip r:embed="rId4">
            <a:alphaModFix/>
          </a:blip>
          <a:srcRect/>
          <a:stretch/>
        </p:blipFill>
        <p:spPr>
          <a:xfrm>
            <a:off x="3337560" y="5905851"/>
            <a:ext cx="3594100" cy="753356"/>
          </a:xfrm>
          <a:prstGeom prst="rect">
            <a:avLst/>
          </a:prstGeom>
          <a:noFill/>
          <a:ln>
            <a:noFill/>
          </a:ln>
        </p:spPr>
      </p:pic>
      <p:sp>
        <p:nvSpPr>
          <p:cNvPr id="266" name="Google Shape;266;p23"/>
          <p:cNvSpPr txBox="1"/>
          <p:nvPr/>
        </p:nvSpPr>
        <p:spPr>
          <a:xfrm>
            <a:off x="173549" y="5929886"/>
            <a:ext cx="3228110" cy="630902"/>
          </a:xfrm>
          <a:prstGeom prst="rect">
            <a:avLst/>
          </a:prstGeom>
          <a:noFill/>
          <a:ln>
            <a:noFill/>
          </a:ln>
        </p:spPr>
        <p:txBody>
          <a:bodyPr spcFirstLastPara="1" wrap="square" lIns="91425" tIns="45700" rIns="91425" bIns="45700" anchor="t" anchorCtr="0">
            <a:spAutoFit/>
          </a:bodyPr>
          <a:lstStyle/>
          <a:p>
            <a:pPr algn="r"/>
            <a:r>
              <a:rPr lang="de-DE" sz="700" dirty="0" err="1"/>
              <a:t>Financé</a:t>
            </a:r>
            <a:r>
              <a:rPr lang="de-DE" sz="700" dirty="0"/>
              <a:t> par </a:t>
            </a:r>
            <a:r>
              <a:rPr lang="de-DE" sz="700" dirty="0" err="1"/>
              <a:t>l’Union</a:t>
            </a:r>
            <a:r>
              <a:rPr lang="de-DE" sz="700" dirty="0"/>
              <a:t> </a:t>
            </a:r>
            <a:r>
              <a:rPr lang="de-DE" sz="700" dirty="0" err="1"/>
              <a:t>européenne</a:t>
            </a:r>
            <a:r>
              <a:rPr lang="de-DE" sz="700" dirty="0"/>
              <a:t>. </a:t>
            </a:r>
            <a:r>
              <a:rPr lang="de-DE" sz="700" dirty="0" err="1"/>
              <a:t>Les</a:t>
            </a:r>
            <a:r>
              <a:rPr lang="de-DE" sz="700" dirty="0"/>
              <a:t> </a:t>
            </a:r>
            <a:r>
              <a:rPr lang="de-DE" sz="700" dirty="0" err="1"/>
              <a:t>points</a:t>
            </a:r>
            <a:r>
              <a:rPr lang="de-DE" sz="700" dirty="0"/>
              <a:t> de vue et </a:t>
            </a:r>
            <a:r>
              <a:rPr lang="de-DE" sz="700" dirty="0" err="1"/>
              <a:t>avis</a:t>
            </a:r>
            <a:r>
              <a:rPr lang="de-DE" sz="700" dirty="0"/>
              <a:t> </a:t>
            </a:r>
            <a:r>
              <a:rPr lang="de-DE" sz="700" dirty="0" err="1"/>
              <a:t>exprimés</a:t>
            </a:r>
            <a:r>
              <a:rPr lang="de-DE" sz="700" dirty="0"/>
              <a:t> </a:t>
            </a:r>
            <a:r>
              <a:rPr lang="de-DE" sz="700" dirty="0" err="1"/>
              <a:t>n’engagent</a:t>
            </a:r>
            <a:r>
              <a:rPr lang="de-DE" sz="700" dirty="0"/>
              <a:t> </a:t>
            </a:r>
            <a:r>
              <a:rPr lang="de-DE" sz="700" dirty="0" err="1"/>
              <a:t>toutefois</a:t>
            </a:r>
            <a:r>
              <a:rPr lang="de-DE" sz="700" dirty="0"/>
              <a:t> </a:t>
            </a:r>
            <a:r>
              <a:rPr lang="de-DE" sz="700" dirty="0" err="1"/>
              <a:t>que</a:t>
            </a:r>
            <a:r>
              <a:rPr lang="de-DE" sz="700" dirty="0"/>
              <a:t> </a:t>
            </a:r>
            <a:r>
              <a:rPr lang="de-DE" sz="700" dirty="0" err="1"/>
              <a:t>leur</a:t>
            </a:r>
            <a:r>
              <a:rPr lang="de-DE" sz="700" dirty="0"/>
              <a:t>(s) </a:t>
            </a:r>
            <a:r>
              <a:rPr lang="de-DE" sz="700" dirty="0" err="1"/>
              <a:t>auteur</a:t>
            </a:r>
            <a:r>
              <a:rPr lang="de-DE" sz="700" dirty="0"/>
              <a:t>(s) et ne </a:t>
            </a:r>
            <a:r>
              <a:rPr lang="de-DE" sz="700" dirty="0" err="1"/>
              <a:t>reflètent</a:t>
            </a:r>
            <a:r>
              <a:rPr lang="de-DE" sz="700" dirty="0"/>
              <a:t> </a:t>
            </a:r>
            <a:r>
              <a:rPr lang="de-DE" sz="700" dirty="0" err="1"/>
              <a:t>pas</a:t>
            </a:r>
            <a:r>
              <a:rPr lang="de-DE" sz="700" dirty="0"/>
              <a:t> </a:t>
            </a:r>
            <a:r>
              <a:rPr lang="de-DE" sz="700" dirty="0" err="1"/>
              <a:t>nécessairement</a:t>
            </a:r>
            <a:r>
              <a:rPr lang="de-DE" sz="700" dirty="0"/>
              <a:t> </a:t>
            </a:r>
            <a:r>
              <a:rPr lang="de-DE" sz="700" dirty="0" err="1"/>
              <a:t>ceux</a:t>
            </a:r>
            <a:r>
              <a:rPr lang="de-DE" sz="700" dirty="0"/>
              <a:t> de </a:t>
            </a:r>
            <a:r>
              <a:rPr lang="de-DE" sz="700" dirty="0" err="1"/>
              <a:t>l’Union</a:t>
            </a:r>
            <a:r>
              <a:rPr lang="de-DE" sz="700" dirty="0"/>
              <a:t> </a:t>
            </a:r>
            <a:r>
              <a:rPr lang="de-DE" sz="700" dirty="0" err="1"/>
              <a:t>européenne</a:t>
            </a:r>
            <a:r>
              <a:rPr lang="de-DE" sz="700" dirty="0"/>
              <a:t> </a:t>
            </a:r>
            <a:r>
              <a:rPr lang="de-DE" sz="700" dirty="0" err="1"/>
              <a:t>ou</a:t>
            </a:r>
            <a:r>
              <a:rPr lang="de-DE" sz="700" dirty="0"/>
              <a:t> de </a:t>
            </a:r>
            <a:r>
              <a:rPr lang="de-DE" sz="700" dirty="0" err="1"/>
              <a:t>l’Agence</a:t>
            </a:r>
            <a:r>
              <a:rPr lang="de-DE" sz="700" dirty="0"/>
              <a:t> </a:t>
            </a:r>
            <a:r>
              <a:rPr lang="de-DE" sz="700" dirty="0" err="1"/>
              <a:t>exécutive</a:t>
            </a:r>
            <a:r>
              <a:rPr lang="de-DE" sz="700" dirty="0"/>
              <a:t> </a:t>
            </a:r>
            <a:r>
              <a:rPr lang="de-DE" sz="700" dirty="0" err="1"/>
              <a:t>européenne</a:t>
            </a:r>
            <a:r>
              <a:rPr lang="de-DE" sz="700" dirty="0"/>
              <a:t> </a:t>
            </a:r>
            <a:r>
              <a:rPr lang="de-DE" sz="700" dirty="0" err="1"/>
              <a:t>pour</a:t>
            </a:r>
            <a:r>
              <a:rPr lang="de-DE" sz="700" dirty="0"/>
              <a:t> </a:t>
            </a:r>
            <a:r>
              <a:rPr lang="de-DE" sz="700" dirty="0" err="1"/>
              <a:t>l’éducation</a:t>
            </a:r>
            <a:r>
              <a:rPr lang="de-DE" sz="700" dirty="0"/>
              <a:t> et la </a:t>
            </a:r>
            <a:r>
              <a:rPr lang="de-DE" sz="700" dirty="0" err="1"/>
              <a:t>culture</a:t>
            </a:r>
            <a:r>
              <a:rPr lang="de-DE" sz="700" dirty="0"/>
              <a:t> (EACEA). Ni </a:t>
            </a:r>
            <a:r>
              <a:rPr lang="de-DE" sz="700" dirty="0" err="1"/>
              <a:t>l’Union</a:t>
            </a:r>
            <a:r>
              <a:rPr lang="de-DE" sz="700" dirty="0"/>
              <a:t> </a:t>
            </a:r>
            <a:r>
              <a:rPr lang="de-DE" sz="700" dirty="0" err="1"/>
              <a:t>européenne</a:t>
            </a:r>
            <a:r>
              <a:rPr lang="de-DE" sz="700" dirty="0"/>
              <a:t> </a:t>
            </a:r>
            <a:r>
              <a:rPr lang="de-DE" sz="700" dirty="0" err="1"/>
              <a:t>ni</a:t>
            </a:r>
            <a:r>
              <a:rPr lang="de-DE" sz="700" dirty="0"/>
              <a:t> </a:t>
            </a:r>
            <a:r>
              <a:rPr lang="de-DE" sz="700" dirty="0" err="1"/>
              <a:t>l’EACEA</a:t>
            </a:r>
            <a:r>
              <a:rPr lang="de-DE" sz="700" dirty="0"/>
              <a:t> ne </a:t>
            </a:r>
            <a:r>
              <a:rPr lang="de-DE" sz="700" dirty="0" err="1"/>
              <a:t>sauraient</a:t>
            </a:r>
            <a:r>
              <a:rPr lang="de-DE" sz="700" dirty="0"/>
              <a:t> en </a:t>
            </a:r>
            <a:r>
              <a:rPr lang="de-DE" sz="700" dirty="0" err="1"/>
              <a:t>être</a:t>
            </a:r>
            <a:r>
              <a:rPr lang="de-DE" sz="700" dirty="0"/>
              <a:t> </a:t>
            </a:r>
            <a:r>
              <a:rPr lang="de-DE" sz="700" dirty="0" err="1"/>
              <a:t>tenues</a:t>
            </a:r>
            <a:r>
              <a:rPr lang="de-DE" sz="700" dirty="0"/>
              <a:t> </a:t>
            </a:r>
            <a:r>
              <a:rPr lang="de-DE" sz="700" dirty="0" err="1"/>
              <a:t>pour</a:t>
            </a:r>
            <a:r>
              <a:rPr lang="de-DE" sz="700" dirty="0"/>
              <a:t> responsables.</a:t>
            </a:r>
          </a:p>
        </p:txBody>
      </p:sp>
      <p:sp>
        <p:nvSpPr>
          <p:cNvPr id="267" name="Google Shape;267;p23"/>
          <p:cNvSpPr txBox="1"/>
          <p:nvPr/>
        </p:nvSpPr>
        <p:spPr>
          <a:xfrm>
            <a:off x="594350" y="2329850"/>
            <a:ext cx="62184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dirty="0">
                <a:solidFill>
                  <a:schemeClr val="dk1"/>
                </a:solidFill>
                <a:highlight>
                  <a:srgbClr val="FFFF00"/>
                </a:highlight>
                <a:latin typeface="Aptos" panose="020B0004020202020204" pitchFamily="34" charset="0"/>
              </a:rPr>
              <a:t>Si vous avez l'intention d’utiliser cette liste négative – ou une version adaptée de celle-ci – dans votre commune, veuillez indiquer ici le nom de la personne responsable des achats durables dans votre commune.</a:t>
            </a:r>
            <a:endParaRPr sz="1800" dirty="0">
              <a:solidFill>
                <a:schemeClr val="dk1"/>
              </a:solidFill>
              <a:highlight>
                <a:srgbClr val="FFFF00"/>
              </a:highlight>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Remarque</a:t>
            </a:r>
          </a:p>
        </p:txBody>
      </p:sp>
      <p:sp>
        <p:nvSpPr>
          <p:cNvPr id="130" name="Google Shape;130;p2"/>
          <p:cNvSpPr txBox="1">
            <a:spLocks noGrp="1"/>
          </p:cNvSpPr>
          <p:nvPr>
            <p:ph type="body" idx="1"/>
          </p:nvPr>
        </p:nvSpPr>
        <p:spPr>
          <a:xfrm>
            <a:off x="593725" y="2281238"/>
            <a:ext cx="6788150" cy="3709987"/>
          </a:xfrm>
          <a:prstGeom prst="rect">
            <a:avLst/>
          </a:prstGeom>
          <a:noFill/>
          <a:ln>
            <a:noFill/>
          </a:ln>
        </p:spPr>
        <p:txBody>
          <a:bodyPr spcFirstLastPara="1" wrap="square" lIns="0" tIns="457200" rIns="0" bIns="0" anchor="t" anchorCtr="0">
            <a:normAutofit/>
          </a:bodyPr>
          <a:lstStyle/>
          <a:p>
            <a:pPr marL="0" marR="0" lvl="0" indent="0" algn="l" rtl="0">
              <a:lnSpc>
                <a:spcPct val="115000"/>
              </a:lnSpc>
              <a:spcBef>
                <a:spcPts val="0"/>
              </a:spcBef>
              <a:spcAft>
                <a:spcPts val="0"/>
              </a:spcAft>
              <a:buClr>
                <a:schemeClr val="accent4"/>
              </a:buClr>
              <a:buSzPts val="2400"/>
              <a:buFont typeface="Arial"/>
              <a:buNone/>
            </a:pPr>
            <a:r>
              <a:rPr lang="fr-FR" noProof="0" dirty="0">
                <a:latin typeface="Aptos" panose="020B0004020202020204" pitchFamily="34" charset="0"/>
              </a:rPr>
              <a:t>Les diapositives suivantes présentent les produits et matériaux qui NE doivent PAS être achetés, car ils ne répondent pas aux normes environnementales et sociales applicables aux produits et services durables.</a:t>
            </a:r>
            <a:endParaRPr lang="fr-FR" sz="2400" b="1" i="0" u="none" strike="noStrike" cap="none" noProof="0" dirty="0">
              <a:solidFill>
                <a:schemeClr val="accent4"/>
              </a:solidFill>
              <a:latin typeface="Aptos" panose="020B0004020202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Bois </a:t>
            </a:r>
            <a:r>
              <a:rPr lang="fr-FR" noProof="0" dirty="0">
                <a:latin typeface="Aptos Serif" panose="02020604070405020304" pitchFamily="18" charset="0"/>
                <a:cs typeface="Aptos Serif" panose="02020604070405020304" pitchFamily="18" charset="0"/>
              </a:rPr>
              <a:t>tropical</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37" name="Google Shape;137;p3"/>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noProof="0" dirty="0">
                <a:latin typeface="Aptos" panose="020B0004020202020204" pitchFamily="34" charset="0"/>
              </a:rPr>
              <a:t>Le bois tropical, lorsque des essences locales ou d'autres matériaux sont adaptés à l'usage prévu.</a:t>
            </a:r>
            <a:endParaRPr lang="fr-FR" sz="2000" b="0" i="0" u="none" strike="noStrike" cap="none" noProof="0" dirty="0">
              <a:solidFill>
                <a:srgbClr val="3F3F3F"/>
              </a:solidFill>
              <a:latin typeface="Aptos" panose="020B0004020202020204" pitchFamily="34" charset="0"/>
              <a:sym typeface="Arial"/>
            </a:endParaRPr>
          </a:p>
          <a:p>
            <a:pPr marL="0" lvl="0" indent="0" algn="l" rtl="0">
              <a:lnSpc>
                <a:spcPct val="90000"/>
              </a:lnSpc>
              <a:spcBef>
                <a:spcPts val="1800"/>
              </a:spcBef>
              <a:spcAft>
                <a:spcPts val="0"/>
              </a:spcAft>
              <a:buClr>
                <a:srgbClr val="3F3F3F"/>
              </a:buClr>
              <a:buSzPts val="2000"/>
              <a:buNone/>
            </a:pPr>
            <a:endParaRPr sz="2000" b="0" i="0" u="none" strike="noStrike" cap="none" dirty="0">
              <a:solidFill>
                <a:srgbClr val="3F3F3F"/>
              </a:solidFill>
              <a:latin typeface="Arial"/>
              <a:ea typeface="Arial"/>
              <a:cs typeface="Arial"/>
              <a:sym typeface="Arial"/>
            </a:endParaRPr>
          </a:p>
        </p:txBody>
      </p:sp>
      <p:pic>
        <p:nvPicPr>
          <p:cNvPr id="138" name="Google Shape;138;p3"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title"/>
          </p:nvPr>
        </p:nvSpPr>
        <p:spPr>
          <a:xfrm>
            <a:off x="575300" y="278125"/>
            <a:ext cx="59397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Bois issu d‘une gestion forestière non durable</a:t>
            </a:r>
            <a:endParaRPr lang="fr-FR" sz="4400" b="1" i="0" u="none" strike="noStrike" cap="none" noProof="0" dirty="0">
              <a:solidFill>
                <a:srgbClr val="3F3F3F"/>
              </a:solidFill>
              <a:latin typeface="Aptos Serif" panose="02020604070405020304" pitchFamily="18" charset="0"/>
              <a:cs typeface="Aptos Serif" panose="02020604070405020304" pitchFamily="18" charset="0"/>
              <a:sym typeface="Play"/>
            </a:endParaRPr>
          </a:p>
        </p:txBody>
      </p:sp>
      <p:sp>
        <p:nvSpPr>
          <p:cNvPr id="145" name="Google Shape;145;p4"/>
          <p:cNvSpPr txBox="1">
            <a:spLocks noGrp="1"/>
          </p:cNvSpPr>
          <p:nvPr>
            <p:ph type="body" idx="1"/>
          </p:nvPr>
        </p:nvSpPr>
        <p:spPr>
          <a:xfrm>
            <a:off x="594350" y="3279575"/>
            <a:ext cx="50634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noProof="0" dirty="0">
                <a:latin typeface="Aptos" panose="020B0004020202020204" pitchFamily="34" charset="0"/>
              </a:rPr>
              <a:t>Bois et produits dérivés dont l’origine issue d’une exploitation forestière légale et durable ne peut être prouvée. La preuve peut être apportée par une certification avec le label PEFC ou FSC, un label équivalent ou par des preuves individuelles.</a:t>
            </a:r>
            <a:endParaRPr lang="fr-FR" sz="2000" b="0" i="0" u="none" strike="noStrike" cap="none" noProof="0" dirty="0">
              <a:solidFill>
                <a:srgbClr val="3F3F3F"/>
              </a:solidFill>
              <a:latin typeface="Aptos" panose="020B0004020202020204" pitchFamily="34" charset="0"/>
              <a:sym typeface="Arial"/>
            </a:endParaRPr>
          </a:p>
        </p:txBody>
      </p:sp>
      <p:pic>
        <p:nvPicPr>
          <p:cNvPr id="146" name="Google Shape;146;p4"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575299" y="278125"/>
            <a:ext cx="7095007"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dirty="0">
                <a:latin typeface="Aptos Serif" panose="02020604070405020304" pitchFamily="18" charset="0"/>
                <a:cs typeface="Aptos Serif" panose="02020604070405020304" pitchFamily="18" charset="0"/>
              </a:rPr>
              <a:t>Produits agricoles importés dont la production</a:t>
            </a:r>
            <a:r>
              <a:rPr lang="fr-FR" sz="4000" noProof="0" dirty="0">
                <a:latin typeface="Aptos Serif" panose="02020604070405020304" pitchFamily="18" charset="0"/>
                <a:cs typeface="Aptos Serif" panose="02020604070405020304" pitchFamily="18" charset="0"/>
              </a:rPr>
              <a:t> a entrainé des violations de droits humains</a:t>
            </a:r>
          </a:p>
        </p:txBody>
      </p:sp>
      <p:sp>
        <p:nvSpPr>
          <p:cNvPr id="153" name="Google Shape;153;p7"/>
          <p:cNvSpPr txBox="1">
            <a:spLocks noGrp="1"/>
          </p:cNvSpPr>
          <p:nvPr>
            <p:ph type="body" idx="1"/>
          </p:nvPr>
        </p:nvSpPr>
        <p:spPr>
          <a:xfrm>
            <a:off x="594348" y="3279575"/>
            <a:ext cx="59256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noProof="0" dirty="0">
                <a:latin typeface="Aptos" panose="020B0004020202020204" pitchFamily="34" charset="0"/>
              </a:rPr>
              <a:t>Produits agricoles importés de pays du Sud (voir liste du CAD) – tels que le café, le thé, le cacao, le riz, le sucre, le jus d’orange ou les roses – qui n’ont pas été produits dans le respect des normes fondamentales de l’OIT et qui ne sont pas certifiés par le label Fairtrade ou un label équivalent. </a:t>
            </a:r>
            <a:endParaRPr lang="fr-FR" sz="2000" b="0" i="0" u="none" strike="noStrike" cap="none" noProof="0" dirty="0">
              <a:solidFill>
                <a:srgbClr val="3F3F3F"/>
              </a:solidFill>
              <a:latin typeface="Aptos" panose="020B0004020202020204" pitchFamily="34" charset="0"/>
              <a:sym typeface="Arial"/>
            </a:endParaRPr>
          </a:p>
          <a:p>
            <a:pPr marL="0" lvl="0" indent="0" algn="l" rtl="0">
              <a:lnSpc>
                <a:spcPct val="90000"/>
              </a:lnSpc>
              <a:spcBef>
                <a:spcPts val="0"/>
              </a:spcBef>
              <a:spcAft>
                <a:spcPts val="0"/>
              </a:spcAft>
              <a:buClr>
                <a:srgbClr val="3F3F3F"/>
              </a:buClr>
              <a:buSzPts val="2000"/>
              <a:buNone/>
            </a:pP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Liste du CAD : </a:t>
            </a:r>
            <a:r>
              <a:rPr lang="de-DE" u="sng" dirty="0">
                <a:solidFill>
                  <a:schemeClr val="hlink"/>
                </a:solidFill>
                <a:latin typeface="Aptos" panose="020B0004020202020204" pitchFamily="34" charset="0"/>
                <a:hlinkClick r:id="rId3"/>
              </a:rPr>
              <a:t>https://www.oecd.org/en/topics/sub-issues/oda-eligibility-and-conditions/dac-list-of-oda-recipients.html</a:t>
            </a:r>
            <a:r>
              <a:rPr lang="de-DE" dirty="0">
                <a:latin typeface="Aptos" panose="020B0004020202020204" pitchFamily="34" charset="0"/>
              </a:rPr>
              <a:t> </a:t>
            </a:r>
            <a:endParaRPr dirty="0">
              <a:latin typeface="Aptos" panose="020B0004020202020204" pitchFamily="34" charset="0"/>
            </a:endParaRPr>
          </a:p>
        </p:txBody>
      </p:sp>
      <p:pic>
        <p:nvPicPr>
          <p:cNvPr id="154" name="Google Shape;154;p7" descr="Hängende Glühbirnen"/>
          <p:cNvPicPr preferRelativeResize="0">
            <a:picLocks noGrp="1"/>
          </p:cNvPicPr>
          <p:nvPr>
            <p:ph type="pic" idx="2"/>
          </p:nvPr>
        </p:nvPicPr>
        <p:blipFill rotWithShape="1">
          <a:blip r:embed="rId4">
            <a:alphaModFix/>
          </a:blip>
          <a:srcRect l="5412" r="5410"/>
          <a:stretch/>
        </p:blipFill>
        <p:spPr>
          <a:xfrm flipH="1">
            <a:off x="7093257" y="0"/>
            <a:ext cx="5098742" cy="6858000"/>
          </a:xfrm>
          <a:prstGeom prst="flowChartDelay">
            <a:avLst/>
          </a:prstGeom>
          <a:solidFill>
            <a:srgbClr val="87C3CD"/>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Aliments génétiquement modifiés</a:t>
            </a:r>
            <a:endParaRPr lang="fr-FR" sz="4400" b="1" i="0" u="none" strike="noStrike" cap="none" noProof="0" dirty="0">
              <a:solidFill>
                <a:srgbClr val="3F3F3F"/>
              </a:solidFill>
              <a:latin typeface="Aptos Serif" panose="02020604070405020304" pitchFamily="18" charset="0"/>
              <a:cs typeface="Aptos Serif" panose="02020604070405020304" pitchFamily="18" charset="0"/>
              <a:sym typeface="Play"/>
            </a:endParaRPr>
          </a:p>
        </p:txBody>
      </p:sp>
      <p:sp>
        <p:nvSpPr>
          <p:cNvPr id="161" name="Google Shape;161;p8"/>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noProof="0" dirty="0">
                <a:latin typeface="Aptos" panose="020B0004020202020204" pitchFamily="34" charset="0"/>
              </a:rPr>
              <a:t>Aliments génétiquement modifiés </a:t>
            </a:r>
            <a:endParaRPr lang="fr-FR" sz="2000" b="0" i="0" u="none" strike="noStrike" cap="none" noProof="0" dirty="0">
              <a:solidFill>
                <a:srgbClr val="3F3F3F"/>
              </a:solidFill>
              <a:latin typeface="Aptos" panose="020B0004020202020204" pitchFamily="34" charset="0"/>
              <a:sym typeface="Arial"/>
            </a:endParaRPr>
          </a:p>
        </p:txBody>
      </p:sp>
      <p:pic>
        <p:nvPicPr>
          <p:cNvPr id="162" name="Google Shape;162;p8"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575299" y="278125"/>
            <a:ext cx="57375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Boissons dans des emballages jetables</a:t>
            </a:r>
            <a:endParaRPr lang="fr-FR" sz="4400" b="1" i="0" u="none" strike="noStrike" cap="none" noProof="0" dirty="0">
              <a:solidFill>
                <a:srgbClr val="3F3F3F"/>
              </a:solidFill>
              <a:latin typeface="Aptos Serif" panose="02020604070405020304" pitchFamily="18" charset="0"/>
              <a:cs typeface="Aptos Serif" panose="02020604070405020304" pitchFamily="18" charset="0"/>
              <a:sym typeface="Play"/>
            </a:endParaRPr>
          </a:p>
        </p:txBody>
      </p:sp>
      <p:sp>
        <p:nvSpPr>
          <p:cNvPr id="169" name="Google Shape;169;p9"/>
          <p:cNvSpPr txBox="1">
            <a:spLocks noGrp="1"/>
          </p:cNvSpPr>
          <p:nvPr>
            <p:ph type="body" idx="1"/>
          </p:nvPr>
        </p:nvSpPr>
        <p:spPr>
          <a:xfrm>
            <a:off x="594348" y="3279575"/>
            <a:ext cx="58731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dirty="0">
                <a:latin typeface="Aptos" panose="020B0004020202020204" pitchFamily="34" charset="0"/>
              </a:rPr>
              <a:t>Eau minérale, boissons rafraîchissantes et boissons alcoolisées dans des emballages jetables, à l'exception du vin et du champagne dans des bouteilles en verre. Cela ne s’applique pas aux événements où la distribution de boissons dans des emballages réutilisables représente un risque pour la sécurité.</a:t>
            </a:r>
            <a:endParaRPr sz="2000" b="0" i="0" u="none" strike="noStrike" cap="none" dirty="0">
              <a:solidFill>
                <a:srgbClr val="3F3F3F"/>
              </a:solidFill>
              <a:latin typeface="Aptos" panose="020B0004020202020204" pitchFamily="34" charset="0"/>
              <a:sym typeface="Arial"/>
            </a:endParaRPr>
          </a:p>
        </p:txBody>
      </p:sp>
      <p:pic>
        <p:nvPicPr>
          <p:cNvPr id="170" name="Google Shape;170;p9"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Vaisselle jetable</a:t>
            </a:r>
            <a:endParaRPr lang="fr-FR" sz="4400" b="1" i="0" u="none" strike="noStrike" cap="none" noProof="0" dirty="0">
              <a:solidFill>
                <a:srgbClr val="3F3F3F"/>
              </a:solidFill>
              <a:latin typeface="Aptos Serif" panose="02020604070405020304" pitchFamily="18" charset="0"/>
              <a:cs typeface="Aptos Serif" panose="02020604070405020304" pitchFamily="18" charset="0"/>
              <a:sym typeface="Play"/>
            </a:endParaRPr>
          </a:p>
        </p:txBody>
      </p:sp>
      <p:sp>
        <p:nvSpPr>
          <p:cNvPr id="177" name="Google Shape;177;p1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noProof="0" dirty="0">
                <a:latin typeface="Aptos" panose="020B0004020202020204" pitchFamily="34" charset="0"/>
              </a:rPr>
              <a:t>Vaisselle et couverts jetables dans les cantines, les cafétaria et lors d‘évènements. Des exceptions peuvent être faites pour éviter les risques liés à la sécurité.</a:t>
            </a:r>
            <a:endParaRPr lang="fr-FR" sz="2000" b="0" i="0" u="none" strike="noStrike" cap="none" noProof="0" dirty="0">
              <a:solidFill>
                <a:srgbClr val="3F3F3F"/>
              </a:solidFill>
              <a:latin typeface="Aptos" panose="020B0004020202020204" pitchFamily="34" charset="0"/>
              <a:sym typeface="Arial"/>
            </a:endParaRPr>
          </a:p>
        </p:txBody>
      </p:sp>
      <p:pic>
        <p:nvPicPr>
          <p:cNvPr id="178" name="Google Shape;178;p10"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575309" y="278129"/>
            <a:ext cx="5520691"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Produits d‘entretien contenant des substances dangereuses</a:t>
            </a:r>
          </a:p>
        </p:txBody>
      </p:sp>
      <p:sp>
        <p:nvSpPr>
          <p:cNvPr id="185" name="Google Shape;185;p11"/>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fr-FR" dirty="0">
                <a:latin typeface="Aptos" panose="020B0004020202020204" pitchFamily="34" charset="0"/>
              </a:rPr>
              <a:t>Produits nettoyants chlorés (hypochlorite et dichloroisocyanurate) ainsi que les additifs pour réservoirs de chasse d’eau et les désodorisants.</a:t>
            </a:r>
            <a:endParaRPr sz="2000" b="0" i="0" u="none" strike="noStrike" cap="none" dirty="0">
              <a:solidFill>
                <a:srgbClr val="3F3F3F"/>
              </a:solidFill>
              <a:latin typeface="Aptos" panose="020B0004020202020204" pitchFamily="34" charset="0"/>
              <a:sym typeface="Arial"/>
            </a:endParaRPr>
          </a:p>
        </p:txBody>
      </p:sp>
      <p:pic>
        <p:nvPicPr>
          <p:cNvPr id="186" name="Google Shape;186;p11"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935</Words>
  <Application>Microsoft Macintosh PowerPoint</Application>
  <PresentationFormat>Breitbild</PresentationFormat>
  <Paragraphs>69</Paragraphs>
  <Slides>19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Calibri</vt:lpstr>
      <vt:lpstr>Aptos Serif</vt:lpstr>
      <vt:lpstr>Aptos</vt:lpstr>
      <vt:lpstr>Play</vt:lpstr>
      <vt:lpstr>Arial</vt:lpstr>
      <vt:lpstr>Benutzerdefiniert</vt:lpstr>
      <vt:lpstr>Ce qu‘il ne faut pas acheter – liste négative</vt:lpstr>
      <vt:lpstr>Remarque</vt:lpstr>
      <vt:lpstr>Bois tropical</vt:lpstr>
      <vt:lpstr>Bois issu d‘une gestion forestière non durable</vt:lpstr>
      <vt:lpstr>Produits agricoles importés dont la production a entrainé des violations de droits humains</vt:lpstr>
      <vt:lpstr>Aliments génétiquement modifiés</vt:lpstr>
      <vt:lpstr>Boissons dans des emballages jetables</vt:lpstr>
      <vt:lpstr>Vaisselle jetable</vt:lpstr>
      <vt:lpstr>Produits d‘entretien contenant des substances dangereuses</vt:lpstr>
      <vt:lpstr>Produits nettoyants et cosmétiques contenant des microplastiques</vt:lpstr>
      <vt:lpstr>Textiles et cuirs issus d‘une production enfreignant les droits humains</vt:lpstr>
      <vt:lpstr>Produits en caoutchouc naturel dont la fabrication  a enfreint des droits humains</vt:lpstr>
      <vt:lpstr>Appareils électriques non économes en énergie</vt:lpstr>
      <vt:lpstr>Jouets et articles de sport dont la fabrication a enfreint les droits humains</vt:lpstr>
      <vt:lpstr>Pierres naturelles dont l'extraction a enfreint les droits de l'homme</vt:lpstr>
      <vt:lpstr>PVC</vt:lpstr>
      <vt:lpstr>Pesticides</vt:lpstr>
      <vt:lpstr>Exceptions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7</cp:revision>
  <dcterms:created xsi:type="dcterms:W3CDTF">2024-09-16T10:50:40Z</dcterms:created>
  <dcterms:modified xsi:type="dcterms:W3CDTF">2025-08-07T10:58:47Z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